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83" r:id="rId5"/>
    <p:sldId id="356" r:id="rId6"/>
    <p:sldId id="390" r:id="rId7"/>
    <p:sldId id="391" r:id="rId8"/>
    <p:sldId id="402" r:id="rId9"/>
    <p:sldId id="394" r:id="rId10"/>
    <p:sldId id="399" r:id="rId11"/>
    <p:sldId id="395" r:id="rId12"/>
    <p:sldId id="396" r:id="rId13"/>
    <p:sldId id="375" r:id="rId14"/>
    <p:sldId id="374" r:id="rId15"/>
    <p:sldId id="372" r:id="rId16"/>
    <p:sldId id="397" r:id="rId17"/>
    <p:sldId id="376" r:id="rId18"/>
    <p:sldId id="377" r:id="rId19"/>
    <p:sldId id="400" r:id="rId20"/>
    <p:sldId id="379" r:id="rId21"/>
    <p:sldId id="401" r:id="rId22"/>
    <p:sldId id="382" r:id="rId23"/>
    <p:sldId id="386" r:id="rId24"/>
    <p:sldId id="385" r:id="rId25"/>
    <p:sldId id="387" r:id="rId26"/>
    <p:sldId id="371" r:id="rId27"/>
    <p:sldId id="403" r:id="rId28"/>
    <p:sldId id="389" r:id="rId29"/>
    <p:sldId id="404"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004A7C"/>
    <a:srgbClr val="587ABC"/>
    <a:srgbClr val="00B48D"/>
    <a:srgbClr val="8DC63F"/>
    <a:srgbClr val="FFC20E"/>
    <a:srgbClr val="F7941D"/>
    <a:srgbClr val="62749D"/>
    <a:srgbClr val="399573"/>
    <a:srgbClr val="7B891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43" autoAdjust="0"/>
    <p:restoredTop sz="85339" autoAdjust="0"/>
  </p:normalViewPr>
  <p:slideViewPr>
    <p:cSldViewPr snapToGrid="0" snapToObjects="1">
      <p:cViewPr>
        <p:scale>
          <a:sx n="75" d="100"/>
          <a:sy n="75" d="100"/>
        </p:scale>
        <p:origin x="-2946" y="-558"/>
      </p:cViewPr>
      <p:guideLst>
        <p:guide orient="horz" pos="1842"/>
        <p:guide orient="horz" pos="2"/>
        <p:guide orient="horz" pos="3938"/>
        <p:guide orient="horz" pos="810"/>
        <p:guide orient="horz" pos="3799"/>
        <p:guide orient="horz" pos="1721"/>
        <p:guide orient="horz" pos="2757"/>
        <p:guide orient="horz" pos="2875"/>
        <p:guide/>
        <p:guide pos="3774"/>
        <p:guide pos="5759"/>
        <p:guide pos="5501"/>
      </p:guideLst>
    </p:cSldViewPr>
  </p:slideViewPr>
  <p:notesTextViewPr>
    <p:cViewPr>
      <p:scale>
        <a:sx n="100" d="100"/>
        <a:sy n="100" d="100"/>
      </p:scale>
      <p:origin x="0" y="0"/>
    </p:cViewPr>
  </p:notesTextViewPr>
  <p:sorterViewPr>
    <p:cViewPr>
      <p:scale>
        <a:sx n="200" d="100"/>
        <a:sy n="200" d="100"/>
      </p:scale>
      <p:origin x="0" y="16134"/>
    </p:cViewPr>
  </p:sorterViewPr>
  <p:notesViewPr>
    <p:cSldViewPr snapToGrid="0" snapToObjects="1">
      <p:cViewPr>
        <p:scale>
          <a:sx n="80" d="100"/>
          <a:sy n="80" d="100"/>
        </p:scale>
        <p:origin x="-292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62CA1D8B-1F73-B842-AC89-D6482D0C4F4B}" type="datetimeFigureOut">
              <a:rPr lang="en-US"/>
              <a:pPr>
                <a:defRPr/>
              </a:pPr>
              <a:t>3/7/2019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8DF24F8E-0C8E-9647-9AB3-FD3D94B57646}" type="slidenum">
              <a:rPr lang="en-US"/>
              <a:pPr>
                <a:defRPr/>
              </a:pPr>
              <a:t>‹#›</a:t>
            </a:fld>
            <a:endParaRPr lang="en-US" dirty="0"/>
          </a:p>
        </p:txBody>
      </p:sp>
    </p:spTree>
    <p:extLst>
      <p:ext uri="{BB962C8B-B14F-4D97-AF65-F5344CB8AC3E}">
        <p14:creationId xmlns:p14="http://schemas.microsoft.com/office/powerpoint/2010/main" val="1960244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mn-cs"/>
              </a:defRPr>
            </a:lvl1pPr>
          </a:lstStyle>
          <a:p>
            <a:pPr>
              <a:defRPr/>
            </a:pPr>
            <a:fld id="{C812E6FF-3D8E-0A4E-AA22-C2FAEFEF9C71}" type="datetimeFigureOut">
              <a:rPr lang="en-US"/>
              <a:pPr>
                <a:defRPr/>
              </a:pPr>
              <a:t>3/7/2019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mn-cs"/>
              </a:defRPr>
            </a:lvl1pPr>
          </a:lstStyle>
          <a:p>
            <a:pPr>
              <a:defRPr/>
            </a:pPr>
            <a:fld id="{5E70EAD9-D589-7545-B350-04E61EA7E3D5}" type="slidenum">
              <a:rPr lang="en-US"/>
              <a:pPr>
                <a:defRPr/>
              </a:pPr>
              <a:t>‹#›</a:t>
            </a:fld>
            <a:endParaRPr lang="en-US" dirty="0"/>
          </a:p>
        </p:txBody>
      </p:sp>
    </p:spTree>
    <p:extLst>
      <p:ext uri="{BB962C8B-B14F-4D97-AF65-F5344CB8AC3E}">
        <p14:creationId xmlns:p14="http://schemas.microsoft.com/office/powerpoint/2010/main" val="290744397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a:ea typeface="ＭＳ Ｐゴシック" charset="0"/>
                <a:cs typeface="ＭＳ Ｐゴシック" charset="0"/>
              </a:rPr>
              <a:t>Hi everyone, I’m Dr. Amy D’Aprix and today we are talking about working with female clients.</a:t>
            </a:r>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5"/>
          <p:cNvSpPr>
            <a:spLocks noGrp="1"/>
          </p:cNvSpPr>
          <p:nvPr>
            <p:ph type="body" idx="1"/>
          </p:nvPr>
        </p:nvSpPr>
        <p:spPr/>
        <p:txBody>
          <a:bodyPr/>
          <a:lstStyle/>
          <a:p>
            <a:r>
              <a:rPr lang="en-US" sz="1200" kern="1200" dirty="0" smtClean="0">
                <a:solidFill>
                  <a:schemeClr val="tx1"/>
                </a:solidFill>
                <a:effectLst/>
                <a:latin typeface="Arial"/>
                <a:ea typeface="ＭＳ Ｐゴシック" charset="0"/>
                <a:cs typeface="ＭＳ Ｐゴシック" charset="0"/>
              </a:rPr>
              <a:t>The first thing I want to talk about is helping women become more aware. We have too many people who are going through life not preparing for transitions that are likely to happen, and then they get caught in crisis. So, one of the things that you can do in helping them make good financial decisions is to have awareness early on about what’s happening.</a:t>
            </a:r>
            <a:endParaRPr lang="en-CA" sz="1200" kern="1200" dirty="0">
              <a:solidFill>
                <a:schemeClr val="tx1"/>
              </a:solidFill>
              <a:effectLst/>
              <a:latin typeface="Arial"/>
              <a:ea typeface="ＭＳ Ｐゴシック" charset="0"/>
              <a:cs typeface="ＭＳ Ｐゴシック" charset="0"/>
            </a:endParaRPr>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3203122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5"/>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true or false? I’ll ask you this. Women centenarians outnumber men 2 to 1. The answer is false. My guess is you might have said true, because I have used this with advisors and with clients and most people say it’s true. The answer is actually 4 to 1 and this is key because this is an issue about women that you need to be aware of as well as encourage them to think about differently, which is that women tend to live a very long time and I’m a gerontologist by background and gerontologists frequently have said over the decades that men die and women get sick and what that means is women may live to be 100 or 95 or 90, but they probably have some health challenges they’re dealing with. It doesn’t mean those challenges are so debilitating they’re not enjoying life, but what it does mean is they need to be smart about the fact that living long doesn’t mean they may be healthy that whole time. The other thing they need to be smart about is having enough life to go the distance. A lot of people focus only on having enough money to go the distance. So when you’re talking to your clients about living long, what I hope you’ll do, is you’ll say to them: “You know, my goal is obviously to make sure that you’re prepared financially, but I also want to talk to you about making sure you have enough life to go the distance.” And what does that mean? That really means about having enough social support, people in your life, activities and living in a place that works for you. So, when you’re building a financial plan with them, you can be talking about these sort of issues as part of their goals, their life goals, that you’re then building the plan around.</a:t>
            </a:r>
            <a:endParaRPr lang="en-CA" sz="1200" kern="1200" dirty="0" smtClean="0">
              <a:solidFill>
                <a:schemeClr val="tx1"/>
              </a:solidFill>
              <a:effectLst/>
              <a:latin typeface="Arial"/>
              <a:ea typeface="ＭＳ Ｐゴシック" charset="0"/>
              <a:cs typeface="ＭＳ Ｐゴシック" charset="0"/>
            </a:endParaRPr>
          </a:p>
          <a:p>
            <a:endParaRPr lang="en-CA" altLang="en-US" dirty="0" smtClean="0"/>
          </a:p>
          <a:p>
            <a:endParaRPr lang="en-CA" altLang="en-US" dirty="0" smtClean="0"/>
          </a:p>
          <a:p>
            <a:r>
              <a:rPr lang="en-CA" altLang="en-US" dirty="0" smtClean="0"/>
              <a:t>In Canada, women centenarians outnumber men two to one. False.</a:t>
            </a:r>
          </a:p>
          <a:p>
            <a:pPr lvl="1"/>
            <a:r>
              <a:rPr lang="en-CA" altLang="en-US" dirty="0" smtClean="0"/>
              <a:t>It is 4 to 1. </a:t>
            </a:r>
            <a:r>
              <a:rPr lang="en-CA" altLang="en-US" b="1" dirty="0" smtClean="0"/>
              <a:t>(Stats Can 2001 </a:t>
            </a:r>
            <a:r>
              <a:rPr lang="en-CA" altLang="en-US" b="1" dirty="0" err="1" smtClean="0"/>
              <a:t>Cencus</a:t>
            </a:r>
            <a:r>
              <a:rPr lang="en-CA" altLang="en-US" b="1" dirty="0" smtClean="0"/>
              <a:t>)</a:t>
            </a:r>
          </a:p>
          <a:p>
            <a:pPr lvl="1"/>
            <a:r>
              <a:rPr lang="en-CA" altLang="en-US" dirty="0" smtClean="0"/>
              <a:t>According to Stats can, women aged 65 and over constitute one of the fastest growing segments of the female population in Canada. </a:t>
            </a:r>
          </a:p>
          <a:p>
            <a:pPr lvl="1"/>
            <a:r>
              <a:rPr lang="en-CA" altLang="en-US" dirty="0" smtClean="0"/>
              <a:t>Today, in Canada when you reach 65 as a female, you are likely to live another 21.3 years compared to men where it is 18.1 years.</a:t>
            </a:r>
          </a:p>
          <a:p>
            <a:pPr eaLnBrk="1" hangingPunct="1"/>
            <a:endParaRPr lang="en-CA" altLang="en-US" dirty="0"/>
          </a:p>
        </p:txBody>
      </p:sp>
    </p:spTree>
    <p:extLst>
      <p:ext uri="{BB962C8B-B14F-4D97-AF65-F5344CB8AC3E}">
        <p14:creationId xmlns:p14="http://schemas.microsoft.com/office/powerpoint/2010/main" val="326650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5"/>
          <p:cNvSpPr>
            <a:spLocks noGrp="1"/>
          </p:cNvSpPr>
          <p:nvPr>
            <p:ph type="body" idx="1"/>
          </p:nvPr>
        </p:nvSpPr>
        <p:spPr/>
        <p:txBody>
          <a:bodyPr/>
          <a:lstStyle/>
          <a:p>
            <a:r>
              <a:rPr lang="en-US" sz="1200" kern="1200" dirty="0" smtClean="0">
                <a:solidFill>
                  <a:schemeClr val="tx1"/>
                </a:solidFill>
                <a:effectLst/>
                <a:latin typeface="Arial"/>
                <a:ea typeface="ＭＳ Ｐゴシック" charset="0"/>
                <a:cs typeface="ＭＳ Ｐゴシック" charset="0"/>
              </a:rPr>
              <a:t>So here’s another question for you. Average age of widowhood for women in Canada is 70. Is that true or false? It is false and you may be surprised to learn that that number is actually 56. That’s quite shocking to a lot of people and, you know, when you look at what the reason for that is, women still outlive men who are the same age as them and they marry older men. And so, those two things combined create quite early widowhood. I can tell you that when I do this in a workshop of women clients, there is a gasp in the room every time I give this figure, they can’t believe it’s that young. So, this is an opportunity for you to educate and create awareness. Now remember, I said the goal is we don’t want to scare women, but what we want to say is I want to make sure that whether or not you are with your spouse until you’re 95 or there is something that happens and you’re alone, that you are okay. That’s my goal for you as a woman and this is key when you look at this next figure. </a:t>
            </a:r>
            <a:endParaRPr lang="en-CA" altLang="en-US" dirty="0" smtClean="0"/>
          </a:p>
          <a:p>
            <a:endParaRPr lang="en-CA" altLang="en-US" dirty="0" smtClean="0"/>
          </a:p>
          <a:p>
            <a:r>
              <a:rPr lang="en-CA" altLang="en-US" dirty="0" smtClean="0"/>
              <a:t>The average age of widowhood for women </a:t>
            </a:r>
            <a:br>
              <a:rPr lang="en-CA" altLang="en-US" dirty="0" smtClean="0"/>
            </a:br>
            <a:r>
              <a:rPr lang="en-CA" altLang="en-US" dirty="0" smtClean="0"/>
              <a:t>in Canada is 70.  False </a:t>
            </a:r>
          </a:p>
          <a:p>
            <a:pPr lvl="1"/>
            <a:r>
              <a:rPr lang="en-CA" altLang="en-US" dirty="0" smtClean="0"/>
              <a:t> It is 56 (from the National Center for Women and Retirement Research.) </a:t>
            </a:r>
          </a:p>
          <a:p>
            <a:pPr lvl="1"/>
            <a:r>
              <a:rPr lang="en-CA" altLang="en-US" dirty="0" smtClean="0"/>
              <a:t>Almost 2/3 of senior women experience a decline in their family income after widowhood </a:t>
            </a:r>
            <a:r>
              <a:rPr lang="en-CA" altLang="en-US" b="1" dirty="0" smtClean="0"/>
              <a:t>(Stats Canada, 2001 census)</a:t>
            </a:r>
          </a:p>
          <a:p>
            <a:r>
              <a:rPr lang="en-CA" altLang="en-US" dirty="0" smtClean="0"/>
              <a:t> </a:t>
            </a:r>
          </a:p>
          <a:p>
            <a:r>
              <a:rPr lang="en-CA" altLang="en-US" dirty="0" smtClean="0"/>
              <a:t>Widowed baby boomers outlive their spouses by and average of 16 years. TD Research as cited in Globe and Mail 8/9/2014</a:t>
            </a:r>
          </a:p>
          <a:p>
            <a:r>
              <a:rPr lang="en-CA" altLang="en-US" dirty="0" smtClean="0"/>
              <a:t>That’s in part because women outlive men by an average of 4 years and they tend to marry older men. </a:t>
            </a:r>
            <a:r>
              <a:rPr lang="en-CA" altLang="en-US" b="1" dirty="0" smtClean="0"/>
              <a:t>Globe and Mail 8/9/2014</a:t>
            </a:r>
          </a:p>
          <a:p>
            <a:endParaRPr lang="en-CA" altLang="en-US" dirty="0"/>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2600202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Almost two thirds of women experience a decline in their family income after widowhood, true or false? This one is true. So, you want to make sure that you talk to your client about being smart around both the financial and the non-financial on this, right? So, we’re not talking about women living a long time, potentially being widowed, it doesn’t mean they’re never going to re-partner, but we have to be smart and say: “Okay, given that your income may go down, what are we going to do to make sure that you’re okay if you live to be 100 and you end up alone at some portion of that?” We know that women experience enormous fear about money, and having this kind of conversation with you where they know that you’re looking out for them in these ways can be huge. And women do not know these facts, I can tell you that. They don’t know that two thirds of senior women experience a decline in family income after widowhood. They don’t know how early women end up widowed, and they don’t really know that the majority of women are going to live a lot longer than they expect. </a:t>
            </a:r>
            <a:r>
              <a:rPr lang="fr-CA" sz="1200" kern="1200" dirty="0" smtClean="0">
                <a:solidFill>
                  <a:schemeClr val="tx1"/>
                </a:solidFill>
                <a:effectLst/>
                <a:latin typeface="Arial"/>
                <a:ea typeface="ＭＳ Ｐゴシック" charset="0"/>
                <a:cs typeface="ＭＳ Ｐゴシック" charset="0"/>
              </a:rPr>
              <a:t>So, key </a:t>
            </a:r>
            <a:r>
              <a:rPr lang="fr-CA" sz="1200" kern="1200" dirty="0" err="1" smtClean="0">
                <a:solidFill>
                  <a:schemeClr val="tx1"/>
                </a:solidFill>
                <a:effectLst/>
                <a:latin typeface="Arial"/>
                <a:ea typeface="ＭＳ Ｐゴシック" charset="0"/>
                <a:cs typeface="ＭＳ Ｐゴシック" charset="0"/>
              </a:rPr>
              <a:t>awareness</a:t>
            </a:r>
            <a:r>
              <a:rPr lang="fr-CA" sz="1200" kern="1200" dirty="0" smtClean="0">
                <a:solidFill>
                  <a:schemeClr val="tx1"/>
                </a:solidFill>
                <a:effectLst/>
                <a:latin typeface="Arial"/>
                <a:ea typeface="ＭＳ Ｐゴシック" charset="0"/>
                <a:cs typeface="ＭＳ Ｐゴシック" charset="0"/>
              </a:rPr>
              <a:t> </a:t>
            </a:r>
            <a:r>
              <a:rPr lang="fr-CA" sz="1200" kern="1200" dirty="0" err="1" smtClean="0">
                <a:solidFill>
                  <a:schemeClr val="tx1"/>
                </a:solidFill>
                <a:effectLst/>
                <a:latin typeface="Arial"/>
                <a:ea typeface="ＭＳ Ｐゴシック" charset="0"/>
                <a:cs typeface="ＭＳ Ｐゴシック" charset="0"/>
              </a:rPr>
              <a:t>pieces</a:t>
            </a:r>
            <a:r>
              <a:rPr lang="fr-CA" sz="1200" kern="1200" dirty="0" smtClean="0">
                <a:solidFill>
                  <a:schemeClr val="tx1"/>
                </a:solidFill>
                <a:effectLst/>
                <a:latin typeface="Arial"/>
                <a:ea typeface="ＭＳ Ｐゴシック" charset="0"/>
                <a:cs typeface="ＭＳ Ｐゴシック" charset="0"/>
              </a:rPr>
              <a:t> for </a:t>
            </a:r>
            <a:r>
              <a:rPr lang="fr-CA" sz="1200" kern="1200" dirty="0" err="1" smtClean="0">
                <a:solidFill>
                  <a:schemeClr val="tx1"/>
                </a:solidFill>
                <a:effectLst/>
                <a:latin typeface="Arial"/>
                <a:ea typeface="ＭＳ Ｐゴシック" charset="0"/>
                <a:cs typeface="ＭＳ Ｐゴシック" charset="0"/>
              </a:rPr>
              <a:t>you</a:t>
            </a:r>
            <a:r>
              <a:rPr lang="fr-CA" sz="1200" kern="1200" dirty="0" smtClean="0">
                <a:solidFill>
                  <a:schemeClr val="tx1"/>
                </a:solidFill>
                <a:effectLst/>
                <a:latin typeface="Arial"/>
                <a:ea typeface="ＭＳ Ｐゴシック" charset="0"/>
                <a:cs typeface="ＭＳ Ｐゴシック" charset="0"/>
              </a:rPr>
              <a:t>.</a:t>
            </a:r>
            <a:endParaRPr lang="en-CA" sz="1200" kern="1200" dirty="0" smtClean="0">
              <a:solidFill>
                <a:schemeClr val="tx1"/>
              </a:solidFill>
              <a:effectLst/>
              <a:latin typeface="Arial"/>
              <a:ea typeface="ＭＳ Ｐゴシック" charset="0"/>
              <a:cs typeface="ＭＳ Ｐゴシック" charset="0"/>
            </a:endParaRPr>
          </a:p>
          <a:p>
            <a:endParaRPr lang="en-US" dirty="0" smtClean="0"/>
          </a:p>
          <a:p>
            <a:endParaRPr lang="en-US" dirty="0" smtClean="0"/>
          </a:p>
          <a:p>
            <a:r>
              <a:rPr lang="en-US" dirty="0" smtClean="0"/>
              <a:t>Stats Canada 2001 Census </a:t>
            </a:r>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kern="1200" dirty="0" smtClean="0">
                <a:solidFill>
                  <a:schemeClr val="tx1"/>
                </a:solidFill>
                <a:effectLst/>
                <a:latin typeface="Arial"/>
                <a:ea typeface="ＭＳ Ｐゴシック" charset="0"/>
                <a:cs typeface="ＭＳ Ｐゴシック" charset="0"/>
              </a:rPr>
              <a:t>Now I’ll be talking about both confidence and proactivity and how you can help your female clients be more confident and more proactive to handle all these transitions that we’re talking about. </a:t>
            </a:r>
            <a:endParaRPr lang="en-CA" altLang="en-US" dirty="0"/>
          </a:p>
        </p:txBody>
      </p:sp>
    </p:spTree>
    <p:extLst>
      <p:ext uri="{BB962C8B-B14F-4D97-AF65-F5344CB8AC3E}">
        <p14:creationId xmlns:p14="http://schemas.microsoft.com/office/powerpoint/2010/main" val="410474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It’s something you can ask your client. You can ask them how confident they feel about money in 3 different areas. And when you break it out to day-to-day finances, retirement or long-term planning and estate planning, it helps you really hone in with women about where the areas are that perhaps they are less confident. So, day-to-day finances, you know, just the inflow of money and the outflow of money, how do you manage the budget, all those things. In my experience in working with female clients now for over a decade, I can tell you that often, that’s the one they’re the most on top of. Then you move to the longer term, you know, the retirement, the financial planning. If they’re married or partnered, a lot of times couples divide this out and so women often aren’t as on top of this, not because their husbands don’t want them to be, but sometimes just in the busyness of life and those transitions that we saw before about from children to caregiving all the way through, they’re saying you manage that, I’ll manage the day-to-day. But in truth, we need them to be aware of both of these and of course also aware of estate planning and to feel confident about their estate plan. I want to share with you. . . In just a minute I’m going to share with you a story that’s really going to illustrate this, but I first want to share with you the other part of this beyond confidence.</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627552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That’s asking us about proactive. So dividing this out helps because some people are very confident, but they haven’t been proactive so their confidence is not well placed. Other people are proactive, but they’re not the least bit confident and that’s something that you can work with them on and really look at: “Okay, I need to help my female client build her confidence, how am I going to do that?” And then some people are aligned on these so you want to look at these as separate when you ask your client and together. And again, what I always say to women when I ask this in a workshop setting is: “This is just your opinion about your life. There’s no right or wrong on this.” It opens up a conversation that you can have with your client. So here’s the story I want to share with you about this. I knew a woman whose husband was diagnosed with a brain </a:t>
            </a:r>
            <a:r>
              <a:rPr lang="en-US" sz="1200" kern="1200" dirty="0" err="1" smtClean="0">
                <a:solidFill>
                  <a:schemeClr val="tx1"/>
                </a:solidFill>
                <a:effectLst/>
                <a:latin typeface="Arial"/>
                <a:ea typeface="ＭＳ Ｐゴシック" charset="0"/>
                <a:cs typeface="ＭＳ Ｐゴシック" charset="0"/>
              </a:rPr>
              <a:t>tumour</a:t>
            </a:r>
            <a:r>
              <a:rPr lang="en-US" sz="1200" kern="1200" dirty="0" smtClean="0">
                <a:solidFill>
                  <a:schemeClr val="tx1"/>
                </a:solidFill>
                <a:effectLst/>
                <a:latin typeface="Arial"/>
                <a:ea typeface="ＭＳ Ｐゴシック" charset="0"/>
                <a:cs typeface="ＭＳ Ｐゴシック" charset="0"/>
              </a:rPr>
              <a:t> when they were in their late 50s and they were not atypical in that they had divided financial responsibilities; she did day-to-day, he did long-term. They both were busy people, they had 3 kids, and so he actually every year said to her: “I’d like you to get more involved in the long-term,” and she would look at it once a year and not want any more involvement, thought he was doing a great job. Well, after he got diagnosed with a brain </a:t>
            </a:r>
            <a:r>
              <a:rPr lang="en-US" sz="1200" kern="1200" dirty="0" err="1" smtClean="0">
                <a:solidFill>
                  <a:schemeClr val="tx1"/>
                </a:solidFill>
                <a:effectLst/>
                <a:latin typeface="Arial"/>
                <a:ea typeface="ＭＳ Ｐゴシック" charset="0"/>
                <a:cs typeface="ＭＳ Ｐゴシック" charset="0"/>
              </a:rPr>
              <a:t>tumour</a:t>
            </a:r>
            <a:r>
              <a:rPr lang="en-US" sz="1200" kern="1200" dirty="0" smtClean="0">
                <a:solidFill>
                  <a:schemeClr val="tx1"/>
                </a:solidFill>
                <a:effectLst/>
                <a:latin typeface="Arial"/>
                <a:ea typeface="ＭＳ Ｐゴシック" charset="0"/>
                <a:cs typeface="ＭＳ Ｐゴシック" charset="0"/>
              </a:rPr>
              <a:t>, she realized she needed to step in and really learn about all of this. So, over time, she did. Fortunately, they had 5 good years together after that diagnosis, and then after he died, this was the key takeaway for me that I share with women all the time. She said to me: “I am so grateful that I learned about the money before he passed because grieving is so exhausting. I would have been a mess trying to learn about the practical.” So, I say to women all the time, and I encourage you to say this: “Where you can be proactive, where you can take care of the practical, do it now because it’s very difficult to do when you’re going through the emotional. And so you want the energy to deal with the emotional aspect of transitions and it doesn’t have to be the death of your spouse, it could be a job change. It could be something, it could be the addition of a new child into your lives.” Those things take emotional energy so, as much as possible, deal with the practical ahead of time. </a:t>
            </a:r>
            <a:r>
              <a:rPr lang="fr-CA" sz="1200" kern="1200" dirty="0" err="1" smtClean="0">
                <a:solidFill>
                  <a:schemeClr val="tx1"/>
                </a:solidFill>
                <a:effectLst/>
                <a:latin typeface="Arial"/>
                <a:ea typeface="ＭＳ Ｐゴシック" charset="0"/>
                <a:cs typeface="ＭＳ Ｐゴシック" charset="0"/>
              </a:rPr>
              <a:t>That’s</a:t>
            </a:r>
            <a:r>
              <a:rPr lang="fr-CA" sz="1200" kern="1200" dirty="0" smtClean="0">
                <a:solidFill>
                  <a:schemeClr val="tx1"/>
                </a:solidFill>
                <a:effectLst/>
                <a:latin typeface="Arial"/>
                <a:ea typeface="ＭＳ Ｐゴシック" charset="0"/>
                <a:cs typeface="ＭＳ Ｐゴシック" charset="0"/>
              </a:rPr>
              <a:t> a key </a:t>
            </a:r>
            <a:r>
              <a:rPr lang="fr-CA" sz="1200" kern="1200" dirty="0" err="1" smtClean="0">
                <a:solidFill>
                  <a:schemeClr val="tx1"/>
                </a:solidFill>
                <a:effectLst/>
                <a:latin typeface="Arial"/>
                <a:ea typeface="ＭＳ Ｐゴシック" charset="0"/>
                <a:cs typeface="ＭＳ Ｐゴシック" charset="0"/>
              </a:rPr>
              <a:t>takeaway</a:t>
            </a:r>
            <a:r>
              <a:rPr lang="fr-CA" sz="1200" kern="1200" dirty="0" smtClean="0">
                <a:solidFill>
                  <a:schemeClr val="tx1"/>
                </a:solidFill>
                <a:effectLst/>
                <a:latin typeface="Arial"/>
                <a:ea typeface="ＭＳ Ｐゴシック" charset="0"/>
                <a:cs typeface="ＭＳ Ｐゴシック" charset="0"/>
              </a:rPr>
              <a:t> </a:t>
            </a:r>
            <a:r>
              <a:rPr lang="fr-CA" sz="1200" kern="1200" dirty="0" err="1" smtClean="0">
                <a:solidFill>
                  <a:schemeClr val="tx1"/>
                </a:solidFill>
                <a:effectLst/>
                <a:latin typeface="Arial"/>
                <a:ea typeface="ＭＳ Ｐゴシック" charset="0"/>
                <a:cs typeface="ＭＳ Ｐゴシック" charset="0"/>
              </a:rPr>
              <a:t>from</a:t>
            </a:r>
            <a:r>
              <a:rPr lang="fr-CA" sz="1200" kern="1200" dirty="0" smtClean="0">
                <a:solidFill>
                  <a:schemeClr val="tx1"/>
                </a:solidFill>
                <a:effectLst/>
                <a:latin typeface="Arial"/>
                <a:ea typeface="ＭＳ Ｐゴシック" charset="0"/>
                <a:cs typeface="ＭＳ Ｐゴシック" charset="0"/>
              </a:rPr>
              <a:t> </a:t>
            </a:r>
            <a:r>
              <a:rPr lang="fr-CA" sz="1200" kern="1200" dirty="0" err="1" smtClean="0">
                <a:solidFill>
                  <a:schemeClr val="tx1"/>
                </a:solidFill>
                <a:effectLst/>
                <a:latin typeface="Arial"/>
                <a:ea typeface="ＭＳ Ｐゴシック" charset="0"/>
                <a:cs typeface="ＭＳ Ｐゴシック" charset="0"/>
              </a:rPr>
              <a:t>that</a:t>
            </a:r>
            <a:r>
              <a:rPr lang="fr-CA" sz="1200" kern="1200" dirty="0" smtClean="0">
                <a:solidFill>
                  <a:schemeClr val="tx1"/>
                </a:solidFill>
                <a:effectLst/>
                <a:latin typeface="Arial"/>
                <a:ea typeface="ＭＳ Ｐゴシック" charset="0"/>
                <a:cs typeface="ＭＳ Ｐゴシック" charset="0"/>
              </a:rPr>
              <a:t>.</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627552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Okay, so now, how do you help your clients take action and how do you step into the role of really being a coach and a partner with them in this. So there are 3 ways you can do this. You can educate them, and we just talked about some ways to do that, but there are lots of other ways. There are resources that you can share with them. There are books you can send them to, there are websites you can send them to. You can help them create a plan, and I’ll talk to you about how to talk to them about that. And then, you can help them protect themselves and the people they love. So let’s look at each of those, and see where we go. </a:t>
            </a:r>
            <a:r>
              <a:rPr lang="fr-CA" sz="1200" kern="1200" dirty="0" err="1" smtClean="0">
                <a:solidFill>
                  <a:schemeClr val="tx1"/>
                </a:solidFill>
                <a:effectLst/>
                <a:latin typeface="Arial"/>
                <a:ea typeface="ＭＳ Ｐゴシック" charset="0"/>
                <a:cs typeface="ＭＳ Ｐゴシック" charset="0"/>
              </a:rPr>
              <a:t>We</a:t>
            </a:r>
            <a:r>
              <a:rPr lang="fr-CA" sz="1200" kern="1200" dirty="0" smtClean="0">
                <a:solidFill>
                  <a:schemeClr val="tx1"/>
                </a:solidFill>
                <a:effectLst/>
                <a:latin typeface="Arial"/>
                <a:ea typeface="ＭＳ Ｐゴシック" charset="0"/>
                <a:cs typeface="ＭＳ Ｐゴシック" charset="0"/>
              </a:rPr>
              <a:t> </a:t>
            </a:r>
            <a:r>
              <a:rPr lang="fr-CA" sz="1200" kern="1200" dirty="0" err="1" smtClean="0">
                <a:solidFill>
                  <a:schemeClr val="tx1"/>
                </a:solidFill>
                <a:effectLst/>
                <a:latin typeface="Arial"/>
                <a:ea typeface="ＭＳ Ｐゴシック" charset="0"/>
                <a:cs typeface="ＭＳ Ｐゴシック" charset="0"/>
              </a:rPr>
              <a:t>talked</a:t>
            </a:r>
            <a:r>
              <a:rPr lang="fr-CA" sz="1200" kern="1200" dirty="0" smtClean="0">
                <a:solidFill>
                  <a:schemeClr val="tx1"/>
                </a:solidFill>
                <a:effectLst/>
                <a:latin typeface="Arial"/>
                <a:ea typeface="ＭＳ Ｐゴシック" charset="0"/>
                <a:cs typeface="ＭＳ Ｐゴシック" charset="0"/>
              </a:rPr>
              <a:t> about the </a:t>
            </a:r>
            <a:r>
              <a:rPr lang="fr-CA" sz="1200" kern="1200" dirty="0" err="1" smtClean="0">
                <a:solidFill>
                  <a:schemeClr val="tx1"/>
                </a:solidFill>
                <a:effectLst/>
                <a:latin typeface="Arial"/>
                <a:ea typeface="ＭＳ Ｐゴシック" charset="0"/>
                <a:cs typeface="ＭＳ Ｐゴシック" charset="0"/>
              </a:rPr>
              <a:t>educated</a:t>
            </a:r>
            <a:r>
              <a:rPr lang="fr-CA" sz="1200" kern="1200" dirty="0" smtClean="0">
                <a:solidFill>
                  <a:schemeClr val="tx1"/>
                </a:solidFill>
                <a:effectLst/>
                <a:latin typeface="Arial"/>
                <a:ea typeface="ＭＳ Ｐゴシック" charset="0"/>
                <a:cs typeface="ＭＳ Ｐゴシック" charset="0"/>
              </a:rPr>
              <a:t>. . .</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a:p>
        </p:txBody>
      </p:sp>
    </p:spTree>
    <p:extLst>
      <p:ext uri="{BB962C8B-B14F-4D97-AF65-F5344CB8AC3E}">
        <p14:creationId xmlns:p14="http://schemas.microsoft.com/office/powerpoint/2010/main" val="2083997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 . .about talking to your client about why they should have a financial plan. I’ve used this analogy of GPS for a number of years now and it seems to really resonate with people. So, you can ask your client. . . of course you want to do this in a way that it doesn’t feel like you’re quizzing them, but when they get in the car and they want to go somewhere and they want to use their navigation system, what’s the first thing that it needs to know and people will typically yell out: “Destination,” but actually, it’s where you are. It’s your starting point. And I’m sure you’ve been in a parking garage at some point where the satellite can’t be located and you can’t put in the destination. So, when you talk about your starting point, you’re really talking about a financial inventory, and a financial inventory has 3 questions. Where is your money coming from? Where is your money going, how are you spending it and what’s left? And people can’t answer these 3 questions and as you might guess, the one that’s hardest is spending. The spending one makes people a little nervous and I often joke and say that before I taught this, what I did was track my money for 3 months and I was quite surprised when I did that because I had a budget and thought I was really on top of my finances, except I had this one category called miscellaneous and it was starting to look like a mortgage and so I started to track it. And what I found was there were ways I could spend my money that were very. . . that made me feel good, I liked it, and there were other ways that I was spending money that really didn’t give me a lot of pleasure. So, by tracking money, it’s not about handcuffing yourself, but what it lets you do is make decisions so that your money is best being used in ways that bring you happiness. And what I found was I could move some over to that and have more for savings. So, knowing your financial inventory is key: where am I starting from? And then you see the second point there is: where are you going? These are not financial goals. These are your client’s life goals, so you can say: “I want to talk to you about what you want in your life, where is this going? Where do you want to be in 10 years?” Because once you know their goals, then you can say to them: “I can create for you the best, most efficient way to get there. That’s why you want to have a plan.” And people get that, because they use their GPS all the time. But here’s the thing I ask women, and you can share this with your clients, I’ll say: “Hey, have you ever been in your car and the GPS told you to go left and you went right?” Everybody says yes and I say: “What does it say? It says “recalculating.” I say does it ever say to you: “You’re so stupid; I’m never giving you directions again because every time I tell you to go left you do the wrong thing?” Well, you as an advisor, you can say to them: “I’m not going to do that either. If you get off your plan, I will help you recalculate, that’s my job, and I don’t have any judgement around it. It happens for various reasons, but that’s why I am here, to help get you get there.” And then, here’s the other thing you can do for them. You can get them around obstacles. Probably you’ve been in your car when there’s a traffic accident or a road closed and it does just what you see there, it brings you around it. It could be a job change, a change in the economy, whatever the issue is, you want to know that someone—me, your advisor—has your back and can help you recalculate so you continue to reach those goals as quickly as possible. I joke with them that I think the reason women sometimes don’t do financial plans is they’re afraid they’ll never be able to buy shoes again, but I assure them that if that’s one of their goals, it’s something they can do. And the issue here is you’re going to help them reach their goals. You can show them this, you can talk them through it and I have found that women buy in much more to having financial plans when they can see it’s going to help them get where they want to get in life. And one of the things that you need to be aware of as an advisor is we know that women really want to invest money and save money because it gets them something on the life side. It’s not just to have more money. So, the more time you spend tying this to their life goals, the better it will be for your relationship.</a:t>
            </a:r>
            <a:endParaRPr lang="en-CA" sz="1200" kern="1200" dirty="0" smtClean="0">
              <a:solidFill>
                <a:schemeClr val="tx1"/>
              </a:solidFill>
              <a:effectLst/>
              <a:latin typeface="Arial"/>
              <a:ea typeface="ＭＳ Ｐゴシック" charset="0"/>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18</a:t>
            </a:fld>
            <a:endParaRPr lang="en-US" dirty="0"/>
          </a:p>
        </p:txBody>
      </p:sp>
    </p:spTree>
    <p:extLst>
      <p:ext uri="{BB962C8B-B14F-4D97-AF65-F5344CB8AC3E}">
        <p14:creationId xmlns:p14="http://schemas.microsoft.com/office/powerpoint/2010/main" val="2816917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Okay, so how do we help women make more sound financial decisions? We’ve been talking about awareness, and the key part of awareness is that it provides motivation. And I hope you can see that, and if you start talking to a client about the fact that widowhood on average happens at age 56, if I’ve never thought about that before, that could likely motivate me to start doing some things to prepare for that better. Or even caregiving: one of the things I talk to women about is that when you look at the last half and especially the last third of life, caregiving is very much on the horizon. And so, it’s likely you’re going to need to care-give for someone. We start by caregiving for the generations before us and then we move into our own generation: our spouses, our partners, our friends, our siblings. So, having that awareness now may motivate me to move forward and do some planning. The second point here is confidence. How do we get women to be more confident is key. We know that women who have more confidence are more likely to be proactive and that’s why when you assess women’s confidence, the goal there is to say: “Okay, what can we do if they have an area where they’re quite low,” to help you feel more confident and what we know is education is a big part of that for women, right? So, we talked about: first you’re going to educate them and then you’re going to make sure that you help them do a plan. All of that creates confidence. And then proactivity typically leads to more peace of mind and it enhances confidence. So, if we get women off the dime to do this kind of planning, to do a financial plan, what we know is that they’re more likely to have peace of mind. And there are actually surveys by the Financial Planning Council that show that: that people report financial plans give them peace of mind. So, you can say to women this is in large surveys, this has been shown to give people peace of mind and of course that again enhances confidence. “I know what I’m spending my money on, I know what I have to have.” And then your role in these steps is crucial because you’re the one who may be the only one talking to your clients about this about talking to them, about where they are in their confidence and proactivity and do they have a plan and are they ready to move forward.</a:t>
            </a:r>
            <a:endParaRPr lang="en-CA" sz="1200" kern="1200" dirty="0" smtClean="0">
              <a:solidFill>
                <a:schemeClr val="tx1"/>
              </a:solidFill>
              <a:effectLst/>
              <a:latin typeface="Arial"/>
              <a:ea typeface="ＭＳ Ｐゴシック" charset="0"/>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19</a:t>
            </a:fld>
            <a:endParaRPr lang="en-US" dirty="0"/>
          </a:p>
        </p:txBody>
      </p:sp>
    </p:spTree>
    <p:extLst>
      <p:ext uri="{BB962C8B-B14F-4D97-AF65-F5344CB8AC3E}">
        <p14:creationId xmlns:p14="http://schemas.microsoft.com/office/powerpoint/2010/main" val="2264713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a:ea typeface="ＭＳ Ｐゴシック" charset="0"/>
                <a:cs typeface="ＭＳ Ｐゴシック" charset="0"/>
              </a:rPr>
              <a:t>Here’s what we’re going to talk about in this session are, first, the opportunities, risks and concerns about working with female clients, and then we’re going focus in about understanding women better. We are going look at some differences between men and women and talk about life transitions that women specifically are impacted by and how that’s different from perhaps how you may have thought about that before in just working with male clients more. We’re also going to talk about how to help women make good financial decisions and we’re going to do that through the lens of awareness, confidence and proactivity. Clearly the goal is that we want to help our female clients be more confident and proactive in managing their finances, both today and in the future. And then I’ll end by talking to you about some of the specific needs of divorced and widowed clients. </a:t>
            </a:r>
            <a:endParaRPr lang="en-CA" sz="1200" kern="1200" dirty="0">
              <a:solidFill>
                <a:schemeClr val="tx1"/>
              </a:solidFill>
              <a:effectLst/>
              <a:latin typeface="Arial"/>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we said protecting yourself from the people you love is another key part of this. And let’s talk about protecting themselves, around divorce or widowhood and what all of this means. So, why should you be concerned with understanding the emotional aspects of these transitions? Well, one of the reasons you should be concerned is that they’re pretty widespread, and if you go back to what we said in the beginning, we know that women who lose a spouse often leave an advisor. So, if you’re not aware of building the relationship, chances are they’re going to go find an advisor who is aware of that. Again, we know that women want advisors who understand them as people as well. So, all of these things matter for your relationship with the client and your ability to retain assets. And that’s one of the reasons that you want to do it and that I always come back to it because it’s the right thing to do also. </a:t>
            </a:r>
            <a:r>
              <a:rPr lang="fr-CA" sz="1200" kern="1200" dirty="0" err="1" smtClean="0">
                <a:solidFill>
                  <a:schemeClr val="tx1"/>
                </a:solidFill>
                <a:effectLst/>
                <a:latin typeface="Arial"/>
                <a:ea typeface="ＭＳ Ｐゴシック" charset="0"/>
                <a:cs typeface="ＭＳ Ｐゴシック" charset="0"/>
              </a:rPr>
              <a:t>Okay</a:t>
            </a:r>
            <a:r>
              <a:rPr lang="fr-CA" sz="1200" kern="1200" dirty="0" smtClean="0">
                <a:solidFill>
                  <a:schemeClr val="tx1"/>
                </a:solidFill>
                <a:effectLst/>
                <a:latin typeface="Arial"/>
                <a:ea typeface="ＭＳ Ｐゴシック" charset="0"/>
                <a:cs typeface="ＭＳ Ｐゴシック" charset="0"/>
              </a:rPr>
              <a:t>.</a:t>
            </a:r>
            <a:endParaRPr lang="en-CA" sz="1200" kern="1200" dirty="0" smtClean="0">
              <a:solidFill>
                <a:schemeClr val="tx1"/>
              </a:solidFill>
              <a:effectLst/>
              <a:latin typeface="Arial"/>
              <a:ea typeface="ＭＳ Ｐゴシック" charset="0"/>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20</a:t>
            </a:fld>
            <a:endParaRPr lang="en-US" dirty="0"/>
          </a:p>
        </p:txBody>
      </p:sp>
    </p:spTree>
    <p:extLst>
      <p:ext uri="{BB962C8B-B14F-4D97-AF65-F5344CB8AC3E}">
        <p14:creationId xmlns:p14="http://schemas.microsoft.com/office/powerpoint/2010/main" val="157372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let’s talk about some of the non-financial aspects of divorce and widowhood. So, if we talk about emotional aspects of divorce, I’m going to just ask you to think for a minute. What are those emotional aspects? What do we think that women are going through, and I’m sure you can go through this list in your head. You’ve probably worked with a lot of divorced clients, so some of the emotional aspects. There may be enormous grief, there may be embarrassment and resentment if they haven’t resolved that. There may be a lot of fear and there may be relief. We often focus only on the kind of negative aspects of the emotions and what I can tell you, and I’m sure you know, is it doesn’t matter what the transition is. People tend to have very mixed feelings, they’re not neat. So I often ask people let’s take something that typically we think of as a happy transition, like marriage or a baby, and say: “So what are all the emotions people feel?” and when you talk about getting married: “What are the losses people have?” We can trigger that for the emotion. Well, they lose independence, they lose time on their own, they may lose time with their friends, so those things will create emotions as well that aren’t just about happiness and joy and love. So on this end, when we look at something we typically think of as a difficult or bad transition like divorce and widowhood, we have to look at what are all of the range of emotions. The reason I’m going on about that is key, because when you’re working with clients, you don’t want to assume that everything is negative that they have. And we can talk about widowhood with that. I just talked to somebody yesterday who told me that when her mother became widowed, everybody would say: “Oh, you must be so sad and lonely,” and on and on about all the difficult things we associate with widowhood. Well, she had been a caregiver to her husband for a number of years and, actually for her, she had already created a bit of a new life and there was some relief in not having to be a constant caregiver. So, we don’t want to lay emotions on people; we want to recognize there’s a range of emotions. Okay, now the financial impacts. Divorce and widowhood. We know typically women’s standard of living drops, but not in all cases so we can’t make that assumption and that there may be money in the situation of divorce that they’re having to pay out that they haven’t had to pay out. And again, these tie right back to the emotions because if people are paying money in alimony, and some women have to do this or child support, there may be a sense of resentment about that. Or if they are widowed, and I know someone this happened to not long ago. They were widowed and thought that their husband had left them well set up for the rest of their lives and they found out there was almost no money left. And so their kids had to hop in and their children had to help sell the house and help find a new place to live that was less expensive. So, the financial and the non-financial go hand-and-hand and that’s what I want you to hear about that.</a:t>
            </a:r>
            <a:endParaRPr lang="en-CA" sz="1200" kern="1200" dirty="0" smtClean="0">
              <a:solidFill>
                <a:schemeClr val="tx1"/>
              </a:solidFill>
              <a:effectLst/>
              <a:latin typeface="Arial"/>
              <a:ea typeface="ＭＳ Ｐゴシック" charset="0"/>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21</a:t>
            </a:fld>
            <a:endParaRPr lang="en-US" dirty="0"/>
          </a:p>
        </p:txBody>
      </p:sp>
    </p:spTree>
    <p:extLst>
      <p:ext uri="{BB962C8B-B14F-4D97-AF65-F5344CB8AC3E}">
        <p14:creationId xmlns:p14="http://schemas.microsoft.com/office/powerpoint/2010/main" val="351441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when we look at how do you help in these kinds of transitions where there’s a lot of emotion going on, what do you do to help women make better decisions? You have to go back to say that when people are in transition, there’s often a lot of emotional fogginess and they’re also focused on many things, and the money is only one part of it. So, if you can help them by helping them figure out and prioritize what has to be done right now, short term and long term, that will be very </a:t>
            </a:r>
            <a:r>
              <a:rPr lang="en-US" sz="1200" kern="1200" dirty="0" err="1" smtClean="0">
                <a:solidFill>
                  <a:schemeClr val="tx1"/>
                </a:solidFill>
                <a:effectLst/>
                <a:latin typeface="Arial"/>
                <a:ea typeface="ＭＳ Ｐゴシック" charset="0"/>
                <a:cs typeface="ＭＳ Ｐゴシック" charset="0"/>
              </a:rPr>
              <a:t>very</a:t>
            </a:r>
            <a:r>
              <a:rPr lang="en-US" sz="1200" kern="1200" dirty="0" smtClean="0">
                <a:solidFill>
                  <a:schemeClr val="tx1"/>
                </a:solidFill>
                <a:effectLst/>
                <a:latin typeface="Arial"/>
                <a:ea typeface="ＭＳ Ｐゴシック" charset="0"/>
                <a:cs typeface="ＭＳ Ｐゴシック" charset="0"/>
              </a:rPr>
              <a:t> helpful because if they’re just taking over the money, this is overwhelming, but even if they’re involved in the money, there may be new decisions that they’re not sure where to go with them. Also recognizing the impact of grief and how that can impact the ability to make decisions. We know thinking is slowed when people are grieving, and again, that term emotional fogginess is a key term. So, that means that you may have to work differently with a client that you’ve worked with for a long time and may need to be more of an active partner during this stage. So, awareness. . . one of the things I think can be challenging is especially very savvy women can present to you as having it altogether. So, one of the things you can do is break through that by saying things like: “You know, Mrs. Jones, I know other clients who have gone through this transition often go through a period where they don’t feel as on top of things as they did previously. I’m wondering if that’s true for you and what I can do to support you during that.” That’s the link to empathy. Empathy always wins. So, expressing empathy. . . what you want to be careful of here is laying on the emotion that you assume that your client is feeling, but you want to be empathic and say: “I’m here for you and I know this is a difficult time and you can count on me in this.” </a:t>
            </a:r>
            <a:endParaRPr lang="en-CA" sz="1200" kern="1200" dirty="0" smtClean="0">
              <a:solidFill>
                <a:schemeClr val="tx1"/>
              </a:solidFill>
              <a:effectLst/>
              <a:latin typeface="Arial"/>
              <a:ea typeface="ＭＳ Ｐゴシック" charset="0"/>
              <a:cs typeface="ＭＳ Ｐゴシック" charset="0"/>
            </a:endParaRPr>
          </a:p>
          <a:p>
            <a:endParaRPr lang="en-CA"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22</a:t>
            </a:fld>
            <a:endParaRPr lang="en-US" dirty="0"/>
          </a:p>
        </p:txBody>
      </p:sp>
    </p:spTree>
    <p:extLst>
      <p:ext uri="{BB962C8B-B14F-4D97-AF65-F5344CB8AC3E}">
        <p14:creationId xmlns:p14="http://schemas.microsoft.com/office/powerpoint/2010/main" val="345308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Today was just an opportunity for us to start talking about some of the ideas about how to work better with your female clients. I hope you see the importance of it, but there’s great opportunity for you in doing this and that we know right now that female clients are telling us they’re not well served by the industry. I think one of the interesting facts I read recently was that when asked if women prefer male advisors or female advisors, they say they don’t care. That’s the good news, but here’s the second part of this. When they’re asked which advisor they’re more satisfied with, women come out higher and that’s not—for men listening to this—that is not a bad thing for you because what we have to step back and say is what are those female advisors doing perhaps more naturally than what you’re doing and it’s this stuff that we talked about today. It’s the empathy, it’s the awareness of how events are hitting on the practical, emotional and family side and then tying it to the financial that’s so key. Because that is not, in my opinion, a gender issue that needs to continue that women say: “Yeah, I have more satisfaction with female advisors.” I think that just points to the opportunity for men to jump in in the life transitions and to be more savvy about that. Thanks for joining me today and I hope that you will, if you choose to and want more information on life transitions, listen to my presentation on life transitions specifically that goes into more detail on these topics.</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smtClean="0"/>
          </a:p>
          <a:p>
            <a:pPr eaLnBrk="1" hangingPunct="1"/>
            <a:endParaRPr lang="en-CA" altLang="en-US" dirty="0" smtClean="0"/>
          </a:p>
          <a:p>
            <a:pPr eaLnBrk="1" hangingPunct="1"/>
            <a:r>
              <a:rPr lang="en-CA" altLang="en-US" dirty="0" smtClean="0"/>
              <a:t>Version 1 Thank you</a:t>
            </a:r>
          </a:p>
          <a:p>
            <a:pPr eaLnBrk="1" hangingPunct="1"/>
            <a:endParaRPr lang="en-CA" altLang="en-US" dirty="0"/>
          </a:p>
        </p:txBody>
      </p:sp>
    </p:spTree>
    <p:extLst>
      <p:ext uri="{BB962C8B-B14F-4D97-AF65-F5344CB8AC3E}">
        <p14:creationId xmlns:p14="http://schemas.microsoft.com/office/powerpoint/2010/main" val="1539330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thank you so much today for being part of this, and I hope as you heard this that you really thought about female clients that you have now and prospects and how you might work with them differently around life transitions that are really key in women’s lives and how to better relate to the emotional side of women because we know over and over again that women are not happy with the industry according to surveys, and we also know that women, when asked, say that they don’t care whether they work with a male or a female advisor, but when asked another question about: “How happy are you with your advisor?” women are happier with their female advisors. And for male advisors on the call, I don’t think that that in any way impacts you negatively, I think it gives you an opportunity to say what do women perhaps do—women advisors—more naturally than male advisors and I think it’s to jump in on this idea of the emotional aspects of life transitions. I think the more you address it, the more that difference is going to disappear. So, thanks for being here today and I hope you have information you can take and use right away.</a:t>
            </a:r>
            <a:endParaRPr lang="en-CA" sz="1200" kern="1200" dirty="0" smtClean="0">
              <a:solidFill>
                <a:schemeClr val="tx1"/>
              </a:solidFill>
              <a:effectLst/>
              <a:latin typeface="Arial"/>
              <a:ea typeface="ＭＳ Ｐゴシック" charset="0"/>
              <a:cs typeface="ＭＳ Ｐゴシック" charset="0"/>
            </a:endParaRPr>
          </a:p>
          <a:p>
            <a:pPr eaLnBrk="1" hangingPunct="1"/>
            <a:endParaRPr lang="en-CA" altLang="en-US" dirty="0" smtClean="0"/>
          </a:p>
          <a:p>
            <a:pPr eaLnBrk="1" hangingPunct="1"/>
            <a:r>
              <a:rPr lang="en-CA" altLang="en-US" dirty="0" smtClean="0"/>
              <a:t>Version 2 Thank you</a:t>
            </a:r>
            <a:endParaRPr lang="en-CA" altLang="en-US" dirty="0"/>
          </a:p>
        </p:txBody>
      </p:sp>
    </p:spTree>
    <p:extLst>
      <p:ext uri="{BB962C8B-B14F-4D97-AF65-F5344CB8AC3E}">
        <p14:creationId xmlns:p14="http://schemas.microsoft.com/office/powerpoint/2010/main" val="1539330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smtClean="0">
                <a:solidFill>
                  <a:schemeClr val="tx1"/>
                </a:solidFill>
                <a:effectLst/>
                <a:latin typeface="Arial"/>
                <a:ea typeface="ＭＳ Ｐゴシック" charset="0"/>
                <a:cs typeface="ＭＳ Ｐゴシック" charset="0"/>
              </a:rPr>
              <a:t>So, here we go, the opportunity: I think it’s surprising to many people to see that now 31%, over 30% of women are the major breadwinners in their family. And there’s people who question that, but that includes single families that are headed by women as well as couples. And 40% of the high-net-worth population is now women. So, when you look at who is holding the wealth in the country, this is a key time to really be focusing in on your female clients. We also know that women who are happy refer. There’s a huge opportunity here. I always laugh because women love to tell each other about things that are going well in their life and who they can work with and what they can do. I travel a lot for speaking engagements, and I can tell you that when I’m in the airport, I’m always amused to watch women go through the security line because women will put something in the bin and the woman in front of them or behind them will notice it and say: “Oh, I love that,” and the woman always has to say: “I got it here,” because that’s just what women do. So, trust me, women refer when they’re happy. But here is the issue: two thirds are unhappy with the financial services industry. That is incredible when you see that. And 70% switch advisors when their spouse or partner dies. That number I’ve seen as high as 80%, but I think we have to look at that and say what is going on that women are leaving their advisors. We know it’s because they don’t have relationships with their advisors that are strong enough that once their spouse dies, they stay. Again, now looking at the concern, 34% of women are highly concerned about maintaining their standard of living in retirement versus men, at 17%. So, I think when you hear: “Mind the gap,” that’s a gap we definitely need to be minding. And 51% of women today lose sleep over money issues—over half of women. So, I hope you can see we’ve got, again, opportunity there to better serve our female clients. </a:t>
            </a:r>
            <a:endParaRPr lang="en-CA" sz="1200" kern="1200" dirty="0" smtClean="0">
              <a:solidFill>
                <a:schemeClr val="tx1"/>
              </a:solidFill>
              <a:effectLst/>
              <a:latin typeface="Arial"/>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 typeface="Arial" pitchFamily="34" charset="0"/>
              <a:buNone/>
              <a:tabLst/>
              <a:defRPr/>
            </a:pPr>
            <a:endParaRPr lang="en-US" b="0" dirty="0" smtClean="0">
              <a:solidFill>
                <a:schemeClr val="tx1"/>
              </a:solidFill>
            </a:endParaRPr>
          </a:p>
          <a:p>
            <a:pPr marL="225425" marR="0" indent="-225425"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0" dirty="0" smtClean="0">
                <a:solidFill>
                  <a:schemeClr val="tx1"/>
                </a:solidFill>
              </a:rPr>
              <a:t>31% of women are the major breadwinners – Modern Money</a:t>
            </a:r>
            <a:r>
              <a:rPr lang="en-US" b="0" baseline="0" dirty="0" smtClean="0">
                <a:solidFill>
                  <a:schemeClr val="tx1"/>
                </a:solidFill>
              </a:rPr>
              <a:t> Matters/Chase Bank 2010 stats</a:t>
            </a:r>
          </a:p>
          <a:p>
            <a:pPr marL="223838" indent="-223838">
              <a:buFont typeface="Arial" pitchFamily="34" charset="0"/>
              <a:buChar char="•"/>
            </a:pPr>
            <a:r>
              <a:rPr lang="en-US" b="0" dirty="0" smtClean="0">
                <a:solidFill>
                  <a:schemeClr val="tx1"/>
                </a:solidFill>
              </a:rPr>
              <a:t>40% of the high net worth </a:t>
            </a:r>
            <a:r>
              <a:rPr lang="en-US" dirty="0" smtClean="0"/>
              <a:t>population-Credit-Suisseglobal-wealth-report-2018</a:t>
            </a:r>
            <a:endParaRPr lang="en-US" b="0" dirty="0" smtClean="0">
              <a:solidFill>
                <a:schemeClr val="tx1"/>
              </a:solidFill>
            </a:endParaRPr>
          </a:p>
          <a:p>
            <a:pPr marL="223838" indent="-223838">
              <a:buFont typeface="Arial" pitchFamily="34" charset="0"/>
              <a:buChar char="•"/>
            </a:pPr>
            <a:r>
              <a:rPr lang="en-US" b="0" dirty="0" smtClean="0">
                <a:solidFill>
                  <a:schemeClr val="tx1"/>
                </a:solidFill>
              </a:rPr>
              <a:t>67% of wealth in North America by 2020-</a:t>
            </a:r>
            <a:r>
              <a:rPr lang="en-US" i="1" dirty="0" smtClean="0"/>
              <a:t>Mary </a:t>
            </a:r>
            <a:r>
              <a:rPr lang="en-US" i="1" dirty="0" err="1" smtClean="0"/>
              <a:t>Gooderham</a:t>
            </a:r>
            <a:r>
              <a:rPr lang="en-US" i="1" dirty="0" smtClean="0"/>
              <a:t>, Men are from mars, women make better investors, The Globe and Mail, October 16, 2015</a:t>
            </a:r>
            <a:endParaRPr lang="en-US" b="0" dirty="0" smtClean="0">
              <a:solidFill>
                <a:schemeClr val="tx1"/>
              </a:solidFill>
            </a:endParaRPr>
          </a:p>
          <a:p>
            <a:pPr marL="285750" marR="0" indent="-285750" algn="l" defTabSz="457200" rtl="0" eaLnBrk="0" fontAlgn="base" latinLnBrk="0" hangingPunct="0">
              <a:lnSpc>
                <a:spcPct val="100000"/>
              </a:lnSpc>
              <a:spcBef>
                <a:spcPct val="30000"/>
              </a:spcBef>
              <a:spcAft>
                <a:spcPct val="0"/>
              </a:spcAft>
              <a:buClrTx/>
              <a:buSzTx/>
              <a:buFont typeface="Arial" pitchFamily="34" charset="0"/>
              <a:buChar char="•"/>
              <a:tabLst>
                <a:tab pos="285750" algn="l"/>
              </a:tabLst>
              <a:defRPr/>
            </a:pPr>
            <a:r>
              <a:rPr lang="en-US" b="0" dirty="0" smtClean="0">
                <a:solidFill>
                  <a:schemeClr val="tx1"/>
                </a:solidFill>
              </a:rPr>
              <a:t>70% switch advisors when spouse or partner dies – FPSC 2018</a:t>
            </a:r>
          </a:p>
          <a:p>
            <a:pPr indent="225425">
              <a:buFont typeface="Arial" pitchFamily="34" charset="0"/>
              <a:buChar char="•"/>
            </a:pPr>
            <a:r>
              <a:rPr lang="en-US" dirty="0" smtClean="0"/>
              <a:t>34%</a:t>
            </a:r>
            <a:r>
              <a:rPr lang="en-US" baseline="0" dirty="0" smtClean="0"/>
              <a:t> - Great-West Life/Sun Life Financial, February 2018</a:t>
            </a:r>
          </a:p>
          <a:p>
            <a:pPr marL="225425" indent="-225425">
              <a:buFont typeface="Arial" pitchFamily="34" charset="0"/>
              <a:buChar char="•"/>
            </a:pPr>
            <a:r>
              <a:rPr lang="en-US" baseline="0" dirty="0" smtClean="0"/>
              <a:t>51% - Financial Planning Standards Council Study, 2018</a:t>
            </a:r>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that was the funny look that we, probably as women, have experienced many times. And you can see in that that women are not great at compartmentalizing because we’re balancing all those things at the same time and I’ve heard so many stories of wives saying, you know, “I’m at work and I’m worrying about the kids. And I call my </a:t>
            </a:r>
            <a:r>
              <a:rPr lang="en-US" sz="1200" kern="1200" dirty="0" err="1" smtClean="0">
                <a:solidFill>
                  <a:schemeClr val="tx1"/>
                </a:solidFill>
                <a:effectLst/>
                <a:latin typeface="Arial"/>
                <a:ea typeface="ＭＳ Ｐゴシック" charset="0"/>
                <a:cs typeface="ＭＳ Ｐゴシック" charset="0"/>
              </a:rPr>
              <a:t>huband</a:t>
            </a:r>
            <a:r>
              <a:rPr lang="en-US" sz="1200" kern="1200" dirty="0" smtClean="0">
                <a:solidFill>
                  <a:schemeClr val="tx1"/>
                </a:solidFill>
                <a:effectLst/>
                <a:latin typeface="Arial"/>
                <a:ea typeface="ＭＳ Ｐゴシック" charset="0"/>
                <a:cs typeface="ＭＳ Ｐゴシック" charset="0"/>
              </a:rPr>
              <a:t> and he’s able to just be at work and not worry about the kids. So it’s not just a quirk or a difference between us that’s kind of made-up. It’s actually part of our brains. And it impacts how we respond to life transitions. So let’s take a look at life transitions.</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a:ea typeface="ＭＳ Ｐゴシック" charset="0"/>
                <a:cs typeface="ＭＳ Ｐゴシック" charset="0"/>
              </a:rPr>
              <a:t>So, let’s talk about life transitions for a minute. Here, you see what looks like a crazy traffic circle roadmap of transitions, which is a pretty accurate depiction of what transitions are like in peoples’ lives and you’ll see that I’ve highlighted a few that are really key in women’s lives, and we’ll talk about those more in a minute. The thing I want you to take from this is just that these transitions often collide with each other, there are multiple transitions going on at the same time.</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a:ea typeface="ＭＳ Ｐゴシック" charset="0"/>
                <a:cs typeface="ＭＳ Ｐゴシック" charset="0"/>
              </a:rPr>
              <a:t>So women, though, have different issues around these transitions and here are a few where we see a big difference: children, caregiving, retirement, changes in health and widowhood. So, I want you to think for a minute about implications here and I’m going to ask you to actually pick one of these and focus in on what do you think the implications are of that transition.</a:t>
            </a:r>
            <a:endParaRPr lang="en-CA" sz="1200" kern="1200" dirty="0">
              <a:solidFill>
                <a:schemeClr val="tx1"/>
              </a:solidFill>
              <a:effectLst/>
              <a:latin typeface="Arial"/>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a:ea typeface="ＭＳ Ｐゴシック" charset="0"/>
                <a:cs typeface="ＭＳ Ｐゴシック" charset="0"/>
              </a:rPr>
              <a:t>We know for each of those transitions, there are four types of implications: practical, emotional, family and financial. So, let’s take, for example, children. . . having children. The implications are enormous as you might guess. On the practical level, people have to balance work and kids and the rest of their lives and how do they have some time to themselves and that. That’s the practical. On the emotional, there are all sorts of emotions people have around raising kids, depending on the life stage. When they’re babies, it can be this great joy about having a child. When they’re teenagers, it can be the great frustration about having a child so, different in that way. And then family implications are enormous with kids because they’re obviously part of the family. Financial: Again, you’re probably thinking about the financial with that. All the things from saving for university to activities after school and the cost of having kids and what that means in peoples’ lives. So, we could go through each of those: children, caregiving, retirement, changes in health, widowhood. We can say: “So, what’s different for women in this?” Well, with women—and this is where I think you really want to focus in this—those transitions I mentioned have different implications for women because of their roles in them. So, still by and large, women play the primary role in child-rearing and so they’re often bumping up against having to manage a lot of other things in their life while raising kids. There’s an interesting study that looks at happiness in North America and it found that, at the age of 52, women start coming back up what looks like a U-shaped curve of happiness. And in their 20s, late 20s, 30s and 40s, they’re kind of going down that U. You say well why is that? It’s the bumping up of all of these transitions. Having kids while working while launching their lives can be very </a:t>
            </a:r>
            <a:r>
              <a:rPr lang="en-US" sz="1200" kern="1200" dirty="0" err="1" smtClean="0">
                <a:solidFill>
                  <a:schemeClr val="tx1"/>
                </a:solidFill>
                <a:effectLst/>
                <a:latin typeface="Arial"/>
                <a:ea typeface="ＭＳ Ｐゴシック" charset="0"/>
                <a:cs typeface="ＭＳ Ｐゴシック" charset="0"/>
              </a:rPr>
              <a:t>very</a:t>
            </a:r>
            <a:r>
              <a:rPr lang="en-US" sz="1200" kern="1200" dirty="0" smtClean="0">
                <a:solidFill>
                  <a:schemeClr val="tx1"/>
                </a:solidFill>
                <a:effectLst/>
                <a:latin typeface="Arial"/>
                <a:ea typeface="ＭＳ Ｐゴシック" charset="0"/>
                <a:cs typeface="ＭＳ Ｐゴシック" charset="0"/>
              </a:rPr>
              <a:t> stressful. And then at about age 52, women start slowly coming around that U and going back up because the stress of child-rearing with work, with finances has lessened. So, that’s something you can share with your client, you know. And I say if I share that with women who are young, I say: “Don’t worry, that’s an average. You don’t have to wait until you’re 52 to be happy,” and if I’m saying it to older women who aren’t that happy, I say: “Don’t worry, you didn’t miss the happiness boat. It’s an average and not everybody hits it right at 52.” But the point here is that you want to go where your client is, and your client is focusing typically on those practical, emotional and family issues and you want to have conversations with them there and then bring them over to the financial discussion. Female clients, time and time again in surveys, say they want advisors who understand them as people and not just money. And the way to do that is to home in on those life transitions that are key to women and understand the differences of those.</a:t>
            </a:r>
            <a:endParaRPr lang="en-CA" sz="1200" kern="1200" dirty="0" smtClean="0">
              <a:solidFill>
                <a:schemeClr val="tx1"/>
              </a:solidFill>
              <a:effectLst/>
              <a:latin typeface="Arial"/>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a:ea typeface="ＭＳ Ｐゴシック" charset="0"/>
                <a:cs typeface="ＭＳ Ｐゴシック" charset="0"/>
              </a:rPr>
              <a:t>Let’s talk now about how you help women make sound financial decisions, especially in the face of what’s going on in their life, again, around those transitions from children to widowhood.</a:t>
            </a:r>
            <a:endParaRPr lang="en-CA" sz="1200" kern="1200" dirty="0">
              <a:solidFill>
                <a:schemeClr val="tx1"/>
              </a:solidFill>
              <a:effectLst/>
              <a:latin typeface="Arial"/>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5E70EAD9-D589-7545-B350-04E61EA7E3D5}"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Master 1">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9"/>
          <p:cNvSpPr>
            <a:spLocks noChangeShapeType="1"/>
          </p:cNvSpPr>
          <p:nvPr userDrawn="1"/>
        </p:nvSpPr>
        <p:spPr bwMode="auto">
          <a:xfrm>
            <a:off x="457200" y="3048000"/>
            <a:ext cx="8229600" cy="0"/>
          </a:xfrm>
          <a:prstGeom prst="line">
            <a:avLst/>
          </a:prstGeom>
          <a:noFill/>
          <a:ln w="9525">
            <a:solidFill>
              <a:srgbClr val="CACAC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ctrTitle"/>
          </p:nvPr>
        </p:nvSpPr>
        <p:spPr>
          <a:xfrm>
            <a:off x="457200" y="1219201"/>
            <a:ext cx="8229600" cy="1523999"/>
          </a:xfrm>
        </p:spPr>
        <p:txBody>
          <a:bodyPr anchor="b"/>
          <a:lstStyle>
            <a:lvl1pPr>
              <a:defRPr sz="4200" b="0">
                <a:solidFill>
                  <a:srgbClr val="0079C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5943600" cy="838201"/>
          </a:xfrm>
        </p:spPr>
        <p:txBody>
          <a:bodyPr/>
          <a:lstStyle>
            <a:lvl1pPr marL="0" indent="0" algn="l">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Date Placeholder 3"/>
          <p:cNvSpPr>
            <a:spLocks noGrp="1"/>
          </p:cNvSpPr>
          <p:nvPr>
            <p:ph type="dt" sz="half" idx="10"/>
          </p:nvPr>
        </p:nvSpPr>
        <p:spPr>
          <a:xfrm>
            <a:off x="6400800" y="5854700"/>
            <a:ext cx="2286000" cy="501650"/>
          </a:xfrm>
          <a:prstGeom prst="rect">
            <a:avLst/>
          </a:prstGeom>
        </p:spPr>
        <p:txBody>
          <a:bodyPr lIns="0" tIns="0" rIns="0" bIns="0" anchor="ctr" anchorCtr="0"/>
          <a:lstStyle>
            <a:lvl1pPr algn="r" fontAlgn="auto">
              <a:spcBef>
                <a:spcPts val="0"/>
              </a:spcBef>
              <a:spcAft>
                <a:spcPts val="0"/>
              </a:spcAft>
              <a:defRPr sz="1200">
                <a:solidFill>
                  <a:srgbClr val="FFFFFF"/>
                </a:solidFill>
                <a:latin typeface="Arial"/>
                <a:ea typeface="+mn-ea"/>
                <a:cs typeface="Arial"/>
              </a:defRPr>
            </a:lvl1pPr>
          </a:lstStyle>
          <a:p>
            <a:pPr>
              <a:defRPr/>
            </a:pPr>
            <a:fld id="{01E8F0FF-093C-9049-98D4-0263F71D3AD7}" type="datetime4">
              <a:rPr lang="en-US"/>
              <a:pPr>
                <a:defRPr/>
              </a:pPr>
              <a:t>March 7, 2019</a:t>
            </a:fld>
            <a:endParaRPr lang="en-US" dirty="0"/>
          </a:p>
        </p:txBody>
      </p:sp>
    </p:spTree>
    <p:extLst>
      <p:ext uri="{BB962C8B-B14F-4D97-AF65-F5344CB8AC3E}">
        <p14:creationId xmlns:p14="http://schemas.microsoft.com/office/powerpoint/2010/main" val="177232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rge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724400" y="1144710"/>
            <a:ext cx="3962400" cy="4983163"/>
          </a:xfrm>
        </p:spPr>
        <p:txBody>
          <a:bodyPr/>
          <a:lstStyle>
            <a:lvl1pPr>
              <a:spcAft>
                <a:spcPts val="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9" name="Slide Number Placeholder 5"/>
          <p:cNvSpPr>
            <a:spLocks noGrp="1"/>
          </p:cNvSpPr>
          <p:nvPr>
            <p:ph type="sldNum" sz="quarter" idx="15"/>
          </p:nvPr>
        </p:nvSpPr>
        <p:spPr/>
        <p:txBody>
          <a:bodyPr/>
          <a:lstStyle>
            <a:lvl1pPr>
              <a:defRPr/>
            </a:lvl1pPr>
          </a:lstStyle>
          <a:p>
            <a:pPr>
              <a:defRPr/>
            </a:pPr>
            <a:fld id="{320EE510-2E62-1E45-9630-6AC99934625F}" type="slidenum">
              <a:rPr lang="en-US"/>
              <a:pPr>
                <a:defRPr/>
              </a:pPr>
              <a:t>‹#›</a:t>
            </a:fld>
            <a:endParaRPr lang="en-US" dirty="0"/>
          </a:p>
        </p:txBody>
      </p:sp>
    </p:spTree>
    <p:extLst>
      <p:ext uri="{BB962C8B-B14F-4D97-AF65-F5344CB8AC3E}">
        <p14:creationId xmlns:p14="http://schemas.microsoft.com/office/powerpoint/2010/main" val="1899988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mall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spcBef>
                <a:spcPts val="700"/>
              </a:spcBef>
              <a:spcAft>
                <a:spcPts val="0"/>
              </a:spcAft>
              <a:buNone/>
              <a:defRPr sz="1400" b="1">
                <a:solidFill>
                  <a:schemeClr val="accent1"/>
                </a:solidFill>
              </a:defRPr>
            </a:lvl1pPr>
            <a:lvl2pPr marL="458788" indent="-233363">
              <a:spcBef>
                <a:spcPts val="700"/>
              </a:spcBef>
              <a:buFont typeface="Arial"/>
              <a:buChar char="•"/>
              <a:defRPr sz="1400"/>
            </a:lvl2pPr>
            <a:lvl3pPr marL="684213" indent="-225425">
              <a:spcBef>
                <a:spcPts val="600"/>
              </a:spcBef>
              <a:buFont typeface="Lucida Grande"/>
              <a:buChar char="–"/>
              <a:defRPr sz="1200"/>
            </a:lvl3pPr>
            <a:lvl4pPr marL="917575" indent="-233363">
              <a:spcBef>
                <a:spcPts val="600"/>
              </a:spcBef>
              <a:buFont typeface="Arial"/>
              <a:buChar char="•"/>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55C97D10-958B-6349-A5C2-733675F92264}" type="slidenum">
              <a:rPr lang="en-US"/>
              <a:pPr>
                <a:defRPr/>
              </a:pPr>
              <a:t>‹#›</a:t>
            </a:fld>
            <a:endParaRPr lang="en-US" dirty="0"/>
          </a:p>
        </p:txBody>
      </p:sp>
    </p:spTree>
    <p:extLst>
      <p:ext uri="{BB962C8B-B14F-4D97-AF65-F5344CB8AC3E}">
        <p14:creationId xmlns:p14="http://schemas.microsoft.com/office/powerpoint/2010/main" val="976465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mall 2-col">
    <p:spTree>
      <p:nvGrpSpPr>
        <p:cNvPr id="1" name=""/>
        <p:cNvGrpSpPr/>
        <p:nvPr/>
      </p:nvGrpSpPr>
      <p:grpSpPr>
        <a:xfrm>
          <a:off x="0" y="0"/>
          <a:ext cx="0" cy="0"/>
          <a:chOff x="0" y="0"/>
          <a:chExt cx="0" cy="0"/>
        </a:xfrm>
      </p:grpSpPr>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p:nvPr>
        </p:nvSpPr>
        <p:spPr>
          <a:xfrm>
            <a:off x="4713944" y="1143000"/>
            <a:ext cx="3962400" cy="4983163"/>
          </a:xfrm>
        </p:spPr>
        <p:txBody>
          <a:bodyPr/>
          <a:lstStyle>
            <a:lvl1pPr>
              <a:spcBef>
                <a:spcPts val="700"/>
              </a:spcBef>
              <a:spcAft>
                <a:spcPts val="400"/>
              </a:spcAft>
              <a:defRPr sz="1400"/>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4130321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os 2 per slide">
    <p:spTree>
      <p:nvGrpSpPr>
        <p:cNvPr id="1" name=""/>
        <p:cNvGrpSpPr/>
        <p:nvPr/>
      </p:nvGrpSpPr>
      <p:grpSpPr>
        <a:xfrm>
          <a:off x="0" y="0"/>
          <a:ext cx="0" cy="0"/>
          <a:chOff x="0" y="0"/>
          <a:chExt cx="0" cy="0"/>
        </a:xfrm>
      </p:grpSpPr>
      <p:sp>
        <p:nvSpPr>
          <p:cNvPr id="21" name="Content Placeholder 2"/>
          <p:cNvSpPr>
            <a:spLocks noGrp="1"/>
          </p:cNvSpPr>
          <p:nvPr>
            <p:ph idx="19" hasCustomPrompt="1"/>
          </p:nvPr>
        </p:nvSpPr>
        <p:spPr>
          <a:xfrm>
            <a:off x="457200" y="5096520"/>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22" name="Picture Placeholder 16"/>
          <p:cNvSpPr>
            <a:spLocks noGrp="1"/>
          </p:cNvSpPr>
          <p:nvPr>
            <p:ph type="pic" sz="quarter" idx="20"/>
          </p:nvPr>
        </p:nvSpPr>
        <p:spPr>
          <a:xfrm>
            <a:off x="457200" y="3572519"/>
            <a:ext cx="965200" cy="1447800"/>
          </a:xfrm>
        </p:spPr>
        <p:txBody>
          <a:bodyPr anchor="ctr"/>
          <a:lstStyle>
            <a:lvl1pPr algn="ctr">
              <a:defRPr sz="1100" b="0"/>
            </a:lvl1pPr>
          </a:lstStyle>
          <a:p>
            <a:endParaRPr lang="en-US" dirty="0"/>
          </a:p>
        </p:txBody>
      </p:sp>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9" name="Content Placeholder 2"/>
          <p:cNvSpPr>
            <a:spLocks noGrp="1"/>
          </p:cNvSpPr>
          <p:nvPr>
            <p:ph idx="17"/>
          </p:nvPr>
        </p:nvSpPr>
        <p:spPr>
          <a:xfrm>
            <a:off x="2281393" y="3572519"/>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2362201"/>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163070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ios 1 per slide">
    <p:spTree>
      <p:nvGrpSpPr>
        <p:cNvPr id="1" name=""/>
        <p:cNvGrpSpPr/>
        <p:nvPr/>
      </p:nvGrpSpPr>
      <p:grpSpPr>
        <a:xfrm>
          <a:off x="0" y="0"/>
          <a:ext cx="0" cy="0"/>
          <a:chOff x="0" y="0"/>
          <a:chExt cx="0" cy="0"/>
        </a:xfrm>
      </p:grpSpPr>
      <p:sp>
        <p:nvSpPr>
          <p:cNvPr id="20" name="Content Placeholder 2"/>
          <p:cNvSpPr>
            <a:spLocks noGrp="1"/>
          </p:cNvSpPr>
          <p:nvPr>
            <p:ph idx="18" hasCustomPrompt="1"/>
          </p:nvPr>
        </p:nvSpPr>
        <p:spPr>
          <a:xfrm>
            <a:off x="457200" y="2590801"/>
            <a:ext cx="1691979" cy="83820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marL="0" indent="0">
              <a:spcBef>
                <a:spcPts val="0"/>
              </a:spcBef>
              <a:spcAft>
                <a:spcPts val="0"/>
              </a:spcAft>
              <a:buNone/>
              <a:defRPr sz="900" b="1">
                <a:solidFill>
                  <a:schemeClr val="accent1"/>
                </a:solidFill>
              </a:defRPr>
            </a:lvl4pPr>
            <a:lvl5pPr marL="3175" indent="0">
              <a:spcBef>
                <a:spcPts val="0"/>
              </a:spcBef>
              <a:spcAft>
                <a:spcPts val="600"/>
              </a:spcAft>
              <a:buNone/>
              <a:defRPr sz="900" baseline="0">
                <a:solidFill>
                  <a:schemeClr val="accent1"/>
                </a:solidFill>
              </a:defRPr>
            </a:lvl5pPr>
            <a:lvl6pPr marL="3175" indent="0">
              <a:spcBef>
                <a:spcPts val="0"/>
              </a:spcBef>
              <a:spcAft>
                <a:spcPts val="0"/>
              </a:spcAft>
              <a:buNone/>
              <a:defRPr sz="900"/>
            </a:lvl6pPr>
          </a:lstStyle>
          <a:p>
            <a:pPr lvl="3"/>
            <a:r>
              <a:rPr lang="en-US" dirty="0"/>
              <a:t>Name</a:t>
            </a:r>
          </a:p>
          <a:p>
            <a:pPr lvl="4"/>
            <a:r>
              <a:rPr lang="en-US" dirty="0"/>
              <a:t>Title</a:t>
            </a:r>
          </a:p>
          <a:p>
            <a:pPr lvl="5"/>
            <a:r>
              <a:rPr lang="en-US" dirty="0"/>
              <a:t>Direct: XXX-XXX-XXXX</a:t>
            </a:r>
          </a:p>
          <a:p>
            <a:pPr lvl="5"/>
            <a:r>
              <a:rPr lang="en-US" dirty="0" err="1"/>
              <a:t>first.last@bmo.com</a:t>
            </a:r>
            <a:endParaRPr lang="en-US" dirty="0"/>
          </a:p>
        </p:txBody>
      </p:sp>
      <p:sp>
        <p:nvSpPr>
          <p:cNvPr id="17" name="Picture Placeholder 16"/>
          <p:cNvSpPr>
            <a:spLocks noGrp="1"/>
          </p:cNvSpPr>
          <p:nvPr>
            <p:ph type="pic" sz="quarter" idx="16"/>
          </p:nvPr>
        </p:nvSpPr>
        <p:spPr>
          <a:xfrm>
            <a:off x="457200" y="1066800"/>
            <a:ext cx="965200" cy="1447800"/>
          </a:xfrm>
        </p:spPr>
        <p:txBody>
          <a:bodyPr anchor="ctr"/>
          <a:lstStyle>
            <a:lvl1pPr algn="ctr">
              <a:defRPr sz="1100" b="0"/>
            </a:lvl1pPr>
          </a:lstStyle>
          <a:p>
            <a:endParaRPr lang="en-US" dirty="0"/>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281393" y="1066800"/>
            <a:ext cx="6405408" cy="4971970"/>
          </a:xfrm>
        </p:spPr>
        <p:txBody>
          <a:bodyPr/>
          <a:lstStyle>
            <a:lvl1pPr>
              <a:spcBef>
                <a:spcPts val="0"/>
              </a:spcBef>
              <a:spcAft>
                <a:spcPts val="0"/>
              </a:spcAft>
              <a:defRPr sz="1400"/>
            </a:lvl1pPr>
            <a:lvl2pPr marL="3175" indent="0">
              <a:spcBef>
                <a:spcPts val="0"/>
              </a:spcBef>
              <a:spcAft>
                <a:spcPts val="0"/>
              </a:spcAft>
              <a:buNone/>
              <a:defRPr sz="1400" b="0">
                <a:solidFill>
                  <a:schemeClr val="accent1"/>
                </a:solidFill>
              </a:defRPr>
            </a:lvl2pPr>
            <a:lvl3pPr marL="0" indent="0">
              <a:spcBef>
                <a:spcPts val="600"/>
              </a:spcBef>
              <a:buNone/>
              <a:defRPr sz="1200"/>
            </a:lvl3pPr>
            <a:lvl4pPr>
              <a:spcBef>
                <a:spcPts val="600"/>
              </a:spcBef>
              <a:defRPr sz="1200"/>
            </a:lvl4pPr>
            <a:lvl5pPr>
              <a:spcBef>
                <a:spcPts val="600"/>
              </a:spcBef>
              <a:defRPr sz="1200"/>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Tree>
    <p:extLst>
      <p:ext uri="{BB962C8B-B14F-4D97-AF65-F5344CB8AC3E}">
        <p14:creationId xmlns:p14="http://schemas.microsoft.com/office/powerpoint/2010/main" val="2047845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ategory text w strapline">
    <p:spTree>
      <p:nvGrpSpPr>
        <p:cNvPr id="1" name=""/>
        <p:cNvGrpSpPr/>
        <p:nvPr/>
      </p:nvGrpSpPr>
      <p:grpSpPr>
        <a:xfrm>
          <a:off x="0" y="0"/>
          <a:ext cx="0" cy="0"/>
          <a:chOff x="0" y="0"/>
          <a:chExt cx="0" cy="0"/>
        </a:xfrm>
      </p:grpSpPr>
      <p:sp>
        <p:nvSpPr>
          <p:cNvPr id="27" name="Content Placeholder 2"/>
          <p:cNvSpPr>
            <a:spLocks noGrp="1"/>
          </p:cNvSpPr>
          <p:nvPr>
            <p:ph idx="23" hasCustomPrompt="1"/>
          </p:nvPr>
        </p:nvSpPr>
        <p:spPr>
          <a:xfrm>
            <a:off x="457200" y="5562600"/>
            <a:ext cx="8229600" cy="501650"/>
          </a:xfrm>
        </p:spPr>
        <p:txBody>
          <a:bodyPr/>
          <a:lstStyle>
            <a:lvl1pPr>
              <a:spcBef>
                <a:spcPts val="700"/>
              </a:spcBef>
              <a:spcAft>
                <a:spcPts val="400"/>
              </a:spcAft>
              <a:defRPr sz="1400">
                <a:solidFill>
                  <a:schemeClr val="bg1"/>
                </a:solidFill>
              </a:defRPr>
            </a:lvl1pPr>
            <a:lvl2pPr marL="63500" indent="0" algn="ctr">
              <a:spcBef>
                <a:spcPts val="500"/>
              </a:spcBef>
              <a:spcAft>
                <a:spcPts val="0"/>
              </a:spcAft>
              <a:buNone/>
              <a:defRPr sz="1400" b="0">
                <a:solidFill>
                  <a:schemeClr val="accent1"/>
                </a:solidFill>
              </a:defRPr>
            </a:lvl2pPr>
            <a:lvl3pPr marL="230188" indent="-115888" algn="ctr">
              <a:spcBef>
                <a:spcPts val="500"/>
              </a:spcBef>
              <a:spcAft>
                <a:spcPts val="0"/>
              </a:spcAft>
              <a:buFont typeface="Arial"/>
              <a:buChar char="•"/>
              <a:defRPr sz="1400" b="0">
                <a:solidFill>
                  <a:schemeClr val="accent1"/>
                </a:solidFill>
              </a:defRPr>
            </a:lvl3pPr>
            <a:lvl4pPr marL="455613" indent="-119063" algn="ctr">
              <a:spcBef>
                <a:spcPts val="500"/>
              </a:spcBef>
              <a:spcAft>
                <a:spcPts val="0"/>
              </a:spcAft>
              <a:buFont typeface="Lucida Grande"/>
              <a:buChar char="–"/>
              <a:defRPr sz="1400" b="0">
                <a:solidFill>
                  <a:schemeClr val="accent1"/>
                </a:solidFill>
              </a:defRPr>
            </a:lvl4pPr>
            <a:lvl5pPr marL="568325" indent="0" algn="ctr" defTabSz="514350">
              <a:spcBef>
                <a:spcPts val="500"/>
              </a:spcBef>
              <a:spcAft>
                <a:spcPts val="0"/>
              </a:spcAft>
              <a:buFont typeface="Arial"/>
              <a:buNone/>
              <a:defRPr sz="1400" b="0">
                <a:solidFill>
                  <a:schemeClr val="accent1"/>
                </a:solidFill>
              </a:defRPr>
            </a:lvl5pPr>
            <a:lvl6pPr marL="915988" indent="-117475" algn="ctr">
              <a:spcBef>
                <a:spcPts val="500"/>
              </a:spcBef>
              <a:spcAft>
                <a:spcPts val="0"/>
              </a:spcAft>
              <a:buFont typeface="Lucida Grande"/>
              <a:buChar char="–"/>
              <a:defRPr sz="1400" b="0">
                <a:solidFill>
                  <a:schemeClr val="accent1"/>
                </a:solidFill>
              </a:defRPr>
            </a:lvl6pPr>
            <a:lvl7pPr marL="1201737" indent="-171450" algn="ctr">
              <a:spcBef>
                <a:spcPts val="500"/>
              </a:spcBef>
              <a:spcAft>
                <a:spcPts val="0"/>
              </a:spcAft>
              <a:buFont typeface="Lucida Grande"/>
              <a:buChar char="»"/>
              <a:defRPr sz="1400" b="0">
                <a:solidFill>
                  <a:schemeClr val="accent1"/>
                </a:solidFill>
              </a:defRPr>
            </a:lvl7pPr>
          </a:lstStyle>
          <a:p>
            <a:pPr lvl="1"/>
            <a:r>
              <a:rPr lang="en-US" dirty="0"/>
              <a:t>Subhead</a:t>
            </a:r>
          </a:p>
        </p:txBody>
      </p:sp>
      <p:sp>
        <p:nvSpPr>
          <p:cNvPr id="5"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7"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069848"/>
            <a:ext cx="3962400" cy="251244"/>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8" name="Footer Placeholder 4"/>
          <p:cNvSpPr>
            <a:spLocks noGrp="1"/>
          </p:cNvSpPr>
          <p:nvPr>
            <p:ph type="ftr" sz="quarter" idx="14"/>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5"/>
          </p:nvPr>
        </p:nvSpPr>
        <p:spPr/>
        <p:txBody>
          <a:bodyPr/>
          <a:lstStyle>
            <a:lvl1pPr>
              <a:defRPr/>
            </a:lvl1pPr>
          </a:lstStyle>
          <a:p>
            <a:pPr>
              <a:defRPr/>
            </a:pPr>
            <a:fld id="{FEBD4474-97ED-9748-B1F6-1C360C23116A}" type="slidenum">
              <a:rPr lang="en-US"/>
              <a:pPr>
                <a:defRPr/>
              </a:pPr>
              <a:t>‹#›</a:t>
            </a:fld>
            <a:endParaRPr lang="en-US" dirty="0"/>
          </a:p>
        </p:txBody>
      </p:sp>
      <p:sp>
        <p:nvSpPr>
          <p:cNvPr id="11" name="Content Placeholder 2"/>
          <p:cNvSpPr>
            <a:spLocks noGrp="1"/>
          </p:cNvSpPr>
          <p:nvPr>
            <p:ph idx="16" hasCustomPrompt="1"/>
          </p:nvPr>
        </p:nvSpPr>
        <p:spPr>
          <a:xfrm>
            <a:off x="4572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chemeClr val="tx1">
                    <a:lumMod val="95000"/>
                    <a:lumOff val="5000"/>
                  </a:schemeClr>
                </a:solidFill>
              </a:defRPr>
            </a:lvl3pPr>
            <a:lvl4pPr marL="455613" indent="-119063">
              <a:spcBef>
                <a:spcPts val="500"/>
              </a:spcBef>
              <a:spcAft>
                <a:spcPts val="0"/>
              </a:spcAft>
              <a:buFont typeface="Lucida Grande"/>
              <a:buChar char="–"/>
              <a:defRPr sz="1000">
                <a:solidFill>
                  <a:schemeClr val="tx1">
                    <a:lumMod val="95000"/>
                    <a:lumOff val="5000"/>
                  </a:schemeClr>
                </a:solidFill>
              </a:defRPr>
            </a:lvl4pPr>
            <a:lvl5pPr marL="568325" indent="0" defTabSz="514350">
              <a:spcBef>
                <a:spcPts val="500"/>
              </a:spcBef>
              <a:spcAft>
                <a:spcPts val="0"/>
              </a:spcAft>
              <a:buFont typeface="Arial"/>
              <a:buNone/>
              <a:defRPr sz="1000">
                <a:solidFill>
                  <a:schemeClr val="tx1">
                    <a:lumMod val="95000"/>
                    <a:lumOff val="5000"/>
                  </a:schemeClr>
                </a:solidFill>
              </a:defRPr>
            </a:lvl5pPr>
            <a:lvl6pPr marL="915988" indent="-117475">
              <a:spcBef>
                <a:spcPts val="500"/>
              </a:spcBef>
              <a:spcAft>
                <a:spcPts val="0"/>
              </a:spcAft>
              <a:buFont typeface="Lucida Grande"/>
              <a:buChar char="–"/>
              <a:defRPr sz="1000">
                <a:solidFill>
                  <a:schemeClr val="tx1">
                    <a:lumMod val="95000"/>
                    <a:lumOff val="5000"/>
                  </a:schemeClr>
                </a:solidFill>
              </a:defRPr>
            </a:lvl6pPr>
            <a:lvl7pPr marL="1201737" indent="-171450">
              <a:spcBef>
                <a:spcPts val="500"/>
              </a:spcBef>
              <a:spcAft>
                <a:spcPts val="0"/>
              </a:spcAft>
              <a:buFont typeface="Lucida Grande"/>
              <a:buChar char="»"/>
              <a:defRPr sz="1000">
                <a:solidFill>
                  <a:schemeClr val="tx1">
                    <a:lumMod val="95000"/>
                    <a:lumOff val="5000"/>
                  </a:schemeClr>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pic>
        <p:nvPicPr>
          <p:cNvPr id="20"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5453063"/>
            <a:ext cx="8229600" cy="6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2"/>
          <p:cNvSpPr>
            <a:spLocks noGrp="1"/>
          </p:cNvSpPr>
          <p:nvPr>
            <p:ph idx="19"/>
          </p:nvPr>
        </p:nvSpPr>
        <p:spPr>
          <a:xfrm>
            <a:off x="4572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4" name="Content Placeholder 2"/>
          <p:cNvSpPr>
            <a:spLocks noGrp="1"/>
          </p:cNvSpPr>
          <p:nvPr>
            <p:ph idx="20" hasCustomPrompt="1"/>
          </p:nvPr>
        </p:nvSpPr>
        <p:spPr>
          <a:xfrm>
            <a:off x="4572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rgbClr val="004A7C"/>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5" name="Content Placeholder 2"/>
          <p:cNvSpPr>
            <a:spLocks noGrp="1"/>
          </p:cNvSpPr>
          <p:nvPr>
            <p:ph idx="21"/>
          </p:nvPr>
        </p:nvSpPr>
        <p:spPr>
          <a:xfrm>
            <a:off x="4724400" y="3267719"/>
            <a:ext cx="3962400" cy="256032"/>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6" name="Content Placeholder 2"/>
          <p:cNvSpPr>
            <a:spLocks noGrp="1"/>
          </p:cNvSpPr>
          <p:nvPr>
            <p:ph idx="22" hasCustomPrompt="1"/>
          </p:nvPr>
        </p:nvSpPr>
        <p:spPr>
          <a:xfrm>
            <a:off x="4724400" y="3576427"/>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
        <p:nvSpPr>
          <p:cNvPr id="28" name="Content Placeholder 2"/>
          <p:cNvSpPr>
            <a:spLocks noGrp="1"/>
          </p:cNvSpPr>
          <p:nvPr>
            <p:ph idx="24"/>
          </p:nvPr>
        </p:nvSpPr>
        <p:spPr>
          <a:xfrm>
            <a:off x="4724400" y="1069848"/>
            <a:ext cx="3962400" cy="251245"/>
          </a:xfrm>
          <a:solidFill>
            <a:schemeClr val="accent1"/>
          </a:solidFill>
          <a:ln w="0">
            <a:noFill/>
          </a:ln>
        </p:spPr>
        <p:txBody>
          <a:bodyPr lIns="91440" rIns="91440" anchor="ctr" anchorCtr="0"/>
          <a:lstStyle>
            <a:lvl1pPr>
              <a:spcBef>
                <a:spcPts val="700"/>
              </a:spcBef>
              <a:spcAft>
                <a:spcPts val="400"/>
              </a:spcAft>
              <a:defRPr sz="1200">
                <a:ln>
                  <a:noFill/>
                </a:ln>
                <a:solidFill>
                  <a:schemeClr val="bg1"/>
                </a:solidFill>
              </a:defRPr>
            </a:lvl1pPr>
            <a:lvl2pPr>
              <a:spcBef>
                <a:spcPts val="700"/>
              </a:spcBef>
              <a:defRPr sz="1400"/>
            </a:lvl2pPr>
            <a:lvl3pPr>
              <a:spcBef>
                <a:spcPts val="600"/>
              </a:spcBef>
              <a:defRPr sz="1200"/>
            </a:lvl3pPr>
            <a:lvl4pPr>
              <a:spcBef>
                <a:spcPts val="600"/>
              </a:spcBef>
              <a:defRPr sz="1200"/>
            </a:lvl4pPr>
            <a:lvl5pPr>
              <a:spcBef>
                <a:spcPts val="600"/>
              </a:spcBef>
              <a:defRPr sz="1200"/>
            </a:lvl5pPr>
          </a:lstStyle>
          <a:p>
            <a:pPr lvl="0"/>
            <a:r>
              <a:rPr lang="en-US" dirty="0"/>
              <a:t>Click to edit Master text styles</a:t>
            </a:r>
          </a:p>
        </p:txBody>
      </p:sp>
      <p:sp>
        <p:nvSpPr>
          <p:cNvPr id="29" name="Content Placeholder 2"/>
          <p:cNvSpPr>
            <a:spLocks noGrp="1"/>
          </p:cNvSpPr>
          <p:nvPr>
            <p:ph idx="25" hasCustomPrompt="1"/>
          </p:nvPr>
        </p:nvSpPr>
        <p:spPr>
          <a:xfrm>
            <a:off x="4724400" y="1371780"/>
            <a:ext cx="3962400" cy="1665357"/>
          </a:xfrm>
        </p:spPr>
        <p:txBody>
          <a:bodyPr lIns="91440"/>
          <a:lstStyle>
            <a:lvl1pPr>
              <a:spcBef>
                <a:spcPts val="700"/>
              </a:spcBef>
              <a:spcAft>
                <a:spcPts val="400"/>
              </a:spcAft>
              <a:defRPr sz="1400">
                <a:solidFill>
                  <a:schemeClr val="bg1"/>
                </a:solidFill>
              </a:defRPr>
            </a:lvl1pPr>
            <a:lvl2pPr marL="63500" indent="0">
              <a:spcBef>
                <a:spcPts val="500"/>
              </a:spcBef>
              <a:spcAft>
                <a:spcPts val="0"/>
              </a:spcAft>
              <a:buNone/>
              <a:defRPr sz="1000" b="1">
                <a:solidFill>
                  <a:schemeClr val="accent5"/>
                </a:solidFill>
              </a:defRPr>
            </a:lvl2pPr>
            <a:lvl3pPr marL="230188" indent="-115888">
              <a:spcBef>
                <a:spcPts val="500"/>
              </a:spcBef>
              <a:spcAft>
                <a:spcPts val="0"/>
              </a:spcAft>
              <a:buFont typeface="Arial"/>
              <a:buChar char="•"/>
              <a:defRPr sz="1000">
                <a:solidFill>
                  <a:srgbClr val="0D0D0D"/>
                </a:solidFill>
              </a:defRPr>
            </a:lvl3pPr>
            <a:lvl4pPr marL="455613" indent="-119063">
              <a:spcBef>
                <a:spcPts val="500"/>
              </a:spcBef>
              <a:spcAft>
                <a:spcPts val="0"/>
              </a:spcAft>
              <a:buFont typeface="Lucida Grande"/>
              <a:buChar char="–"/>
              <a:defRPr sz="1000">
                <a:solidFill>
                  <a:srgbClr val="0D0D0D"/>
                </a:solidFill>
              </a:defRPr>
            </a:lvl4pPr>
            <a:lvl5pPr marL="568325" indent="0" defTabSz="514350">
              <a:spcBef>
                <a:spcPts val="500"/>
              </a:spcBef>
              <a:spcAft>
                <a:spcPts val="0"/>
              </a:spcAft>
              <a:buFont typeface="Arial"/>
              <a:buNone/>
              <a:defRPr sz="1000">
                <a:solidFill>
                  <a:srgbClr val="0D0D0D"/>
                </a:solidFill>
              </a:defRPr>
            </a:lvl5pPr>
            <a:lvl6pPr marL="915988" indent="-117475">
              <a:spcBef>
                <a:spcPts val="500"/>
              </a:spcBef>
              <a:spcAft>
                <a:spcPts val="0"/>
              </a:spcAft>
              <a:buFont typeface="Lucida Grande"/>
              <a:buChar char="–"/>
              <a:defRPr sz="1000">
                <a:solidFill>
                  <a:srgbClr val="0D0D0D"/>
                </a:solidFill>
              </a:defRPr>
            </a:lvl6pPr>
            <a:lvl7pPr marL="1201737" indent="-171450">
              <a:spcBef>
                <a:spcPts val="500"/>
              </a:spcBef>
              <a:spcAft>
                <a:spcPts val="0"/>
              </a:spcAft>
              <a:buFont typeface="Lucida Grande"/>
              <a:buChar char="»"/>
              <a:defRPr sz="1000">
                <a:solidFill>
                  <a:srgbClr val="0D0D0D"/>
                </a:solidFill>
              </a:defRPr>
            </a:lvl7pPr>
          </a:lstStyle>
          <a:p>
            <a:pPr lvl="1"/>
            <a:r>
              <a:rPr lang="en-US" dirty="0"/>
              <a:t>Subhead</a:t>
            </a:r>
          </a:p>
          <a:p>
            <a:pPr lvl="2"/>
            <a:r>
              <a:rPr lang="en-US" dirty="0"/>
              <a:t>First level</a:t>
            </a:r>
          </a:p>
          <a:p>
            <a:pPr lvl="3"/>
            <a:r>
              <a:rPr lang="en-US" dirty="0"/>
              <a:t>Second level</a:t>
            </a:r>
          </a:p>
          <a:p>
            <a:pPr lvl="4"/>
            <a:r>
              <a:rPr lang="en-US" dirty="0"/>
              <a:t>Third level</a:t>
            </a:r>
          </a:p>
          <a:p>
            <a:pPr lvl="5"/>
            <a:r>
              <a:rPr lang="en-US" dirty="0"/>
              <a:t>Fourth level</a:t>
            </a:r>
          </a:p>
          <a:p>
            <a:pPr lvl="6"/>
            <a:r>
              <a:rPr lang="en-US" dirty="0"/>
              <a:t>Fifth level</a:t>
            </a:r>
          </a:p>
        </p:txBody>
      </p:sp>
    </p:spTree>
    <p:extLst>
      <p:ext uri="{BB962C8B-B14F-4D97-AF65-F5344CB8AC3E}">
        <p14:creationId xmlns:p14="http://schemas.microsoft.com/office/powerpoint/2010/main" val="1569265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9" name="Content Placeholder 2"/>
          <p:cNvSpPr>
            <a:spLocks noGrp="1"/>
          </p:cNvSpPr>
          <p:nvPr>
            <p:ph idx="12"/>
          </p:nvPr>
        </p:nvSpPr>
        <p:spPr>
          <a:xfrm>
            <a:off x="457200" y="1143000"/>
            <a:ext cx="8229600" cy="4983163"/>
          </a:xfrm>
        </p:spPr>
        <p:txBody>
          <a:bodyPr numCol="2" spcCol="274320"/>
          <a:lstStyle>
            <a:lvl1pPr>
              <a:spcBef>
                <a:spcPts val="400"/>
              </a:spcBef>
              <a:spcAft>
                <a:spcPts val="0"/>
              </a:spcAft>
              <a:defRPr sz="1000">
                <a:solidFill>
                  <a:srgbClr val="0D0D0D"/>
                </a:solidFill>
              </a:defRPr>
            </a:lvl1pPr>
            <a:lvl2pPr marL="3175" indent="0">
              <a:spcBef>
                <a:spcPts val="400"/>
              </a:spcBef>
              <a:spcAft>
                <a:spcPts val="0"/>
              </a:spcAft>
              <a:buNone/>
              <a:defRPr sz="1000"/>
            </a:lvl2pPr>
            <a:lvl3pPr marL="3175" indent="0">
              <a:spcBef>
                <a:spcPts val="400"/>
              </a:spcBef>
              <a:spcAft>
                <a:spcPts val="0"/>
              </a:spcAft>
              <a:buNone/>
              <a:defRPr sz="800" b="1"/>
            </a:lvl3pPr>
            <a:lvl4pPr marL="3175" indent="0">
              <a:spcBef>
                <a:spcPts val="400"/>
              </a:spcBef>
              <a:spcAft>
                <a:spcPts val="0"/>
              </a:spcAft>
              <a:buNone/>
              <a:defRPr sz="800"/>
            </a:lvl4pPr>
            <a:lvl5pPr marL="3175" indent="0">
              <a:spcBef>
                <a:spcPts val="400"/>
              </a:spcBef>
              <a:spcAft>
                <a:spcPts val="0"/>
              </a:spcAft>
              <a:buNone/>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rgbClr val="0079C1"/>
                </a:solidFill>
              </a:defRPr>
            </a:lvl1pPr>
          </a:lstStyle>
          <a:p>
            <a:r>
              <a:rPr lang="en-US"/>
              <a:t>Click to edit Master title style</a:t>
            </a:r>
            <a:endParaRPr lang="en-US" dirty="0"/>
          </a:p>
        </p:txBody>
      </p:sp>
      <p:sp>
        <p:nvSpPr>
          <p:cNvPr id="7"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B33F4CB0-60E8-9248-A762-F798FF438B63}" type="slidenum">
              <a:rPr lang="en-US"/>
              <a:pPr>
                <a:defRPr/>
              </a:pPr>
              <a:t>‹#›</a:t>
            </a:fld>
            <a:endParaRPr lang="en-US" dirty="0"/>
          </a:p>
        </p:txBody>
      </p:sp>
    </p:spTree>
    <p:extLst>
      <p:ext uri="{BB962C8B-B14F-4D97-AF65-F5344CB8AC3E}">
        <p14:creationId xmlns:p14="http://schemas.microsoft.com/office/powerpoint/2010/main" val="246455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Title 1"/>
          <p:cNvSpPr>
            <a:spLocks noGrp="1"/>
          </p:cNvSpPr>
          <p:nvPr>
            <p:ph type="title"/>
          </p:nvPr>
        </p:nvSpPr>
        <p:spPr>
          <a:xfrm>
            <a:off x="457200" y="0"/>
            <a:ext cx="8229600" cy="914400"/>
          </a:xfrm>
        </p:spPr>
        <p:txBody>
          <a:bodyPr/>
          <a:lstStyle>
            <a:lvl1pPr>
              <a:defRPr>
                <a:solidFill>
                  <a:srgbClr val="0079C1"/>
                </a:solidFill>
              </a:defRPr>
            </a:lvl1pPr>
          </a:lstStyle>
          <a:p>
            <a:r>
              <a:rPr lang="en-US"/>
              <a:t>Click to edit Master title style</a:t>
            </a:r>
            <a:endParaRPr lang="en-US" dirty="0"/>
          </a:p>
        </p:txBody>
      </p:sp>
      <p:sp>
        <p:nvSpPr>
          <p:cNvPr id="6" name="Slide Number Placeholder 2"/>
          <p:cNvSpPr>
            <a:spLocks noGrp="1"/>
          </p:cNvSpPr>
          <p:nvPr>
            <p:ph type="sldNum" sz="quarter" idx="10"/>
          </p:nvPr>
        </p:nvSpPr>
        <p:spPr/>
        <p:txBody>
          <a:bodyPr/>
          <a:lstStyle>
            <a:lvl1pPr>
              <a:defRPr/>
            </a:lvl1pPr>
          </a:lstStyle>
          <a:p>
            <a:pPr>
              <a:defRPr/>
            </a:pPr>
            <a:fld id="{412CB698-4264-D748-872F-B571D35E21A3}" type="slidenum">
              <a:rPr lang="en-US"/>
              <a:pPr>
                <a:defRPr/>
              </a:pPr>
              <a:t>‹#›</a:t>
            </a:fld>
            <a:endParaRPr lang="en-US" dirty="0"/>
          </a:p>
        </p:txBody>
      </p:sp>
      <p:sp>
        <p:nvSpPr>
          <p:cNvPr id="7" name="Footer Placeholder 3"/>
          <p:cNvSpPr>
            <a:spLocks noGrp="1"/>
          </p:cNvSpPr>
          <p:nvPr>
            <p:ph type="ftr" sz="quarter" idx="11"/>
          </p:nvPr>
        </p:nvSpPr>
        <p:spPr>
          <a:xfrm>
            <a:off x="4572000" y="6248400"/>
            <a:ext cx="3657600" cy="609600"/>
          </a:xfrm>
          <a:prstGeom prst="rect">
            <a:avLst/>
          </a:prstGeom>
        </p:spPr>
        <p:txBody>
          <a:bodyPr/>
          <a:lstStyle>
            <a:lvl1pPr>
              <a:defRPr/>
            </a:lvl1pPr>
          </a:lstStyle>
          <a:p>
            <a:pPr>
              <a:defRPr/>
            </a:pPr>
            <a:r>
              <a:rPr lang="en-US" dirty="0"/>
              <a:t>Footer goes here</a:t>
            </a:r>
          </a:p>
        </p:txBody>
      </p:sp>
      <p:pic>
        <p:nvPicPr>
          <p:cNvPr id="9"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50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aster 2 Re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 t="14269" r="9288" b="4570"/>
          <a:stretch/>
        </p:blipFill>
        <p:spPr>
          <a:xfrm>
            <a:off x="0" y="0"/>
            <a:ext cx="9142413" cy="5453208"/>
          </a:xfrm>
          <a:prstGeom prst="rect">
            <a:avLst/>
          </a:prstGeom>
        </p:spPr>
      </p:pic>
      <p:pic>
        <p:nvPicPr>
          <p:cNvPr id="10"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8"/>
          <p:cNvGrpSpPr>
            <a:grpSpLocks/>
          </p:cNvGrpSpPr>
          <p:nvPr userDrawn="1"/>
        </p:nvGrpSpPr>
        <p:grpSpPr bwMode="auto">
          <a:xfrm>
            <a:off x="-435591" y="1027376"/>
            <a:ext cx="4013200" cy="4013200"/>
            <a:chOff x="-304800" y="288832"/>
            <a:chExt cx="4587968" cy="4587968"/>
          </a:xfrm>
        </p:grpSpPr>
        <p:sp>
          <p:nvSpPr>
            <p:cNvPr id="12" name="Oval 11"/>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3" name="Oval 12"/>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14" name="Title 1"/>
          <p:cNvSpPr>
            <a:spLocks noGrp="1"/>
          </p:cNvSpPr>
          <p:nvPr>
            <p:ph type="ctrTitle"/>
          </p:nvPr>
        </p:nvSpPr>
        <p:spPr>
          <a:xfrm>
            <a:off x="402609" y="1631141"/>
            <a:ext cx="2732864" cy="1733036"/>
          </a:xfrm>
        </p:spPr>
        <p:txBody>
          <a:bodyPr/>
          <a:lstStyle>
            <a:lvl1pPr>
              <a:defRPr sz="3200" b="0">
                <a:solidFill>
                  <a:srgbClr val="FFFFFF"/>
                </a:solidFill>
                <a:latin typeface="Arial"/>
                <a:cs typeface="Arial"/>
              </a:defRPr>
            </a:lvl1pPr>
          </a:lstStyle>
          <a:p>
            <a:r>
              <a:rPr lang="en-US" dirty="0"/>
              <a:t>Click to edit Master title style</a:t>
            </a:r>
          </a:p>
        </p:txBody>
      </p:sp>
      <p:sp>
        <p:nvSpPr>
          <p:cNvPr id="15" name="Subtitle 2"/>
          <p:cNvSpPr>
            <a:spLocks noGrp="1"/>
          </p:cNvSpPr>
          <p:nvPr>
            <p:ph type="subTitle" idx="1"/>
          </p:nvPr>
        </p:nvSpPr>
        <p:spPr>
          <a:xfrm>
            <a:off x="402608" y="3592933"/>
            <a:ext cx="2732865" cy="533241"/>
          </a:xfrm>
        </p:spPr>
        <p:txBody>
          <a:bodyP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8435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07284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Master 2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23813"/>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
          <p:cNvGrpSpPr>
            <a:grpSpLocks/>
          </p:cNvGrpSpPr>
          <p:nvPr userDrawn="1"/>
        </p:nvGrpSpPr>
        <p:grpSpPr bwMode="auto">
          <a:xfrm>
            <a:off x="-381000" y="288925"/>
            <a:ext cx="4587875" cy="4587875"/>
            <a:chOff x="-381000" y="288925"/>
            <a:chExt cx="4587875" cy="4587875"/>
          </a:xfrm>
        </p:grpSpPr>
        <p:sp>
          <p:nvSpPr>
            <p:cNvPr id="7" name="Oval 6"/>
            <p:cNvSpPr/>
            <p:nvPr userDrawn="1"/>
          </p:nvSpPr>
          <p:spPr bwMode="auto">
            <a:xfrm>
              <a:off x="-314325" y="369888"/>
              <a:ext cx="4419600" cy="4419600"/>
            </a:xfrm>
            <a:prstGeom prst="ellipse">
              <a:avLst/>
            </a:prstGeom>
            <a:solidFill>
              <a:srgbClr val="FFFFFF">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8" name="Oval 7"/>
            <p:cNvSpPr/>
            <p:nvPr userDrawn="1"/>
          </p:nvSpPr>
          <p:spPr bwMode="auto">
            <a:xfrm>
              <a:off x="-381000" y="288925"/>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sp>
        <p:nvSpPr>
          <p:cNvPr id="2" name="Title 1"/>
          <p:cNvSpPr>
            <a:spLocks noGrp="1"/>
          </p:cNvSpPr>
          <p:nvPr>
            <p:ph type="ctrTitle"/>
          </p:nvPr>
        </p:nvSpPr>
        <p:spPr>
          <a:xfrm>
            <a:off x="457200" y="1219201"/>
            <a:ext cx="3124199" cy="1981200"/>
          </a:xfrm>
        </p:spPr>
        <p:txBody>
          <a:bodyPr/>
          <a:lstStyle>
            <a:lvl1pPr>
              <a:defRPr sz="3200" b="0">
                <a:solidFill>
                  <a:schemeClr val="accent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457200" y="3352799"/>
            <a:ext cx="3124200" cy="609599"/>
          </a:xfrm>
        </p:spPr>
        <p:txBody>
          <a:bodyPr/>
          <a:lstStyle>
            <a:lvl1pPr marL="0" indent="0" algn="l">
              <a:spcBef>
                <a:spcPts val="0"/>
              </a:spcBef>
              <a:buNone/>
              <a:defRPr sz="16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4918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Master 3 Red">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nvGrpSpPr>
          <p:cNvPr id="10" name="Group 8"/>
          <p:cNvGrpSpPr>
            <a:grpSpLocks/>
          </p:cNvGrpSpPr>
          <p:nvPr userDrawn="1"/>
        </p:nvGrpSpPr>
        <p:grpSpPr bwMode="auto">
          <a:xfrm>
            <a:off x="239713" y="-203200"/>
            <a:ext cx="4587875" cy="4587875"/>
            <a:chOff x="-304800" y="288832"/>
            <a:chExt cx="4587968" cy="4587968"/>
          </a:xfrm>
        </p:grpSpPr>
        <p:sp>
          <p:nvSpPr>
            <p:cNvPr id="11" name="Oval 10"/>
            <p:cNvSpPr/>
            <p:nvPr userDrawn="1"/>
          </p:nvSpPr>
          <p:spPr>
            <a:xfrm>
              <a:off x="-238124" y="369797"/>
              <a:ext cx="4419690" cy="441969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12" name="Oval 11"/>
            <p:cNvSpPr/>
            <p:nvPr userDrawn="1"/>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gr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userDrawn="1">
            <p:ph type="ctrTitle"/>
          </p:nvPr>
        </p:nvSpPr>
        <p:spPr>
          <a:xfrm>
            <a:off x="990600" y="726585"/>
            <a:ext cx="3124199" cy="2666999"/>
          </a:xfrm>
        </p:spPr>
        <p:txBody>
          <a:bodyPr/>
          <a:lstStyle>
            <a:lvl1pPr>
              <a:defRPr sz="3200" b="0">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68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Master 3 Whit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userDrawn="1"/>
        </p:nvSpPr>
        <p:spPr>
          <a:xfrm>
            <a:off x="4038600" y="2362200"/>
            <a:ext cx="3429000" cy="3429000"/>
          </a:xfrm>
          <a:prstGeom prst="ellipse">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5157788"/>
            <a:ext cx="914400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bwMode="auto">
          <a:xfrm>
            <a:off x="306388" y="-122238"/>
            <a:ext cx="4419600" cy="4419601"/>
          </a:xfrm>
          <a:prstGeom prst="ellipse">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9" name="Oval 8"/>
          <p:cNvSpPr/>
          <p:nvPr userDrawn="1"/>
        </p:nvSpPr>
        <p:spPr bwMode="auto">
          <a:xfrm>
            <a:off x="239713" y="-203200"/>
            <a:ext cx="4587875" cy="4587875"/>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dirty="0">
              <a:latin typeface="Arial"/>
            </a:endParaRPr>
          </a:p>
        </p:txBody>
      </p:sp>
      <p:sp>
        <p:nvSpPr>
          <p:cNvPr id="2" name="Title 1"/>
          <p:cNvSpPr>
            <a:spLocks noGrp="1"/>
          </p:cNvSpPr>
          <p:nvPr userDrawn="1">
            <p:ph type="ctrTitle"/>
          </p:nvPr>
        </p:nvSpPr>
        <p:spPr>
          <a:xfrm>
            <a:off x="990600" y="726585"/>
            <a:ext cx="3124199" cy="2666999"/>
          </a:xfrm>
        </p:spPr>
        <p:txBody>
          <a:bodyPr/>
          <a:lstStyle>
            <a:lvl1pPr>
              <a:defRPr sz="3200" b="0">
                <a:solidFill>
                  <a:schemeClr val="accent1"/>
                </a:solidFill>
                <a:latin typeface="Arial"/>
                <a:cs typeface="Arial"/>
              </a:defRPr>
            </a:lvl1pPr>
          </a:lstStyle>
          <a:p>
            <a:r>
              <a:rPr lang="en-US" dirty="0"/>
              <a:t>Click to edit Master title style</a:t>
            </a:r>
          </a:p>
        </p:txBody>
      </p:sp>
      <p:sp>
        <p:nvSpPr>
          <p:cNvPr id="3" name="Subtitle 2"/>
          <p:cNvSpPr>
            <a:spLocks noGrp="1"/>
          </p:cNvSpPr>
          <p:nvPr userDrawn="1">
            <p:ph type="subTitle" idx="1"/>
          </p:nvPr>
        </p:nvSpPr>
        <p:spPr>
          <a:xfrm>
            <a:off x="4757753" y="3657600"/>
            <a:ext cx="2219254" cy="914401"/>
          </a:xfrm>
        </p:spPr>
        <p:txBody>
          <a:bodyPr anchor="ctr"/>
          <a:lstStyle>
            <a:lvl1pPr marL="0" indent="0" algn="l">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3208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267" y="0"/>
            <a:ext cx="8229600" cy="914400"/>
          </a:xfrm>
        </p:spPr>
        <p:txBody>
          <a:bodyPr/>
          <a:lstStyle>
            <a:lvl1pPr>
              <a:defRPr>
                <a:solidFill>
                  <a:srgbClr val="0079C1"/>
                </a:solidFill>
              </a:defRPr>
            </a:lvl1pPr>
          </a:lstStyle>
          <a:p>
            <a:r>
              <a:rPr lang="en-US"/>
              <a:t>Click to edit Master title style</a:t>
            </a:r>
            <a:endParaRPr lang="en-US" dirty="0"/>
          </a:p>
        </p:txBody>
      </p:sp>
      <p:sp>
        <p:nvSpPr>
          <p:cNvPr id="3" name="Content Placeholder 2"/>
          <p:cNvSpPr>
            <a:spLocks noGrp="1"/>
          </p:cNvSpPr>
          <p:nvPr>
            <p:ph idx="1"/>
          </p:nvPr>
        </p:nvSpPr>
        <p:spPr>
          <a:xfrm>
            <a:off x="2743200" y="1069848"/>
            <a:ext cx="5954667" cy="4983163"/>
          </a:xfrm>
        </p:spPr>
        <p:txBody>
          <a:bodyPr anchor="ctr" anchorCtr="0"/>
          <a:lstStyle>
            <a:lvl1pPr marL="0" indent="0">
              <a:spcBef>
                <a:spcPts val="1200"/>
              </a:spcBef>
              <a:spcAft>
                <a:spcPts val="0"/>
              </a:spcAft>
              <a:buNone/>
              <a:defRPr sz="1800" b="0">
                <a:solidFill>
                  <a:schemeClr val="tx1">
                    <a:lumMod val="95000"/>
                    <a:lumOff val="5000"/>
                  </a:schemeClr>
                </a:solidFill>
              </a:defRPr>
            </a:lvl1pPr>
            <a:lvl2pPr marL="458788" indent="-233363">
              <a:spcBef>
                <a:spcPts val="600"/>
              </a:spcBef>
              <a:buFont typeface="Arial"/>
              <a:buChar char="•"/>
              <a:defRPr sz="1600"/>
            </a:lvl2pPr>
            <a:lvl3pPr marL="684213" indent="-225425">
              <a:buFont typeface="Lucida Grande"/>
              <a:buChar char="–"/>
              <a:defRPr/>
            </a:lvl3pPr>
            <a:lvl4pPr marL="917575" indent="-233363">
              <a:buFont typeface="Arial"/>
              <a:buChar char="•"/>
              <a:defRPr/>
            </a:lvl4pPr>
            <a:lvl5pPr marL="1143000" indent="-225425">
              <a:buFont typeface="Lucida Grande"/>
              <a:buChar char="»"/>
              <a:defRPr/>
            </a:lvl5pPr>
          </a:lstStyle>
          <a:p>
            <a:pPr lvl="0"/>
            <a:r>
              <a:rPr lang="en-US" dirty="0"/>
              <a:t>Click to edit Master text styles</a:t>
            </a:r>
          </a:p>
          <a:p>
            <a:pPr lvl="1"/>
            <a:r>
              <a:rPr lang="en-US" dirty="0"/>
              <a:t>Second level</a:t>
            </a:r>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pic>
        <p:nvPicPr>
          <p:cNvPr id="9" name="Picture 3" descr="BHB3980D TOC graphic.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81200" y="1371600"/>
            <a:ext cx="841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123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14400"/>
            <a:ext cx="8229600" cy="1901952"/>
          </a:xfrm>
        </p:spPr>
        <p:txBody>
          <a:bodyPr anchor="b"/>
          <a:lstStyle>
            <a:lvl1pPr>
              <a:defRPr sz="3200" b="0">
                <a:solidFill>
                  <a:srgbClr val="0079C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57200" y="3352798"/>
            <a:ext cx="8229600" cy="2898648"/>
          </a:xfrm>
        </p:spPr>
        <p:txBody>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p:cNvSpPr>
            <a:spLocks noGrp="1"/>
          </p:cNvSpPr>
          <p:nvPr>
            <p:ph type="ftr" sz="quarter" idx="10"/>
          </p:nvPr>
        </p:nvSpPr>
        <p:spPr>
          <a:xfrm>
            <a:off x="4572000" y="6248400"/>
            <a:ext cx="3657600" cy="609600"/>
          </a:xfrm>
          <a:prstGeom prst="rect">
            <a:avLst/>
          </a:prstGeom>
        </p:spPr>
        <p:txBody>
          <a:bodyPr/>
          <a:lstStyle>
            <a:lvl1pPr>
              <a:defRPr/>
            </a:lvl1pPr>
          </a:lstStyle>
          <a:p>
            <a:pPr>
              <a:defRPr/>
            </a:pPr>
            <a:r>
              <a:rPr lang="en-US"/>
              <a:t>Footer goes here</a:t>
            </a:r>
            <a:endParaRPr lang="en-US" dirty="0"/>
          </a:p>
        </p:txBody>
      </p:sp>
      <p:sp>
        <p:nvSpPr>
          <p:cNvPr id="10" name="Slide Number Placeholder 5"/>
          <p:cNvSpPr>
            <a:spLocks noGrp="1"/>
          </p:cNvSpPr>
          <p:nvPr>
            <p:ph type="sldNum" sz="quarter" idx="11"/>
          </p:nvPr>
        </p:nvSpPr>
        <p:spPr>
          <a:xfrm>
            <a:off x="8229600" y="6248400"/>
            <a:ext cx="457200" cy="609600"/>
          </a:xfrm>
        </p:spPr>
        <p:txBody>
          <a:bodyPr/>
          <a:lstStyle>
            <a:lvl1pPr>
              <a:defRPr/>
            </a:lvl1pPr>
          </a:lstStyle>
          <a:p>
            <a:pPr>
              <a:defRPr/>
            </a:pPr>
            <a:fld id="{A8C2AA5B-A104-014F-B9FD-226CAFC3787C}" type="slidenum">
              <a:rPr lang="en-US"/>
              <a:pPr>
                <a:defRPr/>
              </a:pPr>
              <a:t>‹#›</a:t>
            </a:fld>
            <a:endParaRPr lang="en-US" dirty="0"/>
          </a:p>
        </p:txBody>
      </p:sp>
      <p:sp>
        <p:nvSpPr>
          <p:cNvPr id="11"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896241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rge 1-col">
    <p:spTree>
      <p:nvGrpSpPr>
        <p:cNvPr id="1" name=""/>
        <p:cNvGrpSpPr/>
        <p:nvPr/>
      </p:nvGrpSpPr>
      <p:grpSpPr>
        <a:xfrm>
          <a:off x="0" y="0"/>
          <a:ext cx="0" cy="0"/>
          <a:chOff x="0" y="0"/>
          <a:chExt cx="0" cy="0"/>
        </a:xfrm>
      </p:grpSpPr>
      <p:sp>
        <p:nvSpPr>
          <p:cNvPr id="4" name="Line 19"/>
          <p:cNvSpPr>
            <a:spLocks noChangeShapeType="1"/>
          </p:cNvSpPr>
          <p:nvPr userDrawn="1"/>
        </p:nvSpPr>
        <p:spPr bwMode="auto">
          <a:xfrm>
            <a:off x="457200" y="6248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19"/>
          <p:cNvSpPr>
            <a:spLocks noChangeShapeType="1"/>
          </p:cNvSpPr>
          <p:nvPr userDrawn="1"/>
        </p:nvSpPr>
        <p:spPr bwMode="auto">
          <a:xfrm>
            <a:off x="457200" y="914400"/>
            <a:ext cx="82296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6" name="Picture 8" descr="BMO_GAM_RGB_300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6400800"/>
            <a:ext cx="2500312"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267" y="0"/>
            <a:ext cx="8229600" cy="914400"/>
          </a:xfrm>
        </p:spPr>
        <p:txBody>
          <a:bodyPr/>
          <a:lstStyle>
            <a:lvl1pPr>
              <a:defRPr>
                <a:solidFill>
                  <a:srgbClr val="0079C1"/>
                </a:solidFill>
              </a:defRPr>
            </a:lvl1pPr>
          </a:lstStyle>
          <a:p>
            <a:r>
              <a:rPr lang="en-US"/>
              <a:t>Click to edit Master title style</a:t>
            </a:r>
            <a:endParaRPr lang="en-US" dirty="0"/>
          </a:p>
        </p:txBody>
      </p:sp>
      <p:sp>
        <p:nvSpPr>
          <p:cNvPr id="8" name="Slide Number Placeholder 5"/>
          <p:cNvSpPr>
            <a:spLocks noGrp="1"/>
          </p:cNvSpPr>
          <p:nvPr>
            <p:ph type="sldNum" sz="quarter" idx="11"/>
          </p:nvPr>
        </p:nvSpPr>
        <p:spPr/>
        <p:txBody>
          <a:bodyPr/>
          <a:lstStyle>
            <a:lvl1pPr>
              <a:defRPr/>
            </a:lvl1pPr>
          </a:lstStyle>
          <a:p>
            <a:pPr>
              <a:defRPr/>
            </a:pPr>
            <a:fld id="{A8C2AA5B-A104-014F-B9FD-226CAFC3787C}" type="slidenum">
              <a:rPr lang="en-US"/>
              <a:pPr>
                <a:defRPr/>
              </a:pPr>
              <a:t>‹#›</a:t>
            </a:fld>
            <a:endParaRPr lang="en-US" dirty="0"/>
          </a:p>
        </p:txBody>
      </p:sp>
      <p:sp>
        <p:nvSpPr>
          <p:cNvPr id="10" name="Content Placeholder 2"/>
          <p:cNvSpPr>
            <a:spLocks noGrp="1"/>
          </p:cNvSpPr>
          <p:nvPr>
            <p:ph idx="12"/>
          </p:nvPr>
        </p:nvSpPr>
        <p:spPr>
          <a:xfrm>
            <a:off x="457200" y="1143000"/>
            <a:ext cx="8229600" cy="4983163"/>
          </a:xfrm>
        </p:spPr>
        <p:txBody>
          <a:bodyPr/>
          <a:lstStyle>
            <a:lvl1pPr>
              <a:spcAft>
                <a:spcPts val="0"/>
              </a:spcAft>
              <a:defRPr/>
            </a:lvl1pPr>
            <a:lvl5pPr marL="1143000" indent="-225425">
              <a:buFont typeface="Lucida Grande"/>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79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229600" y="6248400"/>
            <a:ext cx="457200" cy="609600"/>
          </a:xfrm>
          <a:prstGeom prst="rect">
            <a:avLst/>
          </a:prstGeom>
        </p:spPr>
        <p:txBody>
          <a:bodyPr vert="horz" lIns="0" tIns="0" rIns="0" bIns="0" rtlCol="0" anchor="ctr"/>
          <a:lstStyle>
            <a:lvl1pPr algn="r" fontAlgn="auto">
              <a:spcBef>
                <a:spcPts val="0"/>
              </a:spcBef>
              <a:spcAft>
                <a:spcPts val="0"/>
              </a:spcAft>
              <a:defRPr sz="800">
                <a:solidFill>
                  <a:schemeClr val="accent6">
                    <a:lumMod val="60000"/>
                    <a:lumOff val="40000"/>
                  </a:schemeClr>
                </a:solidFill>
                <a:latin typeface="Arial"/>
                <a:ea typeface="+mn-ea"/>
                <a:cs typeface="+mn-cs"/>
              </a:defRPr>
            </a:lvl1pPr>
          </a:lstStyle>
          <a:p>
            <a:pPr>
              <a:defRPr/>
            </a:pPr>
            <a:fld id="{055D00ED-C7AF-FD4A-8A71-3AFB4B6D15F3}" type="slidenum">
              <a:rPr lang="en-US"/>
              <a:pPr>
                <a:defRPr/>
              </a:pPr>
              <a:t>‹#›</a:t>
            </a:fld>
            <a:endParaRPr lang="en-US" dirty="0"/>
          </a:p>
        </p:txBody>
      </p:sp>
      <p:sp>
        <p:nvSpPr>
          <p:cNvPr id="1028"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9" name="Text Placeholder 2"/>
          <p:cNvSpPr>
            <a:spLocks noGrp="1"/>
          </p:cNvSpPr>
          <p:nvPr>
            <p:ph type="body" idx="1"/>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25" r:id="rId3"/>
    <p:sldLayoutId id="2147483807" r:id="rId4"/>
    <p:sldLayoutId id="2147483818" r:id="rId5"/>
    <p:sldLayoutId id="2147483809" r:id="rId6"/>
    <p:sldLayoutId id="2147483810" r:id="rId7"/>
    <p:sldLayoutId id="2147483820" r:id="rId8"/>
    <p:sldLayoutId id="2147483819" r:id="rId9"/>
    <p:sldLayoutId id="2147483811" r:id="rId10"/>
    <p:sldLayoutId id="2147483812" r:id="rId11"/>
    <p:sldLayoutId id="2147483813" r:id="rId12"/>
    <p:sldLayoutId id="2147483822" r:id="rId13"/>
    <p:sldLayoutId id="2147483823" r:id="rId14"/>
    <p:sldLayoutId id="2147483821" r:id="rId15"/>
    <p:sldLayoutId id="2147483814" r:id="rId16"/>
    <p:sldLayoutId id="2147483815" r:id="rId17"/>
  </p:sldLayoutIdLst>
  <p:hf hdr="0"/>
  <p:txStyles>
    <p:titleStyle>
      <a:lvl1pPr algn="l" defTabSz="457200" rtl="0" eaLnBrk="1" fontAlgn="base" hangingPunct="1">
        <a:spcBef>
          <a:spcPct val="0"/>
        </a:spcBef>
        <a:spcAft>
          <a:spcPct val="0"/>
        </a:spcAft>
        <a:defRPr sz="2400" kern="1200">
          <a:solidFill>
            <a:srgbClr val="0079C1"/>
          </a:solidFill>
          <a:latin typeface="Arial"/>
          <a:ea typeface="ＭＳ Ｐゴシック" charset="0"/>
          <a:cs typeface="Arial"/>
        </a:defRPr>
      </a:lvl1pPr>
      <a:lvl2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2pPr>
      <a:lvl3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3pPr>
      <a:lvl4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4pPr>
      <a:lvl5pPr algn="l" defTabSz="457200" rtl="0" eaLnBrk="1" fontAlgn="base" hangingPunct="1">
        <a:spcBef>
          <a:spcPct val="0"/>
        </a:spcBef>
        <a:spcAft>
          <a:spcPct val="0"/>
        </a:spcAft>
        <a:defRPr sz="2400">
          <a:solidFill>
            <a:srgbClr val="0079C1"/>
          </a:solidFill>
          <a:latin typeface="Arial" charset="0"/>
          <a:ea typeface="ＭＳ Ｐゴシック" charset="0"/>
          <a:cs typeface="Arial" charset="0"/>
        </a:defRPr>
      </a:lvl5pPr>
      <a:lvl6pPr marL="457200" algn="l" defTabSz="457200" rtl="0" eaLnBrk="1" fontAlgn="base" hangingPunct="1">
        <a:spcBef>
          <a:spcPct val="0"/>
        </a:spcBef>
        <a:spcAft>
          <a:spcPct val="0"/>
        </a:spcAft>
        <a:defRPr sz="2400">
          <a:solidFill>
            <a:srgbClr val="0079C1"/>
          </a:solidFill>
          <a:latin typeface="Arial" charset="0"/>
          <a:ea typeface="ＭＳ Ｐゴシック" charset="0"/>
        </a:defRPr>
      </a:lvl6pPr>
      <a:lvl7pPr marL="914400" algn="l" defTabSz="457200" rtl="0" eaLnBrk="1" fontAlgn="base" hangingPunct="1">
        <a:spcBef>
          <a:spcPct val="0"/>
        </a:spcBef>
        <a:spcAft>
          <a:spcPct val="0"/>
        </a:spcAft>
        <a:defRPr sz="2400">
          <a:solidFill>
            <a:srgbClr val="0079C1"/>
          </a:solidFill>
          <a:latin typeface="Arial" charset="0"/>
          <a:ea typeface="ＭＳ Ｐゴシック" charset="0"/>
        </a:defRPr>
      </a:lvl7pPr>
      <a:lvl8pPr marL="1371600" algn="l" defTabSz="457200" rtl="0" eaLnBrk="1" fontAlgn="base" hangingPunct="1">
        <a:spcBef>
          <a:spcPct val="0"/>
        </a:spcBef>
        <a:spcAft>
          <a:spcPct val="0"/>
        </a:spcAft>
        <a:defRPr sz="2400">
          <a:solidFill>
            <a:srgbClr val="0079C1"/>
          </a:solidFill>
          <a:latin typeface="Arial" charset="0"/>
          <a:ea typeface="ＭＳ Ｐゴシック" charset="0"/>
        </a:defRPr>
      </a:lvl8pPr>
      <a:lvl9pPr marL="1828800" algn="l" defTabSz="457200" rtl="0" eaLnBrk="1" fontAlgn="base" hangingPunct="1">
        <a:spcBef>
          <a:spcPct val="0"/>
        </a:spcBef>
        <a:spcAft>
          <a:spcPct val="0"/>
        </a:spcAft>
        <a:defRPr sz="2400">
          <a:solidFill>
            <a:srgbClr val="0079C1"/>
          </a:solidFill>
          <a:latin typeface="Arial" charset="0"/>
          <a:ea typeface="ＭＳ Ｐゴシック" charset="0"/>
        </a:defRPr>
      </a:lvl9pPr>
    </p:titleStyle>
    <p:bodyStyle>
      <a:lvl1pPr marL="0" indent="0" algn="l" defTabSz="457200" rtl="0" eaLnBrk="1" fontAlgn="base" hangingPunct="1">
        <a:spcBef>
          <a:spcPts val="1000"/>
        </a:spcBef>
        <a:spcAft>
          <a:spcPct val="0"/>
        </a:spcAft>
        <a:buFont typeface="Arial" charset="0"/>
        <a:buNone/>
        <a:defRPr sz="2000" b="1" kern="1200">
          <a:solidFill>
            <a:srgbClr val="0079C1"/>
          </a:solidFill>
          <a:latin typeface="Arial"/>
          <a:ea typeface="ＭＳ Ｐゴシック" charset="0"/>
          <a:cs typeface="Arial"/>
        </a:defRPr>
      </a:lvl1pPr>
      <a:lvl2pPr marL="458788" indent="-233363" algn="l" defTabSz="457200" rtl="0" eaLnBrk="1" fontAlgn="base" hangingPunct="1">
        <a:spcBef>
          <a:spcPts val="1000"/>
        </a:spcBef>
        <a:spcAft>
          <a:spcPct val="0"/>
        </a:spcAft>
        <a:buFont typeface="Arial"/>
        <a:buChar char="•"/>
        <a:defRPr sz="2000" kern="1200">
          <a:solidFill>
            <a:schemeClr val="tx1"/>
          </a:solidFill>
          <a:latin typeface="Arial"/>
          <a:ea typeface="ＭＳ Ｐゴシック" charset="0"/>
          <a:cs typeface="Arial"/>
        </a:defRPr>
      </a:lvl2pPr>
      <a:lvl3pPr marL="684213"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3pPr>
      <a:lvl4pPr marL="917575" indent="-233363" algn="l" defTabSz="457200" rtl="0" eaLnBrk="1" fontAlgn="base" hangingPunct="1">
        <a:spcBef>
          <a:spcPts val="800"/>
        </a:spcBef>
        <a:spcAft>
          <a:spcPct val="0"/>
        </a:spcAft>
        <a:buFont typeface="Arial"/>
        <a:buChar char="•"/>
        <a:defRPr sz="1600" kern="1200">
          <a:solidFill>
            <a:schemeClr val="tx1"/>
          </a:solidFill>
          <a:latin typeface="Arial"/>
          <a:ea typeface="ＭＳ Ｐゴシック" charset="0"/>
          <a:cs typeface="Arial"/>
        </a:defRPr>
      </a:lvl4pPr>
      <a:lvl5pPr marL="1143000" indent="-225425" algn="l" defTabSz="457200" rtl="0" eaLnBrk="1" fontAlgn="base" hangingPunct="1">
        <a:spcBef>
          <a:spcPts val="800"/>
        </a:spcBef>
        <a:spcAft>
          <a:spcPct val="0"/>
        </a:spcAft>
        <a:buFont typeface="Lucida Grande"/>
        <a:buChar char="–"/>
        <a:defRPr sz="16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4.jp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microsoft.com/office/2007/relationships/hdphoto" Target="../media/hdphoto1.wdp"/><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369" y="1767621"/>
            <a:ext cx="2954740" cy="1733036"/>
          </a:xfrm>
        </p:spPr>
        <p:txBody>
          <a:bodyPr/>
          <a:lstStyle/>
          <a:p>
            <a:r>
              <a:rPr lang="en-CA" b="1" dirty="0"/>
              <a:t>Working with Female </a:t>
            </a:r>
            <a:r>
              <a:rPr lang="en-CA" b="1" dirty="0" smtClean="0"/>
              <a:t>Clients</a:t>
            </a:r>
            <a:endParaRPr lang="en-US" sz="3200" i="1" dirty="0"/>
          </a:p>
        </p:txBody>
      </p:sp>
      <p:sp>
        <p:nvSpPr>
          <p:cNvPr id="3" name="Subtitle 2"/>
          <p:cNvSpPr>
            <a:spLocks noGrp="1"/>
          </p:cNvSpPr>
          <p:nvPr>
            <p:ph type="subTitle" idx="1"/>
          </p:nvPr>
        </p:nvSpPr>
        <p:spPr>
          <a:xfrm>
            <a:off x="334368" y="3592933"/>
            <a:ext cx="2954741" cy="533241"/>
          </a:xfrm>
        </p:spPr>
        <p:txBody>
          <a:bodyPr/>
          <a:lstStyle/>
          <a:p>
            <a:r>
              <a:rPr lang="en-US" sz="1900" dirty="0"/>
              <a:t>Amy D’Aprix, </a:t>
            </a:r>
            <a:r>
              <a:rPr lang="en-US" sz="1900" b="0" dirty="0"/>
              <a:t>MSW, PhD</a:t>
            </a:r>
          </a:p>
        </p:txBody>
      </p:sp>
    </p:spTree>
    <p:extLst>
      <p:ext uri="{BB962C8B-B14F-4D97-AF65-F5344CB8AC3E}">
        <p14:creationId xmlns:p14="http://schemas.microsoft.com/office/powerpoint/2010/main" val="1786495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40" t="11388" r="9228" b="20609"/>
          <a:stretch/>
        </p:blipFill>
        <p:spPr>
          <a:xfrm>
            <a:off x="0" y="903288"/>
            <a:ext cx="9142413" cy="5345112"/>
          </a:xfrm>
          <a:prstGeom prst="rect">
            <a:avLst/>
          </a:prstGeom>
        </p:spPr>
      </p:pic>
      <p:sp>
        <p:nvSpPr>
          <p:cNvPr id="5" name="Line 19"/>
          <p:cNvSpPr>
            <a:spLocks noChangeShapeType="1"/>
          </p:cNvSpPr>
          <p:nvPr/>
        </p:nvSpPr>
        <p:spPr bwMode="auto">
          <a:xfrm>
            <a:off x="0" y="6248400"/>
            <a:ext cx="9144000" cy="0"/>
          </a:xfrm>
          <a:prstGeom prst="line">
            <a:avLst/>
          </a:prstGeom>
          <a:noFill/>
          <a:ln w="9525">
            <a:solidFill>
              <a:srgbClr val="C8C8C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5"/>
          <p:cNvGrpSpPr/>
          <p:nvPr/>
        </p:nvGrpSpPr>
        <p:grpSpPr>
          <a:xfrm>
            <a:off x="-744078" y="585788"/>
            <a:ext cx="4587968" cy="4587968"/>
            <a:chOff x="-304800" y="288832"/>
            <a:chExt cx="4587968" cy="4587968"/>
          </a:xfrm>
        </p:grpSpPr>
        <p:sp>
          <p:nvSpPr>
            <p:cNvPr id="7" name="Oval 6"/>
            <p:cNvSpPr/>
            <p:nvPr/>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8" name="Oval 7"/>
            <p:cNvSpPr/>
            <p:nvPr/>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grpSp>
      <p:sp>
        <p:nvSpPr>
          <p:cNvPr id="9" name="Title 1"/>
          <p:cNvSpPr txBox="1">
            <a:spLocks/>
          </p:cNvSpPr>
          <p:nvPr/>
        </p:nvSpPr>
        <p:spPr>
          <a:xfrm>
            <a:off x="603380" y="1488165"/>
            <a:ext cx="2606351" cy="2666999"/>
          </a:xfrm>
          <a:prstGeom prst="rect">
            <a:avLst/>
          </a:prstGeom>
        </p:spPr>
        <p:txBody>
          <a:bodyPr vert="horz" lIns="0" tIns="0" rIns="0" bIns="0" rtlCol="0" anchor="ctr">
            <a:noAutofit/>
          </a:bodyPr>
          <a:lstStyle>
            <a:lvl1pPr>
              <a:defRPr sz="3200" b="0">
                <a:solidFill>
                  <a:srgbClr val="FFFFFF"/>
                </a:solidFill>
                <a:latin typeface="Arial"/>
                <a:cs typeface="Arial"/>
              </a:defRPr>
            </a:lvl1pPr>
          </a:lstStyle>
          <a:p>
            <a:pPr lvl="0">
              <a:spcBef>
                <a:spcPct val="0"/>
              </a:spcBef>
            </a:pPr>
            <a:r>
              <a:rPr lang="en-CA" dirty="0" smtClean="0"/>
              <a:t>Awareness</a:t>
            </a:r>
            <a:endParaRPr lang="en-CA" dirty="0"/>
          </a:p>
          <a:p>
            <a:pPr lvl="0">
              <a:spcBef>
                <a:spcPct val="0"/>
              </a:spcBef>
            </a:pPr>
            <a:endParaRPr kumimoji="0" lang="en-US" sz="32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380865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b="1" dirty="0"/>
              <a:t>True or False?</a:t>
            </a:r>
          </a:p>
        </p:txBody>
      </p:sp>
      <p:sp>
        <p:nvSpPr>
          <p:cNvPr id="14" name="Text Box 4"/>
          <p:cNvSpPr txBox="1">
            <a:spLocks noChangeArrowheads="1"/>
          </p:cNvSpPr>
          <p:nvPr/>
        </p:nvSpPr>
        <p:spPr bwMode="gray">
          <a:xfrm>
            <a:off x="431153" y="1951861"/>
            <a:ext cx="548640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defPPr>
              <a:defRPr lang="en-US"/>
            </a:defPPr>
            <a:lvl1pPr algn="ctr" defTabSz="784225">
              <a:defRPr sz="2000" b="0">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r>
              <a:rPr lang="en-CA" altLang="en-US" dirty="0" smtClean="0"/>
              <a:t>Women </a:t>
            </a:r>
            <a:r>
              <a:rPr lang="en-CA" altLang="en-US" dirty="0"/>
              <a:t>centenarians </a:t>
            </a:r>
            <a:br>
              <a:rPr lang="en-CA" altLang="en-US" dirty="0"/>
            </a:br>
            <a:r>
              <a:rPr lang="en-CA" altLang="en-US" dirty="0"/>
              <a:t>outnumber men </a:t>
            </a:r>
            <a:r>
              <a:rPr lang="en-CA" altLang="en-US" sz="4000" b="1" dirty="0">
                <a:solidFill>
                  <a:srgbClr val="0079C1"/>
                </a:solidFill>
                <a:latin typeface="Arial" pitchFamily="34" charset="0"/>
              </a:rPr>
              <a:t>two to one</a:t>
            </a:r>
            <a:r>
              <a:rPr lang="en-CA" altLang="en-US" dirty="0"/>
              <a:t>.</a:t>
            </a:r>
          </a:p>
        </p:txBody>
      </p:sp>
      <p:sp>
        <p:nvSpPr>
          <p:cNvPr id="15" name="Text Box 8"/>
          <p:cNvSpPr txBox="1">
            <a:spLocks noChangeArrowheads="1"/>
          </p:cNvSpPr>
          <p:nvPr/>
        </p:nvSpPr>
        <p:spPr bwMode="gray">
          <a:xfrm>
            <a:off x="431153" y="1268826"/>
            <a:ext cx="548640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10" name="Rounded Rectangle 9"/>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en-CA" sz="2800" b="1" dirty="0">
                <a:solidFill>
                  <a:schemeClr val="bg1"/>
                </a:solidFill>
                <a:effectLst>
                  <a:innerShdw blurRad="63500" dist="50800" dir="8100000">
                    <a:prstClr val="black">
                      <a:alpha val="50000"/>
                    </a:prstClr>
                  </a:innerShdw>
                </a:effectLst>
                <a:latin typeface="Arial" pitchFamily="34" charset="0"/>
              </a:rPr>
              <a:t>FALSE</a:t>
            </a:r>
          </a:p>
        </p:txBody>
      </p:sp>
      <p:sp>
        <p:nvSpPr>
          <p:cNvPr id="7" name="TextBox 6"/>
          <p:cNvSpPr txBox="1"/>
          <p:nvPr/>
        </p:nvSpPr>
        <p:spPr>
          <a:xfrm>
            <a:off x="5008728" y="6346209"/>
            <a:ext cx="3330054" cy="272955"/>
          </a:xfrm>
          <a:prstGeom prst="rect">
            <a:avLst/>
          </a:prstGeom>
          <a:noFill/>
        </p:spPr>
        <p:txBody>
          <a:bodyPr wrap="square" lIns="0" tIns="0" rIns="0" bIns="0" rtlCol="0">
            <a:noAutofit/>
          </a:bodyPr>
          <a:lstStyle/>
          <a:p>
            <a:pPr>
              <a:spcBef>
                <a:spcPts val="1000"/>
              </a:spcBef>
            </a:pPr>
            <a:r>
              <a:rPr lang="en-US" sz="1000" dirty="0" smtClean="0">
                <a:latin typeface="Arial"/>
                <a:cs typeface="Arial"/>
              </a:rPr>
              <a:t>Source: Stats Canada, 2001 Census Data</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223" r="20115"/>
          <a:stretch/>
        </p:blipFill>
        <p:spPr>
          <a:xfrm>
            <a:off x="5991225" y="1285875"/>
            <a:ext cx="2729698" cy="4706938"/>
          </a:xfrm>
          <a:prstGeom prst="rect">
            <a:avLst/>
          </a:prstGeom>
        </p:spPr>
      </p:pic>
    </p:spTree>
    <p:extLst>
      <p:ext uri="{BB962C8B-B14F-4D97-AF65-F5344CB8AC3E}">
        <p14:creationId xmlns:p14="http://schemas.microsoft.com/office/powerpoint/2010/main" val="195004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lstStyle/>
          <a:p>
            <a:r>
              <a:rPr lang="en-US" altLang="en-US" b="1" dirty="0"/>
              <a:t>True or False?</a:t>
            </a:r>
            <a:endParaRPr lang="en-CA" altLang="en-US" b="1" dirty="0"/>
          </a:p>
        </p:txBody>
      </p:sp>
      <p:sp>
        <p:nvSpPr>
          <p:cNvPr id="8203" name="Text Box 4"/>
          <p:cNvSpPr txBox="1">
            <a:spLocks noChangeArrowheads="1"/>
          </p:cNvSpPr>
          <p:nvPr/>
        </p:nvSpPr>
        <p:spPr bwMode="gray">
          <a:xfrm>
            <a:off x="431153" y="1951861"/>
            <a:ext cx="521208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algn="ctr" defTabSz="784225"/>
            <a:r>
              <a:rPr lang="en-CA" altLang="en-US" b="0" dirty="0">
                <a:solidFill>
                  <a:schemeClr val="tx1"/>
                </a:solidFill>
                <a:latin typeface="Arial" pitchFamily="34" charset="0"/>
              </a:rPr>
              <a:t>The average age of widowhood </a:t>
            </a:r>
            <a:endParaRPr lang="en-CA" altLang="en-US" dirty="0">
              <a:solidFill>
                <a:schemeClr val="tx1"/>
              </a:solidFill>
              <a:latin typeface="Arial" pitchFamily="34" charset="0"/>
            </a:endParaRPr>
          </a:p>
          <a:p>
            <a:pPr algn="ctr" defTabSz="784225">
              <a:lnSpc>
                <a:spcPts val="4100"/>
              </a:lnSpc>
            </a:pPr>
            <a:r>
              <a:rPr lang="en-CA" altLang="en-US" b="0" dirty="0">
                <a:solidFill>
                  <a:schemeClr val="tx1"/>
                </a:solidFill>
                <a:latin typeface="Arial" pitchFamily="34" charset="0"/>
              </a:rPr>
              <a:t>for women in </a:t>
            </a:r>
            <a:r>
              <a:rPr lang="en-CA" altLang="en-US" dirty="0">
                <a:solidFill>
                  <a:schemeClr val="tx1"/>
                </a:solidFill>
                <a:latin typeface="Arial" pitchFamily="34" charset="0"/>
              </a:rPr>
              <a:t>the </a:t>
            </a:r>
            <a:r>
              <a:rPr lang="en-CA" altLang="en-US" dirty="0" smtClean="0">
                <a:solidFill>
                  <a:schemeClr val="tx1"/>
                </a:solidFill>
                <a:latin typeface="Arial" pitchFamily="34" charset="0"/>
              </a:rPr>
              <a:t>Canada</a:t>
            </a:r>
            <a:r>
              <a:rPr lang="en-CA" altLang="en-US" b="0" dirty="0" smtClean="0">
                <a:solidFill>
                  <a:schemeClr val="tx1"/>
                </a:solidFill>
                <a:latin typeface="Arial" pitchFamily="34" charset="0"/>
              </a:rPr>
              <a:t> </a:t>
            </a:r>
            <a:r>
              <a:rPr lang="en-CA" altLang="en-US" b="0" dirty="0">
                <a:solidFill>
                  <a:schemeClr val="tx1"/>
                </a:solidFill>
                <a:latin typeface="Arial" pitchFamily="34" charset="0"/>
              </a:rPr>
              <a:t>is </a:t>
            </a:r>
            <a:r>
              <a:rPr lang="en-CA" altLang="en-US" sz="4000" b="1" dirty="0">
                <a:solidFill>
                  <a:srgbClr val="0079C1"/>
                </a:solidFill>
                <a:latin typeface="Arial" pitchFamily="34" charset="0"/>
              </a:rPr>
              <a:t>70</a:t>
            </a:r>
            <a:endParaRPr lang="en-CA" altLang="en-US" b="0" dirty="0">
              <a:solidFill>
                <a:srgbClr val="0079C1"/>
              </a:solidFill>
              <a:latin typeface="Arial" pitchFamily="34" charset="0"/>
            </a:endParaRPr>
          </a:p>
        </p:txBody>
      </p:sp>
      <p:sp>
        <p:nvSpPr>
          <p:cNvPr id="8201" name="Text Box 8"/>
          <p:cNvSpPr txBox="1">
            <a:spLocks noChangeArrowheads="1"/>
          </p:cNvSpPr>
          <p:nvPr/>
        </p:nvSpPr>
        <p:spPr bwMode="gray">
          <a:xfrm>
            <a:off x="431153" y="1268826"/>
            <a:ext cx="521208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9" name="Rounded Rectangle 8"/>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en-CA" sz="2800" b="1" dirty="0">
                <a:solidFill>
                  <a:schemeClr val="bg1"/>
                </a:solidFill>
                <a:effectLst>
                  <a:innerShdw blurRad="63500" dist="50800" dir="8100000">
                    <a:prstClr val="black">
                      <a:alpha val="50000"/>
                    </a:prstClr>
                  </a:innerShdw>
                </a:effectLst>
                <a:latin typeface="Arial" pitchFamily="34" charset="0"/>
              </a:rPr>
              <a:t>FALSE</a:t>
            </a:r>
          </a:p>
        </p:txBody>
      </p:sp>
      <p:pic>
        <p:nvPicPr>
          <p:cNvPr id="4099" name="Picture 3" descr="C:\Users\Audi\Desktop\Women and Money\b14.jpg"/>
          <p:cNvPicPr>
            <a:picLocks noChangeAspect="1" noChangeArrowheads="1"/>
          </p:cNvPicPr>
          <p:nvPr/>
        </p:nvPicPr>
        <p:blipFill>
          <a:blip r:embed="rId3"/>
          <a:stretch>
            <a:fillRect/>
          </a:stretch>
        </p:blipFill>
        <p:spPr bwMode="auto">
          <a:xfrm>
            <a:off x="5986145" y="1280319"/>
            <a:ext cx="2743200" cy="47274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08728" y="6346209"/>
            <a:ext cx="3330054" cy="272955"/>
          </a:xfrm>
          <a:prstGeom prst="rect">
            <a:avLst/>
          </a:prstGeom>
          <a:noFill/>
        </p:spPr>
        <p:txBody>
          <a:bodyPr wrap="square" lIns="0" tIns="0" rIns="0" bIns="0" rtlCol="0">
            <a:noAutofit/>
          </a:bodyPr>
          <a:lstStyle/>
          <a:p>
            <a:pPr>
              <a:spcBef>
                <a:spcPts val="1000"/>
              </a:spcBef>
            </a:pPr>
            <a:r>
              <a:rPr lang="en-US" sz="1000" dirty="0">
                <a:latin typeface="Arial"/>
                <a:cs typeface="Arial"/>
              </a:rPr>
              <a:t>Source: Stats Canada, 2001 Census Data</a:t>
            </a:r>
          </a:p>
          <a:p>
            <a:pPr>
              <a:spcBef>
                <a:spcPts val="1000"/>
              </a:spcBef>
            </a:pPr>
            <a:r>
              <a:rPr lang="en-US" sz="1000" dirty="0" smtClean="0">
                <a:latin typeface="Arial"/>
                <a:cs typeface="Arial"/>
              </a:rPr>
              <a:t>:</a:t>
            </a:r>
          </a:p>
        </p:txBody>
      </p:sp>
    </p:spTree>
    <p:extLst>
      <p:ext uri="{BB962C8B-B14F-4D97-AF65-F5344CB8AC3E}">
        <p14:creationId xmlns:p14="http://schemas.microsoft.com/office/powerpoint/2010/main" val="350852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randombar(horizontal)">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True or False?</a:t>
            </a:r>
            <a:endParaRPr lang="en-US" dirty="0"/>
          </a:p>
        </p:txBody>
      </p:sp>
      <p:sp>
        <p:nvSpPr>
          <p:cNvPr id="3" name="Slide Number Placeholder 2"/>
          <p:cNvSpPr>
            <a:spLocks noGrp="1"/>
          </p:cNvSpPr>
          <p:nvPr>
            <p:ph type="sldNum" sz="quarter" idx="10"/>
          </p:nvPr>
        </p:nvSpPr>
        <p:spPr/>
        <p:txBody>
          <a:bodyPr/>
          <a:lstStyle/>
          <a:p>
            <a:pPr>
              <a:defRPr/>
            </a:pPr>
            <a:fld id="{412CB698-4264-D748-872F-B571D35E21A3}" type="slidenum">
              <a:rPr lang="en-US" smtClean="0"/>
              <a:pPr>
                <a:defRPr/>
              </a:pPr>
              <a:t>13</a:t>
            </a:fld>
            <a:endParaRPr lang="en-US" dirty="0"/>
          </a:p>
        </p:txBody>
      </p:sp>
      <p:sp>
        <p:nvSpPr>
          <p:cNvPr id="5" name="Text Box 4"/>
          <p:cNvSpPr txBox="1">
            <a:spLocks noChangeArrowheads="1"/>
          </p:cNvSpPr>
          <p:nvPr/>
        </p:nvSpPr>
        <p:spPr bwMode="gray">
          <a:xfrm>
            <a:off x="431153" y="1951861"/>
            <a:ext cx="5486400" cy="1827108"/>
          </a:xfrm>
          <a:prstGeom prst="rect">
            <a:avLst/>
          </a:prstGeom>
          <a:gradFill>
            <a:gsLst>
              <a:gs pos="0">
                <a:srgbClr val="CCE4F3"/>
              </a:gs>
              <a:gs pos="100000">
                <a:srgbClr val="ECF5FA">
                  <a:alpha val="0"/>
                </a:srgbClr>
              </a:gs>
            </a:gsLst>
            <a:lin ang="5400000" scaled="0"/>
          </a:gradFill>
          <a:ln>
            <a:noFill/>
          </a:ln>
          <a:effectLst/>
          <a:extLst/>
        </p:spPr>
        <p:txBody>
          <a:bodyPr lIns="182880" tIns="182880" rIns="182880" bIns="0"/>
          <a:lstStyle>
            <a:defPPr>
              <a:defRPr lang="en-US"/>
            </a:defPPr>
            <a:lvl1pPr algn="ctr" defTabSz="784225">
              <a:defRPr sz="2000" b="0">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r>
              <a:rPr lang="en-CA" altLang="en-US" dirty="0" smtClean="0"/>
              <a:t>Almost  </a:t>
            </a:r>
            <a:r>
              <a:rPr lang="en-CA" altLang="en-US" sz="4000" b="1" dirty="0" smtClean="0">
                <a:solidFill>
                  <a:srgbClr val="0079C1"/>
                </a:solidFill>
              </a:rPr>
              <a:t>2/3</a:t>
            </a:r>
            <a:r>
              <a:rPr lang="en-CA" altLang="en-US" dirty="0" smtClean="0"/>
              <a:t> of senior women </a:t>
            </a:r>
            <a:br>
              <a:rPr lang="en-CA" altLang="en-US" dirty="0" smtClean="0"/>
            </a:br>
            <a:r>
              <a:rPr lang="en-CA" altLang="en-US" dirty="0" smtClean="0"/>
              <a:t>experience a decline in their </a:t>
            </a:r>
            <a:br>
              <a:rPr lang="en-CA" altLang="en-US" dirty="0" smtClean="0"/>
            </a:br>
            <a:r>
              <a:rPr lang="en-CA" altLang="en-US" dirty="0" smtClean="0"/>
              <a:t>family income after widowhood.</a:t>
            </a:r>
            <a:endParaRPr lang="en-CA" altLang="en-US" dirty="0"/>
          </a:p>
        </p:txBody>
      </p:sp>
      <p:sp>
        <p:nvSpPr>
          <p:cNvPr id="6" name="Text Box 8"/>
          <p:cNvSpPr txBox="1">
            <a:spLocks noChangeArrowheads="1"/>
          </p:cNvSpPr>
          <p:nvPr/>
        </p:nvSpPr>
        <p:spPr bwMode="gray">
          <a:xfrm>
            <a:off x="431153" y="1268826"/>
            <a:ext cx="5486400" cy="542925"/>
          </a:xfrm>
          <a:prstGeom prst="rect">
            <a:avLst/>
          </a:prstGeom>
          <a:gradFill>
            <a:gsLst>
              <a:gs pos="0">
                <a:srgbClr val="004A7C"/>
              </a:gs>
              <a:gs pos="100000">
                <a:srgbClr val="0079C1"/>
              </a:gs>
            </a:gsLst>
            <a:lin ang="0" scaled="0"/>
          </a:gradFill>
          <a:ln w="9525">
            <a:noFill/>
            <a:miter lim="800000"/>
            <a:headEnd/>
            <a:tailEnd/>
          </a:ln>
          <a:effectLst>
            <a:outerShdw blurRad="50800" dist="38100" dir="2700000" algn="tl" rotWithShape="0">
              <a:prstClr val="black">
                <a:alpha val="40000"/>
              </a:prstClr>
            </a:outerShdw>
          </a:effectLst>
          <a:extLst/>
        </p:spPr>
        <p:txBody>
          <a:bodyPr lIns="182880" tIns="0" rIns="0" bIns="0" anchor="ctr"/>
          <a:lstStyle>
            <a:lvl1pPr>
              <a:defRPr sz="2000">
                <a:solidFill>
                  <a:srgbClr val="333333"/>
                </a:solidFill>
                <a:latin typeface="Arial" charset="0"/>
              </a:defRPr>
            </a:lvl1pPr>
            <a:lvl2pPr marL="742950" indent="-285750">
              <a:defRPr>
                <a:solidFill>
                  <a:srgbClr val="333333"/>
                </a:solidFill>
                <a:latin typeface="Arial" charset="0"/>
              </a:defRPr>
            </a:lvl2pPr>
            <a:lvl3pPr marL="1143000" indent="-228600">
              <a:defRPr sz="1400">
                <a:solidFill>
                  <a:srgbClr val="333333"/>
                </a:solidFill>
                <a:latin typeface="Arial" charset="0"/>
              </a:defRPr>
            </a:lvl3pPr>
            <a:lvl4pPr marL="1600200" indent="-228600">
              <a:defRPr sz="1300">
                <a:solidFill>
                  <a:srgbClr val="333333"/>
                </a:solidFill>
                <a:latin typeface="Arial" charset="0"/>
              </a:defRPr>
            </a:lvl4pPr>
            <a:lvl5pPr marL="2057400" indent="-228600">
              <a:defRPr sz="1300">
                <a:solidFill>
                  <a:srgbClr val="333333"/>
                </a:solidFill>
                <a:latin typeface="Arial" charset="0"/>
              </a:defRPr>
            </a:lvl5pPr>
            <a:lvl6pPr marL="2514600" indent="-228600">
              <a:defRPr sz="1300">
                <a:solidFill>
                  <a:srgbClr val="333333"/>
                </a:solidFill>
                <a:latin typeface="Arial" charset="0"/>
              </a:defRPr>
            </a:lvl6pPr>
            <a:lvl7pPr marL="2971800" indent="-228600">
              <a:defRPr sz="1300">
                <a:solidFill>
                  <a:srgbClr val="333333"/>
                </a:solidFill>
                <a:latin typeface="Arial" charset="0"/>
              </a:defRPr>
            </a:lvl7pPr>
            <a:lvl8pPr marL="3429000" indent="-228600">
              <a:defRPr sz="1300">
                <a:solidFill>
                  <a:srgbClr val="333333"/>
                </a:solidFill>
                <a:latin typeface="Arial" charset="0"/>
              </a:defRPr>
            </a:lvl8pPr>
            <a:lvl9pPr marL="3886200" indent="-228600">
              <a:defRPr sz="1300">
                <a:solidFill>
                  <a:srgbClr val="333333"/>
                </a:solidFill>
                <a:latin typeface="Arial" charset="0"/>
              </a:defRPr>
            </a:lvl9pPr>
          </a:lstStyle>
          <a:p>
            <a:pPr marL="238125" indent="-238125" defTabSz="784225" eaLnBrk="0" hangingPunct="0">
              <a:spcBef>
                <a:spcPct val="20000"/>
              </a:spcBef>
              <a:spcAft>
                <a:spcPct val="25000"/>
              </a:spcAft>
              <a:buClr>
                <a:schemeClr val="accent1"/>
              </a:buClr>
              <a:buFont typeface="Wingdings" pitchFamily="2" charset="2"/>
              <a:buNone/>
            </a:pPr>
            <a:endParaRPr lang="en-CA" altLang="en-US" sz="1800" dirty="0">
              <a:solidFill>
                <a:schemeClr val="bg1"/>
              </a:solidFill>
            </a:endParaRPr>
          </a:p>
        </p:txBody>
      </p:sp>
      <p:sp>
        <p:nvSpPr>
          <p:cNvPr id="7" name="Rounded Rectangle 6"/>
          <p:cNvSpPr/>
          <p:nvPr/>
        </p:nvSpPr>
        <p:spPr bwMode="gray">
          <a:xfrm>
            <a:off x="2259953" y="4584043"/>
            <a:ext cx="1828800" cy="882665"/>
          </a:xfrm>
          <a:prstGeom prst="roundRect">
            <a:avLst>
              <a:gd name="adj" fmla="val 30793"/>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w="76200">
            <a:solidFill>
              <a:schemeClr val="bg1"/>
            </a:solidFill>
          </a:ln>
          <a:effectLst>
            <a:outerShdw blurRad="50800" dist="38100" dir="2700000" algn="tl" rotWithShape="0">
              <a:prstClr val="black">
                <a:alpha val="40000"/>
              </a:prstClr>
            </a:outerShdw>
          </a:effectLst>
          <a:scene3d>
            <a:camera prst="orthographicFront"/>
            <a:lightRig rig="chilly" dir="t"/>
          </a:scene3d>
          <a:sp3d prstMaterial="metal">
            <a:bevelT w="177800" h="82550"/>
            <a:bevelB w="190500" h="330200"/>
          </a:sp3d>
          <a:extLst/>
        </p:spPr>
        <p:txBody>
          <a:bodyPr wrap="none" rtlCol="0" anchor="ctr"/>
          <a:lstStyle/>
          <a:p>
            <a:pPr algn="ctr"/>
            <a:r>
              <a:rPr lang="en-CA" sz="2800" b="1" dirty="0" smtClean="0">
                <a:solidFill>
                  <a:schemeClr val="bg1"/>
                </a:solidFill>
                <a:effectLst>
                  <a:innerShdw blurRad="63500" dist="50800" dir="8100000">
                    <a:prstClr val="black">
                      <a:alpha val="50000"/>
                    </a:prstClr>
                  </a:innerShdw>
                </a:effectLst>
                <a:latin typeface="Arial" pitchFamily="34" charset="0"/>
              </a:rPr>
              <a:t>True</a:t>
            </a:r>
            <a:endParaRPr lang="en-CA" sz="2800" b="1" dirty="0">
              <a:solidFill>
                <a:schemeClr val="bg1"/>
              </a:solidFill>
              <a:effectLst>
                <a:innerShdw blurRad="63500" dist="50800" dir="8100000">
                  <a:prstClr val="black">
                    <a:alpha val="50000"/>
                  </a:prstClr>
                </a:innerShdw>
              </a:effectLst>
              <a:latin typeface="Arial" pitchFamily="34" charset="0"/>
            </a:endParaRPr>
          </a:p>
        </p:txBody>
      </p:sp>
      <p:pic>
        <p:nvPicPr>
          <p:cNvPr id="9" name="Picture 10"/>
          <p:cNvPicPr>
            <a:picLocks noChangeAspect="1" noChangeArrowheads="1"/>
          </p:cNvPicPr>
          <p:nvPr/>
        </p:nvPicPr>
        <p:blipFill>
          <a:blip r:embed="rId3"/>
          <a:srcRect/>
          <a:stretch>
            <a:fillRect/>
          </a:stretch>
        </p:blipFill>
        <p:spPr bwMode="auto">
          <a:xfrm>
            <a:off x="6005513" y="1209675"/>
            <a:ext cx="2705100" cy="4838700"/>
          </a:xfrm>
          <a:prstGeom prst="rect">
            <a:avLst/>
          </a:prstGeom>
          <a:noFill/>
          <a:ln w="9525" cap="flat">
            <a:noFill/>
            <a:round/>
            <a:headEnd/>
            <a:tailEnd/>
          </a:ln>
          <a:effectLst/>
        </p:spPr>
      </p:pic>
      <p:sp>
        <p:nvSpPr>
          <p:cNvPr id="8" name="TextBox 7"/>
          <p:cNvSpPr txBox="1"/>
          <p:nvPr/>
        </p:nvSpPr>
        <p:spPr>
          <a:xfrm>
            <a:off x="5008728" y="6346209"/>
            <a:ext cx="3330054" cy="272955"/>
          </a:xfrm>
          <a:prstGeom prst="rect">
            <a:avLst/>
          </a:prstGeom>
          <a:noFill/>
        </p:spPr>
        <p:txBody>
          <a:bodyPr wrap="square" lIns="0" tIns="0" rIns="0" bIns="0" rtlCol="0">
            <a:noAutofit/>
          </a:bodyPr>
          <a:lstStyle/>
          <a:p>
            <a:pPr>
              <a:spcBef>
                <a:spcPts val="1000"/>
              </a:spcBef>
            </a:pPr>
            <a:r>
              <a:rPr lang="en-US" sz="1000" dirty="0">
                <a:latin typeface="Arial"/>
                <a:cs typeface="Arial"/>
              </a:rPr>
              <a:t>Source: Stats Canada, 2001 Census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435"/>
          <a:stretch/>
        </p:blipFill>
        <p:spPr>
          <a:xfrm>
            <a:off x="0" y="853576"/>
            <a:ext cx="9142413" cy="5397999"/>
          </a:xfrm>
          <a:prstGeom prst="rect">
            <a:avLst/>
          </a:prstGeom>
        </p:spPr>
      </p:pic>
      <p:grpSp>
        <p:nvGrpSpPr>
          <p:cNvPr id="7" name="Group 6"/>
          <p:cNvGrpSpPr/>
          <p:nvPr/>
        </p:nvGrpSpPr>
        <p:grpSpPr>
          <a:xfrm>
            <a:off x="-845700" y="708175"/>
            <a:ext cx="4587968" cy="4587968"/>
            <a:chOff x="-304800" y="288832"/>
            <a:chExt cx="4587968" cy="4587968"/>
          </a:xfrm>
        </p:grpSpPr>
        <p:sp>
          <p:nvSpPr>
            <p:cNvPr id="8" name="Oval 7"/>
            <p:cNvSpPr/>
            <p:nvPr/>
          </p:nvSpPr>
          <p:spPr>
            <a:xfrm>
              <a:off x="-238054" y="370275"/>
              <a:ext cx="4419600" cy="4419600"/>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10" name="Oval 9"/>
            <p:cNvSpPr/>
            <p:nvPr/>
          </p:nvSpPr>
          <p:spPr>
            <a:xfrm>
              <a:off x="-304800" y="288832"/>
              <a:ext cx="4587968" cy="4587968"/>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grpSp>
      <p:sp>
        <p:nvSpPr>
          <p:cNvPr id="11" name="Title 1"/>
          <p:cNvSpPr txBox="1">
            <a:spLocks/>
          </p:cNvSpPr>
          <p:nvPr/>
        </p:nvSpPr>
        <p:spPr>
          <a:xfrm>
            <a:off x="193940" y="1720181"/>
            <a:ext cx="2606351" cy="2666999"/>
          </a:xfrm>
          <a:prstGeom prst="rect">
            <a:avLst/>
          </a:prstGeom>
        </p:spPr>
        <p:txBody>
          <a:bodyPr vert="horz" lIns="0" tIns="0" rIns="0" bIns="0" rtlCol="0" anchor="ctr">
            <a:noAutofit/>
          </a:bodyPr>
          <a:lstStyle>
            <a:lvl1pPr>
              <a:defRPr sz="3200" b="0">
                <a:solidFill>
                  <a:srgbClr val="FFFFFF"/>
                </a:solidFill>
                <a:latin typeface="Arial"/>
                <a:cs typeface="Arial"/>
              </a:defRPr>
            </a:lvl1pPr>
          </a:lstStyle>
          <a:p>
            <a:pPr lvl="0">
              <a:spcBef>
                <a:spcPct val="0"/>
              </a:spcBef>
            </a:pPr>
            <a:r>
              <a:rPr lang="en-CA" dirty="0" smtClean="0"/>
              <a:t>Confidence</a:t>
            </a:r>
          </a:p>
          <a:p>
            <a:pPr lvl="0">
              <a:spcBef>
                <a:spcPct val="0"/>
              </a:spcBef>
            </a:pPr>
            <a:endParaRPr lang="en-CA" dirty="0" smtClean="0"/>
          </a:p>
          <a:p>
            <a:pPr lvl="0">
              <a:spcBef>
                <a:spcPct val="0"/>
              </a:spcBef>
            </a:pPr>
            <a:r>
              <a:rPr lang="en-CA" dirty="0" err="1" smtClean="0"/>
              <a:t>Proactivity</a:t>
            </a:r>
            <a:endParaRPr lang="en-CA" dirty="0" smtClean="0"/>
          </a:p>
          <a:p>
            <a:pPr lvl="0">
              <a:spcBef>
                <a:spcPct val="0"/>
              </a:spcBef>
            </a:pPr>
            <a:endParaRPr lang="en-CA" dirty="0"/>
          </a:p>
          <a:p>
            <a:pPr lvl="0">
              <a:spcBef>
                <a:spcPct val="0"/>
              </a:spcBef>
            </a:pPr>
            <a:endParaRPr kumimoji="0" lang="en-US" sz="3200" b="0" i="0" u="none" strike="noStrike" kern="1200" cap="none" spc="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468690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6"/>
          <p:cNvSpPr>
            <a:spLocks noGrp="1" noChangeArrowheads="1"/>
          </p:cNvSpPr>
          <p:nvPr>
            <p:ph type="title"/>
          </p:nvPr>
        </p:nvSpPr>
        <p:spPr/>
        <p:txBody>
          <a:bodyPr/>
          <a:lstStyle/>
          <a:p>
            <a:r>
              <a:rPr lang="en-US" altLang="en-US" b="1" dirty="0" smtClean="0"/>
              <a:t>Ask your client: </a:t>
            </a:r>
            <a:r>
              <a:rPr lang="en-US" altLang="en-US" b="1" dirty="0"/>
              <a:t>How confident do you feel?</a:t>
            </a:r>
          </a:p>
        </p:txBody>
      </p:sp>
      <p:grpSp>
        <p:nvGrpSpPr>
          <p:cNvPr id="7" name="Group 6"/>
          <p:cNvGrpSpPr/>
          <p:nvPr/>
        </p:nvGrpSpPr>
        <p:grpSpPr>
          <a:xfrm>
            <a:off x="4282072" y="1806494"/>
            <a:ext cx="4479070" cy="747130"/>
            <a:chOff x="4282072" y="1806494"/>
            <a:chExt cx="4479070" cy="747130"/>
          </a:xfrm>
        </p:grpSpPr>
        <p:sp>
          <p:nvSpPr>
            <p:cNvPr id="30" name="TextBox 29"/>
            <p:cNvSpPr txBox="1"/>
            <p:nvPr/>
          </p:nvSpPr>
          <p:spPr>
            <a:xfrm>
              <a:off x="4289098" y="2262687"/>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31" name="TextBox 30"/>
            <p:cNvSpPr txBox="1"/>
            <p:nvPr/>
          </p:nvSpPr>
          <p:spPr>
            <a:xfrm>
              <a:off x="7836938" y="2284462"/>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32" name="Oval 31"/>
            <p:cNvSpPr/>
            <p:nvPr/>
          </p:nvSpPr>
          <p:spPr>
            <a:xfrm>
              <a:off x="4282072" y="1806494"/>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33" name="Oval 32"/>
            <p:cNvSpPr/>
            <p:nvPr/>
          </p:nvSpPr>
          <p:spPr>
            <a:xfrm>
              <a:off x="4735142" y="1806494"/>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34" name="Oval 33"/>
            <p:cNvSpPr/>
            <p:nvPr/>
          </p:nvSpPr>
          <p:spPr>
            <a:xfrm>
              <a:off x="5188212" y="1806494"/>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35" name="Oval 34"/>
            <p:cNvSpPr/>
            <p:nvPr/>
          </p:nvSpPr>
          <p:spPr>
            <a:xfrm>
              <a:off x="5641282" y="1806494"/>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36" name="Oval 35"/>
            <p:cNvSpPr/>
            <p:nvPr/>
          </p:nvSpPr>
          <p:spPr>
            <a:xfrm>
              <a:off x="6094352" y="1806494"/>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37" name="Oval 36"/>
            <p:cNvSpPr/>
            <p:nvPr/>
          </p:nvSpPr>
          <p:spPr>
            <a:xfrm>
              <a:off x="6547422" y="1806494"/>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38" name="Oval 37"/>
            <p:cNvSpPr/>
            <p:nvPr/>
          </p:nvSpPr>
          <p:spPr>
            <a:xfrm>
              <a:off x="7000492" y="1806494"/>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39" name="Oval 38"/>
            <p:cNvSpPr/>
            <p:nvPr/>
          </p:nvSpPr>
          <p:spPr>
            <a:xfrm>
              <a:off x="7453562" y="1806494"/>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40" name="Oval 39"/>
            <p:cNvSpPr/>
            <p:nvPr/>
          </p:nvSpPr>
          <p:spPr>
            <a:xfrm>
              <a:off x="7906632" y="1806494"/>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41" name="Oval 40"/>
            <p:cNvSpPr/>
            <p:nvPr/>
          </p:nvSpPr>
          <p:spPr>
            <a:xfrm>
              <a:off x="8359698" y="1806494"/>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grpSp>
        <p:nvGrpSpPr>
          <p:cNvPr id="8" name="Group 7"/>
          <p:cNvGrpSpPr/>
          <p:nvPr/>
        </p:nvGrpSpPr>
        <p:grpSpPr>
          <a:xfrm>
            <a:off x="4282072" y="3464310"/>
            <a:ext cx="4479070" cy="747130"/>
            <a:chOff x="4282072" y="3464310"/>
            <a:chExt cx="4479070" cy="747130"/>
          </a:xfrm>
        </p:grpSpPr>
        <p:sp>
          <p:nvSpPr>
            <p:cNvPr id="42" name="TextBox 41"/>
            <p:cNvSpPr txBox="1"/>
            <p:nvPr/>
          </p:nvSpPr>
          <p:spPr>
            <a:xfrm>
              <a:off x="4289098" y="3920503"/>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43" name="TextBox 42"/>
            <p:cNvSpPr txBox="1"/>
            <p:nvPr/>
          </p:nvSpPr>
          <p:spPr>
            <a:xfrm>
              <a:off x="7836938" y="3942278"/>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44" name="Oval 43"/>
            <p:cNvSpPr/>
            <p:nvPr/>
          </p:nvSpPr>
          <p:spPr>
            <a:xfrm>
              <a:off x="4282072" y="3464310"/>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45" name="Oval 44"/>
            <p:cNvSpPr/>
            <p:nvPr/>
          </p:nvSpPr>
          <p:spPr>
            <a:xfrm>
              <a:off x="4735142" y="3464310"/>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46" name="Oval 45"/>
            <p:cNvSpPr/>
            <p:nvPr/>
          </p:nvSpPr>
          <p:spPr>
            <a:xfrm>
              <a:off x="5188212" y="3464310"/>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47" name="Oval 46"/>
            <p:cNvSpPr/>
            <p:nvPr/>
          </p:nvSpPr>
          <p:spPr>
            <a:xfrm>
              <a:off x="5641282" y="3464310"/>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48" name="Oval 47"/>
            <p:cNvSpPr/>
            <p:nvPr/>
          </p:nvSpPr>
          <p:spPr>
            <a:xfrm>
              <a:off x="6094352" y="3464310"/>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49" name="Oval 48"/>
            <p:cNvSpPr/>
            <p:nvPr/>
          </p:nvSpPr>
          <p:spPr>
            <a:xfrm>
              <a:off x="6547422" y="3464310"/>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50" name="Oval 49"/>
            <p:cNvSpPr/>
            <p:nvPr/>
          </p:nvSpPr>
          <p:spPr>
            <a:xfrm>
              <a:off x="7000492" y="3464310"/>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51" name="Oval 50"/>
            <p:cNvSpPr/>
            <p:nvPr/>
          </p:nvSpPr>
          <p:spPr>
            <a:xfrm>
              <a:off x="7453562" y="3464310"/>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52" name="Oval 51"/>
            <p:cNvSpPr/>
            <p:nvPr/>
          </p:nvSpPr>
          <p:spPr>
            <a:xfrm>
              <a:off x="7906632" y="3464310"/>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53" name="Oval 52"/>
            <p:cNvSpPr/>
            <p:nvPr/>
          </p:nvSpPr>
          <p:spPr>
            <a:xfrm>
              <a:off x="8359698" y="3464310"/>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grpSp>
        <p:nvGrpSpPr>
          <p:cNvPr id="9" name="Group 8"/>
          <p:cNvGrpSpPr/>
          <p:nvPr/>
        </p:nvGrpSpPr>
        <p:grpSpPr>
          <a:xfrm>
            <a:off x="4282072" y="5096106"/>
            <a:ext cx="4479070" cy="747130"/>
            <a:chOff x="4282072" y="5096106"/>
            <a:chExt cx="4479070" cy="747130"/>
          </a:xfrm>
        </p:grpSpPr>
        <p:sp>
          <p:nvSpPr>
            <p:cNvPr id="54" name="TextBox 53"/>
            <p:cNvSpPr txBox="1"/>
            <p:nvPr/>
          </p:nvSpPr>
          <p:spPr>
            <a:xfrm>
              <a:off x="4289098" y="5552299"/>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55" name="TextBox 54"/>
            <p:cNvSpPr txBox="1"/>
            <p:nvPr/>
          </p:nvSpPr>
          <p:spPr>
            <a:xfrm>
              <a:off x="7836938" y="5574074"/>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56" name="Oval 55"/>
            <p:cNvSpPr/>
            <p:nvPr/>
          </p:nvSpPr>
          <p:spPr>
            <a:xfrm>
              <a:off x="4282072" y="5096106"/>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57" name="Oval 56"/>
            <p:cNvSpPr/>
            <p:nvPr/>
          </p:nvSpPr>
          <p:spPr>
            <a:xfrm>
              <a:off x="4735142" y="5096106"/>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58" name="Oval 57"/>
            <p:cNvSpPr/>
            <p:nvPr/>
          </p:nvSpPr>
          <p:spPr>
            <a:xfrm>
              <a:off x="5188212" y="5096106"/>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59" name="Oval 58"/>
            <p:cNvSpPr/>
            <p:nvPr/>
          </p:nvSpPr>
          <p:spPr>
            <a:xfrm>
              <a:off x="5641282" y="5096106"/>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60" name="Oval 59"/>
            <p:cNvSpPr/>
            <p:nvPr/>
          </p:nvSpPr>
          <p:spPr>
            <a:xfrm>
              <a:off x="6094352" y="5096106"/>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61" name="Oval 60"/>
            <p:cNvSpPr/>
            <p:nvPr/>
          </p:nvSpPr>
          <p:spPr>
            <a:xfrm>
              <a:off x="6547422" y="5096106"/>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62" name="Oval 61"/>
            <p:cNvSpPr/>
            <p:nvPr/>
          </p:nvSpPr>
          <p:spPr>
            <a:xfrm>
              <a:off x="7000492" y="5096106"/>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63" name="Oval 62"/>
            <p:cNvSpPr/>
            <p:nvPr/>
          </p:nvSpPr>
          <p:spPr>
            <a:xfrm>
              <a:off x="7453562" y="5096106"/>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64" name="Oval 63"/>
            <p:cNvSpPr/>
            <p:nvPr/>
          </p:nvSpPr>
          <p:spPr>
            <a:xfrm>
              <a:off x="7906632" y="5096106"/>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65" name="Oval 64"/>
            <p:cNvSpPr/>
            <p:nvPr/>
          </p:nvSpPr>
          <p:spPr>
            <a:xfrm>
              <a:off x="8359698" y="5096106"/>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sp>
        <p:nvSpPr>
          <p:cNvPr id="71" name="Rectangle 70"/>
          <p:cNvSpPr/>
          <p:nvPr/>
        </p:nvSpPr>
        <p:spPr>
          <a:xfrm>
            <a:off x="968936" y="1250631"/>
            <a:ext cx="5305240" cy="14814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CA" sz="2000" dirty="0">
                <a:latin typeface="+mj-lt"/>
              </a:rPr>
              <a:t>Managing </a:t>
            </a:r>
            <a:r>
              <a:rPr lang="en-CA" sz="2000" dirty="0" smtClean="0">
                <a:latin typeface="+mj-lt"/>
              </a:rPr>
              <a:t/>
            </a:r>
            <a:br>
              <a:rPr lang="en-CA" sz="2000" dirty="0" smtClean="0">
                <a:latin typeface="+mj-lt"/>
              </a:rPr>
            </a:br>
            <a:r>
              <a:rPr lang="en-CA" sz="2000" dirty="0" smtClean="0">
                <a:latin typeface="+mj-lt"/>
              </a:rPr>
              <a:t>day-to-day </a:t>
            </a:r>
            <a:br>
              <a:rPr lang="en-CA" sz="2000" dirty="0" smtClean="0">
                <a:latin typeface="+mj-lt"/>
              </a:rPr>
            </a:br>
            <a:r>
              <a:rPr lang="en-CA" sz="2000" dirty="0" smtClean="0">
                <a:latin typeface="+mj-lt"/>
              </a:rPr>
              <a:t>finances</a:t>
            </a:r>
            <a:endParaRPr lang="en-CA" sz="2000" dirty="0">
              <a:latin typeface="+mj-lt"/>
            </a:endParaRPr>
          </a:p>
        </p:txBody>
      </p:sp>
      <p:sp>
        <p:nvSpPr>
          <p:cNvPr id="72" name="Rectangle 71"/>
          <p:cNvSpPr/>
          <p:nvPr/>
        </p:nvSpPr>
        <p:spPr>
          <a:xfrm>
            <a:off x="960000" y="2913966"/>
            <a:ext cx="5305240" cy="14550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US" sz="2000" dirty="0">
                <a:latin typeface="+mj-lt"/>
              </a:rPr>
              <a:t>Retirement / </a:t>
            </a:r>
            <a:r>
              <a:rPr lang="en-US" sz="2000" dirty="0" smtClean="0">
                <a:latin typeface="+mj-lt"/>
              </a:rPr>
              <a:t/>
            </a:r>
            <a:br>
              <a:rPr lang="en-US" sz="2000" dirty="0" smtClean="0">
                <a:latin typeface="+mj-lt"/>
              </a:rPr>
            </a:br>
            <a:r>
              <a:rPr lang="en-US" sz="2000" dirty="0" smtClean="0">
                <a:latin typeface="+mj-lt"/>
              </a:rPr>
              <a:t>financial </a:t>
            </a:r>
            <a:r>
              <a:rPr lang="en-US" sz="2000" dirty="0">
                <a:latin typeface="+mj-lt"/>
              </a:rPr>
              <a:t>planning</a:t>
            </a:r>
          </a:p>
        </p:txBody>
      </p:sp>
      <p:sp>
        <p:nvSpPr>
          <p:cNvPr id="73" name="Rectangle 72"/>
          <p:cNvSpPr/>
          <p:nvPr/>
        </p:nvSpPr>
        <p:spPr>
          <a:xfrm>
            <a:off x="968936" y="4560728"/>
            <a:ext cx="5305240" cy="1476282"/>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US" sz="2000" dirty="0">
                <a:latin typeface="+mj-lt"/>
              </a:rPr>
              <a:t>Estate planning</a:t>
            </a:r>
          </a:p>
        </p:txBody>
      </p:sp>
      <p:sp>
        <p:nvSpPr>
          <p:cNvPr id="74" name="Right Arrow 73"/>
          <p:cNvSpPr/>
          <p:nvPr/>
        </p:nvSpPr>
        <p:spPr>
          <a:xfrm>
            <a:off x="462414" y="1185950"/>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latin typeface="Arial Black" panose="020B0A04020102020204" pitchFamily="34" charset="0"/>
              </a:rPr>
              <a:t>1</a:t>
            </a:r>
          </a:p>
        </p:txBody>
      </p:sp>
      <p:sp>
        <p:nvSpPr>
          <p:cNvPr id="77" name="Right Arrow 76"/>
          <p:cNvSpPr/>
          <p:nvPr/>
        </p:nvSpPr>
        <p:spPr>
          <a:xfrm>
            <a:off x="462414" y="2844613"/>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smtClean="0">
                <a:latin typeface="Arial Black" panose="020B0A04020102020204" pitchFamily="34" charset="0"/>
              </a:rPr>
              <a:t>2</a:t>
            </a:r>
            <a:endParaRPr lang="en-US" sz="2800" dirty="0">
              <a:latin typeface="Arial Black" panose="020B0A04020102020204" pitchFamily="34" charset="0"/>
            </a:endParaRPr>
          </a:p>
        </p:txBody>
      </p:sp>
      <p:sp>
        <p:nvSpPr>
          <p:cNvPr id="78" name="Right Arrow 77"/>
          <p:cNvSpPr/>
          <p:nvPr/>
        </p:nvSpPr>
        <p:spPr>
          <a:xfrm>
            <a:off x="462414" y="4501988"/>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latin typeface="Arial Black" panose="020B0A04020102020204" pitchFamily="34" charset="0"/>
              </a:rPr>
              <a:t>3</a:t>
            </a:r>
          </a:p>
        </p:txBody>
      </p:sp>
    </p:spTree>
    <p:extLst>
      <p:ext uri="{BB962C8B-B14F-4D97-AF65-F5344CB8AC3E}">
        <p14:creationId xmlns:p14="http://schemas.microsoft.com/office/powerpoint/2010/main" val="3845161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6"/>
          <p:cNvSpPr>
            <a:spLocks noGrp="1" noChangeArrowheads="1"/>
          </p:cNvSpPr>
          <p:nvPr>
            <p:ph type="title"/>
          </p:nvPr>
        </p:nvSpPr>
        <p:spPr/>
        <p:txBody>
          <a:bodyPr/>
          <a:lstStyle/>
          <a:p>
            <a:r>
              <a:rPr lang="en-US" altLang="en-US" b="1" dirty="0" smtClean="0"/>
              <a:t>Ask your client: </a:t>
            </a:r>
            <a:r>
              <a:rPr lang="en-US" altLang="en-US" b="1" dirty="0"/>
              <a:t>How </a:t>
            </a:r>
            <a:r>
              <a:rPr lang="en-US" altLang="en-US" b="1" dirty="0" smtClean="0"/>
              <a:t>proactive are you?</a:t>
            </a:r>
            <a:endParaRPr lang="en-US" altLang="en-US" b="1" dirty="0"/>
          </a:p>
        </p:txBody>
      </p:sp>
      <p:grpSp>
        <p:nvGrpSpPr>
          <p:cNvPr id="8" name="Group 6"/>
          <p:cNvGrpSpPr/>
          <p:nvPr/>
        </p:nvGrpSpPr>
        <p:grpSpPr>
          <a:xfrm>
            <a:off x="4282072" y="1806494"/>
            <a:ext cx="4479070" cy="747130"/>
            <a:chOff x="4282072" y="1806494"/>
            <a:chExt cx="4479070" cy="747130"/>
          </a:xfrm>
        </p:grpSpPr>
        <p:sp>
          <p:nvSpPr>
            <p:cNvPr id="30" name="TextBox 29"/>
            <p:cNvSpPr txBox="1"/>
            <p:nvPr/>
          </p:nvSpPr>
          <p:spPr>
            <a:xfrm>
              <a:off x="4289098" y="2262687"/>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31" name="TextBox 30"/>
            <p:cNvSpPr txBox="1"/>
            <p:nvPr/>
          </p:nvSpPr>
          <p:spPr>
            <a:xfrm>
              <a:off x="7836938" y="2284462"/>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32" name="Oval 31"/>
            <p:cNvSpPr/>
            <p:nvPr/>
          </p:nvSpPr>
          <p:spPr>
            <a:xfrm>
              <a:off x="4282072" y="1806494"/>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33" name="Oval 32"/>
            <p:cNvSpPr/>
            <p:nvPr/>
          </p:nvSpPr>
          <p:spPr>
            <a:xfrm>
              <a:off x="4735142" y="1806494"/>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34" name="Oval 33"/>
            <p:cNvSpPr/>
            <p:nvPr/>
          </p:nvSpPr>
          <p:spPr>
            <a:xfrm>
              <a:off x="5188212" y="1806494"/>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35" name="Oval 34"/>
            <p:cNvSpPr/>
            <p:nvPr/>
          </p:nvSpPr>
          <p:spPr>
            <a:xfrm>
              <a:off x="5641282" y="1806494"/>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36" name="Oval 35"/>
            <p:cNvSpPr/>
            <p:nvPr/>
          </p:nvSpPr>
          <p:spPr>
            <a:xfrm>
              <a:off x="6094352" y="1806494"/>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37" name="Oval 36"/>
            <p:cNvSpPr/>
            <p:nvPr/>
          </p:nvSpPr>
          <p:spPr>
            <a:xfrm>
              <a:off x="6547422" y="1806494"/>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38" name="Oval 37"/>
            <p:cNvSpPr/>
            <p:nvPr/>
          </p:nvSpPr>
          <p:spPr>
            <a:xfrm>
              <a:off x="7000492" y="1806494"/>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39" name="Oval 38"/>
            <p:cNvSpPr/>
            <p:nvPr/>
          </p:nvSpPr>
          <p:spPr>
            <a:xfrm>
              <a:off x="7453562" y="1806494"/>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40" name="Oval 39"/>
            <p:cNvSpPr/>
            <p:nvPr/>
          </p:nvSpPr>
          <p:spPr>
            <a:xfrm>
              <a:off x="7906632" y="1806494"/>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41" name="Oval 40"/>
            <p:cNvSpPr/>
            <p:nvPr/>
          </p:nvSpPr>
          <p:spPr>
            <a:xfrm>
              <a:off x="8359698" y="1806494"/>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grpSp>
        <p:nvGrpSpPr>
          <p:cNvPr id="9" name="Group 7"/>
          <p:cNvGrpSpPr/>
          <p:nvPr/>
        </p:nvGrpSpPr>
        <p:grpSpPr>
          <a:xfrm>
            <a:off x="4282072" y="3464310"/>
            <a:ext cx="4479070" cy="747130"/>
            <a:chOff x="4282072" y="3464310"/>
            <a:chExt cx="4479070" cy="747130"/>
          </a:xfrm>
        </p:grpSpPr>
        <p:sp>
          <p:nvSpPr>
            <p:cNvPr id="42" name="TextBox 41"/>
            <p:cNvSpPr txBox="1"/>
            <p:nvPr/>
          </p:nvSpPr>
          <p:spPr>
            <a:xfrm>
              <a:off x="4289098" y="3920503"/>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43" name="TextBox 42"/>
            <p:cNvSpPr txBox="1"/>
            <p:nvPr/>
          </p:nvSpPr>
          <p:spPr>
            <a:xfrm>
              <a:off x="7836938" y="3942278"/>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44" name="Oval 43"/>
            <p:cNvSpPr/>
            <p:nvPr/>
          </p:nvSpPr>
          <p:spPr>
            <a:xfrm>
              <a:off x="4282072" y="3464310"/>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45" name="Oval 44"/>
            <p:cNvSpPr/>
            <p:nvPr/>
          </p:nvSpPr>
          <p:spPr>
            <a:xfrm>
              <a:off x="4735142" y="3464310"/>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46" name="Oval 45"/>
            <p:cNvSpPr/>
            <p:nvPr/>
          </p:nvSpPr>
          <p:spPr>
            <a:xfrm>
              <a:off x="5188212" y="3464310"/>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47" name="Oval 46"/>
            <p:cNvSpPr/>
            <p:nvPr/>
          </p:nvSpPr>
          <p:spPr>
            <a:xfrm>
              <a:off x="5641282" y="3464310"/>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48" name="Oval 47"/>
            <p:cNvSpPr/>
            <p:nvPr/>
          </p:nvSpPr>
          <p:spPr>
            <a:xfrm>
              <a:off x="6094352" y="3464310"/>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49" name="Oval 48"/>
            <p:cNvSpPr/>
            <p:nvPr/>
          </p:nvSpPr>
          <p:spPr>
            <a:xfrm>
              <a:off x="6547422" y="3464310"/>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50" name="Oval 49"/>
            <p:cNvSpPr/>
            <p:nvPr/>
          </p:nvSpPr>
          <p:spPr>
            <a:xfrm>
              <a:off x="7000492" y="3464310"/>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51" name="Oval 50"/>
            <p:cNvSpPr/>
            <p:nvPr/>
          </p:nvSpPr>
          <p:spPr>
            <a:xfrm>
              <a:off x="7453562" y="3464310"/>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52" name="Oval 51"/>
            <p:cNvSpPr/>
            <p:nvPr/>
          </p:nvSpPr>
          <p:spPr>
            <a:xfrm>
              <a:off x="7906632" y="3464310"/>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53" name="Oval 52"/>
            <p:cNvSpPr/>
            <p:nvPr/>
          </p:nvSpPr>
          <p:spPr>
            <a:xfrm>
              <a:off x="8359698" y="3464310"/>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grpSp>
        <p:nvGrpSpPr>
          <p:cNvPr id="10" name="Group 8"/>
          <p:cNvGrpSpPr/>
          <p:nvPr/>
        </p:nvGrpSpPr>
        <p:grpSpPr>
          <a:xfrm>
            <a:off x="4282072" y="5096106"/>
            <a:ext cx="4479070" cy="747130"/>
            <a:chOff x="4282072" y="5096106"/>
            <a:chExt cx="4479070" cy="747130"/>
          </a:xfrm>
        </p:grpSpPr>
        <p:sp>
          <p:nvSpPr>
            <p:cNvPr id="54" name="TextBox 53"/>
            <p:cNvSpPr txBox="1"/>
            <p:nvPr/>
          </p:nvSpPr>
          <p:spPr>
            <a:xfrm>
              <a:off x="4289098" y="5552299"/>
              <a:ext cx="914400" cy="290937"/>
            </a:xfrm>
            <a:prstGeom prst="rect">
              <a:avLst/>
            </a:prstGeom>
            <a:noFill/>
          </p:spPr>
          <p:txBody>
            <a:bodyPr wrap="none" lIns="0" tIns="0" rIns="0" bIns="0" rtlCol="0">
              <a:noAutofit/>
            </a:bodyPr>
            <a:lstStyle/>
            <a:p>
              <a:r>
                <a:rPr lang="en-CA" sz="1600" dirty="0">
                  <a:latin typeface="Arial"/>
                  <a:cs typeface="Arial"/>
                </a:rPr>
                <a:t>NOT VERY</a:t>
              </a:r>
            </a:p>
          </p:txBody>
        </p:sp>
        <p:sp>
          <p:nvSpPr>
            <p:cNvPr id="55" name="TextBox 54"/>
            <p:cNvSpPr txBox="1"/>
            <p:nvPr/>
          </p:nvSpPr>
          <p:spPr>
            <a:xfrm>
              <a:off x="7836938" y="5574074"/>
              <a:ext cx="914400" cy="258011"/>
            </a:xfrm>
            <a:prstGeom prst="rect">
              <a:avLst/>
            </a:prstGeom>
            <a:noFill/>
          </p:spPr>
          <p:txBody>
            <a:bodyPr wrap="none" lIns="0" tIns="0" rIns="0" bIns="0" rtlCol="0">
              <a:noAutofit/>
            </a:bodyPr>
            <a:lstStyle/>
            <a:p>
              <a:pPr algn="r"/>
              <a:r>
                <a:rPr lang="en-CA" sz="1600" dirty="0">
                  <a:latin typeface="Arial"/>
                  <a:cs typeface="Arial"/>
                </a:rPr>
                <a:t>VERY</a:t>
              </a:r>
            </a:p>
          </p:txBody>
        </p:sp>
        <p:sp>
          <p:nvSpPr>
            <p:cNvPr id="56" name="Oval 55"/>
            <p:cNvSpPr/>
            <p:nvPr/>
          </p:nvSpPr>
          <p:spPr>
            <a:xfrm>
              <a:off x="4282072" y="5096106"/>
              <a:ext cx="401444" cy="401444"/>
            </a:xfrm>
            <a:prstGeom prst="ellipse">
              <a:avLst/>
            </a:prstGeom>
            <a:solidFill>
              <a:srgbClr val="07A54B"/>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a:t>
              </a:r>
            </a:p>
          </p:txBody>
        </p:sp>
        <p:sp>
          <p:nvSpPr>
            <p:cNvPr id="57" name="Oval 56"/>
            <p:cNvSpPr/>
            <p:nvPr/>
          </p:nvSpPr>
          <p:spPr>
            <a:xfrm>
              <a:off x="4735142" y="5096106"/>
              <a:ext cx="401444" cy="401444"/>
            </a:xfrm>
            <a:prstGeom prst="ellipse">
              <a:avLst/>
            </a:prstGeom>
            <a:solidFill>
              <a:srgbClr val="41AB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2</a:t>
              </a:r>
            </a:p>
          </p:txBody>
        </p:sp>
        <p:sp>
          <p:nvSpPr>
            <p:cNvPr id="58" name="Oval 57"/>
            <p:cNvSpPr/>
            <p:nvPr/>
          </p:nvSpPr>
          <p:spPr>
            <a:xfrm>
              <a:off x="5188212" y="5096106"/>
              <a:ext cx="401444" cy="401444"/>
            </a:xfrm>
            <a:prstGeom prst="ellipse">
              <a:avLst/>
            </a:prstGeom>
            <a:solidFill>
              <a:srgbClr val="66A44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3</a:t>
              </a:r>
            </a:p>
          </p:txBody>
        </p:sp>
        <p:sp>
          <p:nvSpPr>
            <p:cNvPr id="59" name="Oval 58"/>
            <p:cNvSpPr/>
            <p:nvPr/>
          </p:nvSpPr>
          <p:spPr>
            <a:xfrm>
              <a:off x="5641282" y="5096106"/>
              <a:ext cx="401444" cy="401444"/>
            </a:xfrm>
            <a:prstGeom prst="ellipse">
              <a:avLst/>
            </a:prstGeom>
            <a:solidFill>
              <a:srgbClr val="879A49"/>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4</a:t>
              </a:r>
            </a:p>
          </p:txBody>
        </p:sp>
        <p:sp>
          <p:nvSpPr>
            <p:cNvPr id="60" name="Oval 59"/>
            <p:cNvSpPr/>
            <p:nvPr/>
          </p:nvSpPr>
          <p:spPr>
            <a:xfrm>
              <a:off x="6094352" y="5096106"/>
              <a:ext cx="401444" cy="401444"/>
            </a:xfrm>
            <a:prstGeom prst="ellipse">
              <a:avLst/>
            </a:prstGeom>
            <a:solidFill>
              <a:srgbClr val="A28D46"/>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5</a:t>
              </a:r>
            </a:p>
          </p:txBody>
        </p:sp>
        <p:sp>
          <p:nvSpPr>
            <p:cNvPr id="61" name="Oval 60"/>
            <p:cNvSpPr/>
            <p:nvPr/>
          </p:nvSpPr>
          <p:spPr>
            <a:xfrm>
              <a:off x="6547422" y="5096106"/>
              <a:ext cx="401444" cy="401444"/>
            </a:xfrm>
            <a:prstGeom prst="ellipse">
              <a:avLst/>
            </a:prstGeom>
            <a:solidFill>
              <a:srgbClr val="B3824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6</a:t>
              </a:r>
            </a:p>
          </p:txBody>
        </p:sp>
        <p:sp>
          <p:nvSpPr>
            <p:cNvPr id="62" name="Oval 61"/>
            <p:cNvSpPr/>
            <p:nvPr/>
          </p:nvSpPr>
          <p:spPr>
            <a:xfrm>
              <a:off x="7000492" y="5096106"/>
              <a:ext cx="401444" cy="401444"/>
            </a:xfrm>
            <a:prstGeom prst="ellipse">
              <a:avLst/>
            </a:prstGeom>
            <a:solidFill>
              <a:srgbClr val="CD6D3C"/>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7</a:t>
              </a:r>
            </a:p>
          </p:txBody>
        </p:sp>
        <p:sp>
          <p:nvSpPr>
            <p:cNvPr id="63" name="Oval 62"/>
            <p:cNvSpPr/>
            <p:nvPr/>
          </p:nvSpPr>
          <p:spPr>
            <a:xfrm>
              <a:off x="7453562" y="5096106"/>
              <a:ext cx="401444" cy="401444"/>
            </a:xfrm>
            <a:prstGeom prst="ellipse">
              <a:avLst/>
            </a:prstGeom>
            <a:solidFill>
              <a:srgbClr val="DE5635"/>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8</a:t>
              </a:r>
            </a:p>
          </p:txBody>
        </p:sp>
        <p:sp>
          <p:nvSpPr>
            <p:cNvPr id="64" name="Oval 63"/>
            <p:cNvSpPr/>
            <p:nvPr/>
          </p:nvSpPr>
          <p:spPr>
            <a:xfrm>
              <a:off x="7906632" y="5096106"/>
              <a:ext cx="401444" cy="401444"/>
            </a:xfrm>
            <a:prstGeom prst="ellipse">
              <a:avLst/>
            </a:prstGeom>
            <a:solidFill>
              <a:srgbClr val="E8402F"/>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9</a:t>
              </a:r>
            </a:p>
          </p:txBody>
        </p:sp>
        <p:sp>
          <p:nvSpPr>
            <p:cNvPr id="65" name="Oval 64"/>
            <p:cNvSpPr/>
            <p:nvPr/>
          </p:nvSpPr>
          <p:spPr>
            <a:xfrm>
              <a:off x="8359698" y="5096106"/>
              <a:ext cx="401444" cy="401444"/>
            </a:xfrm>
            <a:prstGeom prst="ellipse">
              <a:avLst/>
            </a:prstGeom>
            <a:solidFill>
              <a:srgbClr val="EE1D24"/>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CA" dirty="0"/>
                <a:t>10</a:t>
              </a:r>
            </a:p>
          </p:txBody>
        </p:sp>
      </p:grpSp>
      <p:sp>
        <p:nvSpPr>
          <p:cNvPr id="66" name="Rectangle 65"/>
          <p:cNvSpPr/>
          <p:nvPr/>
        </p:nvSpPr>
        <p:spPr>
          <a:xfrm>
            <a:off x="968936" y="1250631"/>
            <a:ext cx="5305240" cy="14814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CA" sz="2000" dirty="0">
                <a:latin typeface="+mj-lt"/>
              </a:rPr>
              <a:t>Managing </a:t>
            </a:r>
            <a:r>
              <a:rPr lang="en-CA" sz="2000" dirty="0" smtClean="0">
                <a:latin typeface="+mj-lt"/>
              </a:rPr>
              <a:t/>
            </a:r>
            <a:br>
              <a:rPr lang="en-CA" sz="2000" dirty="0" smtClean="0">
                <a:latin typeface="+mj-lt"/>
              </a:rPr>
            </a:br>
            <a:r>
              <a:rPr lang="en-CA" sz="2000" dirty="0" smtClean="0">
                <a:latin typeface="+mj-lt"/>
              </a:rPr>
              <a:t>day-to-day </a:t>
            </a:r>
            <a:br>
              <a:rPr lang="en-CA" sz="2000" dirty="0" smtClean="0">
                <a:latin typeface="+mj-lt"/>
              </a:rPr>
            </a:br>
            <a:r>
              <a:rPr lang="en-CA" sz="2000" dirty="0" smtClean="0">
                <a:latin typeface="+mj-lt"/>
              </a:rPr>
              <a:t>finances</a:t>
            </a:r>
            <a:endParaRPr lang="en-CA" sz="2000" dirty="0">
              <a:latin typeface="+mj-lt"/>
            </a:endParaRPr>
          </a:p>
        </p:txBody>
      </p:sp>
      <p:sp>
        <p:nvSpPr>
          <p:cNvPr id="67" name="Rectangle 66"/>
          <p:cNvSpPr/>
          <p:nvPr/>
        </p:nvSpPr>
        <p:spPr>
          <a:xfrm>
            <a:off x="960000" y="2913966"/>
            <a:ext cx="5305240" cy="1455057"/>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US" sz="2000" dirty="0">
                <a:latin typeface="+mj-lt"/>
              </a:rPr>
              <a:t>Retirement / </a:t>
            </a:r>
            <a:r>
              <a:rPr lang="en-US" sz="2000" dirty="0" smtClean="0">
                <a:latin typeface="+mj-lt"/>
              </a:rPr>
              <a:t/>
            </a:r>
            <a:br>
              <a:rPr lang="en-US" sz="2000" dirty="0" smtClean="0">
                <a:latin typeface="+mj-lt"/>
              </a:rPr>
            </a:br>
            <a:r>
              <a:rPr lang="en-US" sz="2000" dirty="0" smtClean="0">
                <a:latin typeface="+mj-lt"/>
              </a:rPr>
              <a:t>financial </a:t>
            </a:r>
            <a:r>
              <a:rPr lang="en-US" sz="2000" dirty="0">
                <a:latin typeface="+mj-lt"/>
              </a:rPr>
              <a:t>planning</a:t>
            </a:r>
          </a:p>
        </p:txBody>
      </p:sp>
      <p:sp>
        <p:nvSpPr>
          <p:cNvPr id="68" name="Rectangle 67"/>
          <p:cNvSpPr/>
          <p:nvPr/>
        </p:nvSpPr>
        <p:spPr>
          <a:xfrm>
            <a:off x="968936" y="4560728"/>
            <a:ext cx="5305240" cy="1476282"/>
          </a:xfrm>
          <a:prstGeom prst="rect">
            <a:avLst/>
          </a:prstGeom>
          <a:gradFill>
            <a:gsLst>
              <a:gs pos="100000">
                <a:schemeClr val="accent4">
                  <a:alpha val="2000"/>
                </a:schemeClr>
              </a:gs>
              <a:gs pos="0">
                <a:schemeClr val="accent4"/>
              </a:gs>
            </a:gsLst>
            <a:lin ang="0" scaled="0"/>
          </a:gradFill>
        </p:spPr>
        <p:txBody>
          <a:bodyPr lIns="594360" anchor="ctr" anchorCtr="0">
            <a:noAutofit/>
          </a:bodyPr>
          <a:lstStyle/>
          <a:p>
            <a:r>
              <a:rPr lang="en-US" sz="2000" dirty="0">
                <a:latin typeface="+mj-lt"/>
              </a:rPr>
              <a:t>Estate planning</a:t>
            </a:r>
          </a:p>
        </p:txBody>
      </p:sp>
      <p:sp>
        <p:nvSpPr>
          <p:cNvPr id="69" name="Right Arrow 68"/>
          <p:cNvSpPr/>
          <p:nvPr/>
        </p:nvSpPr>
        <p:spPr>
          <a:xfrm>
            <a:off x="462414" y="1185950"/>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latin typeface="Arial Black" panose="020B0A04020102020204" pitchFamily="34" charset="0"/>
              </a:rPr>
              <a:t>1</a:t>
            </a:r>
          </a:p>
        </p:txBody>
      </p:sp>
      <p:sp>
        <p:nvSpPr>
          <p:cNvPr id="70" name="Right Arrow 69"/>
          <p:cNvSpPr/>
          <p:nvPr/>
        </p:nvSpPr>
        <p:spPr>
          <a:xfrm>
            <a:off x="462414" y="2844613"/>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smtClean="0">
                <a:latin typeface="Arial Black" panose="020B0A04020102020204" pitchFamily="34" charset="0"/>
              </a:rPr>
              <a:t>2</a:t>
            </a:r>
            <a:endParaRPr lang="en-US" sz="2800" dirty="0">
              <a:latin typeface="Arial Black" panose="020B0A04020102020204" pitchFamily="34" charset="0"/>
            </a:endParaRPr>
          </a:p>
        </p:txBody>
      </p:sp>
      <p:sp>
        <p:nvSpPr>
          <p:cNvPr id="71" name="Right Arrow 70"/>
          <p:cNvSpPr/>
          <p:nvPr/>
        </p:nvSpPr>
        <p:spPr>
          <a:xfrm>
            <a:off x="462414" y="4501988"/>
            <a:ext cx="967566" cy="1593763"/>
          </a:xfrm>
          <a:prstGeom prst="rightArrow">
            <a:avLst/>
          </a:prstGeom>
          <a:solidFill>
            <a:srgbClr val="0079C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800" dirty="0">
                <a:latin typeface="Arial Black" panose="020B0A04020102020204" pitchFamily="34" charset="0"/>
              </a:rPr>
              <a:t>3</a:t>
            </a:r>
          </a:p>
        </p:txBody>
      </p:sp>
    </p:spTree>
    <p:extLst>
      <p:ext uri="{BB962C8B-B14F-4D97-AF65-F5344CB8AC3E}">
        <p14:creationId xmlns:p14="http://schemas.microsoft.com/office/powerpoint/2010/main" val="384516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099" t="14720" r="15716" b="1628"/>
          <a:stretch/>
        </p:blipFill>
        <p:spPr>
          <a:xfrm>
            <a:off x="5991225" y="1264762"/>
            <a:ext cx="2757488" cy="4783614"/>
          </a:xfrm>
          <a:prstGeom prst="rect">
            <a:avLst/>
          </a:prstGeom>
        </p:spPr>
      </p:pic>
      <p:sp>
        <p:nvSpPr>
          <p:cNvPr id="22" name="Pentagon 21"/>
          <p:cNvSpPr/>
          <p:nvPr/>
        </p:nvSpPr>
        <p:spPr>
          <a:xfrm>
            <a:off x="457200" y="1300144"/>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en-US" sz="2400" dirty="0">
                <a:solidFill>
                  <a:schemeClr val="bg1"/>
                </a:solidFill>
                <a:latin typeface="+mn-lt"/>
              </a:rPr>
              <a:t>Educate them</a:t>
            </a:r>
          </a:p>
        </p:txBody>
      </p:sp>
      <p:sp>
        <p:nvSpPr>
          <p:cNvPr id="23" name="Pentagon 22"/>
          <p:cNvSpPr/>
          <p:nvPr/>
        </p:nvSpPr>
        <p:spPr>
          <a:xfrm>
            <a:off x="457200" y="2936875"/>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en-US" sz="2400" dirty="0">
                <a:solidFill>
                  <a:schemeClr val="bg1"/>
                </a:solidFill>
                <a:latin typeface="+mn-lt"/>
              </a:rPr>
              <a:t>Create a plan</a:t>
            </a:r>
          </a:p>
        </p:txBody>
      </p:sp>
      <p:sp>
        <p:nvSpPr>
          <p:cNvPr id="24" name="Pentagon 23"/>
          <p:cNvSpPr/>
          <p:nvPr/>
        </p:nvSpPr>
        <p:spPr>
          <a:xfrm>
            <a:off x="457200" y="4576763"/>
            <a:ext cx="5435599" cy="1431944"/>
          </a:xfrm>
          <a:prstGeom prst="homePlate">
            <a:avLst/>
          </a:prstGeom>
          <a:gradFill>
            <a:gsLst>
              <a:gs pos="0">
                <a:srgbClr val="0079C1">
                  <a:alpha val="0"/>
                </a:srgbClr>
              </a:gs>
              <a:gs pos="42000">
                <a:srgbClr val="0079C1"/>
              </a:gs>
              <a:gs pos="100000">
                <a:srgbClr val="0079C1"/>
              </a:gs>
            </a:gsLst>
            <a:lin ang="0" scaled="0"/>
          </a:gradFill>
          <a:ln>
            <a:noFill/>
          </a:ln>
        </p:spPr>
        <p:txBody>
          <a:bodyPr lIns="756000" rIns="180000" anchor="ctr"/>
          <a:lstStyle/>
          <a:p>
            <a:pPr lvl="1"/>
            <a:r>
              <a:rPr lang="en-US" sz="2400" dirty="0">
                <a:solidFill>
                  <a:schemeClr val="bg1"/>
                </a:solidFill>
                <a:latin typeface="+mn-lt"/>
              </a:rPr>
              <a:t>Help protect them and </a:t>
            </a:r>
            <a:r>
              <a:rPr lang="en-US" sz="2400" dirty="0" smtClean="0">
                <a:solidFill>
                  <a:schemeClr val="bg1"/>
                </a:solidFill>
                <a:latin typeface="+mn-lt"/>
              </a:rPr>
              <a:t/>
            </a:r>
            <a:br>
              <a:rPr lang="en-US" sz="2400" dirty="0" smtClean="0">
                <a:solidFill>
                  <a:schemeClr val="bg1"/>
                </a:solidFill>
                <a:latin typeface="+mn-lt"/>
              </a:rPr>
            </a:br>
            <a:r>
              <a:rPr lang="en-US" sz="2400" dirty="0" smtClean="0">
                <a:solidFill>
                  <a:schemeClr val="bg1"/>
                </a:solidFill>
                <a:latin typeface="+mn-lt"/>
              </a:rPr>
              <a:t>the </a:t>
            </a:r>
            <a:r>
              <a:rPr lang="en-US" sz="2400" dirty="0">
                <a:solidFill>
                  <a:schemeClr val="bg1"/>
                </a:solidFill>
                <a:latin typeface="+mn-lt"/>
              </a:rPr>
              <a:t>people they love</a:t>
            </a:r>
          </a:p>
        </p:txBody>
      </p:sp>
      <p:sp>
        <p:nvSpPr>
          <p:cNvPr id="31746" name="Rectangle 13"/>
          <p:cNvSpPr>
            <a:spLocks noGrp="1" noChangeArrowheads="1"/>
          </p:cNvSpPr>
          <p:nvPr>
            <p:ph type="title"/>
          </p:nvPr>
        </p:nvSpPr>
        <p:spPr>
          <a:xfrm>
            <a:off x="457200" y="0"/>
            <a:ext cx="8229600" cy="914400"/>
          </a:xfrm>
        </p:spPr>
        <p:txBody>
          <a:bodyPr/>
          <a:lstStyle/>
          <a:p>
            <a:r>
              <a:rPr lang="en-CA" altLang="en-US" b="1" dirty="0"/>
              <a:t>Take </a:t>
            </a:r>
            <a:r>
              <a:rPr lang="en-CA" altLang="en-US" b="1" dirty="0" smtClean="0"/>
              <a:t>action for your clients</a:t>
            </a:r>
            <a:endParaRPr lang="en-CA" altLang="en-US" b="1" dirty="0"/>
          </a:p>
        </p:txBody>
      </p:sp>
      <p:grpSp>
        <p:nvGrpSpPr>
          <p:cNvPr id="28" name="Group 27"/>
          <p:cNvGrpSpPr/>
          <p:nvPr/>
        </p:nvGrpSpPr>
        <p:grpSpPr>
          <a:xfrm>
            <a:off x="457200" y="1473475"/>
            <a:ext cx="1078948" cy="1080000"/>
            <a:chOff x="435273" y="1397219"/>
            <a:chExt cx="1084056" cy="1075981"/>
          </a:xfrm>
        </p:grpSpPr>
        <p:sp>
          <p:nvSpPr>
            <p:cNvPr id="29" name="Oval 28"/>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4000" dirty="0">
                  <a:latin typeface="Arial" pitchFamily="34" charset="0"/>
                  <a:cs typeface="Arial" pitchFamily="34" charset="0"/>
                </a:rPr>
                <a:t>1</a:t>
              </a:r>
              <a:endParaRPr lang="en-US" dirty="0">
                <a:latin typeface="Arial" pitchFamily="34" charset="0"/>
                <a:cs typeface="Arial" pitchFamily="34" charset="0"/>
              </a:endParaRPr>
            </a:p>
          </p:txBody>
        </p:sp>
        <p:sp>
          <p:nvSpPr>
            <p:cNvPr id="30" name="Oval 29"/>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grpSp>
        <p:nvGrpSpPr>
          <p:cNvPr id="25" name="Group 24"/>
          <p:cNvGrpSpPr/>
          <p:nvPr/>
        </p:nvGrpSpPr>
        <p:grpSpPr>
          <a:xfrm>
            <a:off x="457200" y="3116569"/>
            <a:ext cx="1078948" cy="1080000"/>
            <a:chOff x="435273" y="1397219"/>
            <a:chExt cx="1084056" cy="1075981"/>
          </a:xfrm>
        </p:grpSpPr>
        <p:sp>
          <p:nvSpPr>
            <p:cNvPr id="26" name="Oval 25"/>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4000" dirty="0" smtClean="0">
                  <a:latin typeface="Arial" pitchFamily="34" charset="0"/>
                  <a:cs typeface="Arial" pitchFamily="34" charset="0"/>
                </a:rPr>
                <a:t>2</a:t>
              </a:r>
              <a:endParaRPr lang="en-US" dirty="0">
                <a:latin typeface="Arial" pitchFamily="34" charset="0"/>
                <a:cs typeface="Arial" pitchFamily="34" charset="0"/>
              </a:endParaRPr>
            </a:p>
          </p:txBody>
        </p:sp>
        <p:sp>
          <p:nvSpPr>
            <p:cNvPr id="31" name="Oval 30"/>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grpSp>
        <p:nvGrpSpPr>
          <p:cNvPr id="33" name="Group 32"/>
          <p:cNvGrpSpPr/>
          <p:nvPr/>
        </p:nvGrpSpPr>
        <p:grpSpPr>
          <a:xfrm>
            <a:off x="457200" y="4752735"/>
            <a:ext cx="1078948" cy="1080000"/>
            <a:chOff x="435273" y="1397219"/>
            <a:chExt cx="1084056" cy="1075981"/>
          </a:xfrm>
        </p:grpSpPr>
        <p:sp>
          <p:nvSpPr>
            <p:cNvPr id="36" name="Oval 35"/>
            <p:cNvSpPr/>
            <p:nvPr/>
          </p:nvSpPr>
          <p:spPr bwMode="auto">
            <a:xfrm>
              <a:off x="435273" y="1397219"/>
              <a:ext cx="1084056" cy="1075981"/>
            </a:xfrm>
            <a:prstGeom prst="ellipse">
              <a:avLst/>
            </a:prstGeom>
            <a:solidFill>
              <a:srgbClr val="ED1C24">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en-US" sz="4000" dirty="0" smtClean="0">
                  <a:latin typeface="Arial" pitchFamily="34" charset="0"/>
                  <a:cs typeface="Arial" pitchFamily="34" charset="0"/>
                </a:rPr>
                <a:t>3</a:t>
              </a:r>
              <a:endParaRPr lang="en-US" dirty="0">
                <a:latin typeface="Arial" pitchFamily="34" charset="0"/>
                <a:cs typeface="Arial" pitchFamily="34" charset="0"/>
              </a:endParaRPr>
            </a:p>
          </p:txBody>
        </p:sp>
        <p:sp>
          <p:nvSpPr>
            <p:cNvPr id="41" name="Oval 40"/>
            <p:cNvSpPr/>
            <p:nvPr/>
          </p:nvSpPr>
          <p:spPr bwMode="auto">
            <a:xfrm>
              <a:off x="435273" y="1397219"/>
              <a:ext cx="1084056" cy="1075981"/>
            </a:xfrm>
            <a:prstGeom prst="ellipse">
              <a:avLst/>
            </a:prstGeom>
            <a:no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endParaRPr lang="en-US"/>
            </a:p>
          </p:txBody>
        </p:sp>
      </p:grpSp>
    </p:spTree>
    <p:extLst>
      <p:ext uri="{BB962C8B-B14F-4D97-AF65-F5344CB8AC3E}">
        <p14:creationId xmlns:p14="http://schemas.microsoft.com/office/powerpoint/2010/main" val="41279916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financial roadmap</a:t>
            </a:r>
            <a:endParaRPr lang="en-US" dirty="0"/>
          </a:p>
        </p:txBody>
      </p:sp>
      <p:sp>
        <p:nvSpPr>
          <p:cNvPr id="3" name="Slide Number Placeholder 2"/>
          <p:cNvSpPr>
            <a:spLocks noGrp="1"/>
          </p:cNvSpPr>
          <p:nvPr>
            <p:ph type="sldNum" sz="quarter" idx="10"/>
          </p:nvPr>
        </p:nvSpPr>
        <p:spPr/>
        <p:txBody>
          <a:bodyPr/>
          <a:lstStyle/>
          <a:p>
            <a:pPr>
              <a:defRPr/>
            </a:pPr>
            <a:fld id="{412CB698-4264-D748-872F-B571D35E21A3}" type="slidenum">
              <a:rPr lang="en-US" smtClean="0"/>
              <a:pPr>
                <a:defRPr/>
              </a:pPr>
              <a:t>18</a:t>
            </a:fld>
            <a:endParaRPr lang="en-US" dirty="0"/>
          </a:p>
        </p:txBody>
      </p:sp>
      <p:pic>
        <p:nvPicPr>
          <p:cNvPr id="5" name="Picture 4">
            <a:extLst>
              <a:ext uri="{FF2B5EF4-FFF2-40B4-BE49-F238E27FC236}">
                <a16:creationId xmlns:a16="http://schemas.microsoft.com/office/drawing/2014/main" xmlns="" id="{9D2D92FA-DFC9-E94A-B013-FC1BA82A1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11559" y="1378448"/>
            <a:ext cx="8273243" cy="4176464"/>
          </a:xfrm>
          <a:prstGeom prst="rect">
            <a:avLst/>
          </a:prstGeom>
        </p:spPr>
      </p:pic>
      <p:sp>
        <p:nvSpPr>
          <p:cNvPr id="7" name="Slide Number Placeholder 5"/>
          <p:cNvSpPr txBox="1">
            <a:spLocks/>
          </p:cNvSpPr>
          <p:nvPr/>
        </p:nvSpPr>
        <p:spPr>
          <a:xfrm>
            <a:off x="8686800" y="6528593"/>
            <a:ext cx="457199" cy="126999"/>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7C24FC89-22EF-49C6-B9B8-81D85D2066B9}" type="slidenum">
              <a:rPr kumimoji="0" lang="en-CA" sz="1800" b="0" i="0" u="none" strike="noStrike" kern="1200" cap="none" spc="0" normalizeH="0" baseline="0" noProof="0" smtClean="0">
                <a:ln>
                  <a:noFill/>
                </a:ln>
                <a:solidFill>
                  <a:schemeClr val="tx1"/>
                </a:solidFill>
                <a:effectLst/>
                <a:uLnTx/>
                <a:uFillTx/>
                <a:latin typeface="Calibri" charset="0"/>
                <a:ea typeface="ＭＳ Ｐゴシック" charset="0"/>
                <a:cs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0" lang="en-CA" sz="1800" b="0" i="0" u="none" strike="noStrike" kern="1200" cap="none" spc="0" normalizeH="0" baseline="0" noProof="0">
              <a:ln>
                <a:noFill/>
              </a:ln>
              <a:solidFill>
                <a:schemeClr val="tx1"/>
              </a:solidFill>
              <a:effectLst/>
              <a:uLnTx/>
              <a:uFillTx/>
              <a:latin typeface="Calibri" charset="0"/>
              <a:ea typeface="ＭＳ Ｐゴシック" charset="0"/>
              <a:cs typeface="ＭＳ Ｐゴシック" charset="0"/>
            </a:endParaRPr>
          </a:p>
        </p:txBody>
      </p:sp>
      <p:pic>
        <p:nvPicPr>
          <p:cNvPr id="8" name="Content Placeholder 4" descr="map.png">
            <a:extLst>
              <a:ext uri="{FF2B5EF4-FFF2-40B4-BE49-F238E27FC236}">
                <a16:creationId xmlns:a16="http://schemas.microsoft.com/office/drawing/2014/main" xmlns="" id="{AE9E00C0-43E2-7F4B-A301-F584315A54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 r="5616" b="95"/>
          <a:stretch/>
        </p:blipFill>
        <p:spPr bwMode="auto">
          <a:xfrm>
            <a:off x="1548368" y="1630888"/>
            <a:ext cx="6336000" cy="370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xmlns="" id="{FFF38E84-C285-7042-A6AC-41BFD6142F02}"/>
              </a:ext>
            </a:extLst>
          </p:cNvPr>
          <p:cNvSpPr/>
          <p:nvPr/>
        </p:nvSpPr>
        <p:spPr>
          <a:xfrm>
            <a:off x="2466420" y="3591574"/>
            <a:ext cx="3187700" cy="1749425"/>
          </a:xfrm>
          <a:custGeom>
            <a:avLst/>
            <a:gdLst>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53918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34864 h 1970844"/>
              <a:gd name="connsiteX5" fmla="*/ 3178206 w 3178206"/>
              <a:gd name="connsiteY5" fmla="*/ 0 h 1970844"/>
              <a:gd name="connsiteX0" fmla="*/ 0 w 3160451"/>
              <a:gd name="connsiteY0" fmla="*/ 1935980 h 1935980"/>
              <a:gd name="connsiteX1" fmla="*/ 381740 w 3160451"/>
              <a:gd name="connsiteY1" fmla="*/ 737494 h 1935980"/>
              <a:gd name="connsiteX2" fmla="*/ 3071673 w 3160451"/>
              <a:gd name="connsiteY2" fmla="*/ 728616 h 1935980"/>
              <a:gd name="connsiteX3" fmla="*/ 2902998 w 3160451"/>
              <a:gd name="connsiteY3" fmla="*/ 71669 h 1935980"/>
              <a:gd name="connsiteX4" fmla="*/ 3160451 w 3160451"/>
              <a:gd name="connsiteY4" fmla="*/ 0 h 1935980"/>
              <a:gd name="connsiteX0" fmla="*/ 0 w 3165213"/>
              <a:gd name="connsiteY0" fmla="*/ 1947887 h 1947887"/>
              <a:gd name="connsiteX1" fmla="*/ 381740 w 3165213"/>
              <a:gd name="connsiteY1" fmla="*/ 749401 h 1947887"/>
              <a:gd name="connsiteX2" fmla="*/ 3071673 w 3165213"/>
              <a:gd name="connsiteY2" fmla="*/ 740523 h 1947887"/>
              <a:gd name="connsiteX3" fmla="*/ 2902998 w 3165213"/>
              <a:gd name="connsiteY3" fmla="*/ 83576 h 1947887"/>
              <a:gd name="connsiteX4" fmla="*/ 3165213 w 3165213"/>
              <a:gd name="connsiteY4" fmla="*/ 0 h 1947887"/>
              <a:gd name="connsiteX0" fmla="*/ 0 w 3165213"/>
              <a:gd name="connsiteY0" fmla="*/ 1947887 h 1947887"/>
              <a:gd name="connsiteX1" fmla="*/ 57885 w 3165213"/>
              <a:gd name="connsiteY1" fmla="*/ 777986 h 1947887"/>
              <a:gd name="connsiteX2" fmla="*/ 3071673 w 3165213"/>
              <a:gd name="connsiteY2" fmla="*/ 740523 h 1947887"/>
              <a:gd name="connsiteX3" fmla="*/ 2902998 w 3165213"/>
              <a:gd name="connsiteY3" fmla="*/ 83576 h 1947887"/>
              <a:gd name="connsiteX4" fmla="*/ 3165213 w 3165213"/>
              <a:gd name="connsiteY4" fmla="*/ 0 h 1947887"/>
              <a:gd name="connsiteX0" fmla="*/ 0 w 3308076"/>
              <a:gd name="connsiteY0" fmla="*/ 1557382 h 1557382"/>
              <a:gd name="connsiteX1" fmla="*/ 200748 w 3308076"/>
              <a:gd name="connsiteY1" fmla="*/ 777986 h 1557382"/>
              <a:gd name="connsiteX2" fmla="*/ 3214536 w 3308076"/>
              <a:gd name="connsiteY2" fmla="*/ 740523 h 1557382"/>
              <a:gd name="connsiteX3" fmla="*/ 3045861 w 3308076"/>
              <a:gd name="connsiteY3" fmla="*/ 83576 h 1557382"/>
              <a:gd name="connsiteX4" fmla="*/ 3308076 w 3308076"/>
              <a:gd name="connsiteY4" fmla="*/ 0 h 1557382"/>
              <a:gd name="connsiteX0" fmla="*/ 0 w 3308076"/>
              <a:gd name="connsiteY0" fmla="*/ 1557382 h 1557382"/>
              <a:gd name="connsiteX1" fmla="*/ 200748 w 3308076"/>
              <a:gd name="connsiteY1" fmla="*/ 777986 h 1557382"/>
              <a:gd name="connsiteX2" fmla="*/ 3214536 w 3308076"/>
              <a:gd name="connsiteY2" fmla="*/ 740523 h 1557382"/>
              <a:gd name="connsiteX3" fmla="*/ 3045861 w 3308076"/>
              <a:gd name="connsiteY3" fmla="*/ 83576 h 1557382"/>
              <a:gd name="connsiteX4" fmla="*/ 3308076 w 3308076"/>
              <a:gd name="connsiteY4" fmla="*/ 0 h 1557382"/>
              <a:gd name="connsiteX0" fmla="*/ 334214 w 3642290"/>
              <a:gd name="connsiteY0" fmla="*/ 1557382 h 1557382"/>
              <a:gd name="connsiteX1" fmla="*/ 224685 w 3642290"/>
              <a:gd name="connsiteY1" fmla="*/ 1230328 h 1557382"/>
              <a:gd name="connsiteX2" fmla="*/ 534962 w 3642290"/>
              <a:gd name="connsiteY2" fmla="*/ 777986 h 1557382"/>
              <a:gd name="connsiteX3" fmla="*/ 3548750 w 3642290"/>
              <a:gd name="connsiteY3" fmla="*/ 740523 h 1557382"/>
              <a:gd name="connsiteX4" fmla="*/ 3380075 w 3642290"/>
              <a:gd name="connsiteY4" fmla="*/ 83576 h 1557382"/>
              <a:gd name="connsiteX5" fmla="*/ 3642290 w 3642290"/>
              <a:gd name="connsiteY5" fmla="*/ 0 h 1557382"/>
              <a:gd name="connsiteX0" fmla="*/ 591340 w 3642290"/>
              <a:gd name="connsiteY0" fmla="*/ 1709804 h 1709804"/>
              <a:gd name="connsiteX1" fmla="*/ 224685 w 3642290"/>
              <a:gd name="connsiteY1" fmla="*/ 1230328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262763 w 3642290"/>
              <a:gd name="connsiteY1" fmla="*/ 149704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591340 w 3642290"/>
              <a:gd name="connsiteY0" fmla="*/ 1709804 h 1709804"/>
              <a:gd name="connsiteX1" fmla="*/ 319886 w 3642290"/>
              <a:gd name="connsiteY1" fmla="*/ 1516117 h 1709804"/>
              <a:gd name="connsiteX2" fmla="*/ 534962 w 3642290"/>
              <a:gd name="connsiteY2" fmla="*/ 777986 h 1709804"/>
              <a:gd name="connsiteX3" fmla="*/ 3548750 w 3642290"/>
              <a:gd name="connsiteY3" fmla="*/ 740523 h 1709804"/>
              <a:gd name="connsiteX4" fmla="*/ 3380075 w 3642290"/>
              <a:gd name="connsiteY4" fmla="*/ 83576 h 1709804"/>
              <a:gd name="connsiteX5" fmla="*/ 3642290 w 3642290"/>
              <a:gd name="connsiteY5" fmla="*/ 0 h 1709804"/>
              <a:gd name="connsiteX0" fmla="*/ 271454 w 3322404"/>
              <a:gd name="connsiteY0" fmla="*/ 1709804 h 1709804"/>
              <a:gd name="connsiteX1" fmla="*/ 0 w 3322404"/>
              <a:gd name="connsiteY1" fmla="*/ 1516117 h 1709804"/>
              <a:gd name="connsiteX2" fmla="*/ 215076 w 3322404"/>
              <a:gd name="connsiteY2" fmla="*/ 777986 h 1709804"/>
              <a:gd name="connsiteX3" fmla="*/ 3228864 w 3322404"/>
              <a:gd name="connsiteY3" fmla="*/ 740523 h 1709804"/>
              <a:gd name="connsiteX4" fmla="*/ 3060189 w 3322404"/>
              <a:gd name="connsiteY4" fmla="*/ 83576 h 1709804"/>
              <a:gd name="connsiteX5" fmla="*/ 3322404 w 3322404"/>
              <a:gd name="connsiteY5" fmla="*/ 0 h 1709804"/>
              <a:gd name="connsiteX0" fmla="*/ 0 w 3322404"/>
              <a:gd name="connsiteY0" fmla="*/ 1516117 h 1516117"/>
              <a:gd name="connsiteX1" fmla="*/ 215076 w 3322404"/>
              <a:gd name="connsiteY1" fmla="*/ 777986 h 1516117"/>
              <a:gd name="connsiteX2" fmla="*/ 3228864 w 3322404"/>
              <a:gd name="connsiteY2" fmla="*/ 740523 h 1516117"/>
              <a:gd name="connsiteX3" fmla="*/ 3060189 w 3322404"/>
              <a:gd name="connsiteY3" fmla="*/ 83576 h 1516117"/>
              <a:gd name="connsiteX4" fmla="*/ 3322404 w 3322404"/>
              <a:gd name="connsiteY4" fmla="*/ 0 h 1516117"/>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291270 w 3398598"/>
              <a:gd name="connsiteY1" fmla="*/ 77798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586497 w 3398598"/>
              <a:gd name="connsiteY1" fmla="*/ 739896 h 1678064"/>
              <a:gd name="connsiteX2" fmla="*/ 3305058 w 3398598"/>
              <a:gd name="connsiteY2" fmla="*/ 740523 h 1678064"/>
              <a:gd name="connsiteX3" fmla="*/ 3136383 w 3398598"/>
              <a:gd name="connsiteY3" fmla="*/ 83576 h 1678064"/>
              <a:gd name="connsiteX4" fmla="*/ 3398598 w 3398598"/>
              <a:gd name="connsiteY4" fmla="*/ 0 h 1678064"/>
              <a:gd name="connsiteX0" fmla="*/ 0 w 3398598"/>
              <a:gd name="connsiteY0" fmla="*/ 1678064 h 1678064"/>
              <a:gd name="connsiteX1" fmla="*/ 561970 w 3398598"/>
              <a:gd name="connsiteY1" fmla="*/ 1439881 h 1678064"/>
              <a:gd name="connsiteX2" fmla="*/ 586497 w 3398598"/>
              <a:gd name="connsiteY2" fmla="*/ 739896 h 1678064"/>
              <a:gd name="connsiteX3" fmla="*/ 3305058 w 3398598"/>
              <a:gd name="connsiteY3" fmla="*/ 740523 h 1678064"/>
              <a:gd name="connsiteX4" fmla="*/ 3136383 w 3398598"/>
              <a:gd name="connsiteY4" fmla="*/ 83576 h 1678064"/>
              <a:gd name="connsiteX5" fmla="*/ 3398598 w 3398598"/>
              <a:gd name="connsiteY5" fmla="*/ 0 h 1678064"/>
              <a:gd name="connsiteX0" fmla="*/ 0 w 3398598"/>
              <a:gd name="connsiteY0" fmla="*/ 1678064 h 1698656"/>
              <a:gd name="connsiteX1" fmla="*/ 333388 w 3398598"/>
              <a:gd name="connsiteY1" fmla="*/ 1658959 h 1698656"/>
              <a:gd name="connsiteX2" fmla="*/ 561970 w 3398598"/>
              <a:gd name="connsiteY2" fmla="*/ 1439881 h 1698656"/>
              <a:gd name="connsiteX3" fmla="*/ 586497 w 3398598"/>
              <a:gd name="connsiteY3" fmla="*/ 739896 h 1698656"/>
              <a:gd name="connsiteX4" fmla="*/ 3305058 w 3398598"/>
              <a:gd name="connsiteY4" fmla="*/ 740523 h 1698656"/>
              <a:gd name="connsiteX5" fmla="*/ 3136383 w 3398598"/>
              <a:gd name="connsiteY5" fmla="*/ 83576 h 1698656"/>
              <a:gd name="connsiteX6" fmla="*/ 3398598 w 3398598"/>
              <a:gd name="connsiteY6" fmla="*/ 0 h 1698656"/>
              <a:gd name="connsiteX0" fmla="*/ 0 w 3398598"/>
              <a:gd name="connsiteY0" fmla="*/ 1678064 h 1678064"/>
              <a:gd name="connsiteX1" fmla="*/ 561970 w 3398598"/>
              <a:gd name="connsiteY1" fmla="*/ 1439881 h 1678064"/>
              <a:gd name="connsiteX2" fmla="*/ 586497 w 3398598"/>
              <a:gd name="connsiteY2" fmla="*/ 739896 h 1678064"/>
              <a:gd name="connsiteX3" fmla="*/ 3305058 w 3398598"/>
              <a:gd name="connsiteY3" fmla="*/ 740523 h 1678064"/>
              <a:gd name="connsiteX4" fmla="*/ 3136383 w 3398598"/>
              <a:gd name="connsiteY4" fmla="*/ 83576 h 1678064"/>
              <a:gd name="connsiteX5" fmla="*/ 3398598 w 3398598"/>
              <a:gd name="connsiteY5" fmla="*/ 0 h 1678064"/>
              <a:gd name="connsiteX0" fmla="*/ 0 w 3398598"/>
              <a:gd name="connsiteY0" fmla="*/ 1678064 h 1678064"/>
              <a:gd name="connsiteX1" fmla="*/ 586497 w 3398598"/>
              <a:gd name="connsiteY1" fmla="*/ 739896 h 1678064"/>
              <a:gd name="connsiteX2" fmla="*/ 3305058 w 3398598"/>
              <a:gd name="connsiteY2" fmla="*/ 740523 h 1678064"/>
              <a:gd name="connsiteX3" fmla="*/ 3136383 w 3398598"/>
              <a:gd name="connsiteY3" fmla="*/ 83576 h 1678064"/>
              <a:gd name="connsiteX4" fmla="*/ 3398598 w 3398598"/>
              <a:gd name="connsiteY4" fmla="*/ 0 h 1678064"/>
              <a:gd name="connsiteX0" fmla="*/ 259597 w 3362944"/>
              <a:gd name="connsiteY0" fmla="*/ 1735237 h 1735237"/>
              <a:gd name="connsiteX1" fmla="*/ 550843 w 3362944"/>
              <a:gd name="connsiteY1" fmla="*/ 739896 h 1735237"/>
              <a:gd name="connsiteX2" fmla="*/ 3269404 w 3362944"/>
              <a:gd name="connsiteY2" fmla="*/ 740523 h 1735237"/>
              <a:gd name="connsiteX3" fmla="*/ 3100729 w 3362944"/>
              <a:gd name="connsiteY3" fmla="*/ 83576 h 1735237"/>
              <a:gd name="connsiteX4" fmla="*/ 3362944 w 3362944"/>
              <a:gd name="connsiteY4" fmla="*/ 0 h 1735237"/>
              <a:gd name="connsiteX0" fmla="*/ 0 w 3103347"/>
              <a:gd name="connsiteY0" fmla="*/ 1735237 h 1735237"/>
              <a:gd name="connsiteX1" fmla="*/ 291246 w 3103347"/>
              <a:gd name="connsiteY1" fmla="*/ 73989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103347"/>
              <a:gd name="connsiteY0" fmla="*/ 1735237 h 1735237"/>
              <a:gd name="connsiteX1" fmla="*/ 329319 w 3103347"/>
              <a:gd name="connsiteY1" fmla="*/ 77800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103347"/>
              <a:gd name="connsiteY0" fmla="*/ 1735237 h 1735237"/>
              <a:gd name="connsiteX1" fmla="*/ 329319 w 3103347"/>
              <a:gd name="connsiteY1" fmla="*/ 778006 h 1735237"/>
              <a:gd name="connsiteX2" fmla="*/ 3009807 w 3103347"/>
              <a:gd name="connsiteY2" fmla="*/ 740523 h 1735237"/>
              <a:gd name="connsiteX3" fmla="*/ 2841132 w 3103347"/>
              <a:gd name="connsiteY3" fmla="*/ 83576 h 1735237"/>
              <a:gd name="connsiteX4" fmla="*/ 3103347 w 3103347"/>
              <a:gd name="connsiteY4" fmla="*/ 0 h 1735237"/>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61787"/>
              <a:gd name="connsiteY0" fmla="*/ 1729322 h 1729322"/>
              <a:gd name="connsiteX1" fmla="*/ 287759 w 3061787"/>
              <a:gd name="connsiteY1" fmla="*/ 778006 h 1729322"/>
              <a:gd name="connsiteX2" fmla="*/ 2968247 w 3061787"/>
              <a:gd name="connsiteY2" fmla="*/ 740523 h 1729322"/>
              <a:gd name="connsiteX3" fmla="*/ 2799572 w 3061787"/>
              <a:gd name="connsiteY3" fmla="*/ 83576 h 1729322"/>
              <a:gd name="connsiteX4" fmla="*/ 3061787 w 3061787"/>
              <a:gd name="connsiteY4" fmla="*/ 0 h 1729322"/>
              <a:gd name="connsiteX0" fmla="*/ 0 w 3043975"/>
              <a:gd name="connsiteY0" fmla="*/ 1723408 h 1723408"/>
              <a:gd name="connsiteX1" fmla="*/ 269947 w 3043975"/>
              <a:gd name="connsiteY1" fmla="*/ 778006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43975"/>
              <a:gd name="connsiteY0" fmla="*/ 1723408 h 1723408"/>
              <a:gd name="connsiteX1" fmla="*/ 258051 w 3043975"/>
              <a:gd name="connsiteY1" fmla="*/ 766141 h 1723408"/>
              <a:gd name="connsiteX2" fmla="*/ 2950435 w 3043975"/>
              <a:gd name="connsiteY2" fmla="*/ 740523 h 1723408"/>
              <a:gd name="connsiteX3" fmla="*/ 2781760 w 3043975"/>
              <a:gd name="connsiteY3" fmla="*/ 83576 h 1723408"/>
              <a:gd name="connsiteX4" fmla="*/ 3043975 w 3043975"/>
              <a:gd name="connsiteY4" fmla="*/ 0 h 1723408"/>
              <a:gd name="connsiteX0" fmla="*/ 0 w 3061534"/>
              <a:gd name="connsiteY0" fmla="*/ 1705595 h 1705595"/>
              <a:gd name="connsiteX1" fmla="*/ 258051 w 3061534"/>
              <a:gd name="connsiteY1" fmla="*/ 748328 h 1705595"/>
              <a:gd name="connsiteX2" fmla="*/ 2950435 w 3061534"/>
              <a:gd name="connsiteY2" fmla="*/ 722710 h 1705595"/>
              <a:gd name="connsiteX3" fmla="*/ 2781760 w 3061534"/>
              <a:gd name="connsiteY3" fmla="*/ 6576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93403 w 3061534"/>
              <a:gd name="connsiteY3" fmla="*/ 89514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93171 w 3061534"/>
              <a:gd name="connsiteY3" fmla="*/ 71702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0 w 3061534"/>
              <a:gd name="connsiteY0" fmla="*/ 1705595 h 1705595"/>
              <a:gd name="connsiteX1" fmla="*/ 258051 w 3061534"/>
              <a:gd name="connsiteY1" fmla="*/ 748328 h 1705595"/>
              <a:gd name="connsiteX2" fmla="*/ 2950435 w 3061534"/>
              <a:gd name="connsiteY2" fmla="*/ 722710 h 1705595"/>
              <a:gd name="connsiteX3" fmla="*/ 2757316 w 3061534"/>
              <a:gd name="connsiteY3" fmla="*/ 71703 h 1705595"/>
              <a:gd name="connsiteX4" fmla="*/ 3061534 w 3061534"/>
              <a:gd name="connsiteY4" fmla="*/ 0 h 1705595"/>
              <a:gd name="connsiteX0" fmla="*/ 235290 w 3296824"/>
              <a:gd name="connsiteY0" fmla="*/ 1705595 h 1705595"/>
              <a:gd name="connsiteX1" fmla="*/ 314739 w 3296824"/>
              <a:gd name="connsiteY1" fmla="*/ 1475632 h 1705595"/>
              <a:gd name="connsiteX2" fmla="*/ 493341 w 3296824"/>
              <a:gd name="connsiteY2" fmla="*/ 748328 h 1705595"/>
              <a:gd name="connsiteX3" fmla="*/ 3185725 w 3296824"/>
              <a:gd name="connsiteY3" fmla="*/ 722710 h 1705595"/>
              <a:gd name="connsiteX4" fmla="*/ 2992606 w 3296824"/>
              <a:gd name="connsiteY4" fmla="*/ 71703 h 1705595"/>
              <a:gd name="connsiteX5" fmla="*/ 3296824 w 3296824"/>
              <a:gd name="connsiteY5" fmla="*/ 0 h 1705595"/>
              <a:gd name="connsiteX0" fmla="*/ 235290 w 3296824"/>
              <a:gd name="connsiteY0" fmla="*/ 1705595 h 1775219"/>
              <a:gd name="connsiteX1" fmla="*/ 225682 w 3296824"/>
              <a:gd name="connsiteY1" fmla="*/ 1736892 h 1775219"/>
              <a:gd name="connsiteX2" fmla="*/ 314739 w 3296824"/>
              <a:gd name="connsiteY2" fmla="*/ 1475632 h 1775219"/>
              <a:gd name="connsiteX3" fmla="*/ 493341 w 3296824"/>
              <a:gd name="connsiteY3" fmla="*/ 748328 h 1775219"/>
              <a:gd name="connsiteX4" fmla="*/ 3185725 w 3296824"/>
              <a:gd name="connsiteY4" fmla="*/ 722710 h 1775219"/>
              <a:gd name="connsiteX5" fmla="*/ 2992606 w 3296824"/>
              <a:gd name="connsiteY5" fmla="*/ 71703 h 1775219"/>
              <a:gd name="connsiteX6" fmla="*/ 3296824 w 3296824"/>
              <a:gd name="connsiteY6" fmla="*/ 0 h 1775219"/>
              <a:gd name="connsiteX0" fmla="*/ 235289 w 3296823"/>
              <a:gd name="connsiteY0" fmla="*/ 1705595 h 1896436"/>
              <a:gd name="connsiteX1" fmla="*/ 225681 w 3296823"/>
              <a:gd name="connsiteY1" fmla="*/ 1736892 h 1896436"/>
              <a:gd name="connsiteX2" fmla="*/ 493340 w 3296823"/>
              <a:gd name="connsiteY2" fmla="*/ 748328 h 1896436"/>
              <a:gd name="connsiteX3" fmla="*/ 3185724 w 3296823"/>
              <a:gd name="connsiteY3" fmla="*/ 722710 h 1896436"/>
              <a:gd name="connsiteX4" fmla="*/ 2992605 w 3296823"/>
              <a:gd name="connsiteY4" fmla="*/ 71703 h 1896436"/>
              <a:gd name="connsiteX5" fmla="*/ 3296823 w 3296823"/>
              <a:gd name="connsiteY5" fmla="*/ 0 h 1896436"/>
              <a:gd name="connsiteX0" fmla="*/ 52616 w 3114150"/>
              <a:gd name="connsiteY0" fmla="*/ 1705595 h 1896436"/>
              <a:gd name="connsiteX1" fmla="*/ 43008 w 3114150"/>
              <a:gd name="connsiteY1" fmla="*/ 1736892 h 1896436"/>
              <a:gd name="connsiteX2" fmla="*/ 310667 w 3114150"/>
              <a:gd name="connsiteY2" fmla="*/ 748328 h 1896436"/>
              <a:gd name="connsiteX3" fmla="*/ 3003051 w 3114150"/>
              <a:gd name="connsiteY3" fmla="*/ 722710 h 1896436"/>
              <a:gd name="connsiteX4" fmla="*/ 2809932 w 3114150"/>
              <a:gd name="connsiteY4" fmla="*/ 71703 h 1896436"/>
              <a:gd name="connsiteX5" fmla="*/ 3114150 w 3114150"/>
              <a:gd name="connsiteY5" fmla="*/ 0 h 1896436"/>
              <a:gd name="connsiteX0" fmla="*/ 0 w 3061534"/>
              <a:gd name="connsiteY0" fmla="*/ 1705595 h 1705863"/>
              <a:gd name="connsiteX1" fmla="*/ 103195 w 3061534"/>
              <a:gd name="connsiteY1" fmla="*/ 1339087 h 1705863"/>
              <a:gd name="connsiteX2" fmla="*/ 258051 w 3061534"/>
              <a:gd name="connsiteY2" fmla="*/ 748328 h 1705863"/>
              <a:gd name="connsiteX3" fmla="*/ 2950435 w 3061534"/>
              <a:gd name="connsiteY3" fmla="*/ 722710 h 1705863"/>
              <a:gd name="connsiteX4" fmla="*/ 2757316 w 3061534"/>
              <a:gd name="connsiteY4" fmla="*/ 71703 h 1705863"/>
              <a:gd name="connsiteX5" fmla="*/ 3061534 w 3061534"/>
              <a:gd name="connsiteY5" fmla="*/ 0 h 1705863"/>
              <a:gd name="connsiteX0" fmla="*/ 233688 w 3295222"/>
              <a:gd name="connsiteY0" fmla="*/ 1705595 h 1705595"/>
              <a:gd name="connsiteX1" fmla="*/ 491739 w 3295222"/>
              <a:gd name="connsiteY1" fmla="*/ 748328 h 1705595"/>
              <a:gd name="connsiteX2" fmla="*/ 3184123 w 3295222"/>
              <a:gd name="connsiteY2" fmla="*/ 722710 h 1705595"/>
              <a:gd name="connsiteX3" fmla="*/ 2991004 w 3295222"/>
              <a:gd name="connsiteY3" fmla="*/ 71703 h 1705595"/>
              <a:gd name="connsiteX4" fmla="*/ 3295222 w 3295222"/>
              <a:gd name="connsiteY4" fmla="*/ 0 h 1705595"/>
              <a:gd name="connsiteX0" fmla="*/ 209921 w 3295222"/>
              <a:gd name="connsiteY0" fmla="*/ 1776871 h 1776871"/>
              <a:gd name="connsiteX1" fmla="*/ 491739 w 3295222"/>
              <a:gd name="connsiteY1" fmla="*/ 748328 h 1776871"/>
              <a:gd name="connsiteX2" fmla="*/ 3184123 w 3295222"/>
              <a:gd name="connsiteY2" fmla="*/ 722710 h 1776871"/>
              <a:gd name="connsiteX3" fmla="*/ 2991004 w 3295222"/>
              <a:gd name="connsiteY3" fmla="*/ 71703 h 1776871"/>
              <a:gd name="connsiteX4" fmla="*/ 3295222 w 3295222"/>
              <a:gd name="connsiteY4" fmla="*/ 0 h 1776871"/>
              <a:gd name="connsiteX0" fmla="*/ 0 w 3085301"/>
              <a:gd name="connsiteY0" fmla="*/ 1776871 h 1776871"/>
              <a:gd name="connsiteX1" fmla="*/ 281818 w 3085301"/>
              <a:gd name="connsiteY1" fmla="*/ 748328 h 1776871"/>
              <a:gd name="connsiteX2" fmla="*/ 2974202 w 3085301"/>
              <a:gd name="connsiteY2" fmla="*/ 722710 h 1776871"/>
              <a:gd name="connsiteX3" fmla="*/ 2781083 w 3085301"/>
              <a:gd name="connsiteY3" fmla="*/ 71703 h 1776871"/>
              <a:gd name="connsiteX4" fmla="*/ 3085301 w 3085301"/>
              <a:gd name="connsiteY4"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781083 w 3085301"/>
              <a:gd name="connsiteY4" fmla="*/ 71703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809625 w 3085301"/>
              <a:gd name="connsiteY4" fmla="*/ 83807 h 1776871"/>
              <a:gd name="connsiteX5" fmla="*/ 3085301 w 3085301"/>
              <a:gd name="connsiteY5" fmla="*/ 0 h 1776871"/>
              <a:gd name="connsiteX0" fmla="*/ 0 w 3085301"/>
              <a:gd name="connsiteY0" fmla="*/ 1776871 h 1776871"/>
              <a:gd name="connsiteX1" fmla="*/ 281818 w 3085301"/>
              <a:gd name="connsiteY1" fmla="*/ 748328 h 1776871"/>
              <a:gd name="connsiteX2" fmla="*/ 1522596 w 3085301"/>
              <a:gd name="connsiteY2" fmla="*/ 746872 h 1776871"/>
              <a:gd name="connsiteX3" fmla="*/ 2974202 w 3085301"/>
              <a:gd name="connsiteY3" fmla="*/ 722710 h 1776871"/>
              <a:gd name="connsiteX4" fmla="*/ 2811664 w 3085301"/>
              <a:gd name="connsiteY4" fmla="*/ 95910 h 1776871"/>
              <a:gd name="connsiteX5" fmla="*/ 3085301 w 3085301"/>
              <a:gd name="connsiteY5" fmla="*/ 0 h 1776871"/>
              <a:gd name="connsiteX0" fmla="*/ 37456 w 3122757"/>
              <a:gd name="connsiteY0" fmla="*/ 1776871 h 1910302"/>
              <a:gd name="connsiteX1" fmla="*/ 46970 w 3122757"/>
              <a:gd name="connsiteY1" fmla="*/ 1738879 h 1910302"/>
              <a:gd name="connsiteX2" fmla="*/ 319274 w 3122757"/>
              <a:gd name="connsiteY2" fmla="*/ 748328 h 1910302"/>
              <a:gd name="connsiteX3" fmla="*/ 1560052 w 3122757"/>
              <a:gd name="connsiteY3" fmla="*/ 746872 h 1910302"/>
              <a:gd name="connsiteX4" fmla="*/ 3011658 w 3122757"/>
              <a:gd name="connsiteY4" fmla="*/ 722710 h 1910302"/>
              <a:gd name="connsiteX5" fmla="*/ 2849120 w 3122757"/>
              <a:gd name="connsiteY5" fmla="*/ 95910 h 1910302"/>
              <a:gd name="connsiteX6" fmla="*/ 3122757 w 3122757"/>
              <a:gd name="connsiteY6" fmla="*/ 0 h 1910302"/>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1916019"/>
              <a:gd name="connsiteX1" fmla="*/ 301054 w 3376841"/>
              <a:gd name="connsiteY1" fmla="*/ 1738879 h 1916019"/>
              <a:gd name="connsiteX2" fmla="*/ 573358 w 3376841"/>
              <a:gd name="connsiteY2" fmla="*/ 748328 h 1916019"/>
              <a:gd name="connsiteX3" fmla="*/ 1814136 w 3376841"/>
              <a:gd name="connsiteY3" fmla="*/ 746872 h 1916019"/>
              <a:gd name="connsiteX4" fmla="*/ 3265742 w 3376841"/>
              <a:gd name="connsiteY4" fmla="*/ 722710 h 1916019"/>
              <a:gd name="connsiteX5" fmla="*/ 3103204 w 3376841"/>
              <a:gd name="connsiteY5" fmla="*/ 95910 h 1916019"/>
              <a:gd name="connsiteX6" fmla="*/ 3376841 w 3376841"/>
              <a:gd name="connsiteY6" fmla="*/ 0 h 1916019"/>
              <a:gd name="connsiteX0" fmla="*/ 0 w 3376841"/>
              <a:gd name="connsiteY0" fmla="*/ 1811165 h 2028986"/>
              <a:gd name="connsiteX1" fmla="*/ 254164 w 3376841"/>
              <a:gd name="connsiteY1" fmla="*/ 1851846 h 2028986"/>
              <a:gd name="connsiteX2" fmla="*/ 573358 w 3376841"/>
              <a:gd name="connsiteY2" fmla="*/ 748328 h 2028986"/>
              <a:gd name="connsiteX3" fmla="*/ 1814136 w 3376841"/>
              <a:gd name="connsiteY3" fmla="*/ 746872 h 2028986"/>
              <a:gd name="connsiteX4" fmla="*/ 3265742 w 3376841"/>
              <a:gd name="connsiteY4" fmla="*/ 722710 h 2028986"/>
              <a:gd name="connsiteX5" fmla="*/ 3103204 w 3376841"/>
              <a:gd name="connsiteY5" fmla="*/ 95910 h 2028986"/>
              <a:gd name="connsiteX6" fmla="*/ 3376841 w 3376841"/>
              <a:gd name="connsiteY6" fmla="*/ 0 h 2028986"/>
              <a:gd name="connsiteX0" fmla="*/ 0 w 3376841"/>
              <a:gd name="connsiteY0" fmla="*/ 1811165 h 1854157"/>
              <a:gd name="connsiteX1" fmla="*/ 254164 w 3376841"/>
              <a:gd name="connsiteY1" fmla="*/ 1851846 h 1854157"/>
              <a:gd name="connsiteX2" fmla="*/ 573358 w 3376841"/>
              <a:gd name="connsiteY2" fmla="*/ 748328 h 1854157"/>
              <a:gd name="connsiteX3" fmla="*/ 1814136 w 3376841"/>
              <a:gd name="connsiteY3" fmla="*/ 746872 h 1854157"/>
              <a:gd name="connsiteX4" fmla="*/ 3265742 w 3376841"/>
              <a:gd name="connsiteY4" fmla="*/ 722710 h 1854157"/>
              <a:gd name="connsiteX5" fmla="*/ 3103204 w 3376841"/>
              <a:gd name="connsiteY5" fmla="*/ 95910 h 1854157"/>
              <a:gd name="connsiteX6" fmla="*/ 3376841 w 3376841"/>
              <a:gd name="connsiteY6" fmla="*/ 0 h 1854157"/>
              <a:gd name="connsiteX0" fmla="*/ 0 w 3376841"/>
              <a:gd name="connsiteY0" fmla="*/ 1811165 h 1851846"/>
              <a:gd name="connsiteX1" fmla="*/ 254164 w 3376841"/>
              <a:gd name="connsiteY1" fmla="*/ 1851846 h 1851846"/>
              <a:gd name="connsiteX2" fmla="*/ 573358 w 3376841"/>
              <a:gd name="connsiteY2" fmla="*/ 748328 h 1851846"/>
              <a:gd name="connsiteX3" fmla="*/ 1814136 w 3376841"/>
              <a:gd name="connsiteY3" fmla="*/ 746872 h 1851846"/>
              <a:gd name="connsiteX4" fmla="*/ 3265742 w 3376841"/>
              <a:gd name="connsiteY4" fmla="*/ 722710 h 1851846"/>
              <a:gd name="connsiteX5" fmla="*/ 3103204 w 3376841"/>
              <a:gd name="connsiteY5" fmla="*/ 95910 h 1851846"/>
              <a:gd name="connsiteX6" fmla="*/ 3376841 w 3376841"/>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 name="connsiteX0" fmla="*/ 0 w 3411500"/>
              <a:gd name="connsiteY0" fmla="*/ 1809148 h 1851846"/>
              <a:gd name="connsiteX1" fmla="*/ 288823 w 3411500"/>
              <a:gd name="connsiteY1" fmla="*/ 1851846 h 1851846"/>
              <a:gd name="connsiteX2" fmla="*/ 608017 w 3411500"/>
              <a:gd name="connsiteY2" fmla="*/ 748328 h 1851846"/>
              <a:gd name="connsiteX3" fmla="*/ 1848795 w 3411500"/>
              <a:gd name="connsiteY3" fmla="*/ 746872 h 1851846"/>
              <a:gd name="connsiteX4" fmla="*/ 3300401 w 3411500"/>
              <a:gd name="connsiteY4" fmla="*/ 722710 h 1851846"/>
              <a:gd name="connsiteX5" fmla="*/ 3137863 w 3411500"/>
              <a:gd name="connsiteY5" fmla="*/ 95910 h 1851846"/>
              <a:gd name="connsiteX6" fmla="*/ 3411500 w 3411500"/>
              <a:gd name="connsiteY6" fmla="*/ 0 h 18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500" h="1851846">
                <a:moveTo>
                  <a:pt x="0" y="1809148"/>
                </a:moveTo>
                <a:cubicBezTo>
                  <a:pt x="7702" y="1800799"/>
                  <a:pt x="215689" y="1833984"/>
                  <a:pt x="288823" y="1851846"/>
                </a:cubicBezTo>
                <a:cubicBezTo>
                  <a:pt x="380306" y="1628310"/>
                  <a:pt x="626991" y="1107321"/>
                  <a:pt x="608017" y="748328"/>
                </a:cubicBezTo>
                <a:lnTo>
                  <a:pt x="1848795" y="746872"/>
                </a:lnTo>
                <a:cubicBezTo>
                  <a:pt x="2297526" y="742602"/>
                  <a:pt x="3064299" y="748162"/>
                  <a:pt x="3300401" y="722710"/>
                </a:cubicBezTo>
                <a:cubicBezTo>
                  <a:pt x="3305791" y="409159"/>
                  <a:pt x="3252852" y="258672"/>
                  <a:pt x="3137863" y="95910"/>
                </a:cubicBezTo>
                <a:lnTo>
                  <a:pt x="3411500" y="0"/>
                </a:lnTo>
              </a:path>
            </a:pathLst>
          </a:custGeom>
          <a:ln w="38100">
            <a:solidFill>
              <a:srgbClr val="FF0000"/>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sz="2400"/>
          </a:p>
        </p:txBody>
      </p:sp>
      <p:pic>
        <p:nvPicPr>
          <p:cNvPr id="10" name="Picture 9" descr="a1.png">
            <a:extLst>
              <a:ext uri="{FF2B5EF4-FFF2-40B4-BE49-F238E27FC236}">
                <a16:creationId xmlns:a16="http://schemas.microsoft.com/office/drawing/2014/main" xmlns="" id="{54E3AFB1-7CB0-F749-8F1E-23B12D14546D}"/>
              </a:ext>
            </a:extLst>
          </p:cNvPr>
          <p:cNvPicPr>
            <a:picLocks noChangeAspect="1"/>
          </p:cNvPicPr>
          <p:nvPr/>
        </p:nvPicPr>
        <p:blipFill>
          <a:blip r:embed="rId5" cstate="print"/>
          <a:stretch>
            <a:fillRect/>
          </a:stretch>
        </p:blipFill>
        <p:spPr>
          <a:xfrm>
            <a:off x="2233059" y="4748862"/>
            <a:ext cx="465137" cy="573087"/>
          </a:xfrm>
          <a:prstGeom prst="rect">
            <a:avLst/>
          </a:prstGeom>
          <a:effectLst>
            <a:outerShdw blurRad="76200" dir="18900000" sy="23000" kx="-1200000" algn="bl" rotWithShape="0">
              <a:prstClr val="black">
                <a:alpha val="20000"/>
              </a:prstClr>
            </a:outerShdw>
          </a:effectLst>
        </p:spPr>
      </p:pic>
      <p:sp>
        <p:nvSpPr>
          <p:cNvPr id="11" name="Freeform 10">
            <a:extLst>
              <a:ext uri="{FF2B5EF4-FFF2-40B4-BE49-F238E27FC236}">
                <a16:creationId xmlns:a16="http://schemas.microsoft.com/office/drawing/2014/main" xmlns="" id="{4CB10729-EF9E-B149-B115-9B620CF4BCE8}"/>
              </a:ext>
            </a:extLst>
          </p:cNvPr>
          <p:cNvSpPr/>
          <p:nvPr/>
        </p:nvSpPr>
        <p:spPr>
          <a:xfrm>
            <a:off x="4200135" y="3423298"/>
            <a:ext cx="1435953" cy="863600"/>
          </a:xfrm>
          <a:custGeom>
            <a:avLst/>
            <a:gdLst>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89429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60451"/>
              <a:gd name="connsiteY0" fmla="*/ 1926455 h 1926455"/>
              <a:gd name="connsiteX1" fmla="*/ 381740 w 3160451"/>
              <a:gd name="connsiteY1" fmla="*/ 727969 h 1926455"/>
              <a:gd name="connsiteX2" fmla="*/ 3053918 w 3160451"/>
              <a:gd name="connsiteY2" fmla="*/ 710214 h 1926455"/>
              <a:gd name="connsiteX3" fmla="*/ 2902998 w 3160451"/>
              <a:gd name="connsiteY3" fmla="*/ 62144 h 1926455"/>
              <a:gd name="connsiteX4" fmla="*/ 3160451 w 3160451"/>
              <a:gd name="connsiteY4" fmla="*/ 0 h 1926455"/>
              <a:gd name="connsiteX5" fmla="*/ 3160451 w 3160451"/>
              <a:gd name="connsiteY5" fmla="*/ 0 h 1926455"/>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53918 w 3178206"/>
              <a:gd name="connsiteY2" fmla="*/ 75460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3071673 w 3178206"/>
              <a:gd name="connsiteY2" fmla="*/ 763480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1970844 h 1970844"/>
              <a:gd name="connsiteX1" fmla="*/ 381740 w 3178206"/>
              <a:gd name="connsiteY1" fmla="*/ 772358 h 1970844"/>
              <a:gd name="connsiteX2" fmla="*/ 1634758 w 3178206"/>
              <a:gd name="connsiteY2" fmla="*/ 746063 h 1970844"/>
              <a:gd name="connsiteX3" fmla="*/ 2902998 w 3178206"/>
              <a:gd name="connsiteY3" fmla="*/ 106533 h 1970844"/>
              <a:gd name="connsiteX4" fmla="*/ 3160451 w 3178206"/>
              <a:gd name="connsiteY4" fmla="*/ 44389 h 1970844"/>
              <a:gd name="connsiteX5" fmla="*/ 3178206 w 3178206"/>
              <a:gd name="connsiteY5" fmla="*/ 0 h 1970844"/>
              <a:gd name="connsiteX0" fmla="*/ 0 w 3178206"/>
              <a:gd name="connsiteY0" fmla="*/ 2392574 h 2392574"/>
              <a:gd name="connsiteX1" fmla="*/ 381740 w 3178206"/>
              <a:gd name="connsiteY1" fmla="*/ 1194088 h 2392574"/>
              <a:gd name="connsiteX2" fmla="*/ 1634758 w 3178206"/>
              <a:gd name="connsiteY2" fmla="*/ 1167793 h 2392574"/>
              <a:gd name="connsiteX3" fmla="*/ 2902998 w 3178206"/>
              <a:gd name="connsiteY3" fmla="*/ 528263 h 2392574"/>
              <a:gd name="connsiteX4" fmla="*/ 3160451 w 3178206"/>
              <a:gd name="connsiteY4" fmla="*/ 466119 h 2392574"/>
              <a:gd name="connsiteX5" fmla="*/ 3178206 w 3178206"/>
              <a:gd name="connsiteY5" fmla="*/ 421730 h 2392574"/>
              <a:gd name="connsiteX0" fmla="*/ 0 w 3178206"/>
              <a:gd name="connsiteY0" fmla="*/ 2040145 h 2040145"/>
              <a:gd name="connsiteX1" fmla="*/ 381740 w 3178206"/>
              <a:gd name="connsiteY1" fmla="*/ 841659 h 2040145"/>
              <a:gd name="connsiteX2" fmla="*/ 1634758 w 3178206"/>
              <a:gd name="connsiteY2" fmla="*/ 815364 h 2040145"/>
              <a:gd name="connsiteX3" fmla="*/ 2273021 w 3178206"/>
              <a:gd name="connsiteY3" fmla="*/ 106588 h 2040145"/>
              <a:gd name="connsiteX4" fmla="*/ 2902998 w 3178206"/>
              <a:gd name="connsiteY4" fmla="*/ 175834 h 2040145"/>
              <a:gd name="connsiteX5" fmla="*/ 3160451 w 3178206"/>
              <a:gd name="connsiteY5" fmla="*/ 113690 h 2040145"/>
              <a:gd name="connsiteX6" fmla="*/ 3178206 w 3178206"/>
              <a:gd name="connsiteY6" fmla="*/ 69301 h 2040145"/>
              <a:gd name="connsiteX0" fmla="*/ 0 w 3178206"/>
              <a:gd name="connsiteY0" fmla="*/ 2214317 h 2214317"/>
              <a:gd name="connsiteX1" fmla="*/ 381740 w 3178206"/>
              <a:gd name="connsiteY1" fmla="*/ 1015831 h 2214317"/>
              <a:gd name="connsiteX2" fmla="*/ 1634758 w 3178206"/>
              <a:gd name="connsiteY2" fmla="*/ 989536 h 2214317"/>
              <a:gd name="connsiteX3" fmla="*/ 2656198 w 3178206"/>
              <a:gd name="connsiteY3" fmla="*/ 106588 h 2214317"/>
              <a:gd name="connsiteX4" fmla="*/ 2902998 w 3178206"/>
              <a:gd name="connsiteY4" fmla="*/ 350006 h 2214317"/>
              <a:gd name="connsiteX5" fmla="*/ 3160451 w 3178206"/>
              <a:gd name="connsiteY5" fmla="*/ 287862 h 2214317"/>
              <a:gd name="connsiteX6" fmla="*/ 3178206 w 3178206"/>
              <a:gd name="connsiteY6" fmla="*/ 243473 h 2214317"/>
              <a:gd name="connsiteX0" fmla="*/ 0 w 3178206"/>
              <a:gd name="connsiteY0" fmla="*/ 2214317 h 2214317"/>
              <a:gd name="connsiteX1" fmla="*/ 381740 w 3178206"/>
              <a:gd name="connsiteY1" fmla="*/ 1015831 h 2214317"/>
              <a:gd name="connsiteX2" fmla="*/ 1634758 w 3178206"/>
              <a:gd name="connsiteY2" fmla="*/ 989536 h 2214317"/>
              <a:gd name="connsiteX3" fmla="*/ 2656198 w 3178206"/>
              <a:gd name="connsiteY3" fmla="*/ 106588 h 2214317"/>
              <a:gd name="connsiteX4" fmla="*/ 2902998 w 3178206"/>
              <a:gd name="connsiteY4" fmla="*/ 350006 h 2214317"/>
              <a:gd name="connsiteX5" fmla="*/ 3160451 w 3178206"/>
              <a:gd name="connsiteY5" fmla="*/ 287862 h 2214317"/>
              <a:gd name="connsiteX6" fmla="*/ 3178206 w 3178206"/>
              <a:gd name="connsiteY6" fmla="*/ 243473 h 2214317"/>
              <a:gd name="connsiteX0" fmla="*/ 0 w 3178206"/>
              <a:gd name="connsiteY0" fmla="*/ 2107729 h 2107729"/>
              <a:gd name="connsiteX1" fmla="*/ 381740 w 3178206"/>
              <a:gd name="connsiteY1" fmla="*/ 909243 h 2107729"/>
              <a:gd name="connsiteX2" fmla="*/ 1634758 w 3178206"/>
              <a:gd name="connsiteY2" fmla="*/ 882948 h 2107729"/>
              <a:gd name="connsiteX3" fmla="*/ 2656198 w 3178206"/>
              <a:gd name="connsiteY3" fmla="*/ 0 h 2107729"/>
              <a:gd name="connsiteX4" fmla="*/ 2902998 w 3178206"/>
              <a:gd name="connsiteY4" fmla="*/ 243418 h 2107729"/>
              <a:gd name="connsiteX5" fmla="*/ 3160451 w 3178206"/>
              <a:gd name="connsiteY5" fmla="*/ 181274 h 2107729"/>
              <a:gd name="connsiteX6" fmla="*/ 3178206 w 3178206"/>
              <a:gd name="connsiteY6" fmla="*/ 136885 h 2107729"/>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0365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34758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2682324 w 3178206"/>
              <a:gd name="connsiteY3" fmla="*/ 0 h 2125146"/>
              <a:gd name="connsiteX4" fmla="*/ 2902998 w 3178206"/>
              <a:gd name="connsiteY4" fmla="*/ 260835 h 2125146"/>
              <a:gd name="connsiteX5" fmla="*/ 3160451 w 3178206"/>
              <a:gd name="connsiteY5" fmla="*/ 198691 h 2125146"/>
              <a:gd name="connsiteX6" fmla="*/ 3178206 w 3178206"/>
              <a:gd name="connsiteY6" fmla="*/ 154302 h 2125146"/>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7797 h 2127797"/>
              <a:gd name="connsiteX1" fmla="*/ 381740 w 3178206"/>
              <a:gd name="connsiteY1" fmla="*/ 929311 h 2127797"/>
              <a:gd name="connsiteX2" fmla="*/ 1620471 w 3178206"/>
              <a:gd name="connsiteY2" fmla="*/ 911724 h 2127797"/>
              <a:gd name="connsiteX3" fmla="*/ 1880863 w 3178206"/>
              <a:gd name="connsiteY3" fmla="*/ 247580 h 2127797"/>
              <a:gd name="connsiteX4" fmla="*/ 2682324 w 3178206"/>
              <a:gd name="connsiteY4" fmla="*/ 2651 h 2127797"/>
              <a:gd name="connsiteX5" fmla="*/ 2902998 w 3178206"/>
              <a:gd name="connsiteY5" fmla="*/ 263486 h 2127797"/>
              <a:gd name="connsiteX6" fmla="*/ 3160451 w 3178206"/>
              <a:gd name="connsiteY6" fmla="*/ 201342 h 2127797"/>
              <a:gd name="connsiteX7" fmla="*/ 3178206 w 3178206"/>
              <a:gd name="connsiteY7" fmla="*/ 156953 h 2127797"/>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6083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2998 w 3178206"/>
              <a:gd name="connsiteY5" fmla="*/ 279885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5380 w 3178206"/>
              <a:gd name="connsiteY5" fmla="*/ 265598 h 2125146"/>
              <a:gd name="connsiteX6" fmla="*/ 3160451 w 3178206"/>
              <a:gd name="connsiteY6" fmla="*/ 198691 h 2125146"/>
              <a:gd name="connsiteX7" fmla="*/ 3178206 w 3178206"/>
              <a:gd name="connsiteY7" fmla="*/ 154302 h 2125146"/>
              <a:gd name="connsiteX0" fmla="*/ 0 w 3178206"/>
              <a:gd name="connsiteY0" fmla="*/ 2125146 h 2125146"/>
              <a:gd name="connsiteX1" fmla="*/ 381740 w 3178206"/>
              <a:gd name="connsiteY1" fmla="*/ 926660 h 2125146"/>
              <a:gd name="connsiteX2" fmla="*/ 1620471 w 3178206"/>
              <a:gd name="connsiteY2" fmla="*/ 909073 h 2125146"/>
              <a:gd name="connsiteX3" fmla="*/ 1880863 w 3178206"/>
              <a:gd name="connsiteY3" fmla="*/ 244929 h 2125146"/>
              <a:gd name="connsiteX4" fmla="*/ 2682324 w 3178206"/>
              <a:gd name="connsiteY4" fmla="*/ 0 h 2125146"/>
              <a:gd name="connsiteX5" fmla="*/ 2905380 w 3178206"/>
              <a:gd name="connsiteY5" fmla="*/ 265598 h 2125146"/>
              <a:gd name="connsiteX6" fmla="*/ 3160451 w 3178206"/>
              <a:gd name="connsiteY6" fmla="*/ 198691 h 2125146"/>
              <a:gd name="connsiteX7" fmla="*/ 3178206 w 3178206"/>
              <a:gd name="connsiteY7" fmla="*/ 154302 h 2125146"/>
              <a:gd name="connsiteX0" fmla="*/ 0 w 3178206"/>
              <a:gd name="connsiteY0" fmla="*/ 2122764 h 2122764"/>
              <a:gd name="connsiteX1" fmla="*/ 381740 w 3178206"/>
              <a:gd name="connsiteY1" fmla="*/ 924278 h 2122764"/>
              <a:gd name="connsiteX2" fmla="*/ 1620471 w 3178206"/>
              <a:gd name="connsiteY2" fmla="*/ 906691 h 2122764"/>
              <a:gd name="connsiteX3" fmla="*/ 1880863 w 3178206"/>
              <a:gd name="connsiteY3" fmla="*/ 242547 h 2122764"/>
              <a:gd name="connsiteX4" fmla="*/ 2663274 w 3178206"/>
              <a:gd name="connsiteY4" fmla="*/ 0 h 2122764"/>
              <a:gd name="connsiteX5" fmla="*/ 2905380 w 3178206"/>
              <a:gd name="connsiteY5" fmla="*/ 263216 h 2122764"/>
              <a:gd name="connsiteX6" fmla="*/ 3160451 w 3178206"/>
              <a:gd name="connsiteY6" fmla="*/ 196309 h 2122764"/>
              <a:gd name="connsiteX7" fmla="*/ 3178206 w 3178206"/>
              <a:gd name="connsiteY7" fmla="*/ 151920 h 2122764"/>
              <a:gd name="connsiteX0" fmla="*/ 0 w 3178206"/>
              <a:gd name="connsiteY0" fmla="*/ 2127526 h 2127526"/>
              <a:gd name="connsiteX1" fmla="*/ 381740 w 3178206"/>
              <a:gd name="connsiteY1" fmla="*/ 929040 h 2127526"/>
              <a:gd name="connsiteX2" fmla="*/ 1620471 w 3178206"/>
              <a:gd name="connsiteY2" fmla="*/ 911453 h 2127526"/>
              <a:gd name="connsiteX3" fmla="*/ 1880863 w 3178206"/>
              <a:gd name="connsiteY3" fmla="*/ 247309 h 2127526"/>
              <a:gd name="connsiteX4" fmla="*/ 2670417 w 3178206"/>
              <a:gd name="connsiteY4" fmla="*/ 0 h 2127526"/>
              <a:gd name="connsiteX5" fmla="*/ 2905380 w 3178206"/>
              <a:gd name="connsiteY5" fmla="*/ 267978 h 2127526"/>
              <a:gd name="connsiteX6" fmla="*/ 3160451 w 3178206"/>
              <a:gd name="connsiteY6" fmla="*/ 201071 h 2127526"/>
              <a:gd name="connsiteX7" fmla="*/ 3178206 w 3178206"/>
              <a:gd name="connsiteY7" fmla="*/ 156682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67978 h 2127526"/>
              <a:gd name="connsiteX6" fmla="*/ 3160451 w 3160451"/>
              <a:gd name="connsiteY6" fmla="*/ 201071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67978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20471 w 3160451"/>
              <a:gd name="connsiteY2" fmla="*/ 911453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0946 w 3160451"/>
              <a:gd name="connsiteY2" fmla="*/ 937647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905380 w 3160451"/>
              <a:gd name="connsiteY5" fmla="*/ 279884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381740 w 3160451"/>
              <a:gd name="connsiteY1" fmla="*/ 929040 h 2127526"/>
              <a:gd name="connsiteX2" fmla="*/ 1618090 w 3160451"/>
              <a:gd name="connsiteY2" fmla="*/ 940028 h 2127526"/>
              <a:gd name="connsiteX3" fmla="*/ 1880863 w 3160451"/>
              <a:gd name="connsiteY3" fmla="*/ 247309 h 2127526"/>
              <a:gd name="connsiteX4" fmla="*/ 2670417 w 3160451"/>
              <a:gd name="connsiteY4" fmla="*/ 0 h 2127526"/>
              <a:gd name="connsiteX5" fmla="*/ 2895855 w 3160451"/>
              <a:gd name="connsiteY5" fmla="*/ 282266 h 2127526"/>
              <a:gd name="connsiteX6" fmla="*/ 3160451 w 3160451"/>
              <a:gd name="connsiteY6" fmla="*/ 191546 h 2127526"/>
              <a:gd name="connsiteX0" fmla="*/ 0 w 3160451"/>
              <a:gd name="connsiteY0" fmla="*/ 2127526 h 2127526"/>
              <a:gd name="connsiteX1" fmla="*/ 1618090 w 3160451"/>
              <a:gd name="connsiteY1" fmla="*/ 940028 h 2127526"/>
              <a:gd name="connsiteX2" fmla="*/ 1880863 w 3160451"/>
              <a:gd name="connsiteY2" fmla="*/ 247309 h 2127526"/>
              <a:gd name="connsiteX3" fmla="*/ 2670417 w 3160451"/>
              <a:gd name="connsiteY3" fmla="*/ 0 h 2127526"/>
              <a:gd name="connsiteX4" fmla="*/ 2895855 w 3160451"/>
              <a:gd name="connsiteY4" fmla="*/ 282266 h 2127526"/>
              <a:gd name="connsiteX5" fmla="*/ 3160451 w 3160451"/>
              <a:gd name="connsiteY5" fmla="*/ 191546 h 2127526"/>
              <a:gd name="connsiteX0" fmla="*/ 178 w 1542539"/>
              <a:gd name="connsiteY0" fmla="*/ 940028 h 940028"/>
              <a:gd name="connsiteX1" fmla="*/ 262951 w 1542539"/>
              <a:gd name="connsiteY1" fmla="*/ 247309 h 940028"/>
              <a:gd name="connsiteX2" fmla="*/ 1052505 w 1542539"/>
              <a:gd name="connsiteY2" fmla="*/ 0 h 940028"/>
              <a:gd name="connsiteX3" fmla="*/ 1277943 w 1542539"/>
              <a:gd name="connsiteY3" fmla="*/ 282266 h 940028"/>
              <a:gd name="connsiteX4" fmla="*/ 1542539 w 1542539"/>
              <a:gd name="connsiteY4" fmla="*/ 191546 h 940028"/>
              <a:gd name="connsiteX0" fmla="*/ 178 w 1542539"/>
              <a:gd name="connsiteY0" fmla="*/ 972988 h 972988"/>
              <a:gd name="connsiteX1" fmla="*/ 262951 w 1542539"/>
              <a:gd name="connsiteY1" fmla="*/ 280269 h 972988"/>
              <a:gd name="connsiteX2" fmla="*/ 1038172 w 1542539"/>
              <a:gd name="connsiteY2" fmla="*/ 0 h 972988"/>
              <a:gd name="connsiteX3" fmla="*/ 1277943 w 1542539"/>
              <a:gd name="connsiteY3" fmla="*/ 315226 h 972988"/>
              <a:gd name="connsiteX4" fmla="*/ 1542539 w 1542539"/>
              <a:gd name="connsiteY4" fmla="*/ 224506 h 972988"/>
              <a:gd name="connsiteX0" fmla="*/ 178 w 1542539"/>
              <a:gd name="connsiteY0" fmla="*/ 972988 h 972988"/>
              <a:gd name="connsiteX1" fmla="*/ 274895 w 1542539"/>
              <a:gd name="connsiteY1" fmla="*/ 252379 h 972988"/>
              <a:gd name="connsiteX2" fmla="*/ 1038172 w 1542539"/>
              <a:gd name="connsiteY2" fmla="*/ 0 h 972988"/>
              <a:gd name="connsiteX3" fmla="*/ 1277943 w 1542539"/>
              <a:gd name="connsiteY3" fmla="*/ 315226 h 972988"/>
              <a:gd name="connsiteX4" fmla="*/ 1542539 w 1542539"/>
              <a:gd name="connsiteY4" fmla="*/ 224506 h 972988"/>
              <a:gd name="connsiteX0" fmla="*/ 2326 w 1544687"/>
              <a:gd name="connsiteY0" fmla="*/ 972988 h 972988"/>
              <a:gd name="connsiteX1" fmla="*/ 260321 w 1544687"/>
              <a:gd name="connsiteY1" fmla="*/ 244773 h 972988"/>
              <a:gd name="connsiteX2" fmla="*/ 1040320 w 1544687"/>
              <a:gd name="connsiteY2" fmla="*/ 0 h 972988"/>
              <a:gd name="connsiteX3" fmla="*/ 1280091 w 1544687"/>
              <a:gd name="connsiteY3" fmla="*/ 315226 h 972988"/>
              <a:gd name="connsiteX4" fmla="*/ 1544687 w 1544687"/>
              <a:gd name="connsiteY4" fmla="*/ 224506 h 972988"/>
              <a:gd name="connsiteX0" fmla="*/ 2326 w 1544687"/>
              <a:gd name="connsiteY0" fmla="*/ 972988 h 972988"/>
              <a:gd name="connsiteX1" fmla="*/ 260321 w 1544687"/>
              <a:gd name="connsiteY1" fmla="*/ 244773 h 972988"/>
              <a:gd name="connsiteX2" fmla="*/ 1040320 w 1544687"/>
              <a:gd name="connsiteY2" fmla="*/ 0 h 972988"/>
              <a:gd name="connsiteX3" fmla="*/ 1246646 w 1544687"/>
              <a:gd name="connsiteY3" fmla="*/ 259447 h 972988"/>
              <a:gd name="connsiteX4" fmla="*/ 1544687 w 1544687"/>
              <a:gd name="connsiteY4" fmla="*/ 224506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59447 h 972988"/>
              <a:gd name="connsiteX4" fmla="*/ 1542298 w 1542298"/>
              <a:gd name="connsiteY4" fmla="*/ 191545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74659 h 972988"/>
              <a:gd name="connsiteX4" fmla="*/ 1542298 w 1542298"/>
              <a:gd name="connsiteY4" fmla="*/ 191545 h 972988"/>
              <a:gd name="connsiteX0" fmla="*/ 2326 w 1542298"/>
              <a:gd name="connsiteY0" fmla="*/ 972988 h 972988"/>
              <a:gd name="connsiteX1" fmla="*/ 260321 w 1542298"/>
              <a:gd name="connsiteY1" fmla="*/ 244773 h 972988"/>
              <a:gd name="connsiteX2" fmla="*/ 1040320 w 1542298"/>
              <a:gd name="connsiteY2" fmla="*/ 0 h 972988"/>
              <a:gd name="connsiteX3" fmla="*/ 1246646 w 1542298"/>
              <a:gd name="connsiteY3" fmla="*/ 274659 h 972988"/>
              <a:gd name="connsiteX4" fmla="*/ 1542298 w 1542298"/>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972988 h 972988"/>
              <a:gd name="connsiteX1" fmla="*/ 265341 w 1540150"/>
              <a:gd name="connsiteY1" fmla="*/ 244773 h 972988"/>
              <a:gd name="connsiteX2" fmla="*/ 1038172 w 1540150"/>
              <a:gd name="connsiteY2" fmla="*/ 0 h 972988"/>
              <a:gd name="connsiteX3" fmla="*/ 1244498 w 1540150"/>
              <a:gd name="connsiteY3" fmla="*/ 274659 h 972988"/>
              <a:gd name="connsiteX4" fmla="*/ 1540150 w 1540150"/>
              <a:gd name="connsiteY4" fmla="*/ 191545 h 972988"/>
              <a:gd name="connsiteX0" fmla="*/ 178 w 1540150"/>
              <a:gd name="connsiteY0" fmla="*/ 1004925 h 1004925"/>
              <a:gd name="connsiteX1" fmla="*/ 265341 w 1540150"/>
              <a:gd name="connsiteY1" fmla="*/ 276710 h 1004925"/>
              <a:gd name="connsiteX2" fmla="*/ 775705 w 1540150"/>
              <a:gd name="connsiteY2" fmla="*/ 114968 h 1004925"/>
              <a:gd name="connsiteX3" fmla="*/ 1038172 w 1540150"/>
              <a:gd name="connsiteY3" fmla="*/ 31937 h 1004925"/>
              <a:gd name="connsiteX4" fmla="*/ 1244498 w 1540150"/>
              <a:gd name="connsiteY4" fmla="*/ 306596 h 1004925"/>
              <a:gd name="connsiteX5" fmla="*/ 1540150 w 1540150"/>
              <a:gd name="connsiteY5" fmla="*/ 223482 h 1004925"/>
              <a:gd name="connsiteX0" fmla="*/ 178 w 1540150"/>
              <a:gd name="connsiteY0" fmla="*/ 1004926 h 1004926"/>
              <a:gd name="connsiteX1" fmla="*/ 265341 w 1540150"/>
              <a:gd name="connsiteY1" fmla="*/ 276711 h 1004926"/>
              <a:gd name="connsiteX2" fmla="*/ 775705 w 1540150"/>
              <a:gd name="connsiteY2" fmla="*/ 114969 h 1004926"/>
              <a:gd name="connsiteX3" fmla="*/ 1038172 w 1540150"/>
              <a:gd name="connsiteY3" fmla="*/ 31938 h 1004926"/>
              <a:gd name="connsiteX4" fmla="*/ 1244498 w 1540150"/>
              <a:gd name="connsiteY4" fmla="*/ 306597 h 1004926"/>
              <a:gd name="connsiteX5" fmla="*/ 1540150 w 1540150"/>
              <a:gd name="connsiteY5" fmla="*/ 223483 h 1004926"/>
              <a:gd name="connsiteX0" fmla="*/ 178 w 1540150"/>
              <a:gd name="connsiteY0" fmla="*/ 1004926 h 1004926"/>
              <a:gd name="connsiteX1" fmla="*/ 265341 w 1540150"/>
              <a:gd name="connsiteY1" fmla="*/ 276711 h 1004926"/>
              <a:gd name="connsiteX2" fmla="*/ 775705 w 1540150"/>
              <a:gd name="connsiteY2" fmla="*/ 114969 h 1004926"/>
              <a:gd name="connsiteX3" fmla="*/ 1038172 w 1540150"/>
              <a:gd name="connsiteY3" fmla="*/ 31938 h 1004926"/>
              <a:gd name="connsiteX4" fmla="*/ 1244498 w 1540150"/>
              <a:gd name="connsiteY4" fmla="*/ 306597 h 1004926"/>
              <a:gd name="connsiteX5" fmla="*/ 1540150 w 1540150"/>
              <a:gd name="connsiteY5" fmla="*/ 223483 h 1004926"/>
              <a:gd name="connsiteX0" fmla="*/ 178 w 1540150"/>
              <a:gd name="connsiteY0" fmla="*/ 972989 h 972989"/>
              <a:gd name="connsiteX1" fmla="*/ 265341 w 1540150"/>
              <a:gd name="connsiteY1" fmla="*/ 244774 h 972989"/>
              <a:gd name="connsiteX2" fmla="*/ 775705 w 1540150"/>
              <a:gd name="connsiteY2" fmla="*/ 83032 h 972989"/>
              <a:gd name="connsiteX3" fmla="*/ 1038172 w 1540150"/>
              <a:gd name="connsiteY3" fmla="*/ 1 h 972989"/>
              <a:gd name="connsiteX4" fmla="*/ 1244498 w 1540150"/>
              <a:gd name="connsiteY4" fmla="*/ 274660 h 972989"/>
              <a:gd name="connsiteX5" fmla="*/ 1540150 w 1540150"/>
              <a:gd name="connsiteY5" fmla="*/ 191546 h 972989"/>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44498 w 1540150"/>
              <a:gd name="connsiteY4" fmla="*/ 274659 h 972988"/>
              <a:gd name="connsiteX5" fmla="*/ 1540150 w 1540150"/>
              <a:gd name="connsiteY5" fmla="*/ 191545 h 972988"/>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82890 w 1540150"/>
              <a:gd name="connsiteY4" fmla="*/ 287526 h 972988"/>
              <a:gd name="connsiteX5" fmla="*/ 1540150 w 1540150"/>
              <a:gd name="connsiteY5" fmla="*/ 191545 h 972988"/>
              <a:gd name="connsiteX0" fmla="*/ 178 w 1540150"/>
              <a:gd name="connsiteY0" fmla="*/ 972988 h 972988"/>
              <a:gd name="connsiteX1" fmla="*/ 265341 w 1540150"/>
              <a:gd name="connsiteY1" fmla="*/ 244773 h 972988"/>
              <a:gd name="connsiteX2" fmla="*/ 775705 w 1540150"/>
              <a:gd name="connsiteY2" fmla="*/ 83031 h 972988"/>
              <a:gd name="connsiteX3" fmla="*/ 1038172 w 1540150"/>
              <a:gd name="connsiteY3" fmla="*/ 0 h 972988"/>
              <a:gd name="connsiteX4" fmla="*/ 1276829 w 1540150"/>
              <a:gd name="connsiteY4" fmla="*/ 296105 h 972988"/>
              <a:gd name="connsiteX5" fmla="*/ 1540150 w 1540150"/>
              <a:gd name="connsiteY5" fmla="*/ 191545 h 972988"/>
              <a:gd name="connsiteX0" fmla="*/ 4 w 1539976"/>
              <a:gd name="connsiteY0" fmla="*/ 972988 h 972988"/>
              <a:gd name="connsiteX1" fmla="*/ 265167 w 1539976"/>
              <a:gd name="connsiteY1" fmla="*/ 244773 h 972988"/>
              <a:gd name="connsiteX2" fmla="*/ 775531 w 1539976"/>
              <a:gd name="connsiteY2" fmla="*/ 83031 h 972988"/>
              <a:gd name="connsiteX3" fmla="*/ 1037998 w 1539976"/>
              <a:gd name="connsiteY3" fmla="*/ 0 h 972988"/>
              <a:gd name="connsiteX4" fmla="*/ 1276655 w 1539976"/>
              <a:gd name="connsiteY4" fmla="*/ 292399 h 972988"/>
              <a:gd name="connsiteX5" fmla="*/ 1539976 w 1539976"/>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76655 w 1522538"/>
              <a:gd name="connsiteY4" fmla="*/ 292399 h 972988"/>
              <a:gd name="connsiteX5" fmla="*/ 1522538 w 1522538"/>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80142 w 1522538"/>
              <a:gd name="connsiteY4" fmla="*/ 288692 h 972988"/>
              <a:gd name="connsiteX5" fmla="*/ 1522538 w 1522538"/>
              <a:gd name="connsiteY5" fmla="*/ 191545 h 972988"/>
              <a:gd name="connsiteX0" fmla="*/ 4 w 1519051"/>
              <a:gd name="connsiteY0" fmla="*/ 972988 h 972988"/>
              <a:gd name="connsiteX1" fmla="*/ 265167 w 1519051"/>
              <a:gd name="connsiteY1" fmla="*/ 244773 h 972988"/>
              <a:gd name="connsiteX2" fmla="*/ 775531 w 1519051"/>
              <a:gd name="connsiteY2" fmla="*/ 83031 h 972988"/>
              <a:gd name="connsiteX3" fmla="*/ 1037998 w 1519051"/>
              <a:gd name="connsiteY3" fmla="*/ 0 h 972988"/>
              <a:gd name="connsiteX4" fmla="*/ 1280142 w 1519051"/>
              <a:gd name="connsiteY4" fmla="*/ 288692 h 972988"/>
              <a:gd name="connsiteX5" fmla="*/ 1519051 w 1519051"/>
              <a:gd name="connsiteY5" fmla="*/ 191545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80142 w 1522538"/>
              <a:gd name="connsiteY4" fmla="*/ 288692 h 972988"/>
              <a:gd name="connsiteX5" fmla="*/ 1522538 w 1522538"/>
              <a:gd name="connsiteY5" fmla="*/ 195251 h 972988"/>
              <a:gd name="connsiteX0" fmla="*/ 4 w 1522538"/>
              <a:gd name="connsiteY0" fmla="*/ 972988 h 972988"/>
              <a:gd name="connsiteX1" fmla="*/ 265167 w 1522538"/>
              <a:gd name="connsiteY1" fmla="*/ 244773 h 972988"/>
              <a:gd name="connsiteX2" fmla="*/ 775531 w 1522538"/>
              <a:gd name="connsiteY2" fmla="*/ 83031 h 972988"/>
              <a:gd name="connsiteX3" fmla="*/ 1037998 w 1522538"/>
              <a:gd name="connsiteY3" fmla="*/ 0 h 972988"/>
              <a:gd name="connsiteX4" fmla="*/ 1273167 w 1522538"/>
              <a:gd name="connsiteY4" fmla="*/ 288692 h 972988"/>
              <a:gd name="connsiteX5" fmla="*/ 1522538 w 1522538"/>
              <a:gd name="connsiteY5" fmla="*/ 195251 h 97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538" h="972988">
                <a:moveTo>
                  <a:pt x="4" y="972988"/>
                </a:moveTo>
                <a:cubicBezTo>
                  <a:pt x="-174" y="668865"/>
                  <a:pt x="4846" y="372472"/>
                  <a:pt x="265167" y="244773"/>
                </a:cubicBezTo>
                <a:cubicBezTo>
                  <a:pt x="427866" y="157298"/>
                  <a:pt x="646726" y="123826"/>
                  <a:pt x="775531" y="83031"/>
                </a:cubicBezTo>
                <a:lnTo>
                  <a:pt x="1037998" y="0"/>
                </a:lnTo>
                <a:cubicBezTo>
                  <a:pt x="1141670" y="123032"/>
                  <a:pt x="1186289" y="166267"/>
                  <a:pt x="1273167" y="288692"/>
                </a:cubicBezTo>
                <a:lnTo>
                  <a:pt x="1522538" y="195251"/>
                </a:lnTo>
              </a:path>
            </a:pathLst>
          </a:custGeom>
          <a:ln w="40640">
            <a:solidFill>
              <a:schemeClr val="accent6"/>
            </a:solidFill>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CA" sz="2400" dirty="0"/>
          </a:p>
        </p:txBody>
      </p:sp>
      <p:pic>
        <p:nvPicPr>
          <p:cNvPr id="12" name="Picture 11" descr="a3.png">
            <a:extLst>
              <a:ext uri="{FF2B5EF4-FFF2-40B4-BE49-F238E27FC236}">
                <a16:creationId xmlns:a16="http://schemas.microsoft.com/office/drawing/2014/main" xmlns="" id="{423B41FF-9E00-5E4E-8941-B30D4F8C94BF}"/>
              </a:ext>
            </a:extLst>
          </p:cNvPr>
          <p:cNvPicPr>
            <a:picLocks noChangeAspect="1"/>
          </p:cNvPicPr>
          <p:nvPr/>
        </p:nvPicPr>
        <p:blipFill>
          <a:blip r:embed="rId6" cstate="print"/>
          <a:stretch>
            <a:fillRect/>
          </a:stretch>
        </p:blipFill>
        <p:spPr>
          <a:xfrm>
            <a:off x="5606496" y="3321698"/>
            <a:ext cx="454025" cy="558800"/>
          </a:xfrm>
          <a:prstGeom prst="rect">
            <a:avLst/>
          </a:prstGeom>
          <a:effectLst>
            <a:outerShdw blurRad="76200" dir="18900000" sy="23000" kx="-1200000" algn="bl"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Right)">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F1F54-02AD-4653-9624-501DD5D64291}"/>
              </a:ext>
            </a:extLst>
          </p:cNvPr>
          <p:cNvSpPr>
            <a:spLocks noGrp="1"/>
          </p:cNvSpPr>
          <p:nvPr>
            <p:ph type="title"/>
          </p:nvPr>
        </p:nvSpPr>
        <p:spPr>
          <a:xfrm>
            <a:off x="457200" y="163776"/>
            <a:ext cx="8229600" cy="914400"/>
          </a:xfrm>
        </p:spPr>
        <p:txBody>
          <a:bodyPr/>
          <a:lstStyle/>
          <a:p>
            <a:r>
              <a:rPr lang="en-CA" dirty="0" smtClean="0"/>
              <a:t>Helping women make sound financial decisions</a:t>
            </a:r>
            <a:br>
              <a:rPr lang="en-CA" dirty="0" smtClean="0"/>
            </a:br>
            <a:endParaRPr lang="en-CA" b="1" dirty="0"/>
          </a:p>
        </p:txBody>
      </p:sp>
      <p:sp>
        <p:nvSpPr>
          <p:cNvPr id="3" name="Content Placeholder 2">
            <a:extLst>
              <a:ext uri="{FF2B5EF4-FFF2-40B4-BE49-F238E27FC236}">
                <a16:creationId xmlns:a16="http://schemas.microsoft.com/office/drawing/2014/main" xmlns="" id="{4E964B63-5787-43E0-B1DD-BBA18F35182F}"/>
              </a:ext>
            </a:extLst>
          </p:cNvPr>
          <p:cNvSpPr>
            <a:spLocks noGrp="1"/>
          </p:cNvSpPr>
          <p:nvPr>
            <p:ph idx="1"/>
          </p:nvPr>
        </p:nvSpPr>
        <p:spPr/>
        <p:txBody>
          <a:bodyPr/>
          <a:lstStyle/>
          <a:p>
            <a:pPr marL="342900" indent="-342900">
              <a:buFont typeface="Wingdings" panose="05000000000000000000" pitchFamily="2" charset="2"/>
              <a:buChar char="§"/>
            </a:pPr>
            <a:r>
              <a:rPr lang="en-CA" b="0" dirty="0">
                <a:solidFill>
                  <a:schemeClr val="tx1"/>
                </a:solidFill>
              </a:rPr>
              <a:t>Awareness of life events provides motivation</a:t>
            </a:r>
          </a:p>
          <a:p>
            <a:pPr marL="342900" indent="-342900">
              <a:buFont typeface="Wingdings" panose="05000000000000000000" pitchFamily="2" charset="2"/>
              <a:buChar char="§"/>
            </a:pPr>
            <a:r>
              <a:rPr lang="en-CA" b="0" dirty="0">
                <a:solidFill>
                  <a:schemeClr val="tx1"/>
                </a:solidFill>
              </a:rPr>
              <a:t>Confidence increases likelihood of proactivity</a:t>
            </a:r>
          </a:p>
          <a:p>
            <a:pPr marL="342900" indent="-342900">
              <a:buFont typeface="Wingdings" panose="05000000000000000000" pitchFamily="2" charset="2"/>
              <a:buChar char="§"/>
            </a:pPr>
            <a:r>
              <a:rPr lang="en-CA" b="0" smtClean="0">
                <a:solidFill>
                  <a:schemeClr val="tx1"/>
                </a:solidFill>
              </a:rPr>
              <a:t>Proactivity </a:t>
            </a:r>
            <a:r>
              <a:rPr lang="en-CA" b="0" dirty="0" smtClean="0">
                <a:solidFill>
                  <a:schemeClr val="tx1"/>
                </a:solidFill>
              </a:rPr>
              <a:t>typically </a:t>
            </a:r>
            <a:r>
              <a:rPr lang="en-CA" b="0" dirty="0">
                <a:solidFill>
                  <a:schemeClr val="tx1"/>
                </a:solidFill>
              </a:rPr>
              <a:t>leads to more peace of mind and enhances confidence</a:t>
            </a:r>
          </a:p>
          <a:p>
            <a:pPr marL="342900" indent="-342900">
              <a:buFont typeface="Wingdings" panose="05000000000000000000" pitchFamily="2" charset="2"/>
              <a:buChar char="§"/>
            </a:pPr>
            <a:r>
              <a:rPr lang="en-CA" b="0" dirty="0">
                <a:solidFill>
                  <a:schemeClr val="tx1"/>
                </a:solidFill>
              </a:rPr>
              <a:t>Your role in these steps is crucial for enhancing your relationships with female clients</a:t>
            </a:r>
          </a:p>
        </p:txBody>
      </p:sp>
      <p:pic>
        <p:nvPicPr>
          <p:cNvPr id="7" name="Picture 2" descr="C:\Users\Audi\Desktop\Women and Money\b11.jpg">
            <a:extLst>
              <a:ext uri="{FF2B5EF4-FFF2-40B4-BE49-F238E27FC236}">
                <a16:creationId xmlns:a16="http://schemas.microsoft.com/office/drawing/2014/main" xmlns="" id="{FC0AED69-DCE2-4810-8AB1-EE4594396E4F}"/>
              </a:ext>
            </a:extLst>
          </p:cNvPr>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5334000" y="1272445"/>
            <a:ext cx="2743200" cy="4727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1251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t>Overview of session</a:t>
            </a:r>
          </a:p>
        </p:txBody>
      </p:sp>
      <p:sp>
        <p:nvSpPr>
          <p:cNvPr id="3" name="Content Placeholder 2"/>
          <p:cNvSpPr>
            <a:spLocks noGrp="1"/>
          </p:cNvSpPr>
          <p:nvPr>
            <p:ph idx="12"/>
          </p:nvPr>
        </p:nvSpPr>
        <p:spPr/>
        <p:txBody>
          <a:bodyPr/>
          <a:lstStyle/>
          <a:p>
            <a:pPr marL="342900" indent="-342900">
              <a:buFont typeface="Wingdings" panose="05000000000000000000" pitchFamily="2" charset="2"/>
              <a:buChar char="§"/>
            </a:pPr>
            <a:r>
              <a:rPr lang="en-CA" dirty="0" smtClean="0"/>
              <a:t>Opportunities, risks and  their concerns</a:t>
            </a:r>
          </a:p>
          <a:p>
            <a:pPr marL="342900" indent="-342900">
              <a:buFont typeface="Wingdings" panose="05000000000000000000" pitchFamily="2" charset="2"/>
              <a:buChar char="§"/>
            </a:pPr>
            <a:r>
              <a:rPr lang="en-CA" dirty="0" smtClean="0"/>
              <a:t>Understanding women</a:t>
            </a:r>
          </a:p>
          <a:p>
            <a:pPr marL="801688" lvl="1" indent="-342900">
              <a:buFont typeface="Arial" pitchFamily="34" charset="0"/>
              <a:buChar char="•"/>
            </a:pPr>
            <a:r>
              <a:rPr lang="en-CA" dirty="0" smtClean="0"/>
              <a:t>Differences</a:t>
            </a:r>
          </a:p>
          <a:p>
            <a:pPr marL="801688" lvl="1" indent="-342900">
              <a:buFont typeface="Arial" pitchFamily="34" charset="0"/>
              <a:buChar char="•"/>
            </a:pPr>
            <a:r>
              <a:rPr lang="en-CA" dirty="0" smtClean="0"/>
              <a:t>Life transitions and their implications</a:t>
            </a:r>
          </a:p>
          <a:p>
            <a:pPr marL="342900" indent="-342900">
              <a:buFont typeface="Wingdings" panose="05000000000000000000" pitchFamily="2" charset="2"/>
              <a:buChar char="§"/>
            </a:pPr>
            <a:r>
              <a:rPr lang="en-CA" dirty="0" smtClean="0"/>
              <a:t>Helping </a:t>
            </a:r>
            <a:r>
              <a:rPr lang="en-CA" dirty="0"/>
              <a:t>women make sound financial decisions</a:t>
            </a:r>
          </a:p>
          <a:p>
            <a:pPr marL="801688" lvl="1" indent="-342900">
              <a:buFont typeface="Arial" panose="020B0604020202020204" pitchFamily="34" charset="0"/>
              <a:buChar char="•"/>
            </a:pPr>
            <a:r>
              <a:rPr lang="en-CA" dirty="0"/>
              <a:t>Awareness</a:t>
            </a:r>
          </a:p>
          <a:p>
            <a:pPr marL="801688" lvl="1" indent="-342900">
              <a:buFont typeface="Arial" panose="020B0604020202020204" pitchFamily="34" charset="0"/>
              <a:buChar char="•"/>
            </a:pPr>
            <a:r>
              <a:rPr lang="en-CA" dirty="0"/>
              <a:t>Confidence </a:t>
            </a:r>
          </a:p>
          <a:p>
            <a:pPr marL="801688" lvl="1" indent="-342900">
              <a:buFont typeface="Arial" panose="020B0604020202020204" pitchFamily="34" charset="0"/>
              <a:buChar char="•"/>
            </a:pPr>
            <a:r>
              <a:rPr lang="en-CA" dirty="0"/>
              <a:t>Proactivity</a:t>
            </a:r>
          </a:p>
          <a:p>
            <a:pPr marL="342900" indent="-342900">
              <a:buFont typeface="Wingdings" panose="05000000000000000000" pitchFamily="2" charset="2"/>
              <a:buChar char="§"/>
            </a:pPr>
            <a:r>
              <a:rPr lang="en-CA" dirty="0" smtClean="0"/>
              <a:t>Specific </a:t>
            </a:r>
            <a:r>
              <a:rPr lang="en-CA" dirty="0"/>
              <a:t>needs of divorced and widowed clients</a:t>
            </a:r>
          </a:p>
        </p:txBody>
      </p:sp>
    </p:spTree>
    <p:extLst>
      <p:ext uri="{BB962C8B-B14F-4D97-AF65-F5344CB8AC3E}">
        <p14:creationId xmlns:p14="http://schemas.microsoft.com/office/powerpoint/2010/main" val="24026219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0BA36C-DBDC-4959-857A-7FB9EED3DB40}"/>
              </a:ext>
            </a:extLst>
          </p:cNvPr>
          <p:cNvSpPr>
            <a:spLocks noGrp="1"/>
          </p:cNvSpPr>
          <p:nvPr>
            <p:ph type="title"/>
          </p:nvPr>
        </p:nvSpPr>
        <p:spPr/>
        <p:txBody>
          <a:bodyPr/>
          <a:lstStyle/>
          <a:p>
            <a:r>
              <a:rPr lang="en-CA" b="1" dirty="0" smtClean="0"/>
              <a:t>Advisor Impact of </a:t>
            </a:r>
            <a:r>
              <a:rPr lang="en-CA" b="1" dirty="0"/>
              <a:t>Client’s Divorce or Widowhood</a:t>
            </a:r>
          </a:p>
        </p:txBody>
      </p:sp>
      <p:sp>
        <p:nvSpPr>
          <p:cNvPr id="3" name="Oval 2"/>
          <p:cNvSpPr/>
          <p:nvPr/>
        </p:nvSpPr>
        <p:spPr>
          <a:xfrm>
            <a:off x="423817" y="1057981"/>
            <a:ext cx="1697083" cy="1680112"/>
          </a:xfrm>
          <a:prstGeom prst="ellipse">
            <a:avLst/>
          </a:prstGeom>
          <a:blipFill dpi="0" rotWithShape="1">
            <a:blip r:embed="rId3"/>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6" name="Oval 5"/>
          <p:cNvSpPr/>
          <p:nvPr/>
        </p:nvSpPr>
        <p:spPr>
          <a:xfrm>
            <a:off x="6896098" y="2738093"/>
            <a:ext cx="1689100" cy="1672209"/>
          </a:xfrm>
          <a:prstGeom prst="ellipse">
            <a:avLst/>
          </a:prstGeom>
          <a:blipFill dpi="0" rotWithShape="1">
            <a:blip r:embed="rId4"/>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7" name="Oval 6"/>
          <p:cNvSpPr/>
          <p:nvPr/>
        </p:nvSpPr>
        <p:spPr>
          <a:xfrm>
            <a:off x="703217" y="4445069"/>
            <a:ext cx="1689100" cy="1672209"/>
          </a:xfrm>
          <a:prstGeom prst="ellipse">
            <a:avLst/>
          </a:prstGeom>
          <a:blipFill dpi="0" rotWithShape="1">
            <a:blip r:embed="rId5"/>
            <a:srcRect/>
            <a:stretch>
              <a:fillRect l="-15000" r="-24000"/>
            </a:stretch>
          </a:bli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CA"/>
          </a:p>
        </p:txBody>
      </p:sp>
      <p:sp>
        <p:nvSpPr>
          <p:cNvPr id="4" name="Rectangle 3"/>
          <p:cNvSpPr/>
          <p:nvPr/>
        </p:nvSpPr>
        <p:spPr>
          <a:xfrm>
            <a:off x="2216149" y="1377505"/>
            <a:ext cx="4902200" cy="1015663"/>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en-US" sz="2000" dirty="0">
                <a:latin typeface="Arial"/>
                <a:cs typeface="Arial"/>
              </a:rPr>
              <a:t>Why should you be concerned with understanding the emotional aspects of these transitions?</a:t>
            </a:r>
          </a:p>
        </p:txBody>
      </p:sp>
      <p:sp>
        <p:nvSpPr>
          <p:cNvPr id="8" name="Rectangle 7"/>
          <p:cNvSpPr/>
          <p:nvPr/>
        </p:nvSpPr>
        <p:spPr>
          <a:xfrm>
            <a:off x="2574924" y="3091765"/>
            <a:ext cx="4041776" cy="1015663"/>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en-US" sz="2000" dirty="0">
                <a:latin typeface="Arial"/>
                <a:cs typeface="Arial"/>
              </a:rPr>
              <a:t>We know that clients want advisors who understand them as people, not just their money</a:t>
            </a:r>
          </a:p>
        </p:txBody>
      </p:sp>
      <p:sp>
        <p:nvSpPr>
          <p:cNvPr id="9" name="Rectangle 8"/>
          <p:cNvSpPr/>
          <p:nvPr/>
        </p:nvSpPr>
        <p:spPr>
          <a:xfrm>
            <a:off x="2381248" y="4824750"/>
            <a:ext cx="5562600" cy="1015663"/>
          </a:xfrm>
          <a:prstGeom prst="rect">
            <a:avLst/>
          </a:prstGeom>
        </p:spPr>
        <p:txBody>
          <a:bodyPr wrap="square">
            <a:spAutoFit/>
          </a:bodyPr>
          <a:lstStyle/>
          <a:p>
            <a:pPr marL="342900" indent="-342900">
              <a:spcBef>
                <a:spcPts val="1000"/>
              </a:spcBef>
              <a:spcAft>
                <a:spcPts val="0"/>
              </a:spcAft>
              <a:buFont typeface="Wingdings" panose="05000000000000000000" pitchFamily="2" charset="2"/>
              <a:buChar char="§"/>
            </a:pPr>
            <a:r>
              <a:rPr lang="en-US" sz="2000" dirty="0">
                <a:latin typeface="Arial"/>
                <a:cs typeface="Arial"/>
              </a:rPr>
              <a:t>Women who don’t have relationships with their advisors are likely to change advisors after widowhood or divorce</a:t>
            </a:r>
          </a:p>
        </p:txBody>
      </p:sp>
      <p:cxnSp>
        <p:nvCxnSpPr>
          <p:cNvPr id="16" name="Straight Connector 15"/>
          <p:cNvCxnSpPr/>
          <p:nvPr/>
        </p:nvCxnSpPr>
        <p:spPr>
          <a:xfrm>
            <a:off x="2016124" y="1270000"/>
            <a:ext cx="5256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016124" y="2476500"/>
            <a:ext cx="5256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574924" y="2984500"/>
            <a:ext cx="432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574924" y="4191000"/>
            <a:ext cx="432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333624" y="4722813"/>
            <a:ext cx="540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333624" y="5929313"/>
            <a:ext cx="5400000" cy="0"/>
          </a:xfrm>
          <a:prstGeom prst="line">
            <a:avLst/>
          </a:prstGeom>
          <a:ln w="12700">
            <a:solidFill>
              <a:srgbClr val="0079C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5904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606" r="12097"/>
          <a:stretch/>
        </p:blipFill>
        <p:spPr>
          <a:xfrm>
            <a:off x="3632200" y="1104831"/>
            <a:ext cx="5054600" cy="4995931"/>
          </a:xfrm>
          <a:prstGeom prst="rect">
            <a:avLst/>
          </a:prstGeom>
        </p:spPr>
      </p:pic>
      <p:sp>
        <p:nvSpPr>
          <p:cNvPr id="2" name="Title 1">
            <a:extLst>
              <a:ext uri="{FF2B5EF4-FFF2-40B4-BE49-F238E27FC236}">
                <a16:creationId xmlns:a16="http://schemas.microsoft.com/office/drawing/2014/main" xmlns="" id="{30CA4F41-313E-4A30-9DE4-806E794F1895}"/>
              </a:ext>
            </a:extLst>
          </p:cNvPr>
          <p:cNvSpPr>
            <a:spLocks noGrp="1"/>
          </p:cNvSpPr>
          <p:nvPr>
            <p:ph type="title"/>
          </p:nvPr>
        </p:nvSpPr>
        <p:spPr/>
        <p:txBody>
          <a:bodyPr/>
          <a:lstStyle/>
          <a:p>
            <a:r>
              <a:rPr lang="en-CA" b="1" dirty="0"/>
              <a:t>Divorced and Widowed Female Clients</a:t>
            </a:r>
          </a:p>
        </p:txBody>
      </p:sp>
      <p:sp>
        <p:nvSpPr>
          <p:cNvPr id="3" name="Content Placeholder 2">
            <a:extLst>
              <a:ext uri="{FF2B5EF4-FFF2-40B4-BE49-F238E27FC236}">
                <a16:creationId xmlns:a16="http://schemas.microsoft.com/office/drawing/2014/main" xmlns="" id="{28E93FB2-C5D3-4883-A937-D431C96FB388}"/>
              </a:ext>
            </a:extLst>
          </p:cNvPr>
          <p:cNvSpPr>
            <a:spLocks noGrp="1"/>
          </p:cNvSpPr>
          <p:nvPr>
            <p:ph idx="1"/>
          </p:nvPr>
        </p:nvSpPr>
        <p:spPr>
          <a:xfrm>
            <a:off x="457200" y="1143000"/>
            <a:ext cx="3289300" cy="4983163"/>
          </a:xfrm>
        </p:spPr>
        <p:txBody>
          <a:bodyPr/>
          <a:lstStyle/>
          <a:p>
            <a:r>
              <a:rPr lang="en-CA" b="0" dirty="0">
                <a:solidFill>
                  <a:schemeClr val="tx1"/>
                </a:solidFill>
              </a:rPr>
              <a:t>Non-financial Impacts:</a:t>
            </a:r>
          </a:p>
          <a:p>
            <a:pPr marL="342900" indent="-342900">
              <a:buFont typeface="Wingdings" panose="05000000000000000000" pitchFamily="2" charset="2"/>
              <a:buChar char="§"/>
            </a:pPr>
            <a:r>
              <a:rPr lang="en-CA" b="0" dirty="0" smtClean="0">
                <a:solidFill>
                  <a:schemeClr val="tx1"/>
                </a:solidFill>
              </a:rPr>
              <a:t>Emotional – not necessarily all negative</a:t>
            </a:r>
          </a:p>
          <a:p>
            <a:pPr marL="342900" indent="-342900">
              <a:buFont typeface="Wingdings" panose="05000000000000000000" pitchFamily="2" charset="2"/>
              <a:buChar char="§"/>
            </a:pPr>
            <a:r>
              <a:rPr lang="en-CA" b="0" dirty="0" smtClean="0">
                <a:solidFill>
                  <a:schemeClr val="tx1"/>
                </a:solidFill>
              </a:rPr>
              <a:t>Don’t assume</a:t>
            </a:r>
            <a:endParaRPr lang="en-CA" b="0" dirty="0">
              <a:solidFill>
                <a:schemeClr val="tx1"/>
              </a:solidFill>
            </a:endParaRPr>
          </a:p>
          <a:p>
            <a:pPr marL="342900" indent="-342900">
              <a:buFont typeface="Wingdings" panose="05000000000000000000" pitchFamily="2" charset="2"/>
              <a:buChar char="§"/>
            </a:pPr>
            <a:endParaRPr lang="en-CA" b="0" dirty="0">
              <a:solidFill>
                <a:schemeClr val="tx1"/>
              </a:solidFill>
            </a:endParaRPr>
          </a:p>
          <a:p>
            <a:r>
              <a:rPr lang="en-CA" b="0" dirty="0">
                <a:solidFill>
                  <a:schemeClr val="tx1"/>
                </a:solidFill>
              </a:rPr>
              <a:t>Financial Impacts:</a:t>
            </a:r>
          </a:p>
          <a:p>
            <a:pPr marL="342900" indent="-342900">
              <a:buFont typeface="Wingdings" panose="05000000000000000000" pitchFamily="2" charset="2"/>
              <a:buChar char="§"/>
            </a:pPr>
            <a:r>
              <a:rPr lang="en-CA" b="0" dirty="0" smtClean="0">
                <a:solidFill>
                  <a:schemeClr val="tx1"/>
                </a:solidFill>
              </a:rPr>
              <a:t>Standard of Living</a:t>
            </a:r>
            <a:endParaRPr lang="en-CA" b="0" dirty="0">
              <a:solidFill>
                <a:schemeClr val="tx1"/>
              </a:solidFill>
            </a:endParaRPr>
          </a:p>
          <a:p>
            <a:pPr marL="342900" indent="-342900">
              <a:buFont typeface="Wingdings" panose="05000000000000000000" pitchFamily="2" charset="2"/>
              <a:buChar char="§"/>
            </a:pPr>
            <a:r>
              <a:rPr lang="en-CA" b="0" dirty="0" smtClean="0">
                <a:solidFill>
                  <a:schemeClr val="tx1"/>
                </a:solidFill>
              </a:rPr>
              <a:t>Changes in income </a:t>
            </a:r>
            <a:r>
              <a:rPr lang="en-CA" b="0" smtClean="0">
                <a:solidFill>
                  <a:schemeClr val="tx1"/>
                </a:solidFill>
              </a:rPr>
              <a:t>and/or expenses</a:t>
            </a:r>
            <a:endParaRPr lang="en-CA" b="0" dirty="0">
              <a:solidFill>
                <a:schemeClr val="tx1"/>
              </a:solidFill>
            </a:endParaRPr>
          </a:p>
          <a:p>
            <a:endParaRPr lang="en-CA" b="0" dirty="0">
              <a:solidFill>
                <a:schemeClr val="tx1"/>
              </a:solidFill>
            </a:endParaRPr>
          </a:p>
        </p:txBody>
      </p:sp>
    </p:spTree>
    <p:extLst>
      <p:ext uri="{BB962C8B-B14F-4D97-AF65-F5344CB8AC3E}">
        <p14:creationId xmlns:p14="http://schemas.microsoft.com/office/powerpoint/2010/main" val="571708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B4BC1-CAE2-4475-AADC-A80247AE3A0E}"/>
              </a:ext>
            </a:extLst>
          </p:cNvPr>
          <p:cNvSpPr>
            <a:spLocks noGrp="1"/>
          </p:cNvSpPr>
          <p:nvPr>
            <p:ph type="title"/>
          </p:nvPr>
        </p:nvSpPr>
        <p:spPr/>
        <p:txBody>
          <a:bodyPr/>
          <a:lstStyle/>
          <a:p>
            <a:r>
              <a:rPr lang="en-CA" b="1" smtClean="0"/>
              <a:t>Financially Sound Decision Making in Transition</a:t>
            </a:r>
            <a:endParaRPr lang="en-CA" b="1" dirty="0"/>
          </a:p>
        </p:txBody>
      </p:sp>
      <p:sp>
        <p:nvSpPr>
          <p:cNvPr id="5" name="Content Placeholder 4">
            <a:extLst>
              <a:ext uri="{FF2B5EF4-FFF2-40B4-BE49-F238E27FC236}">
                <a16:creationId xmlns:a16="http://schemas.microsoft.com/office/drawing/2014/main" xmlns="" id="{D059F21C-C712-4054-AE22-2ED3FA02EA14}"/>
              </a:ext>
            </a:extLst>
          </p:cNvPr>
          <p:cNvSpPr>
            <a:spLocks noGrp="1"/>
          </p:cNvSpPr>
          <p:nvPr>
            <p:ph idx="12"/>
          </p:nvPr>
        </p:nvSpPr>
        <p:spPr/>
        <p:txBody>
          <a:bodyPr/>
          <a:lstStyle/>
          <a:p>
            <a:pPr marL="342900" indent="-342900">
              <a:buFont typeface="Wingdings" panose="05000000000000000000" pitchFamily="2" charset="2"/>
              <a:buChar char="§"/>
            </a:pPr>
            <a:r>
              <a:rPr lang="en-CA" b="0" smtClean="0">
                <a:solidFill>
                  <a:schemeClr val="tx1"/>
                </a:solidFill>
              </a:rPr>
              <a:t>Help client determine and prioritize immediate, short-term, and long-term financial issues</a:t>
            </a:r>
          </a:p>
          <a:p>
            <a:pPr marL="342900" indent="-342900">
              <a:buFont typeface="Wingdings" panose="05000000000000000000" pitchFamily="2" charset="2"/>
              <a:buChar char="§"/>
            </a:pPr>
            <a:r>
              <a:rPr lang="en-CA" b="0" smtClean="0">
                <a:solidFill>
                  <a:schemeClr val="tx1"/>
                </a:solidFill>
              </a:rPr>
              <a:t>Recognize the impact of grief and other emotions on ability to make financially sound decisions</a:t>
            </a:r>
          </a:p>
          <a:p>
            <a:pPr marL="342900" indent="-342900">
              <a:buFont typeface="Wingdings" panose="05000000000000000000" pitchFamily="2" charset="2"/>
              <a:buChar char="§"/>
            </a:pPr>
            <a:r>
              <a:rPr lang="en-CA" b="0" smtClean="0">
                <a:solidFill>
                  <a:schemeClr val="tx1"/>
                </a:solidFill>
              </a:rPr>
              <a:t>Go slowly: Remember to acknowledge non-financial while addressing financial</a:t>
            </a:r>
          </a:p>
          <a:p>
            <a:pPr marL="342900" indent="-342900">
              <a:buFont typeface="Wingdings" panose="05000000000000000000" pitchFamily="2" charset="2"/>
              <a:buChar char="§"/>
            </a:pPr>
            <a:r>
              <a:rPr lang="en-CA" b="0" smtClean="0">
                <a:solidFill>
                  <a:schemeClr val="tx1"/>
                </a:solidFill>
              </a:rPr>
              <a:t>Empathy always wins</a:t>
            </a:r>
            <a:endParaRPr lang="en-CA" b="0" dirty="0">
              <a:solidFill>
                <a:schemeClr val="tx1"/>
              </a:solidFill>
            </a:endParaRPr>
          </a:p>
        </p:txBody>
      </p:sp>
    </p:spTree>
    <p:extLst>
      <p:ext uri="{BB962C8B-B14F-4D97-AF65-F5344CB8AC3E}">
        <p14:creationId xmlns:p14="http://schemas.microsoft.com/office/powerpoint/2010/main" val="8981406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109" y="1631140"/>
            <a:ext cx="2732864" cy="2745597"/>
          </a:xfrm>
        </p:spPr>
        <p:txBody>
          <a:bodyPr/>
          <a:lstStyle/>
          <a:p>
            <a:pPr algn="ctr"/>
            <a:r>
              <a:rPr lang="en-CA" sz="3600" dirty="0"/>
              <a:t>Thank You!</a:t>
            </a:r>
          </a:p>
        </p:txBody>
      </p:sp>
    </p:spTree>
    <p:extLst>
      <p:ext uri="{BB962C8B-B14F-4D97-AF65-F5344CB8AC3E}">
        <p14:creationId xmlns:p14="http://schemas.microsoft.com/office/powerpoint/2010/main" val="22155252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109" y="1631140"/>
            <a:ext cx="2732864" cy="2745597"/>
          </a:xfrm>
        </p:spPr>
        <p:txBody>
          <a:bodyPr/>
          <a:lstStyle/>
          <a:p>
            <a:pPr algn="ctr"/>
            <a:r>
              <a:rPr lang="en-CA" sz="3600" dirty="0"/>
              <a:t>Thank You!</a:t>
            </a:r>
          </a:p>
        </p:txBody>
      </p:sp>
    </p:spTree>
    <p:extLst>
      <p:ext uri="{BB962C8B-B14F-4D97-AF65-F5344CB8AC3E}">
        <p14:creationId xmlns:p14="http://schemas.microsoft.com/office/powerpoint/2010/main" val="24270620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57200" y="914401"/>
            <a:ext cx="8229600" cy="5287264"/>
          </a:xfrm>
        </p:spPr>
        <p:txBody>
          <a:bodyPr numCol="1"/>
          <a:lstStyle/>
          <a:p>
            <a:r>
              <a:rPr lang="en-US" sz="1400" b="0" dirty="0"/>
              <a:t>BMO Global Asset Management is the brand name for various affiliated entities of BMO Financial Group that provide investment management and trust and custody services. Certain of the products and services offered under the brand name BMO Global Asset Management are designed specifically for various categories of investors in a number of different countries and regions and may not be available to all investors. Products and services are only offered to such investors in those countries and regions in accordance with applicable laws and regulations. BMO Financial Group is a service mark of Bank of Montreal (BMO</a:t>
            </a:r>
            <a:r>
              <a:rPr lang="en-US" sz="1400" b="0" dirty="0" smtClean="0"/>
              <a:t>).</a:t>
            </a:r>
          </a:p>
          <a:p>
            <a:endParaRPr lang="en-US" sz="1400" b="0" dirty="0"/>
          </a:p>
          <a:p>
            <a:r>
              <a:rPr lang="en-CA" sz="1400" b="0" dirty="0"/>
              <a:t>BMO Global Asset Management is a brand name that comprises BMO Asset Management Inc., BMO Investments Inc., BMO Asset Management Corp., BMO Asset Management Limited and BMO’s specialized investment management firms.  </a:t>
            </a:r>
          </a:p>
          <a:p>
            <a:r>
              <a:rPr lang="en-CA" sz="1400" b="0" dirty="0"/>
              <a:t> </a:t>
            </a:r>
          </a:p>
          <a:p>
            <a:r>
              <a:rPr lang="en-CA" sz="1400" b="0" dirty="0"/>
              <a:t>This presentation is for educational purposes only and does not constitute investment, legal, accounting, tax advice or a recommendation to buy, sell or hold a security. It is only intended for the audience to whom it has been distributed and may not be reproduced or redistributed without the consent of BMO Global Asset Management</a:t>
            </a:r>
          </a:p>
          <a:p>
            <a:pPr>
              <a:lnSpc>
                <a:spcPct val="120000"/>
              </a:lnSpc>
              <a:spcBef>
                <a:spcPts val="600"/>
              </a:spcBef>
            </a:pPr>
            <a:endParaRPr lang="en-US" sz="1400" b="0" dirty="0"/>
          </a:p>
          <a:p>
            <a:endParaRPr lang="en-US" sz="1400" b="0" dirty="0"/>
          </a:p>
        </p:txBody>
      </p:sp>
      <p:sp>
        <p:nvSpPr>
          <p:cNvPr id="3" name="Title 2"/>
          <p:cNvSpPr>
            <a:spLocks noGrp="1"/>
          </p:cNvSpPr>
          <p:nvPr>
            <p:ph type="title"/>
          </p:nvPr>
        </p:nvSpPr>
        <p:spPr/>
        <p:txBody>
          <a:bodyPr/>
          <a:lstStyle/>
          <a:p>
            <a:r>
              <a:rPr lang="en-US" dirty="0"/>
              <a:t>Disclosure</a:t>
            </a:r>
          </a:p>
        </p:txBody>
      </p:sp>
    </p:spTree>
    <p:extLst>
      <p:ext uri="{BB962C8B-B14F-4D97-AF65-F5344CB8AC3E}">
        <p14:creationId xmlns:p14="http://schemas.microsoft.com/office/powerpoint/2010/main" val="1301206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2"/>
          </p:nvPr>
        </p:nvSpPr>
        <p:spPr>
          <a:xfrm>
            <a:off x="457200" y="914401"/>
            <a:ext cx="8229600" cy="5287264"/>
          </a:xfrm>
        </p:spPr>
        <p:txBody>
          <a:bodyPr numCol="1"/>
          <a:lstStyle/>
          <a:p>
            <a:pPr eaLnBrk="0" hangingPunct="0">
              <a:spcBef>
                <a:spcPct val="30000"/>
              </a:spcBef>
              <a:spcAft>
                <a:spcPct val="0"/>
              </a:spcAft>
              <a:tabLst>
                <a:tab pos="177800" algn="l"/>
              </a:tabLst>
              <a:defRPr/>
            </a:pPr>
            <a:r>
              <a:rPr lang="en-US" sz="1400" dirty="0">
                <a:solidFill>
                  <a:schemeClr val="accent1"/>
                </a:solidFill>
              </a:rPr>
              <a:t>The opportunity</a:t>
            </a: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smtClean="0">
                <a:solidFill>
                  <a:schemeClr val="tx1"/>
                </a:solidFill>
              </a:rPr>
              <a:t>31</a:t>
            </a:r>
            <a:r>
              <a:rPr lang="en-US" sz="1400" b="0" dirty="0">
                <a:solidFill>
                  <a:schemeClr val="tx1"/>
                </a:solidFill>
              </a:rPr>
              <a:t>% of women are the major </a:t>
            </a:r>
            <a:r>
              <a:rPr lang="en-US" sz="1400" b="0" dirty="0" smtClean="0">
                <a:solidFill>
                  <a:schemeClr val="tx1"/>
                </a:solidFill>
              </a:rPr>
              <a:t>breadwinners. S</a:t>
            </a:r>
            <a:r>
              <a:rPr lang="en-US" sz="1400" b="0" i="1" dirty="0" smtClean="0">
                <a:solidFill>
                  <a:schemeClr val="tx1"/>
                </a:solidFill>
              </a:rPr>
              <a:t>ource: Modern </a:t>
            </a:r>
            <a:r>
              <a:rPr lang="en-US" sz="1400" b="0" i="1" dirty="0">
                <a:solidFill>
                  <a:schemeClr val="tx1"/>
                </a:solidFill>
              </a:rPr>
              <a:t>Money Matters/Chase Bank 2010 </a:t>
            </a:r>
            <a:r>
              <a:rPr lang="en-US" sz="1400" b="0" i="1" dirty="0" smtClean="0">
                <a:solidFill>
                  <a:schemeClr val="tx1"/>
                </a:solidFill>
              </a:rPr>
              <a:t>stats</a:t>
            </a:r>
            <a:endParaRPr lang="en-US" sz="1400" b="0" i="1" dirty="0">
              <a:solidFill>
                <a:schemeClr val="tx1"/>
              </a:solidFill>
            </a:endParaRPr>
          </a:p>
          <a:p>
            <a:pPr marL="285750" indent="-285750">
              <a:buFont typeface="Arial" panose="020B0604020202020204" pitchFamily="34" charset="0"/>
              <a:buChar char="•"/>
              <a:tabLst>
                <a:tab pos="177800" algn="l"/>
              </a:tabLst>
            </a:pPr>
            <a:r>
              <a:rPr lang="en-US" sz="1400" b="0" dirty="0">
                <a:solidFill>
                  <a:schemeClr val="tx1"/>
                </a:solidFill>
              </a:rPr>
              <a:t>40% of the high net worth </a:t>
            </a:r>
            <a:r>
              <a:rPr lang="en-US" sz="1400" b="0" dirty="0" smtClean="0"/>
              <a:t>population. </a:t>
            </a:r>
            <a:r>
              <a:rPr lang="en-US" sz="1400" b="0" i="1" dirty="0" smtClean="0"/>
              <a:t>Source: Credit-Suisseglobal-wealth-report-201</a:t>
            </a:r>
            <a:r>
              <a:rPr lang="en-US" sz="1400" b="0" dirty="0" smtClean="0"/>
              <a:t>8</a:t>
            </a:r>
            <a:endParaRPr lang="en-US" sz="1400" b="0" dirty="0">
              <a:solidFill>
                <a:schemeClr val="tx1"/>
              </a:solidFill>
            </a:endParaRPr>
          </a:p>
          <a:p>
            <a:pPr marL="285750" indent="-285750">
              <a:buFont typeface="Arial" panose="020B0604020202020204" pitchFamily="34" charset="0"/>
              <a:buChar char="•"/>
              <a:tabLst>
                <a:tab pos="177800" algn="l"/>
              </a:tabLst>
            </a:pPr>
            <a:r>
              <a:rPr lang="en-US" sz="1400" b="0" dirty="0">
                <a:solidFill>
                  <a:schemeClr val="tx1"/>
                </a:solidFill>
              </a:rPr>
              <a:t>67% of wealth in North America by </a:t>
            </a:r>
            <a:r>
              <a:rPr lang="en-US" sz="1400" b="0" dirty="0" smtClean="0">
                <a:solidFill>
                  <a:schemeClr val="tx1"/>
                </a:solidFill>
              </a:rPr>
              <a:t>2020. </a:t>
            </a:r>
            <a:r>
              <a:rPr lang="en-US" sz="1400" b="0" i="1" dirty="0" smtClean="0">
                <a:solidFill>
                  <a:schemeClr val="tx1"/>
                </a:solidFill>
              </a:rPr>
              <a:t>Source: </a:t>
            </a:r>
            <a:r>
              <a:rPr lang="en-US" sz="1400" b="0" i="1" dirty="0" smtClean="0"/>
              <a:t>Mary </a:t>
            </a:r>
            <a:r>
              <a:rPr lang="en-US" sz="1400" b="0" i="1" dirty="0"/>
              <a:t>Gooderham, Men are from mars, women make better investors, The Globe and Mail, October 16, </a:t>
            </a:r>
            <a:r>
              <a:rPr lang="en-US" sz="1400" b="0" i="1" dirty="0" smtClean="0"/>
              <a:t>2015</a:t>
            </a:r>
          </a:p>
          <a:p>
            <a:pPr marL="285750" indent="-285750">
              <a:buFont typeface="Arial" panose="020B0604020202020204" pitchFamily="34" charset="0"/>
              <a:buChar char="•"/>
              <a:tabLst>
                <a:tab pos="177800" algn="l"/>
              </a:tabLst>
            </a:pPr>
            <a:endParaRPr lang="en-US" sz="1400" b="0" dirty="0" smtClean="0">
              <a:solidFill>
                <a:schemeClr val="tx1"/>
              </a:solidFill>
            </a:endParaRPr>
          </a:p>
          <a:p>
            <a:pPr>
              <a:tabLst>
                <a:tab pos="177800" algn="l"/>
              </a:tabLst>
            </a:pPr>
            <a:r>
              <a:rPr lang="en-US" sz="1400" dirty="0">
                <a:solidFill>
                  <a:schemeClr val="accent1"/>
                </a:solidFill>
              </a:rPr>
              <a:t>The </a:t>
            </a:r>
            <a:r>
              <a:rPr lang="en-US" sz="1400" dirty="0" smtClean="0">
                <a:solidFill>
                  <a:schemeClr val="accent1"/>
                </a:solidFill>
              </a:rPr>
              <a:t>risks</a:t>
            </a:r>
            <a:endParaRPr lang="en-US" sz="1400" b="0" dirty="0">
              <a:solidFill>
                <a:schemeClr val="tx1"/>
              </a:solidFill>
            </a:endParaRP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a:solidFill>
                  <a:schemeClr val="tx1"/>
                </a:solidFill>
              </a:rPr>
              <a:t>70% switch advisors when spouse or partner </a:t>
            </a:r>
            <a:r>
              <a:rPr lang="en-US" sz="1400" b="0" dirty="0" smtClean="0">
                <a:solidFill>
                  <a:schemeClr val="tx1"/>
                </a:solidFill>
              </a:rPr>
              <a:t>dies. </a:t>
            </a:r>
            <a:r>
              <a:rPr lang="en-US" sz="1400" b="0" i="1" dirty="0" smtClean="0">
                <a:solidFill>
                  <a:schemeClr val="tx1"/>
                </a:solidFill>
              </a:rPr>
              <a:t>Source</a:t>
            </a:r>
            <a:r>
              <a:rPr lang="en-US" sz="1400" b="0" dirty="0" smtClean="0">
                <a:solidFill>
                  <a:schemeClr val="tx1"/>
                </a:solidFill>
              </a:rPr>
              <a:t>: </a:t>
            </a:r>
            <a:r>
              <a:rPr lang="en-US" sz="1400" b="0" i="1" dirty="0" smtClean="0">
                <a:solidFill>
                  <a:schemeClr val="tx1"/>
                </a:solidFill>
              </a:rPr>
              <a:t>Financial Planning Standard  Council </a:t>
            </a:r>
            <a:r>
              <a:rPr lang="en-US" sz="1400" b="0" i="1" dirty="0" smtClean="0">
                <a:solidFill>
                  <a:schemeClr val="tx1"/>
                </a:solidFill>
              </a:rPr>
              <a:t>2018</a:t>
            </a:r>
          </a:p>
          <a:p>
            <a:pPr marL="285750" indent="-285750" eaLnBrk="0" hangingPunct="0">
              <a:spcBef>
                <a:spcPct val="30000"/>
              </a:spcBef>
              <a:spcAft>
                <a:spcPct val="0"/>
              </a:spcAft>
              <a:buFont typeface="Arial" panose="020B0604020202020204" pitchFamily="34" charset="0"/>
              <a:buChar char="•"/>
              <a:tabLst>
                <a:tab pos="177800" algn="l"/>
              </a:tabLst>
              <a:defRPr/>
            </a:pPr>
            <a:r>
              <a:rPr lang="en-US" sz="1400" b="0" dirty="0" smtClean="0">
                <a:solidFill>
                  <a:schemeClr val="tx1"/>
                </a:solidFill>
              </a:rPr>
              <a:t>Nearly 2/3 are unhappy with the industry. </a:t>
            </a:r>
            <a:r>
              <a:rPr lang="en-US" sz="1400" b="0" i="1" dirty="0">
                <a:solidFill>
                  <a:schemeClr val="tx1"/>
                </a:solidFill>
              </a:rPr>
              <a:t>Source: The Boston Consulting Group, Women Want More (in Financial Services), October 2009</a:t>
            </a:r>
            <a:endParaRPr lang="en-US" sz="1400" b="0" dirty="0" smtClean="0">
              <a:solidFill>
                <a:schemeClr val="tx1"/>
              </a:solidFill>
            </a:endParaRPr>
          </a:p>
          <a:p>
            <a:pPr marL="285750" indent="-285750" eaLnBrk="0" hangingPunct="0">
              <a:spcBef>
                <a:spcPct val="30000"/>
              </a:spcBef>
              <a:spcAft>
                <a:spcPct val="0"/>
              </a:spcAft>
              <a:buFont typeface="Arial" panose="020B0604020202020204" pitchFamily="34" charset="0"/>
              <a:buChar char="•"/>
              <a:tabLst>
                <a:tab pos="177800" algn="l"/>
              </a:tabLst>
              <a:defRPr/>
            </a:pPr>
            <a:endParaRPr lang="en-US" sz="1400" b="0" i="1" dirty="0" smtClean="0">
              <a:solidFill>
                <a:schemeClr val="tx1"/>
              </a:solidFill>
            </a:endParaRPr>
          </a:p>
          <a:p>
            <a:pPr eaLnBrk="0" hangingPunct="0">
              <a:spcBef>
                <a:spcPct val="30000"/>
              </a:spcBef>
              <a:spcAft>
                <a:spcPct val="0"/>
              </a:spcAft>
              <a:tabLst>
                <a:tab pos="177800" algn="l"/>
              </a:tabLst>
              <a:defRPr/>
            </a:pPr>
            <a:r>
              <a:rPr lang="en-US" sz="1400" dirty="0" smtClean="0">
                <a:solidFill>
                  <a:schemeClr val="accent1"/>
                </a:solidFill>
              </a:rPr>
              <a:t>Their </a:t>
            </a:r>
            <a:r>
              <a:rPr lang="en-US" sz="1400" dirty="0">
                <a:solidFill>
                  <a:schemeClr val="accent1"/>
                </a:solidFill>
              </a:rPr>
              <a:t>concerns</a:t>
            </a:r>
          </a:p>
          <a:p>
            <a:pPr marL="285750" indent="-285750">
              <a:buFont typeface="Arial" panose="020B0604020202020204" pitchFamily="34" charset="0"/>
              <a:buChar char="•"/>
              <a:tabLst>
                <a:tab pos="177800" algn="l"/>
              </a:tabLst>
            </a:pPr>
            <a:r>
              <a:rPr lang="en-US" sz="1400" b="0" dirty="0"/>
              <a:t>34</a:t>
            </a:r>
            <a:r>
              <a:rPr lang="en-US" sz="1400" b="0" dirty="0" smtClean="0"/>
              <a:t>% </a:t>
            </a:r>
            <a:r>
              <a:rPr lang="en-US" sz="1400" b="0" dirty="0">
                <a:solidFill>
                  <a:schemeClr val="tx1"/>
                </a:solidFill>
              </a:rPr>
              <a:t>of women are highly concerned about maintaining standard of living in </a:t>
            </a:r>
            <a:r>
              <a:rPr lang="en-US" sz="1400" b="0" dirty="0" smtClean="0">
                <a:solidFill>
                  <a:schemeClr val="tx1"/>
                </a:solidFill>
              </a:rPr>
              <a:t>retirement</a:t>
            </a:r>
            <a:r>
              <a:rPr lang="en-US" sz="1400" b="0" dirty="0" smtClean="0"/>
              <a:t>. </a:t>
            </a:r>
            <a:r>
              <a:rPr lang="en-US" sz="1400" b="0" i="1" dirty="0" smtClean="0"/>
              <a:t>Source</a:t>
            </a:r>
            <a:r>
              <a:rPr lang="en-US" sz="1400" b="0" dirty="0" smtClean="0"/>
              <a:t>: </a:t>
            </a:r>
            <a:r>
              <a:rPr lang="en-US" sz="1400" b="0" i="1" dirty="0" smtClean="0"/>
              <a:t>Great-West </a:t>
            </a:r>
            <a:r>
              <a:rPr lang="en-US" sz="1400" b="0" i="1" dirty="0"/>
              <a:t>Life/Sun Life Financial, February </a:t>
            </a:r>
            <a:r>
              <a:rPr lang="en-US" sz="1400" b="0" i="1" dirty="0" smtClean="0"/>
              <a:t>2018</a:t>
            </a:r>
            <a:endParaRPr lang="en-US" sz="1400" b="0" dirty="0"/>
          </a:p>
          <a:p>
            <a:pPr marL="285750" indent="-285750">
              <a:buFont typeface="Arial" panose="020B0604020202020204" pitchFamily="34" charset="0"/>
              <a:buChar char="•"/>
              <a:tabLst>
                <a:tab pos="177800" algn="l"/>
              </a:tabLst>
            </a:pPr>
            <a:r>
              <a:rPr lang="en-US" sz="1400" b="0" dirty="0"/>
              <a:t>51% </a:t>
            </a:r>
            <a:r>
              <a:rPr lang="en-US" sz="1400" b="0" dirty="0">
                <a:solidFill>
                  <a:schemeClr val="tx1"/>
                </a:solidFill>
              </a:rPr>
              <a:t>of women say they lose sleep over money issues </a:t>
            </a:r>
            <a:r>
              <a:rPr lang="en-US" sz="1400" b="0" dirty="0" smtClean="0"/>
              <a:t>. </a:t>
            </a:r>
            <a:r>
              <a:rPr lang="en-US" sz="1400" b="0" i="1" dirty="0" smtClean="0"/>
              <a:t>Source</a:t>
            </a:r>
            <a:r>
              <a:rPr lang="en-US" sz="1400" b="0" dirty="0" smtClean="0"/>
              <a:t> </a:t>
            </a:r>
            <a:r>
              <a:rPr lang="en-US" sz="1400" b="0" i="1" dirty="0" smtClean="0"/>
              <a:t>Financial </a:t>
            </a:r>
            <a:r>
              <a:rPr lang="en-US" sz="1400" b="0" i="1" dirty="0"/>
              <a:t>Planning Standards Council Study, 2018</a:t>
            </a:r>
          </a:p>
          <a:p>
            <a:endParaRPr lang="en-US" sz="1400" b="0" dirty="0"/>
          </a:p>
        </p:txBody>
      </p:sp>
      <p:sp>
        <p:nvSpPr>
          <p:cNvPr id="3" name="Title 2"/>
          <p:cNvSpPr>
            <a:spLocks noGrp="1"/>
          </p:cNvSpPr>
          <p:nvPr>
            <p:ph type="title"/>
          </p:nvPr>
        </p:nvSpPr>
        <p:spPr/>
        <p:txBody>
          <a:bodyPr/>
          <a:lstStyle/>
          <a:p>
            <a:r>
              <a:rPr lang="en-US" dirty="0" smtClean="0"/>
              <a:t>Appendix: Sources </a:t>
            </a:r>
            <a:r>
              <a:rPr lang="en-US" dirty="0"/>
              <a:t>for </a:t>
            </a:r>
            <a:r>
              <a:rPr lang="en-US" i="1" dirty="0"/>
              <a:t>Working with female clients </a:t>
            </a:r>
            <a:r>
              <a:rPr lang="en-US" dirty="0" smtClean="0"/>
              <a:t>(Slide 3)</a:t>
            </a:r>
            <a:endParaRPr lang="en-US" dirty="0"/>
          </a:p>
        </p:txBody>
      </p:sp>
    </p:spTree>
    <p:extLst>
      <p:ext uri="{BB962C8B-B14F-4D97-AF65-F5344CB8AC3E}">
        <p14:creationId xmlns:p14="http://schemas.microsoft.com/office/powerpoint/2010/main" val="2538604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with female clients </a:t>
            </a:r>
            <a:endParaRPr lang="en-US" dirty="0"/>
          </a:p>
        </p:txBody>
      </p:sp>
      <p:sp>
        <p:nvSpPr>
          <p:cNvPr id="4" name="Slide Number Placeholder 3"/>
          <p:cNvSpPr>
            <a:spLocks noGrp="1"/>
          </p:cNvSpPr>
          <p:nvPr>
            <p:ph type="sldNum" sz="quarter" idx="11"/>
          </p:nvPr>
        </p:nvSpPr>
        <p:spPr/>
        <p:txBody>
          <a:bodyPr/>
          <a:lstStyle/>
          <a:p>
            <a:pPr>
              <a:defRPr/>
            </a:pPr>
            <a:fld id="{A8C2AA5B-A104-014F-B9FD-226CAFC3787C}" type="slidenum">
              <a:rPr lang="en-US" smtClean="0"/>
              <a:pPr>
                <a:defRPr/>
              </a:pPr>
              <a:t>3</a:t>
            </a:fld>
            <a:endParaRPr lang="en-US" dirty="0"/>
          </a:p>
        </p:txBody>
      </p:sp>
      <p:sp>
        <p:nvSpPr>
          <p:cNvPr id="5" name="Content Placeholder 4"/>
          <p:cNvSpPr>
            <a:spLocks noGrp="1"/>
          </p:cNvSpPr>
          <p:nvPr>
            <p:ph idx="12"/>
          </p:nvPr>
        </p:nvSpPr>
        <p:spPr/>
        <p:txBody>
          <a:bodyPr/>
          <a:lstStyle/>
          <a:p>
            <a:r>
              <a:rPr lang="en-US" dirty="0" smtClean="0"/>
              <a:t>The opportunity </a:t>
            </a:r>
          </a:p>
          <a:p>
            <a:pPr marL="223838" indent="-223838">
              <a:buFont typeface="Arial" pitchFamily="34" charset="0"/>
              <a:buChar char="•"/>
            </a:pPr>
            <a:r>
              <a:rPr lang="en-US" b="0" dirty="0" smtClean="0">
                <a:solidFill>
                  <a:schemeClr val="tx1"/>
                </a:solidFill>
              </a:rPr>
              <a:t>31% of women are the major breadwinners</a:t>
            </a:r>
          </a:p>
          <a:p>
            <a:pPr marL="223838" indent="-223838">
              <a:buFont typeface="Arial" pitchFamily="34" charset="0"/>
              <a:buChar char="•"/>
            </a:pPr>
            <a:r>
              <a:rPr lang="en-US" b="0" dirty="0" smtClean="0">
                <a:solidFill>
                  <a:schemeClr val="tx1"/>
                </a:solidFill>
              </a:rPr>
              <a:t>40% of the high net worth population</a:t>
            </a:r>
          </a:p>
          <a:p>
            <a:pPr marL="223838" indent="-223838">
              <a:buFont typeface="Arial" pitchFamily="34" charset="0"/>
              <a:buChar char="•"/>
            </a:pPr>
            <a:r>
              <a:rPr lang="en-US" b="0" dirty="0" smtClean="0">
                <a:solidFill>
                  <a:schemeClr val="tx1"/>
                </a:solidFill>
              </a:rPr>
              <a:t>67% of wealth in North America by 2020</a:t>
            </a:r>
          </a:p>
          <a:p>
            <a:pPr marL="223838" indent="-223838">
              <a:buFont typeface="Arial" pitchFamily="34" charset="0"/>
              <a:buChar char="•"/>
            </a:pPr>
            <a:r>
              <a:rPr lang="en-US" b="0" dirty="0" smtClean="0">
                <a:solidFill>
                  <a:schemeClr val="tx1"/>
                </a:solidFill>
              </a:rPr>
              <a:t>Women clients refer! </a:t>
            </a:r>
          </a:p>
          <a:p>
            <a:pPr marL="223838" indent="-223838"/>
            <a:r>
              <a:rPr lang="en-US" dirty="0" smtClean="0">
                <a:solidFill>
                  <a:schemeClr val="accent1"/>
                </a:solidFill>
              </a:rPr>
              <a:t>The risks</a:t>
            </a:r>
          </a:p>
          <a:p>
            <a:pPr marL="223838" indent="-223838">
              <a:buFont typeface="Arial" pitchFamily="34" charset="0"/>
              <a:buChar char="•"/>
            </a:pPr>
            <a:r>
              <a:rPr lang="en-US" b="0" dirty="0" smtClean="0">
                <a:solidFill>
                  <a:schemeClr val="tx1"/>
                </a:solidFill>
              </a:rPr>
              <a:t>Nearly 2/3 are unhappy with the industry</a:t>
            </a:r>
          </a:p>
          <a:p>
            <a:pPr marL="223838" indent="-223838">
              <a:buFont typeface="Arial" pitchFamily="34" charset="0"/>
              <a:buChar char="•"/>
            </a:pPr>
            <a:r>
              <a:rPr lang="en-US" b="0" dirty="0" smtClean="0">
                <a:solidFill>
                  <a:schemeClr val="tx1"/>
                </a:solidFill>
              </a:rPr>
              <a:t>70% switch advisors when spouse or partner dies</a:t>
            </a:r>
          </a:p>
          <a:p>
            <a:pPr marL="457200" indent="-457200"/>
            <a:r>
              <a:rPr lang="en-US" dirty="0" smtClean="0"/>
              <a:t>Their concerns</a:t>
            </a:r>
          </a:p>
          <a:p>
            <a:pPr marL="236538" indent="-236538">
              <a:buFont typeface="Arial" pitchFamily="34" charset="0"/>
              <a:buChar char="•"/>
            </a:pPr>
            <a:r>
              <a:rPr lang="en-US" b="0" dirty="0" smtClean="0">
                <a:solidFill>
                  <a:schemeClr val="tx1"/>
                </a:solidFill>
              </a:rPr>
              <a:t>34% of women are highly concerned about maintaining standard of living in retirement  - vs.17% of men  - mind the gap!</a:t>
            </a:r>
          </a:p>
          <a:p>
            <a:pPr marL="236538" indent="-236538">
              <a:buFont typeface="Arial" pitchFamily="34" charset="0"/>
              <a:buChar char="•"/>
            </a:pPr>
            <a:r>
              <a:rPr lang="en-US" b="0" dirty="0" smtClean="0">
                <a:solidFill>
                  <a:schemeClr val="tx1"/>
                </a:solidFill>
              </a:rPr>
              <a:t>51% of women say they lose sleep over money issues</a:t>
            </a:r>
          </a:p>
          <a:p>
            <a:pPr algn="r">
              <a:spcBef>
                <a:spcPts val="1800"/>
              </a:spcBef>
            </a:pPr>
            <a:r>
              <a:rPr lang="en-US" sz="1000" b="0" dirty="0" smtClean="0">
                <a:solidFill>
                  <a:schemeClr val="tx1"/>
                </a:solidFill>
              </a:rPr>
              <a:t>Sources: Appendix  – Slide 26</a:t>
            </a:r>
          </a:p>
          <a:p>
            <a:endParaRPr lang="en-US" dirty="0" smtClean="0">
              <a:solidFill>
                <a:schemeClr val="accent1"/>
              </a:solidFill>
            </a:endParaRPr>
          </a:p>
          <a:p>
            <a:pPr marL="223838" indent="-223838"/>
            <a:endParaRPr lang="en-US" b="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are different</a:t>
            </a:r>
            <a:endParaRPr lang="en-US" dirty="0"/>
          </a:p>
        </p:txBody>
      </p:sp>
      <p:sp>
        <p:nvSpPr>
          <p:cNvPr id="4" name="Slide Number Placeholder 3"/>
          <p:cNvSpPr>
            <a:spLocks noGrp="1"/>
          </p:cNvSpPr>
          <p:nvPr>
            <p:ph type="sldNum" sz="quarter" idx="11"/>
          </p:nvPr>
        </p:nvSpPr>
        <p:spPr/>
        <p:txBody>
          <a:bodyPr/>
          <a:lstStyle/>
          <a:p>
            <a:pPr>
              <a:defRPr/>
            </a:pPr>
            <a:fld id="{A8C2AA5B-A104-014F-B9FD-226CAFC3787C}" type="slidenum">
              <a:rPr lang="en-US" smtClean="0"/>
              <a:pPr>
                <a:defRPr/>
              </a:pPr>
              <a:t>4</a:t>
            </a:fld>
            <a:endParaRPr lang="en-US" dirty="0"/>
          </a:p>
        </p:txBody>
      </p:sp>
      <p:pic>
        <p:nvPicPr>
          <p:cNvPr id="6" name="Content Placeholder 5"/>
          <p:cNvPicPr>
            <a:picLocks noGrp="1" noChangeAspect="1"/>
          </p:cNvPicPr>
          <p:nvPr>
            <p:ph idx="12"/>
          </p:nvPr>
        </p:nvPicPr>
        <p:blipFill rotWithShape="1">
          <a:blip r:embed="rId3" cstate="print">
            <a:extLst>
              <a:ext uri="{28A0092B-C50C-407E-A947-70E740481C1C}">
                <a14:useLocalDpi xmlns:a14="http://schemas.microsoft.com/office/drawing/2010/main" val="0"/>
              </a:ext>
            </a:extLst>
          </a:blip>
          <a:srcRect t="11531" b="3521"/>
          <a:stretch/>
        </p:blipFill>
        <p:spPr>
          <a:xfrm>
            <a:off x="457200" y="1304288"/>
            <a:ext cx="8229600" cy="466058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BF8F6B-1623-4495-A76D-888B2BE4596A}"/>
              </a:ext>
            </a:extLst>
          </p:cNvPr>
          <p:cNvSpPr>
            <a:spLocks noGrp="1"/>
          </p:cNvSpPr>
          <p:nvPr>
            <p:ph type="title"/>
          </p:nvPr>
        </p:nvSpPr>
        <p:spPr/>
        <p:txBody>
          <a:bodyPr/>
          <a:lstStyle/>
          <a:p>
            <a:r>
              <a:rPr lang="en-US" dirty="0"/>
              <a:t>Women are different</a:t>
            </a:r>
            <a:endParaRPr lang="en-CA" dirty="0"/>
          </a:p>
        </p:txBody>
      </p:sp>
      <p:pic>
        <p:nvPicPr>
          <p:cNvPr id="3" name="Picture 2" descr="C:\Users\jchau05\AppData\Local\Microsoft\Windows\Temporary Internet Files\Content.Outlook\JV2A5Y9U\iStock-9101489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67" y="1116499"/>
            <a:ext cx="8229600" cy="499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28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67" y="-19050"/>
            <a:ext cx="8229600" cy="914400"/>
          </a:xfrm>
        </p:spPr>
        <p:txBody>
          <a:bodyPr/>
          <a:lstStyle/>
          <a:p>
            <a:r>
              <a:rPr lang="en-US" dirty="0" smtClean="0"/>
              <a:t>Life transitions</a:t>
            </a:r>
            <a:endParaRPr lang="en-US" dirty="0"/>
          </a:p>
        </p:txBody>
      </p:sp>
      <p:sp>
        <p:nvSpPr>
          <p:cNvPr id="4" name="Slide Number Placeholder 3"/>
          <p:cNvSpPr>
            <a:spLocks noGrp="1"/>
          </p:cNvSpPr>
          <p:nvPr>
            <p:ph type="sldNum" sz="quarter" idx="11"/>
          </p:nvPr>
        </p:nvSpPr>
        <p:spPr>
          <a:xfrm>
            <a:off x="8229600" y="5981700"/>
            <a:ext cx="457200" cy="609600"/>
          </a:xfrm>
        </p:spPr>
        <p:txBody>
          <a:bodyPr/>
          <a:lstStyle/>
          <a:p>
            <a:pPr>
              <a:defRPr/>
            </a:pPr>
            <a:fld id="{A8C2AA5B-A104-014F-B9FD-226CAFC3787C}" type="slidenum">
              <a:rPr lang="en-US" smtClean="0"/>
              <a:pPr>
                <a:defRPr/>
              </a:pPr>
              <a:t>6</a:t>
            </a:fld>
            <a:endParaRPr lang="en-US" dirty="0"/>
          </a:p>
        </p:txBody>
      </p:sp>
      <p:sp>
        <p:nvSpPr>
          <p:cNvPr id="8" name="Slide Number Placeholder 3">
            <a:extLst>
              <a:ext uri="{FF2B5EF4-FFF2-40B4-BE49-F238E27FC236}">
                <a16:creationId xmlns="" xmlns:a16="http://schemas.microsoft.com/office/drawing/2014/main" id="{6C97B0CD-2274-46BC-A0D0-FF07E387AB03}"/>
              </a:ext>
            </a:extLst>
          </p:cNvPr>
          <p:cNvSpPr txBox="1">
            <a:spLocks/>
          </p:cNvSpPr>
          <p:nvPr/>
        </p:nvSpPr>
        <p:spPr bwMode="auto">
          <a:xfrm>
            <a:off x="8686800" y="6261893"/>
            <a:ext cx="457199" cy="12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457200" rtl="0" eaLnBrk="1" fontAlgn="base" latinLnBrk="0" hangingPunct="1">
              <a:lnSpc>
                <a:spcPct val="100000"/>
              </a:lnSpc>
              <a:spcBef>
                <a:spcPts val="1000"/>
              </a:spcBef>
              <a:spcAft>
                <a:spcPts val="0"/>
              </a:spcAft>
              <a:buClrTx/>
              <a:buSzTx/>
              <a:buFont typeface="Arial" charset="0"/>
              <a:buNone/>
              <a:tabLst/>
              <a:defRPr/>
            </a:pPr>
            <a:endParaRPr kumimoji="0" lang="en-CA" sz="2000" b="1" i="0" u="none" strike="noStrike" kern="1200" cap="none" spc="0" normalizeH="0" baseline="0" noProof="0" dirty="0">
              <a:ln>
                <a:noFill/>
              </a:ln>
              <a:solidFill>
                <a:srgbClr val="0079C1"/>
              </a:solidFill>
              <a:effectLst/>
              <a:uLnTx/>
              <a:uFillTx/>
              <a:latin typeface="Arial"/>
              <a:ea typeface="ＭＳ Ｐゴシック" charset="0"/>
              <a:cs typeface="Arial"/>
            </a:endParaRPr>
          </a:p>
        </p:txBody>
      </p:sp>
      <p:pic>
        <p:nvPicPr>
          <p:cNvPr id="9" name="Content Placeholder 4">
            <a:extLst>
              <a:ext uri="{FF2B5EF4-FFF2-40B4-BE49-F238E27FC236}">
                <a16:creationId xmlns="" xmlns:a16="http://schemas.microsoft.com/office/drawing/2014/main" id="{E9E3B7C5-08A0-4826-8623-123776F6513A}"/>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3546" r="7833"/>
          <a:stretch/>
        </p:blipFill>
        <p:spPr>
          <a:xfrm flipH="1">
            <a:off x="406709" y="1438126"/>
            <a:ext cx="8443148" cy="4834682"/>
          </a:xfrm>
          <a:prstGeom prst="rect">
            <a:avLst/>
          </a:prstGeom>
        </p:spPr>
      </p:pic>
      <p:grpSp>
        <p:nvGrpSpPr>
          <p:cNvPr id="16" name="Group 15">
            <a:extLst>
              <a:ext uri="{FF2B5EF4-FFF2-40B4-BE49-F238E27FC236}">
                <a16:creationId xmlns="" xmlns:a16="http://schemas.microsoft.com/office/drawing/2014/main" id="{B6E9C1D2-988B-4B90-B152-BB8889AA46EE}"/>
              </a:ext>
            </a:extLst>
          </p:cNvPr>
          <p:cNvGrpSpPr/>
          <p:nvPr/>
        </p:nvGrpSpPr>
        <p:grpSpPr>
          <a:xfrm>
            <a:off x="7862989" y="1064481"/>
            <a:ext cx="1135439" cy="1386460"/>
            <a:chOff x="7731367" y="1307608"/>
            <a:chExt cx="1135439" cy="1386460"/>
          </a:xfrm>
        </p:grpSpPr>
        <p:sp>
          <p:nvSpPr>
            <p:cNvPr id="17" name="Rectangle 16">
              <a:extLst>
                <a:ext uri="{FF2B5EF4-FFF2-40B4-BE49-F238E27FC236}">
                  <a16:creationId xmlns="" xmlns:a16="http://schemas.microsoft.com/office/drawing/2014/main" id="{1CCCCCD2-B5ED-4B5B-9A99-0010042EBF8E}"/>
                </a:ext>
              </a:extLst>
            </p:cNvPr>
            <p:cNvSpPr/>
            <p:nvPr/>
          </p:nvSpPr>
          <p:spPr>
            <a:xfrm>
              <a:off x="7731367" y="2355514"/>
              <a:ext cx="1135439" cy="338554"/>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Widowhood</a:t>
              </a:r>
            </a:p>
          </p:txBody>
        </p:sp>
        <p:grpSp>
          <p:nvGrpSpPr>
            <p:cNvPr id="18" name="Group 20">
              <a:extLst>
                <a:ext uri="{FF2B5EF4-FFF2-40B4-BE49-F238E27FC236}">
                  <a16:creationId xmlns="" xmlns:a16="http://schemas.microsoft.com/office/drawing/2014/main" id="{C10007F4-5F2E-47B5-999F-582918C2FF37}"/>
                </a:ext>
              </a:extLst>
            </p:cNvPr>
            <p:cNvGrpSpPr/>
            <p:nvPr/>
          </p:nvGrpSpPr>
          <p:grpSpPr>
            <a:xfrm>
              <a:off x="7901762" y="1307608"/>
              <a:ext cx="788513" cy="1071086"/>
              <a:chOff x="6582187" y="1397844"/>
              <a:chExt cx="788513" cy="1071086"/>
            </a:xfrm>
          </p:grpSpPr>
          <p:pic>
            <p:nvPicPr>
              <p:cNvPr id="19" name="Picture 18">
                <a:extLst>
                  <a:ext uri="{FF2B5EF4-FFF2-40B4-BE49-F238E27FC236}">
                    <a16:creationId xmlns="" xmlns:a16="http://schemas.microsoft.com/office/drawing/2014/main" id="{D8EFBEC8-21E6-449C-90CD-A6E757DDC0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187" y="1397844"/>
                <a:ext cx="788513" cy="1071086"/>
              </a:xfrm>
              <a:prstGeom prst="rect">
                <a:avLst/>
              </a:prstGeom>
            </p:spPr>
          </p:pic>
          <p:grpSp>
            <p:nvGrpSpPr>
              <p:cNvPr id="20" name="Group 22">
                <a:extLst>
                  <a:ext uri="{FF2B5EF4-FFF2-40B4-BE49-F238E27FC236}">
                    <a16:creationId xmlns="" xmlns:a16="http://schemas.microsoft.com/office/drawing/2014/main" id="{A63F3B45-FDF0-49B5-AE27-978365B33DF8}"/>
                  </a:ext>
                </a:extLst>
              </p:cNvPr>
              <p:cNvGrpSpPr/>
              <p:nvPr/>
            </p:nvGrpSpPr>
            <p:grpSpPr>
              <a:xfrm>
                <a:off x="6656403" y="1474044"/>
                <a:ext cx="640080" cy="640080"/>
                <a:chOff x="6399652" y="2420556"/>
                <a:chExt cx="731991" cy="731991"/>
              </a:xfrm>
              <a:effectLst>
                <a:outerShdw blurRad="114300" dist="50800" dir="3000000" algn="ctr" rotWithShape="0">
                  <a:srgbClr val="000000">
                    <a:alpha val="43137"/>
                  </a:srgbClr>
                </a:outerShdw>
              </a:effectLst>
            </p:grpSpPr>
            <p:sp>
              <p:nvSpPr>
                <p:cNvPr id="21" name="Oval 20">
                  <a:extLst>
                    <a:ext uri="{FF2B5EF4-FFF2-40B4-BE49-F238E27FC236}">
                      <a16:creationId xmlns="" xmlns:a16="http://schemas.microsoft.com/office/drawing/2014/main" id="{809F67BF-4F92-45B6-9A6E-0F328BCBDB5B}"/>
                    </a:ext>
                  </a:extLst>
                </p:cNvPr>
                <p:cNvSpPr>
                  <a:spLocks noChangeAspect="1"/>
                </p:cNvSpPr>
                <p:nvPr/>
              </p:nvSpPr>
              <p:spPr>
                <a:xfrm>
                  <a:off x="6399652" y="2420556"/>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22" name="Picture 21">
                  <a:extLst>
                    <a:ext uri="{FF2B5EF4-FFF2-40B4-BE49-F238E27FC236}">
                      <a16:creationId xmlns="" xmlns:a16="http://schemas.microsoft.com/office/drawing/2014/main" id="{4D9A1AAE-EC9A-44C0-9EB8-4EFD4BDC1B5C}"/>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605646" y="2527089"/>
                  <a:ext cx="348567" cy="522851"/>
                </a:xfrm>
                <a:prstGeom prst="rect">
                  <a:avLst/>
                </a:prstGeom>
                <a:noFill/>
                <a:effectLst>
                  <a:outerShdw blurRad="114300" dist="50800" dir="3000000" algn="ctr" rotWithShape="0">
                    <a:srgbClr val="000000">
                      <a:alpha val="43137"/>
                    </a:srgbClr>
                  </a:outerShdw>
                </a:effectLst>
              </p:spPr>
            </p:pic>
          </p:grpSp>
        </p:grpSp>
      </p:grpSp>
      <p:grpSp>
        <p:nvGrpSpPr>
          <p:cNvPr id="23" name="Group 22">
            <a:extLst>
              <a:ext uri="{FF2B5EF4-FFF2-40B4-BE49-F238E27FC236}">
                <a16:creationId xmlns="" xmlns:a16="http://schemas.microsoft.com/office/drawing/2014/main" id="{5CE13311-4CAC-4470-9856-A7504ECDAADD}"/>
              </a:ext>
            </a:extLst>
          </p:cNvPr>
          <p:cNvGrpSpPr/>
          <p:nvPr/>
        </p:nvGrpSpPr>
        <p:grpSpPr>
          <a:xfrm>
            <a:off x="621067" y="3240855"/>
            <a:ext cx="3682260" cy="1423175"/>
            <a:chOff x="621067" y="3507555"/>
            <a:chExt cx="3682260" cy="1423175"/>
          </a:xfrm>
        </p:grpSpPr>
        <p:sp>
          <p:nvSpPr>
            <p:cNvPr id="24" name="Rectangle 23">
              <a:extLst>
                <a:ext uri="{FF2B5EF4-FFF2-40B4-BE49-F238E27FC236}">
                  <a16:creationId xmlns="" xmlns:a16="http://schemas.microsoft.com/office/drawing/2014/main" id="{539A7227-2529-4A1A-9688-20EDCB4BFFBB}"/>
                </a:ext>
              </a:extLst>
            </p:cNvPr>
            <p:cNvSpPr/>
            <p:nvPr/>
          </p:nvSpPr>
          <p:spPr>
            <a:xfrm>
              <a:off x="3251436" y="4560229"/>
              <a:ext cx="1051891" cy="338554"/>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Caregiving</a:t>
              </a:r>
            </a:p>
          </p:txBody>
        </p:sp>
        <p:grpSp>
          <p:nvGrpSpPr>
            <p:cNvPr id="25" name="Group 34">
              <a:extLst>
                <a:ext uri="{FF2B5EF4-FFF2-40B4-BE49-F238E27FC236}">
                  <a16:creationId xmlns="" xmlns:a16="http://schemas.microsoft.com/office/drawing/2014/main" id="{192F9148-DC72-4B71-9D21-58990E7EFE6E}"/>
                </a:ext>
              </a:extLst>
            </p:cNvPr>
            <p:cNvGrpSpPr/>
            <p:nvPr/>
          </p:nvGrpSpPr>
          <p:grpSpPr>
            <a:xfrm>
              <a:off x="621067" y="3507555"/>
              <a:ext cx="3647182" cy="1423175"/>
              <a:chOff x="703801" y="2111764"/>
              <a:chExt cx="3647182" cy="1423175"/>
            </a:xfrm>
          </p:grpSpPr>
          <p:pic>
            <p:nvPicPr>
              <p:cNvPr id="26" name="Picture 25">
                <a:extLst>
                  <a:ext uri="{FF2B5EF4-FFF2-40B4-BE49-F238E27FC236}">
                    <a16:creationId xmlns="" xmlns:a16="http://schemas.microsoft.com/office/drawing/2014/main" id="{7A60CD9B-EE9C-4A08-87C9-9FCE874285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2470" y="2111764"/>
                <a:ext cx="788513" cy="1071086"/>
              </a:xfrm>
              <a:prstGeom prst="rect">
                <a:avLst/>
              </a:prstGeom>
            </p:spPr>
          </p:pic>
          <p:grpSp>
            <p:nvGrpSpPr>
              <p:cNvPr id="27" name="Group 36">
                <a:extLst>
                  <a:ext uri="{FF2B5EF4-FFF2-40B4-BE49-F238E27FC236}">
                    <a16:creationId xmlns="" xmlns:a16="http://schemas.microsoft.com/office/drawing/2014/main" id="{730ED1C2-2EE4-4515-B08C-C5EBDEA80684}"/>
                  </a:ext>
                </a:extLst>
              </p:cNvPr>
              <p:cNvGrpSpPr/>
              <p:nvPr/>
            </p:nvGrpSpPr>
            <p:grpSpPr>
              <a:xfrm>
                <a:off x="703801" y="2359333"/>
                <a:ext cx="3460675" cy="1175606"/>
                <a:chOff x="3045626" y="2625862"/>
                <a:chExt cx="3957604" cy="1344415"/>
              </a:xfrm>
              <a:solidFill>
                <a:schemeClr val="bg1"/>
              </a:solidFill>
              <a:effectLst>
                <a:outerShdw blurRad="114300" dist="50800" dir="3000000" algn="ctr" rotWithShape="0">
                  <a:srgbClr val="000000">
                    <a:alpha val="43137"/>
                  </a:srgbClr>
                </a:outerShdw>
              </a:effectLst>
            </p:grpSpPr>
            <p:sp>
              <p:nvSpPr>
                <p:cNvPr id="28" name="Oval 27">
                  <a:extLst>
                    <a:ext uri="{FF2B5EF4-FFF2-40B4-BE49-F238E27FC236}">
                      <a16:creationId xmlns="" xmlns:a16="http://schemas.microsoft.com/office/drawing/2014/main" id="{83623FFA-87A8-469A-9F65-7DD090FCD393}"/>
                    </a:ext>
                  </a:extLst>
                </p:cNvPr>
                <p:cNvSpPr>
                  <a:spLocks noChangeAspect="1"/>
                </p:cNvSpPr>
                <p:nvPr/>
              </p:nvSpPr>
              <p:spPr>
                <a:xfrm>
                  <a:off x="3045626" y="3238286"/>
                  <a:ext cx="731991" cy="731991"/>
                </a:xfrm>
                <a:prstGeom prst="ellipse">
                  <a:avLst/>
                </a:prstGeom>
                <a:grp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29" name="Picture 28">
                  <a:extLst>
                    <a:ext uri="{FF2B5EF4-FFF2-40B4-BE49-F238E27FC236}">
                      <a16:creationId xmlns="" xmlns:a16="http://schemas.microsoft.com/office/drawing/2014/main" id="{B0082384-9AF2-4DBD-94B3-1E5D9B19FF0A}"/>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528066" y="2625862"/>
                  <a:ext cx="475164" cy="321381"/>
                </a:xfrm>
                <a:prstGeom prst="rect">
                  <a:avLst/>
                </a:prstGeom>
                <a:noFill/>
                <a:effectLst>
                  <a:outerShdw blurRad="114300" dist="50800" dir="3000000" algn="ctr" rotWithShape="0">
                    <a:srgbClr val="000000">
                      <a:alpha val="43137"/>
                    </a:srgbClr>
                  </a:outerShdw>
                </a:effectLst>
              </p:spPr>
            </p:pic>
          </p:grpSp>
        </p:grpSp>
      </p:grpSp>
      <p:grpSp>
        <p:nvGrpSpPr>
          <p:cNvPr id="30" name="Group 29">
            <a:extLst>
              <a:ext uri="{FF2B5EF4-FFF2-40B4-BE49-F238E27FC236}">
                <a16:creationId xmlns="" xmlns:a16="http://schemas.microsoft.com/office/drawing/2014/main" id="{985ACF33-8377-44D9-BABE-C8BB5B3AF8FD}"/>
              </a:ext>
            </a:extLst>
          </p:cNvPr>
          <p:cNvGrpSpPr/>
          <p:nvPr/>
        </p:nvGrpSpPr>
        <p:grpSpPr>
          <a:xfrm>
            <a:off x="4194032" y="3692475"/>
            <a:ext cx="1479892" cy="1639194"/>
            <a:chOff x="3180540" y="4195645"/>
            <a:chExt cx="1479892" cy="1639194"/>
          </a:xfrm>
        </p:grpSpPr>
        <p:sp>
          <p:nvSpPr>
            <p:cNvPr id="31" name="Rectangle 30">
              <a:extLst>
                <a:ext uri="{FF2B5EF4-FFF2-40B4-BE49-F238E27FC236}">
                  <a16:creationId xmlns="" xmlns:a16="http://schemas.microsoft.com/office/drawing/2014/main" id="{0ED1D39E-4950-43F2-B421-DA55F230FB56}"/>
                </a:ext>
              </a:extLst>
            </p:cNvPr>
            <p:cNvSpPr/>
            <p:nvPr/>
          </p:nvSpPr>
          <p:spPr>
            <a:xfrm>
              <a:off x="3180540" y="5250064"/>
              <a:ext cx="1479892" cy="584775"/>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Empty nest/</a:t>
              </a:r>
              <a:br>
                <a:rPr lang="en-CA" sz="1600" b="1" dirty="0">
                  <a:solidFill>
                    <a:schemeClr val="tx2"/>
                  </a:solidFill>
                  <a:latin typeface="Arial Narrow" panose="020B0606020202030204" pitchFamily="34" charset="0"/>
                  <a:cs typeface="Arial"/>
                </a:rPr>
              </a:br>
              <a:r>
                <a:rPr lang="en-CA" sz="1600" b="1" dirty="0">
                  <a:solidFill>
                    <a:schemeClr val="tx2"/>
                  </a:solidFill>
                  <a:latin typeface="Arial Narrow" panose="020B0606020202030204" pitchFamily="34" charset="0"/>
                  <a:cs typeface="Arial"/>
                </a:rPr>
                <a:t>boomerang kids</a:t>
              </a:r>
            </a:p>
          </p:txBody>
        </p:sp>
        <p:pic>
          <p:nvPicPr>
            <p:cNvPr id="32" name="Picture 31">
              <a:extLst>
                <a:ext uri="{FF2B5EF4-FFF2-40B4-BE49-F238E27FC236}">
                  <a16:creationId xmlns="" xmlns:a16="http://schemas.microsoft.com/office/drawing/2014/main" id="{63C005AB-61C3-4E9F-AE80-5B2B074D28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9289" y="4195645"/>
              <a:ext cx="788514" cy="1071086"/>
            </a:xfrm>
            <a:prstGeom prst="rect">
              <a:avLst/>
            </a:prstGeom>
          </p:spPr>
        </p:pic>
        <p:grpSp>
          <p:nvGrpSpPr>
            <p:cNvPr id="33" name="Group 42">
              <a:extLst>
                <a:ext uri="{FF2B5EF4-FFF2-40B4-BE49-F238E27FC236}">
                  <a16:creationId xmlns="" xmlns:a16="http://schemas.microsoft.com/office/drawing/2014/main" id="{01F78CDB-D7D3-4B36-B6E2-6F873BF09F47}"/>
                </a:ext>
              </a:extLst>
            </p:cNvPr>
            <p:cNvGrpSpPr/>
            <p:nvPr/>
          </p:nvGrpSpPr>
          <p:grpSpPr>
            <a:xfrm>
              <a:off x="3605853" y="4254838"/>
              <a:ext cx="640080" cy="640080"/>
              <a:chOff x="4428491" y="4010823"/>
              <a:chExt cx="731991" cy="731991"/>
            </a:xfrm>
            <a:solidFill>
              <a:srgbClr val="35A5B7"/>
            </a:solidFill>
            <a:effectLst>
              <a:outerShdw blurRad="114300" dist="50800" dir="3000000" algn="ctr" rotWithShape="0">
                <a:srgbClr val="000000">
                  <a:alpha val="43137"/>
                </a:srgbClr>
              </a:outerShdw>
            </a:effectLst>
          </p:grpSpPr>
          <p:sp>
            <p:nvSpPr>
              <p:cNvPr id="34" name="Oval 33">
                <a:extLst>
                  <a:ext uri="{FF2B5EF4-FFF2-40B4-BE49-F238E27FC236}">
                    <a16:creationId xmlns="" xmlns:a16="http://schemas.microsoft.com/office/drawing/2014/main" id="{72E22BD0-3D2A-4993-9F4D-BDCAC7CBDE2B}"/>
                  </a:ext>
                </a:extLst>
              </p:cNvPr>
              <p:cNvSpPr>
                <a:spLocks noChangeAspect="1"/>
              </p:cNvSpPr>
              <p:nvPr/>
            </p:nvSpPr>
            <p:spPr>
              <a:xfrm>
                <a:off x="4428491" y="4010823"/>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35" name="Picture 34">
                <a:extLst>
                  <a:ext uri="{FF2B5EF4-FFF2-40B4-BE49-F238E27FC236}">
                    <a16:creationId xmlns="" xmlns:a16="http://schemas.microsoft.com/office/drawing/2014/main" id="{C528737C-BCD3-43B7-B081-B3B4086DF6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5875" y="4177419"/>
                <a:ext cx="468073" cy="428738"/>
              </a:xfrm>
              <a:prstGeom prst="rect">
                <a:avLst/>
              </a:prstGeom>
              <a:noFill/>
              <a:effectLst>
                <a:outerShdw blurRad="114300" dist="50800" dir="3000000" algn="ctr" rotWithShape="0">
                  <a:srgbClr val="000000">
                    <a:alpha val="43137"/>
                  </a:srgbClr>
                </a:outerShdw>
              </a:effectLst>
            </p:spPr>
          </p:pic>
        </p:grpSp>
      </p:grpSp>
      <p:grpSp>
        <p:nvGrpSpPr>
          <p:cNvPr id="36" name="Group 35">
            <a:extLst>
              <a:ext uri="{FF2B5EF4-FFF2-40B4-BE49-F238E27FC236}">
                <a16:creationId xmlns="" xmlns:a16="http://schemas.microsoft.com/office/drawing/2014/main" id="{C90D6DFE-732E-4A90-9600-255AB8D4C5C5}"/>
              </a:ext>
            </a:extLst>
          </p:cNvPr>
          <p:cNvGrpSpPr/>
          <p:nvPr/>
        </p:nvGrpSpPr>
        <p:grpSpPr>
          <a:xfrm>
            <a:off x="5507617" y="2463419"/>
            <a:ext cx="1255472" cy="1620171"/>
            <a:chOff x="4797037" y="4038498"/>
            <a:chExt cx="1255472" cy="1620171"/>
          </a:xfrm>
        </p:grpSpPr>
        <p:sp>
          <p:nvSpPr>
            <p:cNvPr id="37" name="Rectangle 36">
              <a:extLst>
                <a:ext uri="{FF2B5EF4-FFF2-40B4-BE49-F238E27FC236}">
                  <a16:creationId xmlns="" xmlns:a16="http://schemas.microsoft.com/office/drawing/2014/main" id="{F6C33245-98EA-4668-A9A8-7499032F6701}"/>
                </a:ext>
              </a:extLst>
            </p:cNvPr>
            <p:cNvSpPr/>
            <p:nvPr/>
          </p:nvSpPr>
          <p:spPr>
            <a:xfrm>
              <a:off x="4797037" y="5073894"/>
              <a:ext cx="1255472" cy="584775"/>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Career </a:t>
              </a:r>
              <a:br>
                <a:rPr lang="en-CA" sz="1600" b="1" dirty="0">
                  <a:solidFill>
                    <a:schemeClr val="tx2"/>
                  </a:solidFill>
                  <a:latin typeface="Arial Narrow" panose="020B0606020202030204" pitchFamily="34" charset="0"/>
                  <a:cs typeface="Arial"/>
                </a:rPr>
              </a:br>
              <a:r>
                <a:rPr lang="en-CA" sz="1600" b="1" dirty="0">
                  <a:solidFill>
                    <a:schemeClr val="tx2"/>
                  </a:solidFill>
                  <a:latin typeface="Arial Narrow" panose="020B0606020202030204" pitchFamily="34" charset="0"/>
                  <a:cs typeface="Arial"/>
                </a:rPr>
                <a:t>advancement</a:t>
              </a:r>
            </a:p>
          </p:txBody>
        </p:sp>
        <p:pic>
          <p:nvPicPr>
            <p:cNvPr id="38" name="Picture 37">
              <a:extLst>
                <a:ext uri="{FF2B5EF4-FFF2-40B4-BE49-F238E27FC236}">
                  <a16:creationId xmlns="" xmlns:a16="http://schemas.microsoft.com/office/drawing/2014/main" id="{BF00B1B8-16E9-482D-8AF1-AD9E25789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48042" y="4038498"/>
              <a:ext cx="788514" cy="1071086"/>
            </a:xfrm>
            <a:prstGeom prst="rect">
              <a:avLst/>
            </a:prstGeom>
          </p:spPr>
        </p:pic>
        <p:sp>
          <p:nvSpPr>
            <p:cNvPr id="39" name="Oval 38">
              <a:extLst>
                <a:ext uri="{FF2B5EF4-FFF2-40B4-BE49-F238E27FC236}">
                  <a16:creationId xmlns="" xmlns:a16="http://schemas.microsoft.com/office/drawing/2014/main" id="{EC353D8D-E0EC-4DC8-8838-0C973BC194E2}"/>
                </a:ext>
              </a:extLst>
            </p:cNvPr>
            <p:cNvSpPr>
              <a:spLocks noChangeAspect="1"/>
            </p:cNvSpPr>
            <p:nvPr/>
          </p:nvSpPr>
          <p:spPr>
            <a:xfrm>
              <a:off x="5114606" y="4097691"/>
              <a:ext cx="640080" cy="640080"/>
            </a:xfrm>
            <a:prstGeom prst="ellipse">
              <a:avLst/>
            </a:prstGeom>
            <a:solidFill>
              <a:schemeClr val="accent4"/>
            </a:solidFill>
            <a:ln w="63500">
              <a:solidFill>
                <a:schemeClr val="bg1">
                  <a:alpha val="15000"/>
                </a:schemeClr>
              </a:solidFill>
            </a:ln>
            <a:effectLst>
              <a:outerShdw blurRad="114300" dist="50800" dir="30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40" name="Picture 39">
              <a:extLst>
                <a:ext uri="{FF2B5EF4-FFF2-40B4-BE49-F238E27FC236}">
                  <a16:creationId xmlns="" xmlns:a16="http://schemas.microsoft.com/office/drawing/2014/main" id="{EC11F178-A3EE-4B11-8E66-48C349A56D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65517" y="4222184"/>
              <a:ext cx="343389" cy="343389"/>
            </a:xfrm>
            <a:prstGeom prst="rect">
              <a:avLst/>
            </a:prstGeom>
            <a:noFill/>
            <a:effectLst>
              <a:outerShdw blurRad="114300" dist="50800" dir="3000000" algn="ctr" rotWithShape="0">
                <a:srgbClr val="000000">
                  <a:alpha val="43137"/>
                </a:srgbClr>
              </a:outerShdw>
            </a:effectLst>
          </p:spPr>
        </p:pic>
      </p:grpSp>
      <p:grpSp>
        <p:nvGrpSpPr>
          <p:cNvPr id="41" name="Group 40">
            <a:extLst>
              <a:ext uri="{FF2B5EF4-FFF2-40B4-BE49-F238E27FC236}">
                <a16:creationId xmlns="" xmlns:a16="http://schemas.microsoft.com/office/drawing/2014/main" id="{5890FEE0-EFBA-4F1F-A843-F05621332706}"/>
              </a:ext>
            </a:extLst>
          </p:cNvPr>
          <p:cNvGrpSpPr/>
          <p:nvPr/>
        </p:nvGrpSpPr>
        <p:grpSpPr>
          <a:xfrm>
            <a:off x="621068" y="879813"/>
            <a:ext cx="5484538" cy="3784217"/>
            <a:chOff x="-954156" y="2143301"/>
            <a:chExt cx="5484538" cy="3784217"/>
          </a:xfrm>
        </p:grpSpPr>
        <p:sp>
          <p:nvSpPr>
            <p:cNvPr id="42" name="Rectangle 41">
              <a:extLst>
                <a:ext uri="{FF2B5EF4-FFF2-40B4-BE49-F238E27FC236}">
                  <a16:creationId xmlns="" xmlns:a16="http://schemas.microsoft.com/office/drawing/2014/main" id="{DD8DD8FF-547C-4F3E-A093-BE3FB955CF12}"/>
                </a:ext>
              </a:extLst>
            </p:cNvPr>
            <p:cNvSpPr/>
            <p:nvPr/>
          </p:nvSpPr>
          <p:spPr>
            <a:xfrm>
              <a:off x="3468873" y="3214387"/>
              <a:ext cx="1061509" cy="338554"/>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Retirement</a:t>
              </a:r>
            </a:p>
          </p:txBody>
        </p:sp>
        <p:grpSp>
          <p:nvGrpSpPr>
            <p:cNvPr id="43" name="Group 59">
              <a:extLst>
                <a:ext uri="{FF2B5EF4-FFF2-40B4-BE49-F238E27FC236}">
                  <a16:creationId xmlns="" xmlns:a16="http://schemas.microsoft.com/office/drawing/2014/main" id="{CB8944DE-D087-4F49-8AB2-5A714EE1ECE8}"/>
                </a:ext>
              </a:extLst>
            </p:cNvPr>
            <p:cNvGrpSpPr/>
            <p:nvPr/>
          </p:nvGrpSpPr>
          <p:grpSpPr>
            <a:xfrm>
              <a:off x="-954156" y="2143301"/>
              <a:ext cx="5361660" cy="3784217"/>
              <a:chOff x="149647" y="2267877"/>
              <a:chExt cx="5361660" cy="3784217"/>
            </a:xfrm>
          </p:grpSpPr>
          <p:pic>
            <p:nvPicPr>
              <p:cNvPr id="44" name="Picture 43">
                <a:extLst>
                  <a:ext uri="{FF2B5EF4-FFF2-40B4-BE49-F238E27FC236}">
                    <a16:creationId xmlns="" xmlns:a16="http://schemas.microsoft.com/office/drawing/2014/main" id="{B72C04E4-5F72-41E6-B4A2-5CD9F4C1A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794" y="2267877"/>
                <a:ext cx="788513" cy="1071086"/>
              </a:xfrm>
              <a:prstGeom prst="rect">
                <a:avLst/>
              </a:prstGeom>
            </p:spPr>
          </p:pic>
          <p:grpSp>
            <p:nvGrpSpPr>
              <p:cNvPr id="45" name="Group 61">
                <a:extLst>
                  <a:ext uri="{FF2B5EF4-FFF2-40B4-BE49-F238E27FC236}">
                    <a16:creationId xmlns="" xmlns:a16="http://schemas.microsoft.com/office/drawing/2014/main" id="{22F40904-0F13-4098-A4E9-913CD215B42D}"/>
                  </a:ext>
                </a:extLst>
              </p:cNvPr>
              <p:cNvGrpSpPr/>
              <p:nvPr/>
            </p:nvGrpSpPr>
            <p:grpSpPr>
              <a:xfrm>
                <a:off x="149647" y="2520314"/>
                <a:ext cx="5191232" cy="3531780"/>
                <a:chOff x="1084960" y="2617361"/>
                <a:chExt cx="5936656" cy="4038919"/>
              </a:xfrm>
              <a:effectLst>
                <a:outerShdw blurRad="114300" dist="50800" dir="3000000" algn="ctr" rotWithShape="0">
                  <a:srgbClr val="000000">
                    <a:alpha val="43137"/>
                  </a:srgbClr>
                </a:outerShdw>
              </a:effectLst>
            </p:grpSpPr>
            <p:sp>
              <p:nvSpPr>
                <p:cNvPr id="46" name="Oval 45">
                  <a:extLst>
                    <a:ext uri="{FF2B5EF4-FFF2-40B4-BE49-F238E27FC236}">
                      <a16:creationId xmlns="" xmlns:a16="http://schemas.microsoft.com/office/drawing/2014/main" id="{E346A4FB-F798-4D94-989B-F4F2B681E166}"/>
                    </a:ext>
                  </a:extLst>
                </p:cNvPr>
                <p:cNvSpPr>
                  <a:spLocks noChangeAspect="1"/>
                </p:cNvSpPr>
                <p:nvPr/>
              </p:nvSpPr>
              <p:spPr>
                <a:xfrm>
                  <a:off x="1084960" y="5924289"/>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47" name="Picture 46">
                  <a:extLst>
                    <a:ext uri="{FF2B5EF4-FFF2-40B4-BE49-F238E27FC236}">
                      <a16:creationId xmlns="" xmlns:a16="http://schemas.microsoft.com/office/drawing/2014/main" id="{AD08E855-E71D-4B45-A61A-D8207613E292}"/>
                    </a:ext>
                  </a:extLst>
                </p:cNvPr>
                <p:cNvPicPr>
                  <a:picLocks noChangeAspect="1"/>
                </p:cNvPicPr>
                <p:nvPr/>
              </p:nvPicPr>
              <p:blipFill>
                <a:blip r:embed="rId10"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82978" y="2617361"/>
                  <a:ext cx="538638" cy="349798"/>
                </a:xfrm>
                <a:prstGeom prst="rect">
                  <a:avLst/>
                </a:prstGeom>
                <a:noFill/>
                <a:effectLst>
                  <a:outerShdw blurRad="114300" dist="50800" dir="3000000" algn="ctr" rotWithShape="0">
                    <a:srgbClr val="000000">
                      <a:alpha val="43137"/>
                    </a:srgbClr>
                  </a:outerShdw>
                </a:effectLst>
              </p:spPr>
            </p:pic>
          </p:grpSp>
        </p:grpSp>
      </p:grpSp>
      <p:grpSp>
        <p:nvGrpSpPr>
          <p:cNvPr id="48" name="Group 47">
            <a:extLst>
              <a:ext uri="{FF2B5EF4-FFF2-40B4-BE49-F238E27FC236}">
                <a16:creationId xmlns="" xmlns:a16="http://schemas.microsoft.com/office/drawing/2014/main" id="{AA3572CE-5709-4A22-B2F3-3027806D90D9}"/>
              </a:ext>
            </a:extLst>
          </p:cNvPr>
          <p:cNvGrpSpPr/>
          <p:nvPr/>
        </p:nvGrpSpPr>
        <p:grpSpPr>
          <a:xfrm>
            <a:off x="3370831" y="986209"/>
            <a:ext cx="1622980" cy="1589103"/>
            <a:chOff x="5378252" y="2414547"/>
            <a:chExt cx="1622980" cy="1589103"/>
          </a:xfrm>
        </p:grpSpPr>
        <p:sp>
          <p:nvSpPr>
            <p:cNvPr id="49" name="Rectangle 48">
              <a:extLst>
                <a:ext uri="{FF2B5EF4-FFF2-40B4-BE49-F238E27FC236}">
                  <a16:creationId xmlns="" xmlns:a16="http://schemas.microsoft.com/office/drawing/2014/main" id="{31B263E4-58C4-4401-A4C6-42822C7E1D24}"/>
                </a:ext>
              </a:extLst>
            </p:cNvPr>
            <p:cNvSpPr/>
            <p:nvPr/>
          </p:nvSpPr>
          <p:spPr>
            <a:xfrm>
              <a:off x="5378252" y="3468119"/>
              <a:ext cx="1622980" cy="535531"/>
            </a:xfrm>
            <a:prstGeom prst="rect">
              <a:avLst/>
            </a:prstGeom>
          </p:spPr>
          <p:txBody>
            <a:bodyPr wrap="square">
              <a:spAutoFit/>
            </a:bodyPr>
            <a:lstStyle/>
            <a:p>
              <a:pPr lvl="0" algn="ctr">
                <a:lnSpc>
                  <a:spcPct val="90000"/>
                </a:lnSpc>
                <a:spcBef>
                  <a:spcPts val="1000"/>
                </a:spcBef>
                <a:spcAft>
                  <a:spcPts val="0"/>
                </a:spcAft>
              </a:pPr>
              <a:r>
                <a:rPr lang="en-CA" sz="1600" b="1" dirty="0">
                  <a:solidFill>
                    <a:schemeClr val="tx2"/>
                  </a:solidFill>
                  <a:latin typeface="Arial Narrow" panose="020B0606020202030204" pitchFamily="34" charset="0"/>
                  <a:cs typeface="Arial"/>
                </a:rPr>
                <a:t>Death of parent/</a:t>
              </a:r>
              <a:br>
                <a:rPr lang="en-CA" sz="1600" b="1" dirty="0">
                  <a:solidFill>
                    <a:schemeClr val="tx2"/>
                  </a:solidFill>
                  <a:latin typeface="Arial Narrow" panose="020B0606020202030204" pitchFamily="34" charset="0"/>
                  <a:cs typeface="Arial"/>
                </a:rPr>
              </a:br>
              <a:r>
                <a:rPr lang="en-CA" sz="1600" b="1" dirty="0">
                  <a:solidFill>
                    <a:schemeClr val="tx2"/>
                  </a:solidFill>
                  <a:latin typeface="Arial Narrow" panose="020B0606020202030204" pitchFamily="34" charset="0"/>
                  <a:cs typeface="Arial"/>
                </a:rPr>
                <a:t>inheritance</a:t>
              </a:r>
            </a:p>
          </p:txBody>
        </p:sp>
        <p:pic>
          <p:nvPicPr>
            <p:cNvPr id="50" name="Picture 49">
              <a:extLst>
                <a:ext uri="{FF2B5EF4-FFF2-40B4-BE49-F238E27FC236}">
                  <a16:creationId xmlns="" xmlns:a16="http://schemas.microsoft.com/office/drawing/2014/main" id="{A51736ED-3FBC-47A2-AAF7-2190D800D7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19651" y="2414547"/>
              <a:ext cx="788514" cy="1071086"/>
            </a:xfrm>
            <a:prstGeom prst="rect">
              <a:avLst/>
            </a:prstGeom>
          </p:spPr>
        </p:pic>
        <p:grpSp>
          <p:nvGrpSpPr>
            <p:cNvPr id="51" name="Group 67">
              <a:extLst>
                <a:ext uri="{FF2B5EF4-FFF2-40B4-BE49-F238E27FC236}">
                  <a16:creationId xmlns="" xmlns:a16="http://schemas.microsoft.com/office/drawing/2014/main" id="{BB06352E-35C9-44A0-BF26-D2C7BB303755}"/>
                </a:ext>
              </a:extLst>
            </p:cNvPr>
            <p:cNvGrpSpPr/>
            <p:nvPr/>
          </p:nvGrpSpPr>
          <p:grpSpPr>
            <a:xfrm>
              <a:off x="5889577" y="2488539"/>
              <a:ext cx="640080" cy="640080"/>
              <a:chOff x="6399652" y="2420556"/>
              <a:chExt cx="731991" cy="731991"/>
            </a:xfrm>
            <a:effectLst>
              <a:outerShdw blurRad="114300" dist="50800" dir="3000000" algn="ctr" rotWithShape="0">
                <a:srgbClr val="000000">
                  <a:alpha val="43137"/>
                </a:srgbClr>
              </a:outerShdw>
            </a:effectLst>
          </p:grpSpPr>
          <p:sp>
            <p:nvSpPr>
              <p:cNvPr id="52" name="Oval 51">
                <a:extLst>
                  <a:ext uri="{FF2B5EF4-FFF2-40B4-BE49-F238E27FC236}">
                    <a16:creationId xmlns="" xmlns:a16="http://schemas.microsoft.com/office/drawing/2014/main" id="{5F2E0207-D82E-462F-AD0C-BF60FADBEC37}"/>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53" name="Picture 52">
                <a:extLst>
                  <a:ext uri="{FF2B5EF4-FFF2-40B4-BE49-F238E27FC236}">
                    <a16:creationId xmlns="" xmlns:a16="http://schemas.microsoft.com/office/drawing/2014/main" id="{9024542A-7AE7-4D3E-969F-88C64DA4A7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62796" y="2522576"/>
                <a:ext cx="395836" cy="470566"/>
              </a:xfrm>
              <a:prstGeom prst="rect">
                <a:avLst/>
              </a:prstGeom>
              <a:noFill/>
              <a:effectLst>
                <a:outerShdw blurRad="114300" dist="50800" dir="3000000" algn="ctr" rotWithShape="0">
                  <a:srgbClr val="000000">
                    <a:alpha val="43137"/>
                  </a:srgbClr>
                </a:outerShdw>
              </a:effectLst>
            </p:spPr>
          </p:pic>
        </p:grpSp>
      </p:grpSp>
      <p:grpSp>
        <p:nvGrpSpPr>
          <p:cNvPr id="54" name="Group 53">
            <a:extLst>
              <a:ext uri="{FF2B5EF4-FFF2-40B4-BE49-F238E27FC236}">
                <a16:creationId xmlns="" xmlns:a16="http://schemas.microsoft.com/office/drawing/2014/main" id="{28689945-23F0-428A-8BA3-C8EE9AA8CB51}"/>
              </a:ext>
            </a:extLst>
          </p:cNvPr>
          <p:cNvGrpSpPr/>
          <p:nvPr/>
        </p:nvGrpSpPr>
        <p:grpSpPr>
          <a:xfrm>
            <a:off x="1929676" y="714272"/>
            <a:ext cx="1481496" cy="1591566"/>
            <a:chOff x="2645353" y="2916237"/>
            <a:chExt cx="1481496" cy="1591566"/>
          </a:xfrm>
        </p:grpSpPr>
        <p:sp>
          <p:nvSpPr>
            <p:cNvPr id="55" name="Rectangle 54">
              <a:extLst>
                <a:ext uri="{FF2B5EF4-FFF2-40B4-BE49-F238E27FC236}">
                  <a16:creationId xmlns="" xmlns:a16="http://schemas.microsoft.com/office/drawing/2014/main" id="{8895A088-88F4-4FDA-9E2F-EEEA8A1AAFCE}"/>
                </a:ext>
              </a:extLst>
            </p:cNvPr>
            <p:cNvSpPr/>
            <p:nvPr/>
          </p:nvSpPr>
          <p:spPr>
            <a:xfrm>
              <a:off x="2645353" y="3923028"/>
              <a:ext cx="1481496" cy="584775"/>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Remarriage or </a:t>
              </a:r>
              <a:br>
                <a:rPr lang="en-CA" sz="1600" b="1" dirty="0">
                  <a:solidFill>
                    <a:schemeClr val="tx2"/>
                  </a:solidFill>
                  <a:latin typeface="Arial Narrow" panose="020B0606020202030204" pitchFamily="34" charset="0"/>
                  <a:cs typeface="Arial"/>
                </a:rPr>
              </a:br>
              <a:r>
                <a:rPr lang="en-CA" sz="1600" b="1" dirty="0">
                  <a:solidFill>
                    <a:schemeClr val="tx2"/>
                  </a:solidFill>
                  <a:latin typeface="Arial Narrow" panose="020B0606020202030204" pitchFamily="34" charset="0"/>
                  <a:cs typeface="Arial"/>
                </a:rPr>
                <a:t>new partnership</a:t>
              </a:r>
            </a:p>
          </p:txBody>
        </p:sp>
        <p:pic>
          <p:nvPicPr>
            <p:cNvPr id="56" name="Picture 55">
              <a:extLst>
                <a:ext uri="{FF2B5EF4-FFF2-40B4-BE49-F238E27FC236}">
                  <a16:creationId xmlns="" xmlns:a16="http://schemas.microsoft.com/office/drawing/2014/main" id="{1D432834-D1F9-424A-AD77-82B848636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2746" y="2916237"/>
              <a:ext cx="788514" cy="1071086"/>
            </a:xfrm>
            <a:prstGeom prst="rect">
              <a:avLst/>
            </a:prstGeom>
          </p:spPr>
        </p:pic>
        <p:grpSp>
          <p:nvGrpSpPr>
            <p:cNvPr id="57" name="Group 73">
              <a:extLst>
                <a:ext uri="{FF2B5EF4-FFF2-40B4-BE49-F238E27FC236}">
                  <a16:creationId xmlns="" xmlns:a16="http://schemas.microsoft.com/office/drawing/2014/main" id="{12E24863-2748-4BEA-8354-5699F3CCFEB5}"/>
                </a:ext>
              </a:extLst>
            </p:cNvPr>
            <p:cNvGrpSpPr/>
            <p:nvPr/>
          </p:nvGrpSpPr>
          <p:grpSpPr>
            <a:xfrm>
              <a:off x="3051077" y="2992481"/>
              <a:ext cx="640080" cy="640080"/>
              <a:chOff x="6399652" y="2420556"/>
              <a:chExt cx="731991" cy="731991"/>
            </a:xfrm>
            <a:effectLst>
              <a:outerShdw blurRad="114300" dist="50800" dir="3000000" algn="ctr" rotWithShape="0">
                <a:srgbClr val="000000">
                  <a:alpha val="43137"/>
                </a:srgbClr>
              </a:outerShdw>
            </a:effectLst>
          </p:grpSpPr>
          <p:sp>
            <p:nvSpPr>
              <p:cNvPr id="58" name="Oval 57">
                <a:extLst>
                  <a:ext uri="{FF2B5EF4-FFF2-40B4-BE49-F238E27FC236}">
                    <a16:creationId xmlns="" xmlns:a16="http://schemas.microsoft.com/office/drawing/2014/main" id="{3CBE15E9-D4E4-473D-81EA-77C405ED615B}"/>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59" name="Picture 58">
                <a:extLst>
                  <a:ext uri="{FF2B5EF4-FFF2-40B4-BE49-F238E27FC236}">
                    <a16:creationId xmlns="" xmlns:a16="http://schemas.microsoft.com/office/drawing/2014/main" id="{E84077E8-DF4E-444A-BF48-37850267FE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37931" y="2573104"/>
                <a:ext cx="475164" cy="407165"/>
              </a:xfrm>
              <a:prstGeom prst="rect">
                <a:avLst/>
              </a:prstGeom>
              <a:noFill/>
              <a:effectLst>
                <a:outerShdw blurRad="114300" dist="50800" dir="3000000" algn="ctr" rotWithShape="0">
                  <a:srgbClr val="000000">
                    <a:alpha val="43137"/>
                  </a:srgbClr>
                </a:outerShdw>
              </a:effectLst>
            </p:spPr>
          </p:pic>
        </p:grpSp>
      </p:grpSp>
      <p:grpSp>
        <p:nvGrpSpPr>
          <p:cNvPr id="60" name="Group 59">
            <a:extLst>
              <a:ext uri="{FF2B5EF4-FFF2-40B4-BE49-F238E27FC236}">
                <a16:creationId xmlns="" xmlns:a16="http://schemas.microsoft.com/office/drawing/2014/main" id="{732B0B11-E8B7-46D0-8DD7-55D92DFACBEA}"/>
              </a:ext>
            </a:extLst>
          </p:cNvPr>
          <p:cNvGrpSpPr/>
          <p:nvPr/>
        </p:nvGrpSpPr>
        <p:grpSpPr>
          <a:xfrm>
            <a:off x="1707685" y="2374593"/>
            <a:ext cx="910827" cy="1588153"/>
            <a:chOff x="2116185" y="2316742"/>
            <a:chExt cx="910827" cy="1588153"/>
          </a:xfrm>
        </p:grpSpPr>
        <p:sp>
          <p:nvSpPr>
            <p:cNvPr id="61" name="Rectangle 60">
              <a:extLst>
                <a:ext uri="{FF2B5EF4-FFF2-40B4-BE49-F238E27FC236}">
                  <a16:creationId xmlns="" xmlns:a16="http://schemas.microsoft.com/office/drawing/2014/main" id="{026D7529-C320-49A0-89CF-4FCAB041117C}"/>
                </a:ext>
              </a:extLst>
            </p:cNvPr>
            <p:cNvSpPr/>
            <p:nvPr/>
          </p:nvSpPr>
          <p:spPr>
            <a:xfrm>
              <a:off x="2116185" y="3320120"/>
              <a:ext cx="910827" cy="584775"/>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Sale of </a:t>
              </a:r>
              <a:br>
                <a:rPr lang="en-CA" sz="1600" b="1" dirty="0">
                  <a:solidFill>
                    <a:schemeClr val="tx2"/>
                  </a:solidFill>
                  <a:latin typeface="Arial Narrow" panose="020B0606020202030204" pitchFamily="34" charset="0"/>
                  <a:cs typeface="Arial"/>
                </a:rPr>
              </a:br>
              <a:r>
                <a:rPr lang="en-CA" sz="1600" b="1" dirty="0" smtClean="0">
                  <a:solidFill>
                    <a:schemeClr val="tx2"/>
                  </a:solidFill>
                  <a:latin typeface="Arial Narrow" panose="020B0606020202030204" pitchFamily="34" charset="0"/>
                  <a:cs typeface="Arial"/>
                </a:rPr>
                <a:t>business</a:t>
              </a:r>
              <a:endParaRPr lang="en-CA" sz="1600" b="1" dirty="0">
                <a:solidFill>
                  <a:schemeClr val="tx2"/>
                </a:solidFill>
                <a:latin typeface="Arial Narrow" panose="020B0606020202030204" pitchFamily="34" charset="0"/>
                <a:cs typeface="Arial"/>
              </a:endParaRPr>
            </a:p>
          </p:txBody>
        </p:sp>
        <p:pic>
          <p:nvPicPr>
            <p:cNvPr id="62" name="Picture 61">
              <a:extLst>
                <a:ext uri="{FF2B5EF4-FFF2-40B4-BE49-F238E27FC236}">
                  <a16:creationId xmlns="" xmlns:a16="http://schemas.microsoft.com/office/drawing/2014/main" id="{6FB0CE75-E0A2-4CCE-9E7F-3F720BED3F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6347" y="2316742"/>
              <a:ext cx="788514" cy="1071086"/>
            </a:xfrm>
            <a:prstGeom prst="rect">
              <a:avLst/>
            </a:prstGeom>
          </p:spPr>
        </p:pic>
        <p:grpSp>
          <p:nvGrpSpPr>
            <p:cNvPr id="63" name="Group 79">
              <a:extLst>
                <a:ext uri="{FF2B5EF4-FFF2-40B4-BE49-F238E27FC236}">
                  <a16:creationId xmlns="" xmlns:a16="http://schemas.microsoft.com/office/drawing/2014/main" id="{D9D986AE-AFE2-4B52-BBDF-5AC4890EFBAF}"/>
                </a:ext>
              </a:extLst>
            </p:cNvPr>
            <p:cNvGrpSpPr/>
            <p:nvPr/>
          </p:nvGrpSpPr>
          <p:grpSpPr>
            <a:xfrm>
              <a:off x="2252547" y="2392942"/>
              <a:ext cx="640080" cy="640080"/>
              <a:chOff x="6399652" y="2420556"/>
              <a:chExt cx="731991" cy="731991"/>
            </a:xfrm>
            <a:effectLst>
              <a:outerShdw blurRad="114300" dist="50800" dir="3000000" algn="ctr" rotWithShape="0">
                <a:srgbClr val="000000">
                  <a:alpha val="43137"/>
                </a:srgbClr>
              </a:outerShdw>
            </a:effectLst>
          </p:grpSpPr>
          <p:sp>
            <p:nvSpPr>
              <p:cNvPr id="64" name="Oval 63">
                <a:extLst>
                  <a:ext uri="{FF2B5EF4-FFF2-40B4-BE49-F238E27FC236}">
                    <a16:creationId xmlns="" xmlns:a16="http://schemas.microsoft.com/office/drawing/2014/main" id="{D4C457B9-B6AF-4E1D-9096-FFCDB51B63BB}"/>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65" name="Picture 64">
                <a:extLst>
                  <a:ext uri="{FF2B5EF4-FFF2-40B4-BE49-F238E27FC236}">
                    <a16:creationId xmlns="" xmlns:a16="http://schemas.microsoft.com/office/drawing/2014/main" id="{AE6DC216-B55A-43B1-96F6-579A6EAB8FA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98471" y="2587392"/>
                <a:ext cx="524982" cy="418281"/>
              </a:xfrm>
              <a:prstGeom prst="rect">
                <a:avLst/>
              </a:prstGeom>
              <a:noFill/>
              <a:effectLst>
                <a:outerShdw blurRad="114300" dist="50800" dir="3000000" algn="ctr" rotWithShape="0">
                  <a:srgbClr val="000000">
                    <a:alpha val="43137"/>
                  </a:srgbClr>
                </a:outerShdw>
              </a:effectLst>
            </p:spPr>
          </p:pic>
        </p:grpSp>
      </p:grpSp>
      <p:pic>
        <p:nvPicPr>
          <p:cNvPr id="66" name="Picture 65">
            <a:extLst>
              <a:ext uri="{FF2B5EF4-FFF2-40B4-BE49-F238E27FC236}">
                <a16:creationId xmlns="" xmlns:a16="http://schemas.microsoft.com/office/drawing/2014/main" id="{FD258C9B-39F6-4B40-BDB4-BB14A768A5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9870" y="4067886"/>
            <a:ext cx="788514" cy="1071086"/>
          </a:xfrm>
          <a:prstGeom prst="rect">
            <a:avLst/>
          </a:prstGeom>
        </p:spPr>
      </p:pic>
      <p:pic>
        <p:nvPicPr>
          <p:cNvPr id="67" name="Picture 66">
            <a:extLst>
              <a:ext uri="{FF2B5EF4-FFF2-40B4-BE49-F238E27FC236}">
                <a16:creationId xmlns="" xmlns:a16="http://schemas.microsoft.com/office/drawing/2014/main" id="{1A00C718-E464-42FD-B1B1-60AB0900D6F8}"/>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149705" y="4223088"/>
            <a:ext cx="644450" cy="440942"/>
          </a:xfrm>
          <a:prstGeom prst="rect">
            <a:avLst/>
          </a:prstGeom>
          <a:noFill/>
          <a:effectLst>
            <a:outerShdw blurRad="114300" dist="50800" dir="3000000" algn="ctr" rotWithShape="0">
              <a:srgbClr val="000000">
                <a:alpha val="43137"/>
              </a:srgbClr>
            </a:outerShdw>
          </a:effectLst>
        </p:spPr>
      </p:pic>
      <p:sp>
        <p:nvSpPr>
          <p:cNvPr id="68" name="Rectangle 67">
            <a:extLst>
              <a:ext uri="{FF2B5EF4-FFF2-40B4-BE49-F238E27FC236}">
                <a16:creationId xmlns="" xmlns:a16="http://schemas.microsoft.com/office/drawing/2014/main" id="{D7466729-AB31-41A2-9316-17C50B77991A}"/>
              </a:ext>
            </a:extLst>
          </p:cNvPr>
          <p:cNvSpPr/>
          <p:nvPr/>
        </p:nvSpPr>
        <p:spPr>
          <a:xfrm>
            <a:off x="2051603" y="5023790"/>
            <a:ext cx="1377300" cy="584775"/>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Kids in school/</a:t>
            </a:r>
            <a:br>
              <a:rPr lang="en-CA" sz="1600" b="1" dirty="0">
                <a:solidFill>
                  <a:schemeClr val="tx2"/>
                </a:solidFill>
                <a:latin typeface="Arial Narrow" panose="020B0606020202030204" pitchFamily="34" charset="0"/>
                <a:cs typeface="Arial"/>
              </a:rPr>
            </a:br>
            <a:r>
              <a:rPr lang="en-CA" sz="1600" b="1" dirty="0" smtClean="0">
                <a:solidFill>
                  <a:schemeClr val="tx2"/>
                </a:solidFill>
                <a:latin typeface="Arial Narrow" panose="020B0606020202030204" pitchFamily="34" charset="0"/>
                <a:cs typeface="Arial"/>
              </a:rPr>
              <a:t>activities</a:t>
            </a:r>
            <a:endParaRPr lang="en-CA" sz="1600" b="1" dirty="0">
              <a:solidFill>
                <a:schemeClr val="tx2"/>
              </a:solidFill>
              <a:latin typeface="Arial Narrow" panose="020B0606020202030204" pitchFamily="34" charset="0"/>
              <a:cs typeface="Arial"/>
            </a:endParaRPr>
          </a:p>
        </p:txBody>
      </p:sp>
      <p:grpSp>
        <p:nvGrpSpPr>
          <p:cNvPr id="69" name="Group 68">
            <a:extLst>
              <a:ext uri="{FF2B5EF4-FFF2-40B4-BE49-F238E27FC236}">
                <a16:creationId xmlns="" xmlns:a16="http://schemas.microsoft.com/office/drawing/2014/main" id="{6CB8CFF0-C3E9-490E-B08F-90171E1F0FE1}"/>
              </a:ext>
            </a:extLst>
          </p:cNvPr>
          <p:cNvGrpSpPr/>
          <p:nvPr/>
        </p:nvGrpSpPr>
        <p:grpSpPr>
          <a:xfrm>
            <a:off x="6271890" y="4508114"/>
            <a:ext cx="815408" cy="1392157"/>
            <a:chOff x="4135463" y="3291751"/>
            <a:chExt cx="815408" cy="1392157"/>
          </a:xfrm>
        </p:grpSpPr>
        <p:sp>
          <p:nvSpPr>
            <p:cNvPr id="70" name="Rectangle 69">
              <a:extLst>
                <a:ext uri="{FF2B5EF4-FFF2-40B4-BE49-F238E27FC236}">
                  <a16:creationId xmlns="" xmlns:a16="http://schemas.microsoft.com/office/drawing/2014/main" id="{DF73C659-8B1D-442B-B382-04DFBEBFCBFE}"/>
                </a:ext>
              </a:extLst>
            </p:cNvPr>
            <p:cNvSpPr/>
            <p:nvPr/>
          </p:nvSpPr>
          <p:spPr>
            <a:xfrm>
              <a:off x="4135463" y="4345354"/>
              <a:ext cx="800219" cy="338554"/>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Divorce</a:t>
              </a:r>
            </a:p>
          </p:txBody>
        </p:sp>
        <p:pic>
          <p:nvPicPr>
            <p:cNvPr id="71" name="Picture 70">
              <a:extLst>
                <a:ext uri="{FF2B5EF4-FFF2-40B4-BE49-F238E27FC236}">
                  <a16:creationId xmlns="" xmlns:a16="http://schemas.microsoft.com/office/drawing/2014/main" id="{63AE0E78-0A7C-42AA-9D95-914410CDDD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357" y="3291751"/>
              <a:ext cx="788514" cy="1071086"/>
            </a:xfrm>
            <a:prstGeom prst="rect">
              <a:avLst/>
            </a:prstGeom>
          </p:spPr>
        </p:pic>
        <p:grpSp>
          <p:nvGrpSpPr>
            <p:cNvPr id="72" name="Group 90">
              <a:extLst>
                <a:ext uri="{FF2B5EF4-FFF2-40B4-BE49-F238E27FC236}">
                  <a16:creationId xmlns="" xmlns:a16="http://schemas.microsoft.com/office/drawing/2014/main" id="{AAC4CEDA-D2E3-4FE2-8338-E8689EA1275E}"/>
                </a:ext>
              </a:extLst>
            </p:cNvPr>
            <p:cNvGrpSpPr/>
            <p:nvPr/>
          </p:nvGrpSpPr>
          <p:grpSpPr>
            <a:xfrm>
              <a:off x="4236574" y="3364896"/>
              <a:ext cx="640080" cy="640080"/>
              <a:chOff x="6439104" y="2420556"/>
              <a:chExt cx="731991" cy="731991"/>
            </a:xfrm>
            <a:effectLst>
              <a:outerShdw blurRad="114300" dist="50800" dir="3000000" algn="ctr" rotWithShape="0">
                <a:srgbClr val="000000">
                  <a:alpha val="43137"/>
                </a:srgbClr>
              </a:outerShdw>
            </a:effectLst>
          </p:grpSpPr>
          <p:sp>
            <p:nvSpPr>
              <p:cNvPr id="73" name="Oval 72">
                <a:extLst>
                  <a:ext uri="{FF2B5EF4-FFF2-40B4-BE49-F238E27FC236}">
                    <a16:creationId xmlns="" xmlns:a16="http://schemas.microsoft.com/office/drawing/2014/main" id="{DB2A4F9A-E756-412E-8A16-4749E8BF3428}"/>
                  </a:ext>
                </a:extLst>
              </p:cNvPr>
              <p:cNvSpPr>
                <a:spLocks noChangeAspect="1"/>
              </p:cNvSpPr>
              <p:nvPr/>
            </p:nvSpPr>
            <p:spPr>
              <a:xfrm>
                <a:off x="6439104"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74" name="Picture 73">
                <a:extLst>
                  <a:ext uri="{FF2B5EF4-FFF2-40B4-BE49-F238E27FC236}">
                    <a16:creationId xmlns="" xmlns:a16="http://schemas.microsoft.com/office/drawing/2014/main" id="{765DB159-39DC-4B89-AFA7-498C23F866F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7518" y="2605493"/>
                <a:ext cx="475164" cy="401576"/>
              </a:xfrm>
              <a:prstGeom prst="rect">
                <a:avLst/>
              </a:prstGeom>
              <a:noFill/>
              <a:effectLst>
                <a:outerShdw blurRad="114300" dist="50800" dir="3000000" algn="ctr" rotWithShape="0">
                  <a:srgbClr val="000000">
                    <a:alpha val="43137"/>
                  </a:srgbClr>
                </a:outerShdw>
              </a:effectLst>
            </p:spPr>
          </p:pic>
        </p:grpSp>
      </p:grpSp>
      <p:grpSp>
        <p:nvGrpSpPr>
          <p:cNvPr id="75" name="Group 74">
            <a:extLst>
              <a:ext uri="{FF2B5EF4-FFF2-40B4-BE49-F238E27FC236}">
                <a16:creationId xmlns="" xmlns:a16="http://schemas.microsoft.com/office/drawing/2014/main" id="{BEC01A4A-1B7F-461C-84A6-E97E6354DBDC}"/>
              </a:ext>
            </a:extLst>
          </p:cNvPr>
          <p:cNvGrpSpPr/>
          <p:nvPr/>
        </p:nvGrpSpPr>
        <p:grpSpPr>
          <a:xfrm>
            <a:off x="7152092" y="2669146"/>
            <a:ext cx="939681" cy="1572218"/>
            <a:chOff x="7423522" y="4417705"/>
            <a:chExt cx="939681" cy="1572218"/>
          </a:xfrm>
        </p:grpSpPr>
        <p:sp>
          <p:nvSpPr>
            <p:cNvPr id="76" name="Rectangle 75">
              <a:extLst>
                <a:ext uri="{FF2B5EF4-FFF2-40B4-BE49-F238E27FC236}">
                  <a16:creationId xmlns="" xmlns:a16="http://schemas.microsoft.com/office/drawing/2014/main" id="{292EB0F2-A80E-4D06-8CD0-B77A549AE90F}"/>
                </a:ext>
              </a:extLst>
            </p:cNvPr>
            <p:cNvSpPr/>
            <p:nvPr/>
          </p:nvSpPr>
          <p:spPr>
            <a:xfrm>
              <a:off x="7423522" y="5405148"/>
              <a:ext cx="939681" cy="584775"/>
            </a:xfrm>
            <a:prstGeom prst="rect">
              <a:avLst/>
            </a:prstGeom>
          </p:spPr>
          <p:txBody>
            <a:bodyPr wrap="none">
              <a:spAutoFit/>
            </a:bodyPr>
            <a:lstStyle/>
            <a:p>
              <a:pPr algn="ctr">
                <a:spcBef>
                  <a:spcPts val="1000"/>
                </a:spcBef>
                <a:spcAft>
                  <a:spcPts val="0"/>
                </a:spcAft>
              </a:pPr>
              <a:r>
                <a:rPr lang="en-CA" sz="1600" b="1" dirty="0">
                  <a:solidFill>
                    <a:schemeClr val="tx2"/>
                  </a:solidFill>
                  <a:latin typeface="Arial Narrow" panose="020B0606020202030204" pitchFamily="34" charset="0"/>
                  <a:cs typeface="Arial"/>
                </a:rPr>
                <a:t>Change </a:t>
              </a:r>
              <a:br>
                <a:rPr lang="en-CA" sz="1600" b="1" dirty="0">
                  <a:solidFill>
                    <a:schemeClr val="tx2"/>
                  </a:solidFill>
                  <a:latin typeface="Arial Narrow" panose="020B0606020202030204" pitchFamily="34" charset="0"/>
                  <a:cs typeface="Arial"/>
                </a:rPr>
              </a:br>
              <a:r>
                <a:rPr lang="en-CA" sz="1600" b="1" dirty="0">
                  <a:solidFill>
                    <a:schemeClr val="tx2"/>
                  </a:solidFill>
                  <a:latin typeface="Arial Narrow" panose="020B0606020202030204" pitchFamily="34" charset="0"/>
                  <a:cs typeface="Arial"/>
                </a:rPr>
                <a:t>in Health </a:t>
              </a:r>
            </a:p>
          </p:txBody>
        </p:sp>
        <p:pic>
          <p:nvPicPr>
            <p:cNvPr id="77" name="Picture 76">
              <a:extLst>
                <a:ext uri="{FF2B5EF4-FFF2-40B4-BE49-F238E27FC236}">
                  <a16:creationId xmlns="" xmlns:a16="http://schemas.microsoft.com/office/drawing/2014/main" id="{2FA21013-8171-44DD-870A-370E95C62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5096" y="4417705"/>
              <a:ext cx="788513" cy="1071086"/>
            </a:xfrm>
            <a:prstGeom prst="rect">
              <a:avLst/>
            </a:prstGeom>
          </p:spPr>
        </p:pic>
        <p:sp>
          <p:nvSpPr>
            <p:cNvPr id="78" name="Oval 77">
              <a:extLst>
                <a:ext uri="{FF2B5EF4-FFF2-40B4-BE49-F238E27FC236}">
                  <a16:creationId xmlns="" xmlns:a16="http://schemas.microsoft.com/office/drawing/2014/main" id="{C031D2AE-4879-476D-B898-52C1BC65E020}"/>
                </a:ext>
              </a:extLst>
            </p:cNvPr>
            <p:cNvSpPr>
              <a:spLocks noChangeAspect="1"/>
            </p:cNvSpPr>
            <p:nvPr/>
          </p:nvSpPr>
          <p:spPr>
            <a:xfrm>
              <a:off x="7589313" y="4482195"/>
              <a:ext cx="640080" cy="640080"/>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79" name="Picture 78">
              <a:extLst>
                <a:ext uri="{FF2B5EF4-FFF2-40B4-BE49-F238E27FC236}">
                  <a16:creationId xmlns="" xmlns:a16="http://schemas.microsoft.com/office/drawing/2014/main" id="{0972EBF5-A355-4780-9540-28CBCC794DA2}"/>
                </a:ext>
              </a:extLst>
            </p:cNvPr>
            <p:cNvPicPr>
              <a:picLocks noChangeAspect="1"/>
            </p:cNvPicPr>
            <p:nvPr/>
          </p:nvPicPr>
          <p:blipFill>
            <a:blip r:embed="rId1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1367" y="4591765"/>
              <a:ext cx="382865" cy="415501"/>
            </a:xfrm>
            <a:prstGeom prst="rect">
              <a:avLst/>
            </a:prstGeom>
            <a:noFill/>
            <a:effectLst>
              <a:outerShdw blurRad="114300" dist="50800" dir="3000000" algn="ctr" rotWithShape="0">
                <a:srgbClr val="000000">
                  <a:alpha val="43137"/>
                </a:srgbClr>
              </a:outerShdw>
            </a:effectLst>
          </p:spPr>
        </p:pic>
      </p:grpSp>
      <p:grpSp>
        <p:nvGrpSpPr>
          <p:cNvPr id="80" name="Group 79">
            <a:extLst>
              <a:ext uri="{FF2B5EF4-FFF2-40B4-BE49-F238E27FC236}">
                <a16:creationId xmlns="" xmlns:a16="http://schemas.microsoft.com/office/drawing/2014/main" id="{9D52A2E9-4914-49C3-B086-6EE3C9F95672}"/>
              </a:ext>
            </a:extLst>
          </p:cNvPr>
          <p:cNvGrpSpPr/>
          <p:nvPr/>
        </p:nvGrpSpPr>
        <p:grpSpPr>
          <a:xfrm>
            <a:off x="6199137" y="1126782"/>
            <a:ext cx="1603324" cy="1347339"/>
            <a:chOff x="7482887" y="1320817"/>
            <a:chExt cx="1603324" cy="1347339"/>
          </a:xfrm>
        </p:grpSpPr>
        <p:sp>
          <p:nvSpPr>
            <p:cNvPr id="81" name="Rectangle 80">
              <a:extLst>
                <a:ext uri="{FF2B5EF4-FFF2-40B4-BE49-F238E27FC236}">
                  <a16:creationId xmlns="" xmlns:a16="http://schemas.microsoft.com/office/drawing/2014/main" id="{FA0DB71D-1ECB-440B-A351-EA701DEF0806}"/>
                </a:ext>
              </a:extLst>
            </p:cNvPr>
            <p:cNvSpPr/>
            <p:nvPr/>
          </p:nvSpPr>
          <p:spPr>
            <a:xfrm>
              <a:off x="7482887" y="2329602"/>
              <a:ext cx="1603324" cy="338554"/>
            </a:xfrm>
            <a:prstGeom prst="rect">
              <a:avLst/>
            </a:prstGeom>
          </p:spPr>
          <p:txBody>
            <a:bodyPr wrap="none">
              <a:spAutoFit/>
            </a:bodyPr>
            <a:lstStyle/>
            <a:p>
              <a:pPr lvl="0" algn="ctr">
                <a:spcBef>
                  <a:spcPts val="1000"/>
                </a:spcBef>
                <a:spcAft>
                  <a:spcPts val="0"/>
                </a:spcAft>
              </a:pPr>
              <a:r>
                <a:rPr lang="en-CA" sz="1600" b="1" dirty="0">
                  <a:solidFill>
                    <a:schemeClr val="tx2"/>
                  </a:solidFill>
                  <a:latin typeface="Arial Narrow" panose="020B0606020202030204" pitchFamily="34" charset="0"/>
                  <a:cs typeface="Arial"/>
                </a:rPr>
                <a:t>Grandparenthood</a:t>
              </a:r>
            </a:p>
          </p:txBody>
        </p:sp>
        <p:pic>
          <p:nvPicPr>
            <p:cNvPr id="82" name="Picture 81">
              <a:extLst>
                <a:ext uri="{FF2B5EF4-FFF2-40B4-BE49-F238E27FC236}">
                  <a16:creationId xmlns="" xmlns:a16="http://schemas.microsoft.com/office/drawing/2014/main" id="{D24B4890-98EB-42F6-836B-5EACE0A96D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9353" y="1320817"/>
              <a:ext cx="788514" cy="1071086"/>
            </a:xfrm>
            <a:prstGeom prst="rect">
              <a:avLst/>
            </a:prstGeom>
          </p:spPr>
        </p:pic>
        <p:grpSp>
          <p:nvGrpSpPr>
            <p:cNvPr id="83" name="Group 101">
              <a:extLst>
                <a:ext uri="{FF2B5EF4-FFF2-40B4-BE49-F238E27FC236}">
                  <a16:creationId xmlns="" xmlns:a16="http://schemas.microsoft.com/office/drawing/2014/main" id="{8DB14772-6121-4913-A828-97E48FC9074A}"/>
                </a:ext>
              </a:extLst>
            </p:cNvPr>
            <p:cNvGrpSpPr/>
            <p:nvPr/>
          </p:nvGrpSpPr>
          <p:grpSpPr>
            <a:xfrm>
              <a:off x="7982373" y="1406842"/>
              <a:ext cx="640080" cy="640080"/>
              <a:chOff x="6399652" y="2420556"/>
              <a:chExt cx="731991" cy="731991"/>
            </a:xfrm>
            <a:effectLst>
              <a:outerShdw blurRad="114300" dist="50800" dir="3000000" algn="ctr" rotWithShape="0">
                <a:srgbClr val="000000">
                  <a:alpha val="43137"/>
                </a:srgbClr>
              </a:outerShdw>
            </a:effectLst>
          </p:grpSpPr>
          <p:sp>
            <p:nvSpPr>
              <p:cNvPr id="84" name="Oval 83">
                <a:extLst>
                  <a:ext uri="{FF2B5EF4-FFF2-40B4-BE49-F238E27FC236}">
                    <a16:creationId xmlns="" xmlns:a16="http://schemas.microsoft.com/office/drawing/2014/main" id="{0E9E4E59-C019-4371-9A50-772CE169AF1A}"/>
                  </a:ext>
                </a:extLst>
              </p:cNvPr>
              <p:cNvSpPr>
                <a:spLocks noChangeAspect="1"/>
              </p:cNvSpPr>
              <p:nvPr/>
            </p:nvSpPr>
            <p:spPr>
              <a:xfrm>
                <a:off x="6399652" y="2420556"/>
                <a:ext cx="731991" cy="731991"/>
              </a:xfrm>
              <a:prstGeom prst="ellipse">
                <a:avLst/>
              </a:prstGeom>
              <a:solidFill>
                <a:schemeClr val="accent4"/>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85" name="Picture 84">
                <a:extLst>
                  <a:ext uri="{FF2B5EF4-FFF2-40B4-BE49-F238E27FC236}">
                    <a16:creationId xmlns="" xmlns:a16="http://schemas.microsoft.com/office/drawing/2014/main" id="{40F89172-4F6A-4FE7-B95C-4E21DA1CAB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47795" y="2571309"/>
                <a:ext cx="475164" cy="430485"/>
              </a:xfrm>
              <a:prstGeom prst="rect">
                <a:avLst/>
              </a:prstGeom>
              <a:noFill/>
              <a:effectLst>
                <a:outerShdw blurRad="114300" dist="50800" dir="3000000" algn="ctr" rotWithShape="0">
                  <a:srgbClr val="000000">
                    <a:alpha val="43137"/>
                  </a:srgbClr>
                </a:outerShdw>
              </a:effectLst>
            </p:spPr>
          </p:pic>
        </p:grpSp>
      </p:grpSp>
      <p:pic>
        <p:nvPicPr>
          <p:cNvPr id="86" name="Picture 85">
            <a:extLst>
              <a:ext uri="{FF2B5EF4-FFF2-40B4-BE49-F238E27FC236}">
                <a16:creationId xmlns="" xmlns:a16="http://schemas.microsoft.com/office/drawing/2014/main" id="{B72C04E4-5F72-41E6-B4A2-5CD9F4C1AF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078" y="3962746"/>
            <a:ext cx="788513" cy="1071086"/>
          </a:xfrm>
          <a:prstGeom prst="rect">
            <a:avLst/>
          </a:prstGeom>
        </p:spPr>
      </p:pic>
      <p:pic>
        <p:nvPicPr>
          <p:cNvPr id="88" name="Picture 20"/>
          <p:cNvPicPr>
            <a:picLocks noChangeAspect="1" noChangeArrowheads="1"/>
          </p:cNvPicPr>
          <p:nvPr/>
        </p:nvPicPr>
        <p:blipFill>
          <a:blip r:embed="rId19">
            <a:duotone>
              <a:prstClr val="black"/>
              <a:schemeClr val="accent1">
                <a:tint val="45000"/>
                <a:satMod val="400000"/>
              </a:schemeClr>
            </a:duotone>
          </a:blip>
          <a:srcRect/>
          <a:stretch>
            <a:fillRect/>
          </a:stretch>
        </p:blipFill>
        <p:spPr bwMode="auto">
          <a:xfrm>
            <a:off x="743900" y="4150926"/>
            <a:ext cx="357188" cy="357188"/>
          </a:xfrm>
          <a:prstGeom prst="rect">
            <a:avLst/>
          </a:prstGeom>
          <a:noFill/>
          <a:ln w="9525" cap="flat">
            <a:solidFill>
              <a:schemeClr val="bg1"/>
            </a:solidFill>
            <a:round/>
            <a:headEnd/>
            <a:tailEnd/>
          </a:ln>
          <a:effectLst/>
        </p:spPr>
      </p:pic>
      <p:sp>
        <p:nvSpPr>
          <p:cNvPr id="87" name="Rectangle 86">
            <a:extLst>
              <a:ext uri="{FF2B5EF4-FFF2-40B4-BE49-F238E27FC236}">
                <a16:creationId xmlns="" xmlns:a16="http://schemas.microsoft.com/office/drawing/2014/main" id="{539A7227-2529-4A1A-9688-20EDCB4BFFBB}"/>
              </a:ext>
            </a:extLst>
          </p:cNvPr>
          <p:cNvSpPr/>
          <p:nvPr/>
        </p:nvSpPr>
        <p:spPr>
          <a:xfrm>
            <a:off x="561242" y="5052062"/>
            <a:ext cx="865943" cy="338554"/>
          </a:xfrm>
          <a:prstGeom prst="rect">
            <a:avLst/>
          </a:prstGeom>
        </p:spPr>
        <p:txBody>
          <a:bodyPr wrap="none">
            <a:spAutoFit/>
          </a:bodyPr>
          <a:lstStyle/>
          <a:p>
            <a:pPr lvl="0" algn="ctr">
              <a:spcBef>
                <a:spcPts val="1000"/>
              </a:spcBef>
              <a:spcAft>
                <a:spcPts val="0"/>
              </a:spcAft>
            </a:pPr>
            <a:r>
              <a:rPr lang="en-CA" sz="1600" b="1" dirty="0" smtClean="0">
                <a:solidFill>
                  <a:schemeClr val="tx2"/>
                </a:solidFill>
                <a:latin typeface="Arial Narrow" panose="020B0606020202030204" pitchFamily="34" charset="0"/>
                <a:cs typeface="Arial"/>
              </a:rPr>
              <a:t>Children</a:t>
            </a:r>
            <a:endParaRPr lang="en-CA" sz="1600" b="1" dirty="0">
              <a:solidFill>
                <a:schemeClr val="tx2"/>
              </a:solidFill>
              <a:latin typeface="Arial Narrow" panose="020B0606020202030204" pitchFamily="34" charset="0"/>
              <a:cs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67" y="-19050"/>
            <a:ext cx="8229600" cy="914400"/>
          </a:xfrm>
        </p:spPr>
        <p:txBody>
          <a:bodyPr/>
          <a:lstStyle/>
          <a:p>
            <a:r>
              <a:rPr lang="en-US" dirty="0" smtClean="0"/>
              <a:t>Women have different issues</a:t>
            </a:r>
            <a:endParaRPr lang="en-US" dirty="0"/>
          </a:p>
        </p:txBody>
      </p:sp>
      <p:sp>
        <p:nvSpPr>
          <p:cNvPr id="4" name="Slide Number Placeholder 3"/>
          <p:cNvSpPr>
            <a:spLocks noGrp="1"/>
          </p:cNvSpPr>
          <p:nvPr>
            <p:ph type="sldNum" sz="quarter" idx="11"/>
          </p:nvPr>
        </p:nvSpPr>
        <p:spPr>
          <a:xfrm>
            <a:off x="8229600" y="5981700"/>
            <a:ext cx="457200" cy="609600"/>
          </a:xfrm>
        </p:spPr>
        <p:txBody>
          <a:bodyPr/>
          <a:lstStyle/>
          <a:p>
            <a:pPr>
              <a:defRPr/>
            </a:pPr>
            <a:fld id="{A8C2AA5B-A104-014F-B9FD-226CAFC3787C}" type="slidenum">
              <a:rPr lang="en-US" smtClean="0"/>
              <a:pPr>
                <a:defRPr/>
              </a:pPr>
              <a:t>7</a:t>
            </a:fld>
            <a:endParaRPr lang="en-US" dirty="0"/>
          </a:p>
        </p:txBody>
      </p:sp>
      <p:sp>
        <p:nvSpPr>
          <p:cNvPr id="8" name="Slide Number Placeholder 3">
            <a:extLst>
              <a:ext uri="{FF2B5EF4-FFF2-40B4-BE49-F238E27FC236}">
                <a16:creationId xmlns="" xmlns:a16="http://schemas.microsoft.com/office/drawing/2014/main" id="{6C97B0CD-2274-46BC-A0D0-FF07E387AB03}"/>
              </a:ext>
            </a:extLst>
          </p:cNvPr>
          <p:cNvSpPr txBox="1">
            <a:spLocks/>
          </p:cNvSpPr>
          <p:nvPr/>
        </p:nvSpPr>
        <p:spPr bwMode="auto">
          <a:xfrm>
            <a:off x="8686800" y="6261893"/>
            <a:ext cx="457199" cy="12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marL="0" marR="0" lvl="0" indent="0" algn="l" defTabSz="457200" rtl="0" eaLnBrk="1" fontAlgn="base" latinLnBrk="0" hangingPunct="1">
              <a:lnSpc>
                <a:spcPct val="100000"/>
              </a:lnSpc>
              <a:spcBef>
                <a:spcPts val="1000"/>
              </a:spcBef>
              <a:spcAft>
                <a:spcPts val="0"/>
              </a:spcAft>
              <a:buClrTx/>
              <a:buSzTx/>
              <a:buFont typeface="Arial" charset="0"/>
              <a:buNone/>
              <a:tabLst/>
              <a:defRPr/>
            </a:pPr>
            <a:endParaRPr kumimoji="0" lang="en-CA" sz="2000" b="1" i="0" u="none" strike="noStrike" kern="1200" cap="none" spc="0" normalizeH="0" baseline="0" noProof="0" dirty="0">
              <a:ln>
                <a:noFill/>
              </a:ln>
              <a:solidFill>
                <a:srgbClr val="0079C1"/>
              </a:solidFill>
              <a:effectLst/>
              <a:uLnTx/>
              <a:uFillTx/>
              <a:latin typeface="Arial"/>
              <a:ea typeface="ＭＳ Ｐゴシック" charset="0"/>
              <a:cs typeface="Arial"/>
            </a:endParaRPr>
          </a:p>
        </p:txBody>
      </p:sp>
      <p:grpSp>
        <p:nvGrpSpPr>
          <p:cNvPr id="3" name="Group 15">
            <a:extLst>
              <a:ext uri="{FF2B5EF4-FFF2-40B4-BE49-F238E27FC236}">
                <a16:creationId xmlns="" xmlns:a16="http://schemas.microsoft.com/office/drawing/2014/main" id="{B6E9C1D2-988B-4B90-B152-BB8889AA46EE}"/>
              </a:ext>
            </a:extLst>
          </p:cNvPr>
          <p:cNvGrpSpPr/>
          <p:nvPr/>
        </p:nvGrpSpPr>
        <p:grpSpPr>
          <a:xfrm>
            <a:off x="7671917" y="2524817"/>
            <a:ext cx="1135439" cy="1386460"/>
            <a:chOff x="7731367" y="1307608"/>
            <a:chExt cx="1135439" cy="1386460"/>
          </a:xfrm>
        </p:grpSpPr>
        <p:sp>
          <p:nvSpPr>
            <p:cNvPr id="17" name="Rectangle 16">
              <a:extLst>
                <a:ext uri="{FF2B5EF4-FFF2-40B4-BE49-F238E27FC236}">
                  <a16:creationId xmlns="" xmlns:a16="http://schemas.microsoft.com/office/drawing/2014/main" id="{1CCCCCD2-B5ED-4B5B-9A99-0010042EBF8E}"/>
                </a:ext>
              </a:extLst>
            </p:cNvPr>
            <p:cNvSpPr/>
            <p:nvPr/>
          </p:nvSpPr>
          <p:spPr>
            <a:xfrm>
              <a:off x="7731367" y="2355514"/>
              <a:ext cx="1135439" cy="338554"/>
            </a:xfrm>
            <a:prstGeom prst="rect">
              <a:avLst/>
            </a:prstGeom>
          </p:spPr>
          <p:txBody>
            <a:bodyPr wrap="none">
              <a:spAutoFit/>
            </a:bodyPr>
            <a:lstStyle/>
            <a:p>
              <a:pPr lvl="0" algn="ctr">
                <a:spcBef>
                  <a:spcPts val="1000"/>
                </a:spcBef>
                <a:spcAft>
                  <a:spcPts val="0"/>
                </a:spcAft>
              </a:pPr>
              <a:r>
                <a:rPr lang="en-CA" sz="1600" b="1" dirty="0">
                  <a:latin typeface="Arial Narrow" panose="020B0606020202030204" pitchFamily="34" charset="0"/>
                  <a:cs typeface="Arial"/>
                </a:rPr>
                <a:t>Widowhood</a:t>
              </a:r>
            </a:p>
          </p:txBody>
        </p:sp>
        <p:grpSp>
          <p:nvGrpSpPr>
            <p:cNvPr id="5" name="Group 20">
              <a:extLst>
                <a:ext uri="{FF2B5EF4-FFF2-40B4-BE49-F238E27FC236}">
                  <a16:creationId xmlns="" xmlns:a16="http://schemas.microsoft.com/office/drawing/2014/main" id="{C10007F4-5F2E-47B5-999F-582918C2FF37}"/>
                </a:ext>
              </a:extLst>
            </p:cNvPr>
            <p:cNvGrpSpPr/>
            <p:nvPr/>
          </p:nvGrpSpPr>
          <p:grpSpPr>
            <a:xfrm>
              <a:off x="7901762" y="1307608"/>
              <a:ext cx="788513" cy="1071086"/>
              <a:chOff x="6582187" y="1397844"/>
              <a:chExt cx="788513" cy="1071086"/>
            </a:xfrm>
          </p:grpSpPr>
          <p:pic>
            <p:nvPicPr>
              <p:cNvPr id="19" name="Picture 18">
                <a:extLst>
                  <a:ext uri="{FF2B5EF4-FFF2-40B4-BE49-F238E27FC236}">
                    <a16:creationId xmlns="" xmlns:a16="http://schemas.microsoft.com/office/drawing/2014/main" id="{D8EFBEC8-21E6-449C-90CD-A6E757DDC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187" y="1397844"/>
                <a:ext cx="788513" cy="1071086"/>
              </a:xfrm>
              <a:prstGeom prst="rect">
                <a:avLst/>
              </a:prstGeom>
            </p:spPr>
          </p:pic>
          <p:grpSp>
            <p:nvGrpSpPr>
              <p:cNvPr id="6" name="Group 22">
                <a:extLst>
                  <a:ext uri="{FF2B5EF4-FFF2-40B4-BE49-F238E27FC236}">
                    <a16:creationId xmlns="" xmlns:a16="http://schemas.microsoft.com/office/drawing/2014/main" id="{A63F3B45-FDF0-49B5-AE27-978365B33DF8}"/>
                  </a:ext>
                </a:extLst>
              </p:cNvPr>
              <p:cNvGrpSpPr/>
              <p:nvPr/>
            </p:nvGrpSpPr>
            <p:grpSpPr>
              <a:xfrm>
                <a:off x="6656403" y="1474044"/>
                <a:ext cx="640080" cy="640080"/>
                <a:chOff x="6399652" y="2420556"/>
                <a:chExt cx="731991" cy="731991"/>
              </a:xfrm>
              <a:effectLst>
                <a:outerShdw blurRad="114300" dist="50800" dir="3000000" algn="ctr" rotWithShape="0">
                  <a:srgbClr val="000000">
                    <a:alpha val="43137"/>
                  </a:srgbClr>
                </a:outerShdw>
              </a:effectLst>
            </p:grpSpPr>
            <p:sp>
              <p:nvSpPr>
                <p:cNvPr id="21" name="Oval 20">
                  <a:extLst>
                    <a:ext uri="{FF2B5EF4-FFF2-40B4-BE49-F238E27FC236}">
                      <a16:creationId xmlns="" xmlns:a16="http://schemas.microsoft.com/office/drawing/2014/main" id="{809F67BF-4F92-45B6-9A6E-0F328BCBDB5B}"/>
                    </a:ext>
                  </a:extLst>
                </p:cNvPr>
                <p:cNvSpPr>
                  <a:spLocks noChangeAspect="1"/>
                </p:cNvSpPr>
                <p:nvPr/>
              </p:nvSpPr>
              <p:spPr>
                <a:xfrm>
                  <a:off x="6399652" y="2420556"/>
                  <a:ext cx="731991" cy="731991"/>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pic>
              <p:nvPicPr>
                <p:cNvPr id="22" name="Picture 21">
                  <a:extLst>
                    <a:ext uri="{FF2B5EF4-FFF2-40B4-BE49-F238E27FC236}">
                      <a16:creationId xmlns="" xmlns:a16="http://schemas.microsoft.com/office/drawing/2014/main" id="{4D9A1AAE-EC9A-44C0-9EB8-4EFD4BDC1B5C}"/>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605646" y="2527089"/>
                  <a:ext cx="348567" cy="522851"/>
                </a:xfrm>
                <a:prstGeom prst="rect">
                  <a:avLst/>
                </a:prstGeom>
                <a:noFill/>
                <a:effectLst>
                  <a:outerShdw blurRad="114300" dist="50800" dir="3000000" algn="ctr" rotWithShape="0">
                    <a:srgbClr val="000000">
                      <a:alpha val="43137"/>
                    </a:srgbClr>
                  </a:outerShdw>
                </a:effectLst>
              </p:spPr>
            </p:pic>
          </p:grpSp>
        </p:grpSp>
      </p:grpSp>
      <p:grpSp>
        <p:nvGrpSpPr>
          <p:cNvPr id="7" name="Group 22">
            <a:extLst>
              <a:ext uri="{FF2B5EF4-FFF2-40B4-BE49-F238E27FC236}">
                <a16:creationId xmlns="" xmlns:a16="http://schemas.microsoft.com/office/drawing/2014/main" id="{5CE13311-4CAC-4470-9856-A7504ECDAADD}"/>
              </a:ext>
            </a:extLst>
          </p:cNvPr>
          <p:cNvGrpSpPr/>
          <p:nvPr/>
        </p:nvGrpSpPr>
        <p:grpSpPr>
          <a:xfrm>
            <a:off x="2105004" y="2503863"/>
            <a:ext cx="1051891" cy="1391228"/>
            <a:chOff x="3251436" y="3507555"/>
            <a:chExt cx="1051891" cy="1391228"/>
          </a:xfrm>
        </p:grpSpPr>
        <p:sp>
          <p:nvSpPr>
            <p:cNvPr id="24" name="Rectangle 23">
              <a:extLst>
                <a:ext uri="{FF2B5EF4-FFF2-40B4-BE49-F238E27FC236}">
                  <a16:creationId xmlns="" xmlns:a16="http://schemas.microsoft.com/office/drawing/2014/main" id="{539A7227-2529-4A1A-9688-20EDCB4BFFBB}"/>
                </a:ext>
              </a:extLst>
            </p:cNvPr>
            <p:cNvSpPr/>
            <p:nvPr/>
          </p:nvSpPr>
          <p:spPr>
            <a:xfrm>
              <a:off x="3251436" y="4560229"/>
              <a:ext cx="1051891" cy="338554"/>
            </a:xfrm>
            <a:prstGeom prst="rect">
              <a:avLst/>
            </a:prstGeom>
          </p:spPr>
          <p:txBody>
            <a:bodyPr wrap="none">
              <a:spAutoFit/>
            </a:bodyPr>
            <a:lstStyle/>
            <a:p>
              <a:pPr lvl="0" algn="ctr">
                <a:spcBef>
                  <a:spcPts val="1000"/>
                </a:spcBef>
                <a:spcAft>
                  <a:spcPts val="0"/>
                </a:spcAft>
              </a:pPr>
              <a:r>
                <a:rPr lang="en-CA" sz="1600" b="1" dirty="0">
                  <a:latin typeface="Arial Narrow" panose="020B0606020202030204" pitchFamily="34" charset="0"/>
                  <a:cs typeface="Arial"/>
                </a:rPr>
                <a:t>Caregiving</a:t>
              </a:r>
            </a:p>
          </p:txBody>
        </p:sp>
        <p:grpSp>
          <p:nvGrpSpPr>
            <p:cNvPr id="10" name="Group 34">
              <a:extLst>
                <a:ext uri="{FF2B5EF4-FFF2-40B4-BE49-F238E27FC236}">
                  <a16:creationId xmlns="" xmlns:a16="http://schemas.microsoft.com/office/drawing/2014/main" id="{192F9148-DC72-4B71-9D21-58990E7EFE6E}"/>
                </a:ext>
              </a:extLst>
            </p:cNvPr>
            <p:cNvGrpSpPr/>
            <p:nvPr/>
          </p:nvGrpSpPr>
          <p:grpSpPr>
            <a:xfrm>
              <a:off x="3479736" y="3507555"/>
              <a:ext cx="788513" cy="1071086"/>
              <a:chOff x="3562470" y="2111764"/>
              <a:chExt cx="788513" cy="1071086"/>
            </a:xfrm>
          </p:grpSpPr>
          <p:pic>
            <p:nvPicPr>
              <p:cNvPr id="26" name="Picture 25">
                <a:extLst>
                  <a:ext uri="{FF2B5EF4-FFF2-40B4-BE49-F238E27FC236}">
                    <a16:creationId xmlns="" xmlns:a16="http://schemas.microsoft.com/office/drawing/2014/main" id="{7A60CD9B-EE9C-4A08-87C9-9FCE87428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70" y="2111764"/>
                <a:ext cx="788513" cy="1071086"/>
              </a:xfrm>
              <a:prstGeom prst="rect">
                <a:avLst/>
              </a:prstGeom>
            </p:spPr>
          </p:pic>
          <p:pic>
            <p:nvPicPr>
              <p:cNvPr id="29" name="Picture 28">
                <a:extLst>
                  <a:ext uri="{FF2B5EF4-FFF2-40B4-BE49-F238E27FC236}">
                    <a16:creationId xmlns="" xmlns:a16="http://schemas.microsoft.com/office/drawing/2014/main" id="{B0082384-9AF2-4DBD-94B3-1E5D9B19FF0A}"/>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48975" y="2359333"/>
                <a:ext cx="415501" cy="281027"/>
              </a:xfrm>
              <a:prstGeom prst="rect">
                <a:avLst/>
              </a:prstGeom>
              <a:noFill/>
              <a:effectLst>
                <a:outerShdw blurRad="114300" dist="50800" dir="3000000" algn="ctr" rotWithShape="0">
                  <a:srgbClr val="000000">
                    <a:alpha val="43137"/>
                  </a:srgbClr>
                </a:outerShdw>
              </a:effectLst>
            </p:spPr>
          </p:pic>
        </p:grpSp>
      </p:grpSp>
      <p:grpSp>
        <p:nvGrpSpPr>
          <p:cNvPr id="15" name="Group 40">
            <a:extLst>
              <a:ext uri="{FF2B5EF4-FFF2-40B4-BE49-F238E27FC236}">
                <a16:creationId xmlns="" xmlns:a16="http://schemas.microsoft.com/office/drawing/2014/main" id="{5890FEE0-EFBA-4F1F-A843-F05621332706}"/>
              </a:ext>
            </a:extLst>
          </p:cNvPr>
          <p:cNvGrpSpPr/>
          <p:nvPr/>
        </p:nvGrpSpPr>
        <p:grpSpPr>
          <a:xfrm>
            <a:off x="4020497" y="2517573"/>
            <a:ext cx="1061509" cy="1409640"/>
            <a:chOff x="3468873" y="2143301"/>
            <a:chExt cx="1061509" cy="1409640"/>
          </a:xfrm>
        </p:grpSpPr>
        <p:sp>
          <p:nvSpPr>
            <p:cNvPr id="42" name="Rectangle 41">
              <a:extLst>
                <a:ext uri="{FF2B5EF4-FFF2-40B4-BE49-F238E27FC236}">
                  <a16:creationId xmlns="" xmlns:a16="http://schemas.microsoft.com/office/drawing/2014/main" id="{DD8DD8FF-547C-4F3E-A093-BE3FB955CF12}"/>
                </a:ext>
              </a:extLst>
            </p:cNvPr>
            <p:cNvSpPr/>
            <p:nvPr/>
          </p:nvSpPr>
          <p:spPr>
            <a:xfrm>
              <a:off x="3468873" y="3214387"/>
              <a:ext cx="1061509" cy="338554"/>
            </a:xfrm>
            <a:prstGeom prst="rect">
              <a:avLst/>
            </a:prstGeom>
          </p:spPr>
          <p:txBody>
            <a:bodyPr wrap="none">
              <a:spAutoFit/>
            </a:bodyPr>
            <a:lstStyle/>
            <a:p>
              <a:pPr lvl="0" algn="ctr">
                <a:spcBef>
                  <a:spcPts val="1000"/>
                </a:spcBef>
                <a:spcAft>
                  <a:spcPts val="0"/>
                </a:spcAft>
              </a:pPr>
              <a:r>
                <a:rPr lang="en-CA" sz="1600" b="1" dirty="0">
                  <a:latin typeface="Arial Narrow" panose="020B0606020202030204" pitchFamily="34" charset="0"/>
                  <a:cs typeface="Arial"/>
                </a:rPr>
                <a:t>Retirement</a:t>
              </a:r>
            </a:p>
          </p:txBody>
        </p:sp>
        <p:grpSp>
          <p:nvGrpSpPr>
            <p:cNvPr id="16" name="Group 59">
              <a:extLst>
                <a:ext uri="{FF2B5EF4-FFF2-40B4-BE49-F238E27FC236}">
                  <a16:creationId xmlns="" xmlns:a16="http://schemas.microsoft.com/office/drawing/2014/main" id="{CB8944DE-D087-4F49-8AB2-5A714EE1ECE8}"/>
                </a:ext>
              </a:extLst>
            </p:cNvPr>
            <p:cNvGrpSpPr/>
            <p:nvPr/>
          </p:nvGrpSpPr>
          <p:grpSpPr>
            <a:xfrm>
              <a:off x="3618991" y="2143301"/>
              <a:ext cx="788513" cy="1071086"/>
              <a:chOff x="4722794" y="2267877"/>
              <a:chExt cx="788513" cy="1071086"/>
            </a:xfrm>
          </p:grpSpPr>
          <p:pic>
            <p:nvPicPr>
              <p:cNvPr id="44" name="Picture 43">
                <a:extLst>
                  <a:ext uri="{FF2B5EF4-FFF2-40B4-BE49-F238E27FC236}">
                    <a16:creationId xmlns="" xmlns:a16="http://schemas.microsoft.com/office/drawing/2014/main" id="{B72C04E4-5F72-41E6-B4A2-5CD9F4C1A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94" y="2267877"/>
                <a:ext cx="788513" cy="1071086"/>
              </a:xfrm>
              <a:prstGeom prst="rect">
                <a:avLst/>
              </a:prstGeom>
            </p:spPr>
          </p:pic>
          <p:pic>
            <p:nvPicPr>
              <p:cNvPr id="47" name="Picture 46">
                <a:extLst>
                  <a:ext uri="{FF2B5EF4-FFF2-40B4-BE49-F238E27FC236}">
                    <a16:creationId xmlns="" xmlns:a16="http://schemas.microsoft.com/office/drawing/2014/main" id="{AD08E855-E71D-4B45-A61A-D8207613E292}"/>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869874" y="2520314"/>
                <a:ext cx="471005" cy="305876"/>
              </a:xfrm>
              <a:prstGeom prst="rect">
                <a:avLst/>
              </a:prstGeom>
              <a:noFill/>
              <a:effectLst>
                <a:outerShdw blurRad="114300" dist="50800" dir="3000000" algn="ctr" rotWithShape="0">
                  <a:srgbClr val="000000">
                    <a:alpha val="43137"/>
                  </a:srgbClr>
                </a:outerShdw>
              </a:effectLst>
            </p:spPr>
          </p:pic>
        </p:grpSp>
      </p:grpSp>
      <p:grpSp>
        <p:nvGrpSpPr>
          <p:cNvPr id="43" name="Group 74">
            <a:extLst>
              <a:ext uri="{FF2B5EF4-FFF2-40B4-BE49-F238E27FC236}">
                <a16:creationId xmlns="" xmlns:a16="http://schemas.microsoft.com/office/drawing/2014/main" id="{BEC01A4A-1B7F-461C-84A6-E97E6354DBDC}"/>
              </a:ext>
            </a:extLst>
          </p:cNvPr>
          <p:cNvGrpSpPr/>
          <p:nvPr/>
        </p:nvGrpSpPr>
        <p:grpSpPr>
          <a:xfrm>
            <a:off x="5527980" y="2491722"/>
            <a:ext cx="1775441" cy="1435181"/>
            <a:chOff x="7055026" y="4417705"/>
            <a:chExt cx="1775441" cy="1435181"/>
          </a:xfrm>
        </p:grpSpPr>
        <p:sp>
          <p:nvSpPr>
            <p:cNvPr id="76" name="Rectangle 75">
              <a:extLst>
                <a:ext uri="{FF2B5EF4-FFF2-40B4-BE49-F238E27FC236}">
                  <a16:creationId xmlns="" xmlns:a16="http://schemas.microsoft.com/office/drawing/2014/main" id="{292EB0F2-A80E-4D06-8CD0-B77A549AE90F}"/>
                </a:ext>
              </a:extLst>
            </p:cNvPr>
            <p:cNvSpPr/>
            <p:nvPr/>
          </p:nvSpPr>
          <p:spPr>
            <a:xfrm>
              <a:off x="7055026" y="5514332"/>
              <a:ext cx="1775441" cy="338554"/>
            </a:xfrm>
            <a:prstGeom prst="rect">
              <a:avLst/>
            </a:prstGeom>
          </p:spPr>
          <p:txBody>
            <a:bodyPr wrap="square">
              <a:spAutoFit/>
            </a:bodyPr>
            <a:lstStyle/>
            <a:p>
              <a:pPr algn="ctr">
                <a:spcBef>
                  <a:spcPts val="1000"/>
                </a:spcBef>
                <a:spcAft>
                  <a:spcPts val="0"/>
                </a:spcAft>
              </a:pPr>
              <a:r>
                <a:rPr lang="en-CA" sz="1600" b="1" dirty="0">
                  <a:latin typeface="Arial Narrow" panose="020B0606020202030204" pitchFamily="34" charset="0"/>
                  <a:cs typeface="Arial"/>
                </a:rPr>
                <a:t>Change </a:t>
              </a:r>
              <a:r>
                <a:rPr lang="en-CA" sz="1600" b="1" dirty="0" smtClean="0">
                  <a:latin typeface="Arial Narrow" panose="020B0606020202030204" pitchFamily="34" charset="0"/>
                  <a:cs typeface="Arial"/>
                </a:rPr>
                <a:t>in health </a:t>
              </a:r>
              <a:endParaRPr lang="en-CA" sz="1600" b="1" dirty="0">
                <a:latin typeface="Arial Narrow" panose="020B0606020202030204" pitchFamily="34" charset="0"/>
                <a:cs typeface="Arial"/>
              </a:endParaRPr>
            </a:p>
          </p:txBody>
        </p:sp>
        <p:pic>
          <p:nvPicPr>
            <p:cNvPr id="77" name="Picture 76">
              <a:extLst>
                <a:ext uri="{FF2B5EF4-FFF2-40B4-BE49-F238E27FC236}">
                  <a16:creationId xmlns="" xmlns:a16="http://schemas.microsoft.com/office/drawing/2014/main" id="{2FA21013-8171-44DD-870A-370E95C62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5096" y="4417705"/>
              <a:ext cx="788513" cy="1071086"/>
            </a:xfrm>
            <a:prstGeom prst="rect">
              <a:avLst/>
            </a:prstGeom>
          </p:spPr>
        </p:pic>
        <p:sp>
          <p:nvSpPr>
            <p:cNvPr id="78" name="Oval 77">
              <a:extLst>
                <a:ext uri="{FF2B5EF4-FFF2-40B4-BE49-F238E27FC236}">
                  <a16:creationId xmlns="" xmlns:a16="http://schemas.microsoft.com/office/drawing/2014/main" id="{C031D2AE-4879-476D-B898-52C1BC65E020}"/>
                </a:ext>
              </a:extLst>
            </p:cNvPr>
            <p:cNvSpPr>
              <a:spLocks noChangeAspect="1"/>
            </p:cNvSpPr>
            <p:nvPr/>
          </p:nvSpPr>
          <p:spPr>
            <a:xfrm>
              <a:off x="7589313" y="4482195"/>
              <a:ext cx="640080" cy="640080"/>
            </a:xfrm>
            <a:prstGeom prst="ellipse">
              <a:avLst/>
            </a:prstGeom>
            <a:solidFill>
              <a:schemeClr val="bg1"/>
            </a:solidFill>
            <a:ln w="63500">
              <a:solidFill>
                <a:schemeClr val="bg1">
                  <a:alpha val="1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chemeClr val="accent1"/>
                </a:solidFill>
              </a:endParaRPr>
            </a:p>
          </p:txBody>
        </p:sp>
        <p:pic>
          <p:nvPicPr>
            <p:cNvPr id="79" name="Picture 78">
              <a:extLst>
                <a:ext uri="{FF2B5EF4-FFF2-40B4-BE49-F238E27FC236}">
                  <a16:creationId xmlns="" xmlns:a16="http://schemas.microsoft.com/office/drawing/2014/main" id="{0972EBF5-A355-4780-9540-28CBCC794DA2}"/>
                </a:ext>
              </a:extLst>
            </p:cNvPr>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7731367" y="4591765"/>
              <a:ext cx="382865" cy="415501"/>
            </a:xfrm>
            <a:prstGeom prst="rect">
              <a:avLst/>
            </a:prstGeom>
            <a:noFill/>
            <a:effectLst>
              <a:outerShdw blurRad="114300" dist="50800" dir="3000000" algn="ctr" rotWithShape="0">
                <a:srgbClr val="000000">
                  <a:alpha val="43137"/>
                </a:srgbClr>
              </a:outerShdw>
            </a:effectLst>
          </p:spPr>
        </p:pic>
      </p:grpSp>
      <p:pic>
        <p:nvPicPr>
          <p:cNvPr id="86" name="Picture 85">
            <a:extLst>
              <a:ext uri="{FF2B5EF4-FFF2-40B4-BE49-F238E27FC236}">
                <a16:creationId xmlns="" xmlns:a16="http://schemas.microsoft.com/office/drawing/2014/main" id="{B72C04E4-5F72-41E6-B4A2-5CD9F4C1A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38" y="2502410"/>
            <a:ext cx="788513" cy="1071086"/>
          </a:xfrm>
          <a:prstGeom prst="rect">
            <a:avLst/>
          </a:prstGeom>
        </p:spPr>
      </p:pic>
      <p:pic>
        <p:nvPicPr>
          <p:cNvPr id="88" name="Picture 20"/>
          <p:cNvPicPr>
            <a:picLocks noChangeAspect="1" noChangeArrowheads="1"/>
          </p:cNvPicPr>
          <p:nvPr/>
        </p:nvPicPr>
        <p:blipFill>
          <a:blip r:embed="rId8">
            <a:duotone>
              <a:prstClr val="black"/>
              <a:schemeClr val="accent1">
                <a:tint val="45000"/>
                <a:satMod val="400000"/>
              </a:schemeClr>
            </a:duotone>
          </a:blip>
          <a:srcRect/>
          <a:stretch>
            <a:fillRect/>
          </a:stretch>
        </p:blipFill>
        <p:spPr bwMode="auto">
          <a:xfrm>
            <a:off x="675660" y="2690590"/>
            <a:ext cx="357188" cy="357188"/>
          </a:xfrm>
          <a:prstGeom prst="rect">
            <a:avLst/>
          </a:prstGeom>
          <a:noFill/>
          <a:ln w="9525" cap="flat">
            <a:solidFill>
              <a:schemeClr val="bg1"/>
            </a:solidFill>
            <a:round/>
            <a:headEnd/>
            <a:tailEnd/>
          </a:ln>
          <a:effectLst/>
        </p:spPr>
      </p:pic>
      <p:sp>
        <p:nvSpPr>
          <p:cNvPr id="87" name="Rectangle 86">
            <a:extLst>
              <a:ext uri="{FF2B5EF4-FFF2-40B4-BE49-F238E27FC236}">
                <a16:creationId xmlns="" xmlns:a16="http://schemas.microsoft.com/office/drawing/2014/main" id="{539A7227-2529-4A1A-9688-20EDCB4BFFBB}"/>
              </a:ext>
            </a:extLst>
          </p:cNvPr>
          <p:cNvSpPr/>
          <p:nvPr/>
        </p:nvSpPr>
        <p:spPr>
          <a:xfrm>
            <a:off x="493002" y="3591726"/>
            <a:ext cx="865943" cy="338554"/>
          </a:xfrm>
          <a:prstGeom prst="rect">
            <a:avLst/>
          </a:prstGeom>
        </p:spPr>
        <p:txBody>
          <a:bodyPr wrap="none">
            <a:spAutoFit/>
          </a:bodyPr>
          <a:lstStyle/>
          <a:p>
            <a:pPr lvl="0" algn="ctr">
              <a:spcBef>
                <a:spcPts val="1000"/>
              </a:spcBef>
              <a:spcAft>
                <a:spcPts val="0"/>
              </a:spcAft>
            </a:pPr>
            <a:r>
              <a:rPr lang="en-CA" sz="1600" b="1" dirty="0" smtClean="0">
                <a:latin typeface="Arial Narrow" panose="020B0606020202030204" pitchFamily="34" charset="0"/>
                <a:cs typeface="Arial"/>
              </a:rPr>
              <a:t>Children</a:t>
            </a:r>
            <a:endParaRPr lang="en-CA" sz="1600" b="1" dirty="0">
              <a:latin typeface="Arial Narrow" panose="020B0606020202030204" pitchFamily="34" charset="0"/>
              <a:cs typeface="Aria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implications of life transitions</a:t>
            </a:r>
            <a:endParaRPr lang="en-US" dirty="0"/>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8</a:t>
            </a:fld>
            <a:endParaRPr lang="en-US" dirty="0"/>
          </a:p>
        </p:txBody>
      </p:sp>
      <p:sp>
        <p:nvSpPr>
          <p:cNvPr id="8" name="Oval 7"/>
          <p:cNvSpPr/>
          <p:nvPr/>
        </p:nvSpPr>
        <p:spPr>
          <a:xfrm>
            <a:off x="2201580" y="3114578"/>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242" y="3350208"/>
            <a:ext cx="679202" cy="58482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7749" y="2007237"/>
            <a:ext cx="602040" cy="574038"/>
          </a:xfrm>
          <a:prstGeom prst="rect">
            <a:avLst/>
          </a:prstGeom>
        </p:spPr>
      </p:pic>
      <p:sp>
        <p:nvSpPr>
          <p:cNvPr id="11" name="Oval 10"/>
          <p:cNvSpPr/>
          <p:nvPr/>
        </p:nvSpPr>
        <p:spPr>
          <a:xfrm>
            <a:off x="2160636" y="1263705"/>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890386" y="3112971"/>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849442" y="1263705"/>
            <a:ext cx="1048332" cy="104833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87" y="1503651"/>
            <a:ext cx="602040" cy="574038"/>
          </a:xfrm>
          <a:prstGeom prst="rect">
            <a:avLst/>
          </a:prstGeom>
        </p:spPr>
      </p:pic>
      <p:sp>
        <p:nvSpPr>
          <p:cNvPr id="15" name="TextBox 14"/>
          <p:cNvSpPr txBox="1"/>
          <p:nvPr/>
        </p:nvSpPr>
        <p:spPr>
          <a:xfrm>
            <a:off x="2160636" y="2453660"/>
            <a:ext cx="1048332" cy="255229"/>
          </a:xfrm>
          <a:prstGeom prst="rect">
            <a:avLst/>
          </a:prstGeom>
          <a:noFill/>
        </p:spPr>
        <p:txBody>
          <a:bodyPr wrap="square" lIns="0" tIns="0" rIns="0" bIns="0" rtlCol="0">
            <a:noAutofit/>
          </a:bodyPr>
          <a:lstStyle/>
          <a:p>
            <a:pPr>
              <a:spcBef>
                <a:spcPts val="1000"/>
              </a:spcBef>
            </a:pPr>
            <a:r>
              <a:rPr lang="en-US" sz="2000" dirty="0" smtClean="0">
                <a:latin typeface="Arial"/>
                <a:cs typeface="Arial"/>
              </a:rPr>
              <a:t>Practical</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8669" y="1392173"/>
            <a:ext cx="636497" cy="765516"/>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487" y="3304851"/>
            <a:ext cx="614699" cy="621792"/>
          </a:xfrm>
          <a:prstGeom prst="rect">
            <a:avLst/>
          </a:prstGeom>
        </p:spPr>
      </p:pic>
      <p:sp>
        <p:nvSpPr>
          <p:cNvPr id="19" name="TextBox 18"/>
          <p:cNvSpPr txBox="1"/>
          <p:nvPr/>
        </p:nvSpPr>
        <p:spPr>
          <a:xfrm>
            <a:off x="5849442" y="2451685"/>
            <a:ext cx="1277559" cy="255229"/>
          </a:xfrm>
          <a:prstGeom prst="rect">
            <a:avLst/>
          </a:prstGeom>
          <a:noFill/>
        </p:spPr>
        <p:txBody>
          <a:bodyPr wrap="square" lIns="0" tIns="0" rIns="0" bIns="0" rtlCol="0">
            <a:noAutofit/>
          </a:bodyPr>
          <a:lstStyle/>
          <a:p>
            <a:pPr>
              <a:spcBef>
                <a:spcPts val="1000"/>
              </a:spcBef>
            </a:pPr>
            <a:r>
              <a:rPr lang="en-US" sz="2000" dirty="0" smtClean="0">
                <a:latin typeface="Arial"/>
                <a:cs typeface="Arial"/>
              </a:rPr>
              <a:t>Emotional</a:t>
            </a:r>
          </a:p>
        </p:txBody>
      </p:sp>
      <p:sp>
        <p:nvSpPr>
          <p:cNvPr id="20" name="TextBox 19"/>
          <p:cNvSpPr txBox="1"/>
          <p:nvPr/>
        </p:nvSpPr>
        <p:spPr>
          <a:xfrm>
            <a:off x="2314108" y="4256644"/>
            <a:ext cx="1048332" cy="255229"/>
          </a:xfrm>
          <a:prstGeom prst="rect">
            <a:avLst/>
          </a:prstGeom>
          <a:noFill/>
        </p:spPr>
        <p:txBody>
          <a:bodyPr wrap="square" lIns="0" tIns="0" rIns="0" bIns="0" rtlCol="0">
            <a:noAutofit/>
          </a:bodyPr>
          <a:lstStyle/>
          <a:p>
            <a:pPr>
              <a:spcBef>
                <a:spcPts val="1000"/>
              </a:spcBef>
            </a:pPr>
            <a:r>
              <a:rPr lang="en-US" sz="2000" dirty="0" smtClean="0">
                <a:latin typeface="Arial"/>
                <a:cs typeface="Arial"/>
              </a:rPr>
              <a:t>Family</a:t>
            </a:r>
          </a:p>
        </p:txBody>
      </p:sp>
      <p:sp>
        <p:nvSpPr>
          <p:cNvPr id="21" name="TextBox 20"/>
          <p:cNvSpPr txBox="1"/>
          <p:nvPr/>
        </p:nvSpPr>
        <p:spPr>
          <a:xfrm>
            <a:off x="5890386" y="4244798"/>
            <a:ext cx="1048332" cy="255229"/>
          </a:xfrm>
          <a:prstGeom prst="rect">
            <a:avLst/>
          </a:prstGeom>
          <a:noFill/>
        </p:spPr>
        <p:txBody>
          <a:bodyPr wrap="square" lIns="0" tIns="0" rIns="0" bIns="0" rtlCol="0">
            <a:noAutofit/>
          </a:bodyPr>
          <a:lstStyle/>
          <a:p>
            <a:pPr>
              <a:spcBef>
                <a:spcPts val="1000"/>
              </a:spcBef>
            </a:pPr>
            <a:r>
              <a:rPr lang="en-US" sz="2000" dirty="0" smtClean="0">
                <a:latin typeface="Arial"/>
                <a:cs typeface="Arial"/>
              </a:rPr>
              <a:t>Financial</a:t>
            </a:r>
          </a:p>
        </p:txBody>
      </p:sp>
      <p:sp>
        <p:nvSpPr>
          <p:cNvPr id="22" name="TextBox 21"/>
          <p:cNvSpPr txBox="1"/>
          <p:nvPr/>
        </p:nvSpPr>
        <p:spPr>
          <a:xfrm>
            <a:off x="928048" y="4885894"/>
            <a:ext cx="7301552" cy="900752"/>
          </a:xfrm>
          <a:prstGeom prst="rect">
            <a:avLst/>
          </a:prstGeom>
          <a:noFill/>
        </p:spPr>
        <p:txBody>
          <a:bodyPr wrap="square" lIns="0" tIns="0" rIns="0" bIns="0" rtlCol="0">
            <a:noAutofit/>
          </a:bodyPr>
          <a:lstStyle/>
          <a:p>
            <a:pPr marL="231775" indent="-231775">
              <a:spcBef>
                <a:spcPts val="1000"/>
              </a:spcBef>
              <a:buFont typeface="Arial" pitchFamily="34" charset="0"/>
              <a:buChar char="•"/>
            </a:pPr>
            <a:r>
              <a:rPr lang="en-US" sz="2000" dirty="0" smtClean="0">
                <a:latin typeface="Arial"/>
                <a:cs typeface="Arial"/>
              </a:rPr>
              <a:t>Where you focus vs. where your client will focus</a:t>
            </a:r>
          </a:p>
          <a:p>
            <a:pPr marL="231775" indent="-231775">
              <a:spcBef>
                <a:spcPts val="1000"/>
              </a:spcBef>
              <a:buFont typeface="Arial" pitchFamily="34" charset="0"/>
              <a:buChar char="•"/>
            </a:pPr>
            <a:r>
              <a:rPr lang="en-US" sz="2000" dirty="0" smtClean="0">
                <a:latin typeface="Arial"/>
                <a:cs typeface="Arial"/>
              </a:rPr>
              <a:t>Female clients want advisors who understand them as people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Helping women make sound financial decisions</a:t>
            </a:r>
            <a:endParaRPr lang="en-US" dirty="0"/>
          </a:p>
        </p:txBody>
      </p:sp>
      <p:sp>
        <p:nvSpPr>
          <p:cNvPr id="3" name="Slide Number Placeholder 2"/>
          <p:cNvSpPr>
            <a:spLocks noGrp="1"/>
          </p:cNvSpPr>
          <p:nvPr>
            <p:ph type="sldNum" sz="quarter" idx="11"/>
          </p:nvPr>
        </p:nvSpPr>
        <p:spPr/>
        <p:txBody>
          <a:bodyPr/>
          <a:lstStyle/>
          <a:p>
            <a:pPr>
              <a:defRPr/>
            </a:pPr>
            <a:fld id="{A8C2AA5B-A104-014F-B9FD-226CAFC3787C}" type="slidenum">
              <a:rPr lang="en-US" smtClean="0"/>
              <a:pPr>
                <a:defRPr/>
              </a:pPr>
              <a:t>9</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978" b="11290"/>
          <a:stretch/>
        </p:blipFill>
        <p:spPr>
          <a:xfrm>
            <a:off x="479785" y="1285875"/>
            <a:ext cx="8140483" cy="470693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HB3980D_6CR_GAM_Master_PPT">
  <a:themeElements>
    <a:clrScheme name="Custom 18">
      <a:dk1>
        <a:sysClr val="windowText" lastClr="000000"/>
      </a:dk1>
      <a:lt1>
        <a:sysClr val="window" lastClr="FFFFFF"/>
      </a:lt1>
      <a:dk2>
        <a:srgbClr val="004A7C"/>
      </a:dk2>
      <a:lt2>
        <a:srgbClr val="E0E0E0"/>
      </a:lt2>
      <a:accent1>
        <a:srgbClr val="0079C1"/>
      </a:accent1>
      <a:accent2>
        <a:srgbClr val="559FD1"/>
      </a:accent2>
      <a:accent3>
        <a:srgbClr val="2A80C2"/>
      </a:accent3>
      <a:accent4>
        <a:srgbClr val="89BDE0"/>
      </a:accent4>
      <a:accent5>
        <a:srgbClr val="004A7C"/>
      </a:accent5>
      <a:accent6>
        <a:srgbClr val="5B5B5B"/>
      </a:accent6>
      <a:hlink>
        <a:srgbClr val="0079C1"/>
      </a:hlink>
      <a:folHlink>
        <a:srgbClr val="5B5B5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79C1"/>
        </a:solidFill>
        <a:ln>
          <a:noFill/>
        </a:ln>
        <a:effectLst/>
      </a:spPr>
      <a:bodyPr lIns="0" tIns="0" rIns="0" bIns="0"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Bef>
            <a:spcPts val="1000"/>
          </a:spcBef>
          <a:defRPr sz="2000"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F5126F8B56A349834D2420A16A91BB" ma:contentTypeVersion="0" ma:contentTypeDescription="Create a new document." ma:contentTypeScope="" ma:versionID="f3aed54f61da9b92d48d024e8b4e1252">
  <xsd:schema xmlns:xsd="http://www.w3.org/2001/XMLSchema" xmlns:p="http://schemas.microsoft.com/office/2006/metadata/properties" targetNamespace="http://schemas.microsoft.com/office/2006/metadata/properties" ma:root="true" ma:fieldsID="d1e7b4da1c5555cdca75a47d3ad1440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099695-FE13-4C79-81AA-491E90201600}">
  <ds:schemaRefs>
    <ds:schemaRef ds:uri="http://schemas.microsoft.com/sharepoint/v3/contenttype/forms"/>
  </ds:schemaRefs>
</ds:datastoreItem>
</file>

<file path=customXml/itemProps2.xml><?xml version="1.0" encoding="utf-8"?>
<ds:datastoreItem xmlns:ds="http://schemas.openxmlformats.org/officeDocument/2006/customXml" ds:itemID="{81E41264-5955-4AFF-A693-2493F130C4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A27E821-FF56-4E80-AA98-FC79D907E682}">
  <ds:schemaRefs>
    <ds:schemaRef ds:uri="http://schemas.openxmlformats.org/package/2006/metadata/core-properties"/>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BHB3980D_6CR_GAM_Master_PPT</Template>
  <TotalTime>1553</TotalTime>
  <Words>7567</Words>
  <Application>Microsoft Office PowerPoint</Application>
  <PresentationFormat>On-screen Show (4:3)</PresentationFormat>
  <Paragraphs>285</Paragraphs>
  <Slides>26</Slides>
  <Notes>24</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BHB3980D_6CR_GAM_Master_PPT</vt:lpstr>
      <vt:lpstr>Working with Female Clients</vt:lpstr>
      <vt:lpstr>Overview of session</vt:lpstr>
      <vt:lpstr>Working with female clients </vt:lpstr>
      <vt:lpstr>Women are different</vt:lpstr>
      <vt:lpstr>Women are different</vt:lpstr>
      <vt:lpstr>Life transitions</vt:lpstr>
      <vt:lpstr>Women have different issues</vt:lpstr>
      <vt:lpstr>The implications of life transitions</vt:lpstr>
      <vt:lpstr>Helping women make sound financial decisions</vt:lpstr>
      <vt:lpstr>PowerPoint Presentation</vt:lpstr>
      <vt:lpstr>True or False?</vt:lpstr>
      <vt:lpstr>True or False?</vt:lpstr>
      <vt:lpstr>True or False?</vt:lpstr>
      <vt:lpstr>PowerPoint Presentation</vt:lpstr>
      <vt:lpstr>Ask your client: How confident do you feel?</vt:lpstr>
      <vt:lpstr>Ask your client: How proactive are you?</vt:lpstr>
      <vt:lpstr>Take action for your clients</vt:lpstr>
      <vt:lpstr>Your financial roadmap</vt:lpstr>
      <vt:lpstr>Helping women make sound financial decisions </vt:lpstr>
      <vt:lpstr>Advisor Impact of Client’s Divorce or Widowhood</vt:lpstr>
      <vt:lpstr>Divorced and Widowed Female Clients</vt:lpstr>
      <vt:lpstr>Financially Sound Decision Making in Transition</vt:lpstr>
      <vt:lpstr>Thank You!</vt:lpstr>
      <vt:lpstr>Thank You!</vt:lpstr>
      <vt:lpstr>Disclosure</vt:lpstr>
      <vt:lpstr>Appendix: Sources for Working with female clients (Slide 3)</vt:lpstr>
    </vt:vector>
  </TitlesOfParts>
  <Company>BMO Financial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and who it was presented to goes here</dc:title>
  <dc:creator>Pamela Montgomery</dc:creator>
  <cp:lastModifiedBy>Chauhan, Jitesh</cp:lastModifiedBy>
  <cp:revision>186</cp:revision>
  <cp:lastPrinted>2017-08-16T18:54:08Z</cp:lastPrinted>
  <dcterms:created xsi:type="dcterms:W3CDTF">2015-09-02T20:14:30Z</dcterms:created>
  <dcterms:modified xsi:type="dcterms:W3CDTF">2019-03-07T13:54:30Z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0x010100CEF5126F8B56A349834D2420A16A91BB</vt:lpwstr>
  </property>
</Properties>
</file>