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83" r:id="rId5"/>
    <p:sldId id="356" r:id="rId6"/>
    <p:sldId id="390" r:id="rId7"/>
    <p:sldId id="391" r:id="rId8"/>
    <p:sldId id="402" r:id="rId9"/>
    <p:sldId id="394" r:id="rId10"/>
    <p:sldId id="399" r:id="rId11"/>
    <p:sldId id="395" r:id="rId12"/>
    <p:sldId id="396" r:id="rId13"/>
    <p:sldId id="375" r:id="rId14"/>
    <p:sldId id="374" r:id="rId15"/>
    <p:sldId id="372" r:id="rId16"/>
    <p:sldId id="397" r:id="rId17"/>
    <p:sldId id="376" r:id="rId18"/>
    <p:sldId id="377" r:id="rId19"/>
    <p:sldId id="400" r:id="rId20"/>
    <p:sldId id="379" r:id="rId21"/>
    <p:sldId id="401" r:id="rId22"/>
    <p:sldId id="382" r:id="rId23"/>
    <p:sldId id="386" r:id="rId24"/>
    <p:sldId id="385" r:id="rId25"/>
    <p:sldId id="387" r:id="rId26"/>
    <p:sldId id="371" r:id="rId27"/>
    <p:sldId id="389" r:id="rId28"/>
    <p:sldId id="403"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004A7C"/>
    <a:srgbClr val="587ABC"/>
    <a:srgbClr val="00B48D"/>
    <a:srgbClr val="8DC63F"/>
    <a:srgbClr val="FFC20E"/>
    <a:srgbClr val="F7941D"/>
    <a:srgbClr val="62749D"/>
    <a:srgbClr val="399573"/>
    <a:srgbClr val="7B89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82712" autoAdjust="0"/>
  </p:normalViewPr>
  <p:slideViewPr>
    <p:cSldViewPr snapToGrid="0" snapToObjects="1">
      <p:cViewPr varScale="1">
        <p:scale>
          <a:sx n="93" d="100"/>
          <a:sy n="93" d="100"/>
        </p:scale>
        <p:origin x="-2316" y="-108"/>
      </p:cViewPr>
      <p:guideLst>
        <p:guide orient="horz" pos="1842"/>
        <p:guide orient="horz" pos="2"/>
        <p:guide orient="horz" pos="3938"/>
        <p:guide orient="horz" pos="810"/>
        <p:guide orient="horz" pos="3799"/>
        <p:guide orient="horz" pos="1721"/>
        <p:guide orient="horz" pos="2757"/>
        <p:guide orient="horz" pos="2875"/>
        <p:guide/>
        <p:guide pos="3774"/>
        <p:guide pos="5759"/>
        <p:guide pos="5501"/>
      </p:guideLst>
    </p:cSldViewPr>
  </p:slideViewPr>
  <p:notesTextViewPr>
    <p:cViewPr>
      <p:scale>
        <a:sx n="100" d="100"/>
        <a:sy n="100" d="100"/>
      </p:scale>
      <p:origin x="0" y="0"/>
    </p:cViewPr>
  </p:notesTextViewPr>
  <p:sorterViewPr>
    <p:cViewPr>
      <p:scale>
        <a:sx n="95" d="100"/>
        <a:sy n="95" d="100"/>
      </p:scale>
      <p:origin x="0" y="0"/>
    </p:cViewPr>
  </p:sorterViewPr>
  <p:notesViewPr>
    <p:cSldViewPr snapToGrid="0" snapToObjects="1">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mn-cs"/>
              </a:defRPr>
            </a:lvl1pPr>
          </a:lstStyle>
          <a:p>
            <a:pPr>
              <a:defRPr/>
            </a:pPr>
            <a:fld id="{62CA1D8B-1F73-B842-AC89-D6482D0C4F4B}" type="datetimeFigureOut">
              <a:rPr lang="en-US"/>
              <a:pPr>
                <a:defRPr/>
              </a:pPr>
              <a:t>4/3/2019</a:t>
            </a:fld>
            <a:endParaRPr lang="fr-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mn-cs"/>
              </a:defRPr>
            </a:lvl1pPr>
          </a:lstStyle>
          <a:p>
            <a:pPr>
              <a:defRPr/>
            </a:pPr>
            <a:fld id="{8DF24F8E-0C8E-9647-9AB3-FD3D94B57646}" type="slidenum">
              <a:rPr lang="en-US"/>
              <a:pPr>
                <a:defRPr/>
              </a:pPr>
              <a:t>‹#›</a:t>
            </a:fld>
            <a:endParaRPr lang="fr-CA" dirty="0"/>
          </a:p>
        </p:txBody>
      </p:sp>
    </p:spTree>
    <p:extLst>
      <p:ext uri="{BB962C8B-B14F-4D97-AF65-F5344CB8AC3E}">
        <p14:creationId xmlns:p14="http://schemas.microsoft.com/office/powerpoint/2010/main" val="19602442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mn-cs"/>
              </a:defRPr>
            </a:lvl1pPr>
          </a:lstStyle>
          <a:p>
            <a:pPr>
              <a:defRPr/>
            </a:pPr>
            <a:fld id="{C812E6FF-3D8E-0A4E-AA22-C2FAEFEF9C71}" type="datetimeFigureOut">
              <a:rPr lang="en-US"/>
              <a:pPr>
                <a:defRPr/>
              </a:pPr>
              <a:t>4/3/2019</a:t>
            </a:fld>
            <a:endParaRPr lang="fr-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mn-cs"/>
              </a:defRPr>
            </a:lvl1pPr>
          </a:lstStyle>
          <a:p>
            <a:pPr>
              <a:defRPr/>
            </a:pPr>
            <a:fld id="{5E70EAD9-D589-7545-B350-04E61EA7E3D5}" type="slidenum">
              <a:rPr lang="en-US"/>
              <a:pPr>
                <a:defRPr/>
              </a:pPr>
              <a:t>‹#›</a:t>
            </a:fld>
            <a:endParaRPr lang="fr-CA" dirty="0"/>
          </a:p>
        </p:txBody>
      </p:sp>
    </p:spTree>
    <p:extLst>
      <p:ext uri="{BB962C8B-B14F-4D97-AF65-F5344CB8AC3E}">
        <p14:creationId xmlns:p14="http://schemas.microsoft.com/office/powerpoint/2010/main" val="290744397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Bonjour à tous! Je suis la Dre Amy D’Aprix. Aujourd’hui, nous allons parler du travail avec la clientèle féminine.</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a:t>
            </a:fld>
            <a:endParaRPr lang="fr-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dirty="0" smtClean="0"/>
              <a:t> </a:t>
            </a:r>
            <a:r>
              <a:rPr lang="fr-CA" sz="1200" kern="1200" dirty="0" smtClean="0">
                <a:solidFill>
                  <a:schemeClr val="tx1"/>
                </a:solidFill>
                <a:effectLst/>
                <a:latin typeface="Arial"/>
                <a:ea typeface="ＭＳ Ｐゴシック" charset="0"/>
                <a:cs typeface="ＭＳ Ｐゴシック" charset="0"/>
              </a:rPr>
              <a:t>Je veux tout d’abord parler de la nécessité de sensibiliser les clientes à une chose. Trop de gens traversent la vie sans se préparer aux transitions qui les attendent, et se retrouvent alors en pleine crise. Et l’une des choses que vous pouvez faire pour les aider à prendre de bonnes décisions financières est de comprendre rapidement de ce qui se passe.</a:t>
            </a:r>
            <a:endParaRPr lang="en-CA" sz="1200" kern="1200" dirty="0" smtClean="0">
              <a:solidFill>
                <a:schemeClr val="tx1"/>
              </a:solidFill>
              <a:effectLst/>
              <a:latin typeface="Arial"/>
              <a:ea typeface="ＭＳ Ｐゴシック" charset="0"/>
              <a:cs typeface="ＭＳ Ｐゴシック" charset="0"/>
            </a:endParaRPr>
          </a:p>
          <a:p>
            <a:endParaRPr lang="fr-CA" dirty="0" smtClean="0"/>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3203122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5"/>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Alors, vrai ou faux? Je vous pose une question. Il y a deux fois plus de femmes que d’hommes parmi les centenaires. C’est faux! Je suppose que vous avez répondu que cette affirmation est vraie. Je m’en suis déjà servi avec des conseillers et des clients, et la plupart des gens répondent qu’elle est vraie. En réalité, il y en a quatre fois plus. Et c’est un élément très important, dont les femmes doivent tenir compte et qui doit les inciter à penser différemment : elles ont tendance à vivre très longtemps. J’ai une formation de gérontologue, et les gérontologues disent depuis longtemps que les hommes meurent et que des femmes tombent malades. Autrement dit, les femmes peuvent vivre jusqu’à 100, 95 ou 90 ans, mais probablement avec des problèmes de santé. Cela ne veut pas dire que ces embûches les empêchent de profiter de la vie. Mais elles doivent être prévoyantes et penser qu’elles ne seront peut-être pas en bonne santé tout au long de leur longue vie. Et elles doivent s’assurer d’une autre chose : avoir assez de vie pour tenir la distance. Bien souvent, les gens pensent uniquement au fait qu’ils doivent avoir assez d’argent pour tenir la distance. Donc, lorsque vous parlerez à vos clientes de la longue vie qui les attend, j’espère que vous penserez à leur dire ce qui suit : « Vous savez, mon objectif est évidemment de m’assurer que vous soyez préparée financièrement. Mais je veux également insister sur le fait que vous devez vous assurer d’avoir assez de vie pour tenir la distance. » Que cela signifie-t-il? Cela signifie en fait que vous devez avoir assez de soutien social, assez de gens dans votre vie, assez d’activités, et que vous devez vivre dans un endroit qui vous convient. Ainsi, lorsque vous élaborez un plan financier avec quelqu’un, vous pouvez aborder ces éléments dans le cadre de ses buts et de ses objectifs de vie, puis bâtir le plan financier en conséquence.</a:t>
            </a:r>
            <a:endParaRPr lang="en-CA" sz="1200" kern="1200" dirty="0" smtClean="0">
              <a:solidFill>
                <a:schemeClr val="tx1"/>
              </a:solidFill>
              <a:effectLst/>
              <a:latin typeface="Arial"/>
              <a:ea typeface="ＭＳ Ｐゴシック" charset="0"/>
              <a:cs typeface="ＭＳ Ｐゴシック" charset="0"/>
            </a:endParaRPr>
          </a:p>
          <a:p>
            <a:endParaRPr lang="fr-CA" dirty="0" smtClean="0"/>
          </a:p>
          <a:p>
            <a:endParaRPr lang="fr-CA" dirty="0" smtClean="0"/>
          </a:p>
          <a:p>
            <a:r>
              <a:rPr lang="fr-CA" dirty="0" smtClean="0"/>
              <a:t>Au </a:t>
            </a:r>
            <a:r>
              <a:rPr lang="fr-CA" dirty="0" smtClean="0"/>
              <a:t>Canada, il y a deux femmes centenaires pour chaque homme centenaire. Faux.</a:t>
            </a:r>
          </a:p>
          <a:p>
            <a:pPr lvl="1"/>
            <a:r>
              <a:rPr lang="fr-CA" dirty="0" smtClean="0"/>
              <a:t>C’est 4 femmes pour 1 homme. </a:t>
            </a:r>
            <a:r>
              <a:rPr lang="fr-CA" altLang="en-US" b="1" dirty="0" smtClean="0"/>
              <a:t>(Recensement de 2001, Statistique Canada)</a:t>
            </a:r>
          </a:p>
          <a:p>
            <a:pPr lvl="1"/>
            <a:r>
              <a:rPr lang="fr-CA" dirty="0" smtClean="0"/>
              <a:t>Selon Statistique Canada, les femmes âgées de 65 ans et plus représentent le segment de la population féminine au Canada qui connaît la croissance la plus rapide. </a:t>
            </a:r>
          </a:p>
          <a:p>
            <a:pPr lvl="1"/>
            <a:r>
              <a:rPr lang="fr-CA" dirty="0" smtClean="0"/>
              <a:t>De nos jours, lorsqu’une femme atteint 65 ans au Canada, elle a des chances de vivre pendant encore 21,3 ans comparativement à 18,1 ans pour un homme.</a:t>
            </a:r>
          </a:p>
          <a:p>
            <a:pPr eaLnBrk="1" hangingPunct="1"/>
            <a:endParaRPr lang="fr-CA" altLang="en-US" dirty="0"/>
          </a:p>
        </p:txBody>
      </p:sp>
    </p:spTree>
    <p:extLst>
      <p:ext uri="{BB962C8B-B14F-4D97-AF65-F5344CB8AC3E}">
        <p14:creationId xmlns:p14="http://schemas.microsoft.com/office/powerpoint/2010/main" val="32665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5"/>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Et maintenant, voici une autre question pour vous. Au Canada, l’âge moyen auquel les femmes deviennent veuves est de 70 ans. Vrai ou faux? C’est faux! Mais vous serez peut-être surpris d’apprendre que ce chiffre est en réalité de 56 ans. C’est évidemment un choc pour beaucoup de gens, mais cela s’explique : les femmes survivent encore aux hommes de leur âge, et elles épousent des hommes plus âgés. La combinaison de ces deux facteurs fait que les femmes sont veuves, en moyenne, assez tôt. Je peux vous le dire : lorsque j’annonce ce chiffre lors d’un atelier de clientes, cela jette un froid et plusieurs participantes n’arrivent pas à y croire et trouvent cela vraiment très jeune. C’est donc pour vous une occasion d’informer et de sensibiliser. N’oubliez pas ce que je vous ai dit : nous ne voulons pas effrayer les femmes. Mais nous voulons leur dire que, qu’elles vivent jusqu’à 95 ans avec leur conjoint ou qu’il arrive quelque chose à ce dernier et qu’elles se retrouvent seules, vous voulez vous assurer que cela ira pour elles. C’est mon objectif pour vous, en tant que femme, et c’est la clé lorsque vous considérez le chiffre suivant. </a:t>
            </a:r>
            <a:endParaRPr lang="en-CA" sz="1200" kern="1200" dirty="0" smtClean="0">
              <a:solidFill>
                <a:schemeClr val="tx1"/>
              </a:solidFill>
              <a:effectLst/>
              <a:latin typeface="Arial"/>
              <a:ea typeface="ＭＳ Ｐゴシック" charset="0"/>
              <a:cs typeface="ＭＳ Ｐゴシック" charset="0"/>
            </a:endParaRPr>
          </a:p>
          <a:p>
            <a:r>
              <a:rPr lang="fr-CA" dirty="0" smtClean="0"/>
              <a:t>----</a:t>
            </a:r>
          </a:p>
          <a:p>
            <a:endParaRPr lang="fr-CA" dirty="0" smtClean="0"/>
          </a:p>
          <a:p>
            <a:endParaRPr lang="fr-CA" dirty="0" smtClean="0"/>
          </a:p>
          <a:p>
            <a:r>
              <a:rPr lang="fr-CA" dirty="0" smtClean="0"/>
              <a:t>L’âge </a:t>
            </a:r>
            <a:r>
              <a:rPr lang="fr-CA" dirty="0" smtClean="0"/>
              <a:t>moyen des Canadiennes qui deviennent veuves est 70 ans. Faux </a:t>
            </a:r>
          </a:p>
          <a:p>
            <a:pPr lvl="1"/>
            <a:r>
              <a:rPr lang="fr-CA" dirty="0" smtClean="0"/>
              <a:t> C’est 56 ans (selon le National Center for </a:t>
            </a:r>
            <a:r>
              <a:rPr lang="fr-CA" dirty="0" err="1" smtClean="0"/>
              <a:t>Women</a:t>
            </a:r>
            <a:r>
              <a:rPr lang="fr-CA" dirty="0" smtClean="0"/>
              <a:t> and Retirement </a:t>
            </a:r>
            <a:r>
              <a:rPr lang="fr-CA" dirty="0" err="1" smtClean="0"/>
              <a:t>Research</a:t>
            </a:r>
            <a:r>
              <a:rPr lang="fr-CA" dirty="0" smtClean="0"/>
              <a:t>.) </a:t>
            </a:r>
          </a:p>
          <a:p>
            <a:pPr lvl="1"/>
            <a:r>
              <a:rPr lang="fr-CA" dirty="0" smtClean="0"/>
              <a:t>Près des deux tiers des femmes âgées connaissent une baisse de leur revenu familial suite au veuvage </a:t>
            </a:r>
            <a:r>
              <a:rPr lang="fr-CA" altLang="en-US" b="1" dirty="0" smtClean="0"/>
              <a:t>(Recensement de 2001, Statistique Canada)</a:t>
            </a:r>
          </a:p>
          <a:p>
            <a:r>
              <a:rPr lang="fr-CA" dirty="0" smtClean="0"/>
              <a:t> </a:t>
            </a:r>
          </a:p>
          <a:p>
            <a:r>
              <a:rPr lang="fr-CA" dirty="0" smtClean="0"/>
              <a:t>Les baby-boomers qui sont veuves vivent en moyenne 16 ans de plus que leur conjoint. Recherche TD telle que citée dans le Globe and Mail du 9 août 2014</a:t>
            </a:r>
          </a:p>
          <a:p>
            <a:r>
              <a:rPr lang="fr-CA" dirty="0" smtClean="0"/>
              <a:t>Cela s’explique, entre autres, par le fait que les femmes vivent en moyenne 4 ans de plus que les hommes et qu’elles ont tendance à marier des hommes plus vieux. </a:t>
            </a:r>
            <a:r>
              <a:rPr lang="fr-CA" altLang="en-US" b="1" dirty="0" smtClean="0"/>
              <a:t>Globe and Mail du 9 août 2014</a:t>
            </a:r>
          </a:p>
          <a:p>
            <a:endParaRPr lang="fr-CA" altLang="en-US" dirty="0"/>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2600202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Près des deux tiers des femmes voient leur revenu familial diminuer une fois qu’elles sont veuves. Vrai ou faux? Cette fois, c’est vrai. Vous devez donc parler à la cliente de la nécessité d’être prévoyante, tant pour les aspects financiers que pour les aspects non financiers. C’est bien cela? Donc, nous ne disons pas que les femmes vivent longtemps, peuvent devenir veuves, ce qui ne signifie pas qu’elles ne se trouveront jamais un autre partenaire. Nous essayons de faire preuve d’une plus grande finesse, et nous disons : « Étant donné qu’il est possible que votre revenu diminue, qu’allons-nous faire pour nous assurer que cela se passe bien pour vous si vous vivez jusqu’à 100 ans et que vous vous retrouvez seule, à un moment donné? » Nous savons que les femmes sont très inquiètes par rapport à l’argent, et le fait d’avoir ce genre de conversation avec vous leur fait comprendre que vous pensez à elles de cette manière et peut avoir un impact immense. Car je peux vous dire que les femmes ne sont pas au courant de ces aspects. Elles ne savent pas que les deux tiers des aînées voient leur revenu familial diminuer lorsqu’elles deviennent veuves. Elles ne savent pas que les femmes deviennent veuves jeunes, et elles ne savent pas vraiment que la majorité des femmes vivent beaucoup plus longtemps que ce à quoi elles s’attendent. Ce sont donc, pour vous, des éléments clés de sensibilisation.</a:t>
            </a:r>
            <a:endParaRPr lang="en-CA" sz="1200" kern="1200" dirty="0" smtClean="0">
              <a:solidFill>
                <a:schemeClr val="tx1"/>
              </a:solidFill>
              <a:effectLst/>
              <a:latin typeface="Arial"/>
              <a:ea typeface="ＭＳ Ｐゴシック" charset="0"/>
              <a:cs typeface="ＭＳ Ｐゴシック" charset="0"/>
            </a:endParaRPr>
          </a:p>
          <a:p>
            <a:endParaRPr lang="fr-CA" dirty="0" smtClean="0"/>
          </a:p>
          <a:p>
            <a:endParaRPr lang="fr-CA" dirty="0" smtClean="0"/>
          </a:p>
          <a:p>
            <a:endParaRPr lang="fr-CA" dirty="0" smtClean="0"/>
          </a:p>
          <a:p>
            <a:endParaRPr lang="fr-CA" dirty="0" smtClean="0"/>
          </a:p>
          <a:p>
            <a:r>
              <a:rPr lang="fr-CA" dirty="0" smtClean="0"/>
              <a:t>Recensement </a:t>
            </a:r>
            <a:r>
              <a:rPr lang="fr-CA" dirty="0" smtClean="0"/>
              <a:t>de 2001 de Statistique Canada </a:t>
            </a:r>
            <a:endParaRPr lang="fr-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13</a:t>
            </a:fld>
            <a:endParaRPr lang="fr-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Maintenant, je vais parler à la fois de confiance et d’esprit d’initiative, et de ce que vous pouvez faire pour aider vos clientes à être plus confiantes et plus proactives dans la gestion de toutes les transitions dont nous parlons. </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410474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C’est une chose que vous pouvez demander à votre cliente. Vous pouvez lui demander dans quelle mesure elle se sent en confiance, au sujet de l’argent, dans trois domaines différents. Et lorsque vous parlez de finances courantes, de planification de la retraite à long terme et de planification successorale, cela aide vraiment à préciser aux femmes les domaines dans lesquels elles manquent peut-être de confiance. Les finances courantes, donc, vous savez, ce sont les entrées et les sorties d’argent, la gestion du budget, etc. Cela fait plus de dix ans que je travaille avec une clientèle féminine, et je peux vous dire que c’est souvent ce domaine qu’elles contrôlent le plus. Ensuite, vous passez au plus long terme, donc la retraite, la planification financière. Il est fréquent que les couples se partagent ces tâches. Donc, bien souvent, ce n’est pas la femme qui s’en occupe, pas parce que le mari ne le veut pas, mais plutôt parce que sa vie est déjà vraiment bien remplie, notamment en raison des transitions dont nous avons parlé, à commencer par les enfants, la femme s’occupe de ces tâches et se retrouve à gérer des finances courantes, et l’homme, la planification financière à long terme. En réalité, nous devons sensibiliser les femmes à l’importance de cet aspect, mais aussi bien sûr à l’importance de la planification successorale. Elles doivent avoir confiance en leur plan successoral. Je veux vous parler de quelque chose. . . Dans quelques instants, je vais vous raconter une histoire vraiment très parlante à ce sujet. Mais avant, je veux vous parler de l’autre aspect de cette question, qui va au-delà de la confiance.</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627552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Je veux vous parler de proactivité, d’esprit d’initiative. Il est donc utile de distinguer ici, car certaines personnes sont très confiantes, mais elles n’ont pas été proactives, et leur confiance n’est donc pas bien placée. D’autres personnes sont proactives, mais elles n’ont pas la moindre confiance en elles. C’est une chose que vous pouvez travailler avec elles. « Alors, comment faire pour aider ma cliente à prendre confiance en elle? » D’autres encore parviennent à une certaine concordance entre ces deux volets, et vous devez donc agir en conséquence. Encore une fois, je dis toujours aux femmes, quand je pose cette question dans un atelier : « Ce n’est que votre opinion sur votre vie. Il n’y a pas de bonne ni de mauvaise réponse. » Cela ouvre la voie à une conversation que vous pouvez avoir avec votre cliente. Voici donc l’histoire que je veux vous raconter à ce sujet. J’ai une amie dont le mari, à la fin de la cinquantaine, a reçu un diagnostic de tumeur au cerveau; jusqu’alors, ils se partageaient les responsabilités financières de façon assez classique : pour elle, les finances courantes, et pour lui, le long terme. Tous deux étaient très occupés, notamment avec leurs trois enfants et, chaque année, il lui répétait : « J’aimerais que tu t’impliques davantage sur le long terme. » Elle jetait un coup d’œil une fois par an, mais ne voulait pas s’impliquer plus, pensant qu’il se débrouillait très bien seul. Après le diagnostic de tumeur au cerveau, elle a compris qu’elle devait s’en occuper et en apprendre davantage sur ce sujet. Et c’est ce qu’elle a fait, avec le temps. Fort heureusement, ils ont eu cinq bonnes années ensemble après le diagnostic et, au moment de son décès, elle a reçu le cadeau le plus extraordinaire. J’en parle souvent aux femmes lors de mes conférences. Elle m’a dit : « Je lui suis tellement reconnaissante de m’avoir appris à gérer mon argent avant son décès, car vivre un deuil est vraiment épuisant. Je n’aurais pas eu la force d’essayer d’apprendre les aspects concrets. » C’est pourquoi je dis toujours aux femmes, sans relâche, et je vous encourage à le dire aussi : « Si vous pouvez être proactive, occupez-vous de l’aspect concret. Faites-le maintenant, car ce sera très difficile lorsque vous vivrez des émotions fortes. Car vous aurez besoin d’énergie pour gérer l’aspect affectif des transitions. Ce ne sera pas forcément la mort de votre conjoint, ça peut très bien être un changement d’emploi, ou encore l’arrivée d’un nouvel enfant dans votre famille. » Ces événements nécessitent une bonne dose d’énergie affective. Il vaut donc mieux, dans la mesure du possible, traiter les enjeux concrets à l’avance. C’est un élément clé à retenir.</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627552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Donc, comment aider vos clientes à passer à l’action et comment incarner vraiment le rôle de coach et de partenaire avec elles? Il y a trois moyens de le faire. Vous pouvez les informer. Nous venons de parler de moyens de le faire, mais il y en a beaucoup d’autres. Il existe des ressources dont vous pouvez leur parler. Vous pouvez leur envoyer des livres, ou leur suggérer des sites Web. Vous pouvez les aider à élaborer un plan, et je vais vous expliquer comment leur en parler. Et ensuite, vous pouvez les aider à se protéger, elles et leurs proches. Regardons chacun de ces éléments, et voyons où ils nous mènent. Nous avons parlé d’information. . .</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208399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 . Vous pouvez expliquer à votre cliente pourquoi elle devrait avoir un plan financier. Cela fait des années que je me sers de l’analogie avec le GPS, et elle semble réellement résonner chez les gens. Vous pouvez donc demander à votre cliente. . Bien sûr, vous ne voulez pas lui donner l’impression que vous la questionnez. Mais quand une personne monte en voiture pour aller quelque part et veut utiliser son système de navigation, quelle est la première chose qu’il faut savoir? En général, quand vous posez cette question, tout le monde répond en criant : « La destination! » Alors qu’en réalité, c’est l’endroit où vous vous trouvez. C’est votre point de départ. Et je suis sûre que vous vous êtes déjà retrouvé dans un garage public, où le satellite ne pouvait pas vous localiser, et que cela vous empêchait d’entrer votre destination. Lorsque vous parlez de votre point de départ, vous parlez en fait d’un inventaire financier. Cet inventaire financier se fait en trois questions. D’où vient votre argent? Où va votre argent? Comment le </a:t>
            </a:r>
            <a:r>
              <a:rPr lang="fr-CA" sz="1200" kern="1200" dirty="0" err="1" smtClean="0">
                <a:solidFill>
                  <a:schemeClr val="tx1"/>
                </a:solidFill>
                <a:effectLst/>
                <a:latin typeface="Arial"/>
                <a:ea typeface="ＭＳ Ｐゴシック" charset="0"/>
                <a:cs typeface="ＭＳ Ｐゴシック" charset="0"/>
              </a:rPr>
              <a:t>dépensez-vous</a:t>
            </a:r>
            <a:r>
              <a:rPr lang="fr-CA" sz="1200" kern="1200" dirty="0" smtClean="0">
                <a:solidFill>
                  <a:schemeClr val="tx1"/>
                </a:solidFill>
                <a:effectLst/>
                <a:latin typeface="Arial"/>
                <a:ea typeface="ＭＳ Ｐゴシック" charset="0"/>
                <a:cs typeface="ＭＳ Ｐゴシック" charset="0"/>
              </a:rPr>
              <a:t> et que reste-t-il? Tout le monde ne réussit pas à répondre à ces trois questions. Comme vous vous en doutez, celle qui porte sur les dépenses est la plus délicate. La question des dépenses rend toujours les gens un peu nerveux. Je plaisante souvent en disant qu’avant de commencer cet enseignement, j’ai surveillé ce que je faisais avec mon argent pendant trois mois, et j’avais été surprise du résultat. J’avais un budget, et je pensais vraiment être en contrôle de mes finances... Mais il y avait dans mon budget une catégorie, appelée « Divers », dont le montant commençait à avoisiner celui d’une hypothèque. J’ai donc commencé à la suivre. Et j’ai découvert qu’il y a des façons de dépenser mon argent qui sont très. . . qui me font me sentir bien, qui me font du bien, alors que d’autres ne m’apportent pas vraiment de plaisir. Suivre son argent, ce n’est pas s’empêcher de faire des choses. Cela permet plutôt de prendre des décisions pour que son argent soit utilisé au mieux, de manière à vous apporter du bonheur. J’en ai donc conclu que je pouvais en enlever un peu de cette catégorie, pour en avoir plus à épargner. Il est donc essentiel de faire votre inventaire financier : d’où venez-vous? Vous passez ensuite au deuxième élément : où allez-vous? Ce ne sont pas des objectifs financiers. Ce sont les objectifs de vie de votre cliente. Et vous pouvez donc dire : « Je veux vous parler de ce que vous voulez dans la vie. Où voulez-vous aller? Où voulez-vous être dans dix ans? » Une fois que vous connaissez ses objectifs, vous pouvez lui dire : « Je peux créer pour vous le moyen le plus efficace, le meilleur moyen d’y parvenir. C’est pour cela qu’il vous faut un plan. » Les gens le comprennent, parce qu’ils se servent tout le temps de leur GPS. Mais voici la question que je pose aux femmes, et vous pouvez faire de même avec vos clientes : « Vous est-il déjà arrivé, dans votre voiture, d’aller à droite alors que le GPS vous disait d’aller à gauche? » Tout le monde répond oui. Et je continue : « Que dit-il alors? Il dit qu’il est en train de calculer un nouvel itinéraire. » Je continue mes questions : « Vous dit-il parfois que vous êtes vraiment stupide et qu’il ne vous donnera plus jamais aucune indication, car chaque fois qu’il vous dit quelque chose, vous faites le contraire? » En tant que conseiller ou conseillère, vous pouvez lui dire : « Eh bien, moi, c’est la même chose. Si vous vous écartez de votre plan, je vous aiderai à recalculer, c’est mon travail. Et je ne porte aucun jugement dans un tel cas. Cela peut se produire pour différentes raisons. Mais c’est pour cela que je suis ici, pour vous aider à atteindre votre but. » Et puis, il y a autre chose que vous pouvez faire pour elles. Vous pouvez les aider à contourner des obstacles. Il vous est probablement déjà arrivé d’être dans votre voiture et qu’un accident ou une fermeture de route vous empêche de poursuivre votre route. Et le GPS vous a alors trouvé un autre itinéraire. C’est la même chose avec les clients. Cela peut être un changement d’emploi, un changement de situation économique. Quel que soit le problème, vous voulez savoir que quelqu’un, moi dans ce cas, votre conseiller ou conseillère, est derrière vous et peut vous aider à faire de nouveaux calculs afin que vous puissiez atteindre vos objectifs le plus rapidement possible. Je plaisante parfois avec mes clientes en leur disant que, d’après moi, si les femmes ne font pas de plans financiers, c’est parce qu’elles craignent de ne plus jamais pouvoir s’acheter de chaussures. Puis je les rassure en leur disant que si c’est un de leurs objectifs, elles pourront évidemment le faire. Nous voulons les aider à atteindre leurs objectifs. Vous pouvez leur montrer cela, leur parler. J’ai constaté que les femmes consentent beaucoup plus à avoir un plan financier quand elles comprennent qu’il les aidera à obtenir ce qu’elles veulent dans la vie. Et l’une des choses dont vous devez tenir compte, pour conseiller la clientèle féminine, c’est que nous savons que les femmes veulent vraiment investir et épargner, parce que cela leur apporte quelque chose du côté de la vie. Ce n’est pas seulement pour avoir plus d’argent. Alors, plus vous passerez de temps à faire le lien avec leurs objectifs de vie, meilleure sera votre relation.</a:t>
            </a:r>
            <a:endParaRPr lang="en-CA" sz="1200" kern="1200" dirty="0" smtClean="0">
              <a:solidFill>
                <a:schemeClr val="tx1"/>
              </a:solidFill>
              <a:effectLst/>
              <a:latin typeface="Arial"/>
              <a:ea typeface="ＭＳ Ｐゴシック" charset="0"/>
              <a:cs typeface="ＭＳ Ｐゴシック" charset="0"/>
            </a:endParaRPr>
          </a:p>
          <a:p>
            <a:endParaRPr lang="fr-CA" dirty="0"/>
          </a:p>
        </p:txBody>
      </p:sp>
      <p:sp>
        <p:nvSpPr>
          <p:cNvPr id="4" name="Espace réservé du numéro de diapositive 3"/>
          <p:cNvSpPr>
            <a:spLocks noGrp="1"/>
          </p:cNvSpPr>
          <p:nvPr>
            <p:ph type="sldNum" sz="quarter" idx="10"/>
          </p:nvPr>
        </p:nvSpPr>
        <p:spPr/>
        <p:txBody>
          <a:bodyPr/>
          <a:lstStyle/>
          <a:p>
            <a:pPr>
              <a:defRPr/>
            </a:pPr>
            <a:fld id="{5E70EAD9-D589-7545-B350-04E61EA7E3D5}" type="slidenum">
              <a:rPr lang="en-US" smtClean="0"/>
              <a:pPr>
                <a:defRPr/>
              </a:pPr>
              <a:t>18</a:t>
            </a:fld>
            <a:endParaRPr lang="fr-CA" dirty="0"/>
          </a:p>
        </p:txBody>
      </p:sp>
    </p:spTree>
    <p:extLst>
      <p:ext uri="{BB962C8B-B14F-4D97-AF65-F5344CB8AC3E}">
        <p14:creationId xmlns:p14="http://schemas.microsoft.com/office/powerpoint/2010/main" val="1832610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Alors, comment pouvons-nous aider les femmes à prendre des décisions financières plus judicieuses? Nous avons parlé de sensibilisation. L’important, avec la sensibilisation, c’est  qu’elle engendre la motivation. J’espère que vous le constatez. Si vous commencez à expliquer à une cliente que les femmes deviennent veuves en moyenne à 56 ans, et qu’elle ne le savait pas, cela pourra sans doute la motiver à commencer à faire certaines choses pour mieux se préparer. Il y a aussi les soins à prodiguer : l’une des choses que je dis aux femmes, c’est que durant la dernière moitié et surtout le dernier tiers de la vie, les soins qu’il faut prodiguer occupent une place très importante. Il est probable que vous devrez prodiguer des soins à quelqu’un. Nous commençons par prodiguer des soins aux personnes des générations précédentes, puis nous passons à notre propre génération : notre conjoint, notre partenaire, nos amis, nos frères, nos sœurs. Cette sensibilisation pourrait alors me motiver à aller de l’avant et à planifier dans une certaine mesure. Le deuxième aspect, ici, est la confiance. La clé, c’est la façon d’amener les femmes à avoir plus confiance en elles. Nous savons que les femmes qui ont plus confiance en elles sont plus susceptibles d’avoir de l’initiative, d’être proactives. C’est pourquoi, lorsque vous évaluez le degré de confiance d’une femme, l’objectif est de dire : « Que pouvons-nous faire s’il y a une faiblesse marquée, pour vous aider à vous sentir plus confiante? Nous savons que l’information joue un rôle important à cet égard pour les femmes, n’est-ce pas? Nous avons vu qu’il faut commencer par informer ces clientes, puis les aider à élaborer un plan. Tout cela instaure la confiance. Et l’esprit d’initiative apporte d’habitude une plus grande tranquillité d’esprit et renforce la confiance. Donc, si nous parvenons à amener les femmes à faire ce genre de planification, à élaborer un plan financier, nous savons qu’elles ont plus de chance d’avoir l’esprit tranquille. Des sondages du conseil de la planification financière montrent que le fait d’avoir un plan financier donne l’esprit tranquille. Vous pouvez donc dire aux femmes que d’importantes enquêtes démontrent qu’un plan financier apporte la tranquillité d’esprit et, bien entendu, renforce la confiance en soi. « Je sais ce pour quoi je dépense mon argent, je sais ce dont j’ai besoin. » Et votre rôle à ces étapes est crucial : en effet, vous êtes peut-être le seul qui en parle à ses clientes, qui leur parle de confiance en elles et de proactivité, et qui leur demande si elles ont un plan et si elles sont prêtes à aller de l’avant.</a:t>
            </a:r>
            <a:endParaRPr lang="en-CA" sz="1200" kern="1200" dirty="0" smtClean="0">
              <a:solidFill>
                <a:schemeClr val="tx1"/>
              </a:solidFill>
              <a:effectLst/>
              <a:latin typeface="Arial"/>
              <a:ea typeface="ＭＳ Ｐゴシック" charset="0"/>
              <a:cs typeface="ＭＳ Ｐゴシック" charset="0"/>
            </a:endParaRPr>
          </a:p>
          <a:p>
            <a:endParaRPr lang="fr-CA" dirty="0"/>
          </a:p>
        </p:txBody>
      </p:sp>
      <p:sp>
        <p:nvSpPr>
          <p:cNvPr id="4" name="Espace réservé du numéro de diapositive 3"/>
          <p:cNvSpPr>
            <a:spLocks noGrp="1"/>
          </p:cNvSpPr>
          <p:nvPr>
            <p:ph type="sldNum" sz="quarter" idx="10"/>
          </p:nvPr>
        </p:nvSpPr>
        <p:spPr/>
        <p:txBody>
          <a:bodyPr/>
          <a:lstStyle/>
          <a:p>
            <a:pPr>
              <a:defRPr/>
            </a:pPr>
            <a:fld id="{5E70EAD9-D589-7545-B350-04E61EA7E3D5}" type="slidenum">
              <a:rPr lang="en-US" smtClean="0"/>
              <a:pPr>
                <a:defRPr/>
              </a:pPr>
              <a:t>19</a:t>
            </a:fld>
            <a:endParaRPr lang="fr-CA" dirty="0"/>
          </a:p>
        </p:txBody>
      </p:sp>
    </p:spTree>
    <p:extLst>
      <p:ext uri="{BB962C8B-B14F-4D97-AF65-F5344CB8AC3E}">
        <p14:creationId xmlns:p14="http://schemas.microsoft.com/office/powerpoint/2010/main" val="260683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Nous commencerons par évoquer les occasions d’affaires, les risques et les préoccupations propres au travail avec la clientèle féminine, puis nous tenterons de mieux connaître et comprendre les femmes. Nous étudierons certaines des différences entre les hommes et les femmes et parlerons des transitions de la vie qui touchent particulièrement les femmes, et nous nous demanderons en quoi cela est différent de ce que vous avez appris en travaillant surtout avec la clientèle masculine. Nous nous demanderons également comment aider les femmes à prendre des décisions financières intelligentes, par la sensibilisation, la confiance et une approche proactive. Tout cela, bien sûr, parce que nous voulons aider nos clientes à gérer leurs finances avec plus de confiance et de façon plus proactive, maintenant mais aussi à l’avenir. Je conclurai en vous parlant de certains des besoins spécifiques des clientes divorcées et veuves. </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a:t>
            </a:fld>
            <a:endParaRPr lang="fr-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Nous avons dit que se protéger des personnes que l’on aime est un autre élément crucial. Parlons aussi de la nécessité de se protéger soi-même, en cas de divorce ou de décès du conjoint, et de ce que tout cela signifie. Pourquoi devez-vous vous efforcer de comprendre les aspects affectifs de ces transitions? L’une des raisons pour lesquelles vous devriez chercher à le comprendre, c’est que ces transitions sont assez fréquentes. Vous vous souvenez que nous avons dit, au début, que les femmes qui perdent leur conjoint quittent souvent leur conseiller. Donc, si vous ne vous souciez pas de l’établissement de la relation, il est probable que votre cliente se cherchera un conseiller qui, lui, s’en soucie. Nous savons que les clientes veulent un conseiller qui les comprenne aussi en tant que personnes. Tous ces aspects sont donc importants pour votre relation avec la cliente et pour que vous puissiez continuer à gérer son patrimoine. C’est l’une des raisons pour lesquelles il faut le faire, et je reviens toujours là-dessus aussi parce que c’est ce qu’il faut faire. D’accord.</a:t>
            </a:r>
            <a:endParaRPr lang="en-CA" sz="1200" kern="1200" dirty="0" smtClean="0">
              <a:solidFill>
                <a:schemeClr val="tx1"/>
              </a:solidFill>
              <a:effectLst/>
              <a:latin typeface="Arial"/>
              <a:ea typeface="ＭＳ Ｐゴシック" charset="0"/>
              <a:cs typeface="ＭＳ Ｐゴシック" charset="0"/>
            </a:endParaRPr>
          </a:p>
          <a:p>
            <a:endParaRPr lang="fr-CA" dirty="0"/>
          </a:p>
        </p:txBody>
      </p:sp>
      <p:sp>
        <p:nvSpPr>
          <p:cNvPr id="4" name="Espace réservé du numéro de diapositive 3"/>
          <p:cNvSpPr>
            <a:spLocks noGrp="1"/>
          </p:cNvSpPr>
          <p:nvPr>
            <p:ph type="sldNum" sz="quarter" idx="10"/>
          </p:nvPr>
        </p:nvSpPr>
        <p:spPr/>
        <p:txBody>
          <a:bodyPr/>
          <a:lstStyle/>
          <a:p>
            <a:pPr>
              <a:defRPr/>
            </a:pPr>
            <a:fld id="{5E70EAD9-D589-7545-B350-04E61EA7E3D5}" type="slidenum">
              <a:rPr lang="en-US" smtClean="0"/>
              <a:pPr>
                <a:defRPr/>
              </a:pPr>
              <a:t>20</a:t>
            </a:fld>
            <a:endParaRPr lang="fr-CA" dirty="0"/>
          </a:p>
        </p:txBody>
      </p:sp>
    </p:spTree>
    <p:extLst>
      <p:ext uri="{BB962C8B-B14F-4D97-AF65-F5344CB8AC3E}">
        <p14:creationId xmlns:p14="http://schemas.microsoft.com/office/powerpoint/2010/main" val="2132977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Parlons maintenant de certains aspects non financiers du divorce et du veuvage. Pour ce qui est des aspects affectifs du divorce, je vais simplement vous demander de réfléchir un instant. Quels sont ces aspects affectifs? D’après vous, que ces femmes vivent-elles? Je suis sûre que vous pouvez faire cette liste dans votre tête. Vous avez sans doute déjà eu beaucoup de clientes divorcées, et vous connaissez donc certains des aspects affectifs. Il peut y avoir beaucoup de chagrin, il peut y avoir de la gêne, il peut y avoir du ressentiment si tout n’est pas réglé. Il peut y avoir beaucoup de peur, mais il peut aussi y avoir du soulagement. Bien souvent, nous nous concentrons sur les aspects négatifs des émotions. Je peux vous dire une chose, vous le savez sans doute, c’est que le type de transition importe peu. Car les gens ont tendance à éprouver des sentiments très mitigés. Ce n’est pas facile pour eux. C’est pourquoi je demande souvent de prendre une transition que nous considérons généralement comme heureuse, par exemple un mariage ou une naissance, et je dis : « Quelles émotions ces femmes vivent-elles? ». Par exemple, pour le mariage : « Y </a:t>
            </a:r>
            <a:r>
              <a:rPr lang="fr-CA" sz="1200" kern="1200" dirty="0" err="1" smtClean="0">
                <a:solidFill>
                  <a:schemeClr val="tx1"/>
                </a:solidFill>
                <a:effectLst/>
                <a:latin typeface="Arial"/>
                <a:ea typeface="ＭＳ Ｐゴシック" charset="0"/>
                <a:cs typeface="ＭＳ Ｐゴシック" charset="0"/>
              </a:rPr>
              <a:t>a-t-il</a:t>
            </a:r>
            <a:r>
              <a:rPr lang="fr-CA" sz="1200" kern="1200" dirty="0" smtClean="0">
                <a:solidFill>
                  <a:schemeClr val="tx1"/>
                </a:solidFill>
                <a:effectLst/>
                <a:latin typeface="Arial"/>
                <a:ea typeface="ＭＳ Ｐゴシック" charset="0"/>
                <a:cs typeface="ＭＳ Ｐゴシック" charset="0"/>
              </a:rPr>
              <a:t> des pertes pour elles? » Il y a bien sûr les émotions. Elles perdent leur indépendance, elles perdent le temps qu’elles peuvent passer seules, elles peuvent perdre du temps qu’elles passaient avec leurs amies. Tout cela peut déclencher des émotions autres que le bonheur, la joie et l’amour. Donc, lorsque nous examinons une transition que nous considérons habituellement comme difficile ou négative, le divorce ou le veuvage par exemple, nous devons tenir compte de l’ensemble de la gamme des émotions. Je m’explique : quand vous travaillez avec une cliente, vous ne devez pas tenir pour acquis que tout ce qu’elle vit est négatif. Cela est même valable pour le veuvage. J’ai parlé à une femme, hier, qui m’a raconté que lorsque sa mère a perdu son mari, tout le monde disait : « Oh, comme vous devez vous sentir triste et seule » et évoquait tous les aspects difficiles que nous associons à la perte de son conjoint. En fait, elle jouait le rôle de proche aidant auprès de son mari depuis des années, mais avait commencé à se créer une nouvelle vie. Elle avait donc été d’une certaine manière soulagée de ne plus avoir à prodiguer tant de soins, en permanence, à son mari. Nous devons donc éviter de prêter des émotions aux gens; nous devons admettre qu’ils vivent toutes sortes d’émotions. Passons maintenant aux répercussions financières. Divorce et veuvage. Nous savons que le niveau de vie des femmes baisse habituellement, mais pas dans tous les cas. Nous ne pouvons donc pas tenir pour acquis que ce sera le cas. Et en cas de divorce, il peut aussi arriver que les femmes aient à payer des sommes qu’elles n’avaient pas à payer avant. Cela renvoie directement aux émotions, car si quelqu’un paie une pension alimentaire, pour les enfants par exemple, et c’est le cas de certaines femmes, cela peut susciter de l’amertume. La situation peut aussi être difficile pour les femmes qui perdent leur mari, et je connais quelqu’un à qui cela est arrivé il n’y a pas si longtemps. Lorsque son mari est décédé, elle croyait qu’il lui avait laissé assez d’argent pour être à l’aise pour le reste de sa vie. Mais elle a découvert qu’il ne restait presque pas d’argent. Les enfants ont donc dû intervenir, ils l’ont aidée à vendre la maison et à trouver un nouveau logement moins cher. On voit bien que les aspects financiers et non financiers sont indissociables.</a:t>
            </a:r>
            <a:endParaRPr lang="en-CA" sz="1200" kern="1200" dirty="0" smtClean="0">
              <a:solidFill>
                <a:schemeClr val="tx1"/>
              </a:solidFill>
              <a:effectLst/>
              <a:latin typeface="Arial"/>
              <a:ea typeface="ＭＳ Ｐゴシック" charset="0"/>
              <a:cs typeface="ＭＳ Ｐゴシック" charset="0"/>
            </a:endParaRPr>
          </a:p>
          <a:p>
            <a:endParaRPr lang="fr-CA" dirty="0"/>
          </a:p>
        </p:txBody>
      </p:sp>
      <p:sp>
        <p:nvSpPr>
          <p:cNvPr id="4" name="Espace réservé du numéro de diapositive 3"/>
          <p:cNvSpPr>
            <a:spLocks noGrp="1"/>
          </p:cNvSpPr>
          <p:nvPr>
            <p:ph type="sldNum" sz="quarter" idx="10"/>
          </p:nvPr>
        </p:nvSpPr>
        <p:spPr/>
        <p:txBody>
          <a:bodyPr/>
          <a:lstStyle/>
          <a:p>
            <a:pPr>
              <a:defRPr/>
            </a:pPr>
            <a:fld id="{5E70EAD9-D589-7545-B350-04E61EA7E3D5}" type="slidenum">
              <a:rPr lang="en-US" smtClean="0"/>
              <a:pPr>
                <a:defRPr/>
              </a:pPr>
              <a:t>21</a:t>
            </a:fld>
            <a:endParaRPr lang="fr-CA" dirty="0"/>
          </a:p>
        </p:txBody>
      </p:sp>
    </p:spTree>
    <p:extLst>
      <p:ext uri="{BB962C8B-B14F-4D97-AF65-F5344CB8AC3E}">
        <p14:creationId xmlns:p14="http://schemas.microsoft.com/office/powerpoint/2010/main" val="1525076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Nous devons donc trouver la meilleure façon de nous rendre utiles, dans ce type de transition où les émotions sont à fleur de peau. Mais comment aider les femmes à prendre de meilleures décisions? Il ne faut pas oublier qu’une personne qui vit une telle transition connaît bien souvent une grande confusion émotive. Elle doit penser à une multitude de choses, et l’argent n’est que l’une d’elles. Donc, si vous pouvez l’aider à déterminer et à hiérarchiser ce qu’elle doit faire maintenant, à court terme et à long terme, cela lui sera très utile, car si elle prend purement et simplement en charge la gestion de l’argent, ce sera écrasant pour elle. Même si elle participait déjà à cette gestion, il peut y avoir de nouvelles décisions pour lesquelles elle sera indécise. Il faut aussi tenir compte de l’influence que le deuil peut avoir sur la capacité de prendre des décisions. Nous savons que la réflexion est ralentie en période de deuil. Ici aussi, le terme « confusion émotive » est important. Autrement dit, vous devrez peut-être vous mettre à travailler différemment avec une cliente de longue date, par exemple en étant un partenaire plus actif au cours de cette étape. La sensibilisation, donc. . . Un aspect, à mon avis, peut être difficile : les femmes les plus astucieuses peuvent se présenter à vous comme si tout allait bien. Pour surmonter cet obstacle, vous pouvez dire, par exemple : « Vous savez, Madame Simard, je sais que d’autres clientes qui ont vécu une telle transition traversent souvent une période pendant laquelle elles ont l’impression de ne pas contrôler la situation comme avant. Je me demande si c’est votre cas, et ce que je peux faire pour vous aider durant cette période. » C’est le lien avec l’empathie. L’empathie gagne toujours. Il faut donc exprimer votre empathie. . . Vous devez donc prendre garde de ne pas tenir pour acquis que la cliente ressent l’émotion que vous pensez qu’elle doit ressentir. Vous devez cependant faire preuve d’empathie, et dire : « Je suis là pour vous, et je sais que vous vivez une période difficile. Vous pouvez compter sur moi. »</a:t>
            </a:r>
            <a:endParaRPr lang="en-CA" sz="1200" kern="1200" dirty="0" smtClean="0">
              <a:solidFill>
                <a:schemeClr val="tx1"/>
              </a:solidFill>
              <a:effectLst/>
              <a:latin typeface="Arial"/>
              <a:ea typeface="ＭＳ Ｐゴシック" charset="0"/>
              <a:cs typeface="ＭＳ Ｐゴシック" charset="0"/>
            </a:endParaRPr>
          </a:p>
          <a:p>
            <a:endParaRPr lang="fr-CA" dirty="0"/>
          </a:p>
        </p:txBody>
      </p:sp>
      <p:sp>
        <p:nvSpPr>
          <p:cNvPr id="4" name="Espace réservé du numéro de diapositive 3"/>
          <p:cNvSpPr>
            <a:spLocks noGrp="1"/>
          </p:cNvSpPr>
          <p:nvPr>
            <p:ph type="sldNum" sz="quarter" idx="10"/>
          </p:nvPr>
        </p:nvSpPr>
        <p:spPr/>
        <p:txBody>
          <a:bodyPr/>
          <a:lstStyle/>
          <a:p>
            <a:pPr>
              <a:defRPr/>
            </a:pPr>
            <a:fld id="{5E70EAD9-D589-7545-B350-04E61EA7E3D5}" type="slidenum">
              <a:rPr lang="en-US" smtClean="0"/>
              <a:pPr>
                <a:defRPr/>
              </a:pPr>
              <a:t>22</a:t>
            </a:fld>
            <a:endParaRPr lang="fr-CA" dirty="0"/>
          </a:p>
        </p:txBody>
      </p:sp>
    </p:spTree>
    <p:extLst>
      <p:ext uri="{BB962C8B-B14F-4D97-AF65-F5344CB8AC3E}">
        <p14:creationId xmlns:p14="http://schemas.microsoft.com/office/powerpoint/2010/main" val="584422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dirty="0" smtClean="0"/>
              <a:t>Version 1 – </a:t>
            </a:r>
            <a:r>
              <a:rPr lang="fr-CA" sz="1200" kern="1200" dirty="0" smtClean="0">
                <a:solidFill>
                  <a:schemeClr val="tx1"/>
                </a:solidFill>
                <a:effectLst/>
                <a:latin typeface="Arial"/>
                <a:ea typeface="ＭＳ Ｐゴシック" charset="0"/>
                <a:cs typeface="ＭＳ Ｐゴシック" charset="0"/>
              </a:rPr>
              <a:t>Merci infiniment d’avoir pris part à cette initiative. J’espère que vous avez vraiment pensé à vos clientes actuelles et potentielles, et à ce que vous pourriez faire de façon différente avec elles lors des transitions de la vie qui sont vraiment cruciales pour les femmes, et à la façon de parvenir à mieux comprendre le côté affectif des femmes. Car les femmes nous ont répété à maintes reprises, lors de sondages, ne pas être satisfaites du secteur des services financiers. Nous savons aussi que les femmes affirment que cela leur est égal de travailler avec un conseiller ou avec une conseillère. Par contre, lorsqu’on leur pose la question : « Dans quelle mesure êtes-vous satisfaite de votre conseillère ou de votre conseiller? », les femmes sont plus satisfaites de leur conseillère. Pour les conseillers de sexe masculin qui participent à notre conférence, je ne pense pas que ce soit négatif pour vous; au contraire, cela vous donne l’occasion de voir ce que les conseillères font peut-être de façon plus naturelle que vous, et il s’agit selon moi de s’intéresser aux aspects affectifs des transitions de la vie. Je pense que plus vous vous y intéresserez, plus cette différence s’atténuera. Merci donc d’avoir été ici aujourd’hui, et j’espère que cela vous a permis de recueillir des informations qui vous seront utiles tout de suite.</a:t>
            </a:r>
            <a:endParaRPr lang="en-CA" sz="1200" kern="1200" dirty="0">
              <a:solidFill>
                <a:schemeClr val="tx1"/>
              </a:solidFill>
              <a:effectLst/>
              <a:latin typeface="Arial"/>
              <a:ea typeface="ＭＳ Ｐゴシック" charset="0"/>
              <a:cs typeface="ＭＳ Ｐゴシック" charset="0"/>
            </a:endParaRPr>
          </a:p>
        </p:txBody>
      </p:sp>
    </p:spTree>
    <p:extLst>
      <p:ext uri="{BB962C8B-B14F-4D97-AF65-F5344CB8AC3E}">
        <p14:creationId xmlns:p14="http://schemas.microsoft.com/office/powerpoint/2010/main" val="1539330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5E70EAD9-D589-7545-B350-04E61EA7E3D5}" type="slidenum">
              <a:rPr lang="en-US" smtClean="0"/>
              <a:pPr>
                <a:defRPr/>
              </a:pPr>
              <a:t>24</a:t>
            </a:fld>
            <a:endParaRPr lang="fr-CA" dirty="0"/>
          </a:p>
        </p:txBody>
      </p:sp>
    </p:spTree>
    <p:extLst>
      <p:ext uri="{BB962C8B-B14F-4D97-AF65-F5344CB8AC3E}">
        <p14:creationId xmlns:p14="http://schemas.microsoft.com/office/powerpoint/2010/main" val="181192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 this slide be translated and saved and </a:t>
            </a:r>
            <a:r>
              <a:rPr lang="en-CA" smtClean="0"/>
              <a:t>then recorded.</a:t>
            </a:r>
            <a:r>
              <a:rPr lang="en-CA" baseline="0" smtClean="0"/>
              <a:t> </a:t>
            </a:r>
            <a:endParaRPr lang="en-CA"/>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25</a:t>
            </a:fld>
            <a:endParaRPr lang="fr-CA" dirty="0"/>
          </a:p>
        </p:txBody>
      </p:sp>
    </p:spTree>
    <p:extLst>
      <p:ext uri="{BB962C8B-B14F-4D97-AF65-F5344CB8AC3E}">
        <p14:creationId xmlns:p14="http://schemas.microsoft.com/office/powerpoint/2010/main" val="135000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fr-CA" sz="1200" kern="1200" dirty="0" smtClean="0">
                <a:solidFill>
                  <a:schemeClr val="tx1"/>
                </a:solidFill>
                <a:effectLst/>
                <a:latin typeface="Arial"/>
                <a:ea typeface="ＭＳ Ｐゴシック" charset="0"/>
                <a:cs typeface="ＭＳ Ｐゴシック" charset="0"/>
              </a:rPr>
              <a:t>Commençons donc par l’occasion d’affaires. Je crois que plusieurs seront surpris d’apprendre qu’aujourd’hui, plus de 30 % des femmes, 31 % pour être précis, sont le principal soutien de leur famille. Cette statistique est parfois remise en question, mais elle inclut les familles monoparentales dirigées par une femme, en plus des couples. Et les femmes représentent maintenant 40 % des personnes à valeur nette élevée. Donc, quand on regarde qui détient la richesse au pays, on voit que le moment est bien choisi pour vraiment se concentrer sur notre clientèle féminine. Nous savons aussi que les femmes aiment faire des recommandations. L’occasion est donc vraiment intéressante. Cela me fait toujours sourire, parce que les femmes aiment se parler des choses qui vont bien dans leur vie, des personnes avec qui elles peuvent travailler et de ce qu’elles peuvent faire. Je voyage beaucoup pour faire des conférences, et je peux vous dire que quand je passe par un aéroport, je m’amuse souvent à regarder les femmes passer la sécurité, parce que quand l’une d’elles met un objet dans le bac, il arrive souvent que celle qui la précède ou qui la suit le remarque et dise : « Oh, j’adore ça », et la femme dit toujours : « Je l’ai acheté à tel ou tel endroit », parce que c’est en général ainsi que les femmes réagissent. Croyez-moi, les femmes aiment faire des recommandations quand elles sont satisfaites. Or, justement, cela pose un problème : les deux tiers des femmes sont mécontentes du secteur des services financiers. Quand on y pense, c’est vraiment incroyable. Et 70 % changent de conseiller au décès de leur conjoint ou de leur partenaire. J’ai déjà vu ce chiffre estimé à 80 %, et je pense que nous devons nous interroger sérieusement sur la raison pour laquelle les femmes changent de conseiller. Nous savons que c’est parce qu’elles n’ont pas de liens assez solides avec leurs conseillers pour vouloir rester après le décès de leur conjoint. Encore une fois, si nous nous penchons sur les inquiétudes, 34 % des femmes sont très préoccupées par le maintien de leur niveau de vie à la retraite, alors que ce n’est le cas que de 17 % des hommes. Donc, je pense que lorsque vous entendez... « Attention à la différence »... eh bien, il faut vraiment tenir compte de cette différence. Actuellement, 51 % des femmes perdent le sommeil à cause de problèmes d’argent. Cela représente plus de la moitié des femmes. J’espère donc que vous comprenez à quel point nous avons la possibilité de mieux servir nos clientes. </a:t>
            </a:r>
            <a:endParaRPr lang="en-CA" sz="1200" kern="1200" dirty="0" smtClean="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fr-CA" b="0" dirty="0" smtClean="0">
                <a:solidFill>
                  <a:schemeClr val="tx1"/>
                </a:solidFill>
              </a:rPr>
              <a:t>---</a:t>
            </a:r>
          </a:p>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endParaRPr lang="fr-CA" b="0" dirty="0" smtClean="0">
              <a:solidFill>
                <a:schemeClr val="tx1"/>
              </a:solidFill>
            </a:endParaRPr>
          </a:p>
          <a:p>
            <a:pPr marL="225425" marR="0" indent="-225425" algn="l" defTabSz="457200" rtl="0" eaLnBrk="0" fontAlgn="base" latinLnBrk="0" hangingPunct="0">
              <a:lnSpc>
                <a:spcPct val="100000"/>
              </a:lnSpc>
              <a:spcBef>
                <a:spcPct val="30000"/>
              </a:spcBef>
              <a:spcAft>
                <a:spcPct val="0"/>
              </a:spcAft>
              <a:buClrTx/>
              <a:buSzTx/>
              <a:buFont typeface="Arial" pitchFamily="34" charset="0"/>
              <a:buChar char="•"/>
              <a:tabLst/>
              <a:defRPr/>
            </a:pPr>
            <a:r>
              <a:rPr lang="fr-CA" b="0" dirty="0" smtClean="0">
                <a:solidFill>
                  <a:schemeClr val="tx1"/>
                </a:solidFill>
              </a:rPr>
              <a:t>31</a:t>
            </a:r>
            <a:r>
              <a:rPr lang="fr-CA" b="0" dirty="0" smtClean="0">
                <a:solidFill>
                  <a:schemeClr val="tx1"/>
                </a:solidFill>
              </a:rPr>
              <a:t> % – principal soutien de famille selon les statistiques 2010 de Modern Money Matters/Chase Bank</a:t>
            </a:r>
          </a:p>
          <a:p>
            <a:pPr marL="223838" indent="-223838">
              <a:buFont typeface="Arial" pitchFamily="34" charset="0"/>
              <a:buChar char="•"/>
            </a:pPr>
            <a:r>
              <a:rPr lang="fr-CA" b="0" dirty="0" smtClean="0">
                <a:solidFill>
                  <a:schemeClr val="tx1"/>
                </a:solidFill>
              </a:rPr>
              <a:t>40 % – population à valeur nette élevée selon le Global Wealth Report 2018 du Credit Suisse</a:t>
            </a:r>
          </a:p>
          <a:p>
            <a:pPr marL="223838" indent="-223838">
              <a:buFont typeface="Arial" pitchFamily="34" charset="0"/>
              <a:buChar char="•"/>
            </a:pPr>
            <a:r>
              <a:rPr lang="fr-CA" b="0" dirty="0" smtClean="0">
                <a:solidFill>
                  <a:schemeClr val="tx1"/>
                </a:solidFill>
              </a:rPr>
              <a:t>67 % – richesse en Amérique du Nord d’ici 2020-</a:t>
            </a:r>
            <a:r>
              <a:rPr lang="fr-CA" i="1" dirty="0" smtClean="0"/>
              <a:t>Mary Gooderham, « Men are from Mars, women make better investors », The Globe and Mail, 16 octobre 2015</a:t>
            </a:r>
            <a:endParaRPr lang="fr-CA" b="0" dirty="0" smtClean="0">
              <a:solidFill>
                <a:schemeClr val="tx1"/>
              </a:solidFill>
            </a:endParaRPr>
          </a:p>
          <a:p>
            <a:pPr marL="285750" marR="0" indent="-285750" algn="l" defTabSz="457200" rtl="0" eaLnBrk="0" fontAlgn="base" latinLnBrk="0" hangingPunct="0">
              <a:lnSpc>
                <a:spcPct val="100000"/>
              </a:lnSpc>
              <a:spcBef>
                <a:spcPct val="30000"/>
              </a:spcBef>
              <a:spcAft>
                <a:spcPct val="0"/>
              </a:spcAft>
              <a:buClrTx/>
              <a:buSzTx/>
              <a:buFont typeface="Arial" pitchFamily="34" charset="0"/>
              <a:buChar char="•"/>
              <a:tabLst>
                <a:tab pos="285750" algn="l"/>
              </a:tabLst>
              <a:defRPr/>
            </a:pPr>
            <a:r>
              <a:rPr lang="fr-CA" b="0" dirty="0" smtClean="0">
                <a:solidFill>
                  <a:schemeClr val="tx1"/>
                </a:solidFill>
              </a:rPr>
              <a:t>70 % changent de conseiller après la mort de leur époux ou de leur conjoint (FPSC 2018)</a:t>
            </a:r>
          </a:p>
          <a:p>
            <a:pPr indent="225425">
              <a:buFont typeface="Arial" pitchFamily="34" charset="0"/>
              <a:buChar char="•"/>
            </a:pPr>
            <a:r>
              <a:rPr lang="fr-CA" dirty="0" smtClean="0"/>
              <a:t>34 % – La Great West/Financière Sun Life, février 2018</a:t>
            </a:r>
          </a:p>
          <a:p>
            <a:pPr marL="225425" indent="-225425">
              <a:buFont typeface="Arial" pitchFamily="34" charset="0"/>
              <a:buChar char="•"/>
            </a:pPr>
            <a:r>
              <a:rPr lang="fr-CA" dirty="0" smtClean="0"/>
              <a:t>51 % – Étude du Financial Planning Standards Council, 2018.</a:t>
            </a:r>
            <a:endParaRPr lang="fr-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3</a:t>
            </a:fld>
            <a:endParaRPr lang="fr-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Parlons un peu des différences entre les hommes et les femmes. J’aimerais vous présenter une vidéo amusante qui jette un éclairage vraiment intéressant sur les différences entre le cerveau des hommes et celui des femmes.</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4</a:t>
            </a:fld>
            <a:endParaRPr lang="fr-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Brain Video plays then this slide – Speaking notes:</a:t>
            </a:r>
          </a:p>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C’était donc la touche humoristique illustrant ce que nous, en tant que femmes, vivons à de nombreuses reprises. Comme vous pouvez le constater, les femmes ont du mal à cloisonner les choses, car nous essayons de trouver un équilibre entre tous ces aspects de notre vie en même temps. J’ai entendu tellement d’histoires de femmes qui racontaient : « Je suis au travail et je me fais du souci pour les enfants. J’appelle mon mari et il est capable de travailler sans s’inquiéter pour les enfants ». Il ne s’agit donc pas uniquement d’une manie ou d’une différence entre les hommes et nous, qui serait imaginaire. Mais bien de quelque chose qui est dans notre cerveau. Et cela a une incidence sur la façon dont nous réagissons aux transitions de la vie. Alors, examinons de plus près les transitions de la vie.</a:t>
            </a:r>
            <a:endParaRPr lang="en-CA" sz="1200" kern="1200" dirty="0" smtClean="0">
              <a:solidFill>
                <a:schemeClr val="tx1"/>
              </a:solidFill>
              <a:effectLst/>
              <a:latin typeface="Arial"/>
              <a:ea typeface="ＭＳ Ｐゴシック" charset="0"/>
              <a:cs typeface="ＭＳ Ｐゴシック" charset="0"/>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5</a:t>
            </a:fld>
            <a:endParaRPr lang="fr-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Mais maintenant, parlons un peu des transitions de la vie. Ici, vous voyez ce qui ressemble à une espèce de plan de circulation un peu fou. C’est une illustration assez fidèle de ce que sont les transitions dans la vie des gens. Vous voyez que j’en ai souligné quelques-unes, qui sont vraiment importantes dans la vie des femmes. Nous en reparlerons dans un instant. Je veux que vous reteniez que ces transitions entrent souvent en collision les unes avec les autres, et que plusieurs transitions peuvent se produire en même temps.</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6</a:t>
            </a:fld>
            <a:endParaRPr lang="fr-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Les femmes vivent donc ces transitions de manière différente. Voici quelques aspects pour lesquels la différence est vraiment marquée : les enfants, les soins, la retraite, les changements de l’état de santé et le décès du conjoint. Je veux donc que vous réfléchissiez un instant aux conséquences, et je vous demanderai de choisir une de ces transitions et de vous concentrer sur les conséquences qu’elle peut avoir, d’après vous.</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7</a:t>
            </a:fld>
            <a:endParaRPr lang="fr-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Nous savons que chacune de ces transitions peut avoir quatre types de conséquences : pratiques, affectives, familiales et financières. Prenons par exemple les enfants. . . Avoir des enfants. Vous le savez, les conséquences sont immenses. Sur le plan pratique, les gens doivent concilier leur vie professionnelle, leur vie familiale et les autres facettes de leur vie, tout en se gardant un peu de temps pour eux-mêmes. C’est le côté pratique. Sur le plan affectif, les personnes qui élèvent des enfants passent par toutes sortes d’émotions, selon l’étape de la vie. Quand c’est un bébé, avoir un enfant peut être une joie extraordinaire. À l’adolescence, avoir un enfant peut être très frustrant. En tout cas, ce n’est pas du tout la même chose. Et les conséquences pour la famille sont considérables, puisque l’enfant fait évidemment partie de la famille. Conséquences financières : Ici aussi, vous pensez probablement aux conséquences financières. Tout ce qui va de l’argent à mettre de côté pour les études de votre enfant aux activités parascolaires, en passant par le coût d’avoir des enfants et ce que cela représente dans la vie des gens. Nous pourrions donc étudier chacun de ces aspects : les enfants, les soins, la retraite, l’évolution de l’état de santé et le décès du conjoint. Nous pouvons dire : « Mais alors, qu’est-ce qui est différent pour les femmes? » Dans le cas des femmes, et je crois qu’il faut vraiment se concentrer sur cet aspect, ces transitions que j’ai évoquées ont des conséquences différentes pour les femmes, compte tenu du rôle qu’elles y jouent. En général donc, les femmes jouent encore le rôle principal dans l’éducation des enfants, et se heurtent donc souvent à l’obligation de gérer beaucoup d’autres aspects de leur vie, en plus des enfants. Il y a eu une étude intéressante sur le bonheur en Amérique du Nord. Elle révèle qu’à l’âge de 52 ans, les femmes commencent à remonter sur ce qui ressemble à une courbe du bonheur en forme de U. Durant la vingtaine, la trentaine et la quarantaine, elles descendent le long de ce U. Vous vous demandez pourquoi? C’est le choc de toutes ces transitions. Avoir des enfants, au moment où on travaille et où on entame sa vie, peut être extrêmement stressant. Et puis, vers l’âge de 52 ans, les femmes commencent lentement à passer ce cap et à remonter la pente : le stress qu’engendre le fait d’élever ses enfants tout en travaillant et en gérant ses finances commence à s’atténuer. Vous savez, c’est donc quelque chose que vous pouvez dire à vos clientes. Si je parle de ça avec des clientes assez jeunes, j’ajoute : « Ne vous inquiétez pas, c’est une moyenne. Il n’est pas nécessaire d’attendre d’avoir 52 ans pour être heureuse. » Et si je parle à une cliente plus âgée qui n’est pas vraiment heureuse, je lui dis : « Ne vous inquiétez pas, vous n’avez pas manqué le bateau du bonheur. C’est une moyenne et tout le monde n’y arrive évidemment pas à 52 ans exactement. » Ce que je veux dire ici, c’est que vous voulez toucher une corde sensible chez votre cliente et, parce que celle-ci est habituellement concentrée sur ces problèmes pratiques, affectifs et familiaux, vous devez aborder ces sujets avec elle, avant de passer à l’entretien financier. Dans les sondages, les clientes répètent sans relâche qu’elles veulent des conseillers qui les comprennent en tant que personnes, et qui ne s’intéressent pas seulement à leur argent. Et la meilleure façon de le faire, c’est de se pencher sur ces transitions de la vie qui sont essentielles pour les femmes, et de comprendre ce qui les différencie.</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8</a:t>
            </a:fld>
            <a:endParaRPr lang="fr-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CA" sz="1200" kern="1200" dirty="0" smtClean="0">
                <a:solidFill>
                  <a:schemeClr val="tx1"/>
                </a:solidFill>
                <a:effectLst/>
                <a:latin typeface="Arial"/>
                <a:ea typeface="ＭＳ Ｐゴシック" charset="0"/>
                <a:cs typeface="ＭＳ Ｐゴシック" charset="0"/>
              </a:rPr>
              <a:t>Parlons maintenant de la façon d’aider vos clientes à prendre de bonnes décisions financières, en particulier en tenant compte de ce qui leur arrive dans leur vie, encore une fois, lors de ces nombreuses transitions qui vont de la naissance des enfants au décès du conjoint.</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9</a:t>
            </a:fld>
            <a:endParaRPr lang="fr-CA"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Mast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9"/>
          <p:cNvSpPr>
            <a:spLocks noChangeShapeType="1"/>
          </p:cNvSpPr>
          <p:nvPr userDrawn="1"/>
        </p:nvSpPr>
        <p:spPr bwMode="auto">
          <a:xfrm>
            <a:off x="457200" y="3048000"/>
            <a:ext cx="82296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ctrTitle"/>
          </p:nvPr>
        </p:nvSpPr>
        <p:spPr>
          <a:xfrm>
            <a:off x="457200" y="1219201"/>
            <a:ext cx="8229600" cy="1523999"/>
          </a:xfrm>
        </p:spPr>
        <p:txBody>
          <a:bodyPr anchor="b"/>
          <a:lstStyle>
            <a:lvl1pPr>
              <a:defRPr sz="4200" b="0">
                <a:solidFill>
                  <a:srgbClr val="0079C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59436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Date Placeholder 3"/>
          <p:cNvSpPr>
            <a:spLocks noGrp="1"/>
          </p:cNvSpPr>
          <p:nvPr>
            <p:ph type="dt" sz="half" idx="10"/>
          </p:nvPr>
        </p:nvSpPr>
        <p:spPr>
          <a:xfrm>
            <a:off x="6400800" y="5854700"/>
            <a:ext cx="2286000" cy="501650"/>
          </a:xfrm>
          <a:prstGeom prst="rect">
            <a:avLst/>
          </a:prstGeom>
        </p:spPr>
        <p:txBody>
          <a:bodyPr lIns="0" tIns="0" rIns="0" bIns="0" anchor="ctr" anchorCtr="0"/>
          <a:lstStyle>
            <a:lvl1pPr algn="r" fontAlgn="auto">
              <a:spcBef>
                <a:spcPts val="0"/>
              </a:spcBef>
              <a:spcAft>
                <a:spcPts val="0"/>
              </a:spcAft>
              <a:defRPr sz="1200">
                <a:solidFill>
                  <a:srgbClr val="FFFFFF"/>
                </a:solidFill>
                <a:latin typeface="Arial"/>
                <a:ea typeface="+mn-ea"/>
                <a:cs typeface="Arial"/>
              </a:defRPr>
            </a:lvl1pPr>
          </a:lstStyle>
          <a:p>
            <a:pPr>
              <a:defRPr/>
            </a:pPr>
            <a:fld id="{01E8F0FF-093C-9049-98D4-0263F71D3AD7}" type="datetime4">
              <a:rPr lang="en-US"/>
              <a:pPr>
                <a:defRPr/>
              </a:pPr>
              <a:t>April 3, 2019</a:t>
            </a:fld>
            <a:endParaRPr lang="en-US" dirty="0"/>
          </a:p>
        </p:txBody>
      </p:sp>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030" y="5732625"/>
            <a:ext cx="4347170" cy="711355"/>
          </a:xfrm>
          <a:prstGeom prst="rect">
            <a:avLst/>
          </a:prstGeom>
        </p:spPr>
      </p:pic>
    </p:spTree>
    <p:extLst>
      <p:ext uri="{BB962C8B-B14F-4D97-AF65-F5344CB8AC3E}">
        <p14:creationId xmlns:p14="http://schemas.microsoft.com/office/powerpoint/2010/main" val="17723256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24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724400" y="1144710"/>
            <a:ext cx="3962400" cy="4983163"/>
          </a:xfrm>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9881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700"/>
              </a:spcBef>
              <a:spcAft>
                <a:spcPts val="0"/>
              </a:spcAft>
              <a:buNone/>
              <a:defRPr sz="1400" b="1">
                <a:solidFill>
                  <a:schemeClr val="accent1"/>
                </a:solidFill>
              </a:defRPr>
            </a:lvl1pPr>
            <a:lvl2pPr marL="458788" indent="-233363">
              <a:spcBef>
                <a:spcPts val="700"/>
              </a:spcBef>
              <a:buFont typeface="Arial"/>
              <a:buChar char="•"/>
              <a:defRPr sz="1400"/>
            </a:lvl2pPr>
            <a:lvl3pPr marL="684213" indent="-225425">
              <a:spcBef>
                <a:spcPts val="600"/>
              </a:spcBef>
              <a:buFont typeface="Lucida Grande"/>
              <a:buChar char="–"/>
              <a:defRPr sz="1200"/>
            </a:lvl3pPr>
            <a:lvl4pPr marL="917575" indent="-233363">
              <a:spcBef>
                <a:spcPts val="600"/>
              </a:spcBef>
              <a:buFont typeface="Arial"/>
              <a:buChar char="•"/>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4656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2400" cy="4983163"/>
          </a:xfrm>
        </p:spPr>
        <p:txBody>
          <a:bodyPr/>
          <a:lstStyle>
            <a:lvl1pPr>
              <a:spcBef>
                <a:spcPts val="700"/>
              </a:spcBef>
              <a:spcAft>
                <a:spcPts val="400"/>
              </a:spcAft>
              <a:defRPr sz="1400"/>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3944" y="1143000"/>
            <a:ext cx="3962400" cy="4983163"/>
          </a:xfrm>
        </p:spPr>
        <p:txBody>
          <a:bodyPr/>
          <a:lstStyle>
            <a:lvl1pPr>
              <a:spcBef>
                <a:spcPts val="700"/>
              </a:spcBef>
              <a:spcAft>
                <a:spcPts val="400"/>
              </a:spcAft>
              <a:defRPr sz="1400"/>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pic>
        <p:nvPicPr>
          <p:cNvPr id="11"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3217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os 2 per slide">
    <p:spTree>
      <p:nvGrpSpPr>
        <p:cNvPr id="1" name=""/>
        <p:cNvGrpSpPr/>
        <p:nvPr/>
      </p:nvGrpSpPr>
      <p:grpSpPr>
        <a:xfrm>
          <a:off x="0" y="0"/>
          <a:ext cx="0" cy="0"/>
          <a:chOff x="0" y="0"/>
          <a:chExt cx="0" cy="0"/>
        </a:xfrm>
      </p:grpSpPr>
      <p:sp>
        <p:nvSpPr>
          <p:cNvPr id="21" name="Content Placeholder 2"/>
          <p:cNvSpPr>
            <a:spLocks noGrp="1"/>
          </p:cNvSpPr>
          <p:nvPr>
            <p:ph idx="19" hasCustomPrompt="1"/>
          </p:nvPr>
        </p:nvSpPr>
        <p:spPr>
          <a:xfrm>
            <a:off x="457200" y="5096520"/>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22" name="Picture Placeholder 16"/>
          <p:cNvSpPr>
            <a:spLocks noGrp="1"/>
          </p:cNvSpPr>
          <p:nvPr>
            <p:ph type="pic" sz="quarter" idx="20"/>
          </p:nvPr>
        </p:nvSpPr>
        <p:spPr>
          <a:xfrm>
            <a:off x="457200" y="3572519"/>
            <a:ext cx="965200" cy="1447800"/>
          </a:xfrm>
        </p:spPr>
        <p:txBody>
          <a:bodyPr anchor="ctr"/>
          <a:lstStyle>
            <a:lvl1pPr algn="ctr">
              <a:defRPr sz="1100" b="0"/>
            </a:lvl1pPr>
          </a:lstStyle>
          <a:p>
            <a:endParaRPr lang="en-US" dirty="0"/>
          </a:p>
        </p:txBody>
      </p:sp>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9" name="Content Placeholder 2"/>
          <p:cNvSpPr>
            <a:spLocks noGrp="1"/>
          </p:cNvSpPr>
          <p:nvPr>
            <p:ph idx="17"/>
          </p:nvPr>
        </p:nvSpPr>
        <p:spPr>
          <a:xfrm>
            <a:off x="2281393" y="3572519"/>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281393" y="1066800"/>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pic>
        <p:nvPicPr>
          <p:cNvPr id="14"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70242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ios 1 per slide">
    <p:spTree>
      <p:nvGrpSpPr>
        <p:cNvPr id="1" name=""/>
        <p:cNvGrpSpPr/>
        <p:nvPr/>
      </p:nvGrpSpPr>
      <p:grpSpPr>
        <a:xfrm>
          <a:off x="0" y="0"/>
          <a:ext cx="0" cy="0"/>
          <a:chOff x="0" y="0"/>
          <a:chExt cx="0" cy="0"/>
        </a:xfrm>
      </p:grpSpPr>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281393" y="1066800"/>
            <a:ext cx="6405408" cy="497197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pic>
        <p:nvPicPr>
          <p:cNvPr id="11"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8455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ategory text w strapline">
    <p:spTree>
      <p:nvGrpSpPr>
        <p:cNvPr id="1" name=""/>
        <p:cNvGrpSpPr/>
        <p:nvPr/>
      </p:nvGrpSpPr>
      <p:grpSpPr>
        <a:xfrm>
          <a:off x="0" y="0"/>
          <a:ext cx="0" cy="0"/>
          <a:chOff x="0" y="0"/>
          <a:chExt cx="0" cy="0"/>
        </a:xfrm>
      </p:grpSpPr>
      <p:sp>
        <p:nvSpPr>
          <p:cNvPr id="27" name="Content Placeholder 2"/>
          <p:cNvSpPr>
            <a:spLocks noGrp="1"/>
          </p:cNvSpPr>
          <p:nvPr>
            <p:ph idx="23" hasCustomPrompt="1"/>
          </p:nvPr>
        </p:nvSpPr>
        <p:spPr>
          <a:xfrm>
            <a:off x="457200" y="5562600"/>
            <a:ext cx="8229600" cy="501650"/>
          </a:xfrm>
        </p:spPr>
        <p:txBody>
          <a:bodyPr/>
          <a:lstStyle>
            <a:lvl1pPr>
              <a:spcBef>
                <a:spcPts val="700"/>
              </a:spcBef>
              <a:spcAft>
                <a:spcPts val="400"/>
              </a:spcAft>
              <a:defRPr sz="1400">
                <a:solidFill>
                  <a:schemeClr val="bg1"/>
                </a:solidFill>
              </a:defRPr>
            </a:lvl1pPr>
            <a:lvl2pPr marL="63500" indent="0" algn="ctr">
              <a:spcBef>
                <a:spcPts val="500"/>
              </a:spcBef>
              <a:spcAft>
                <a:spcPts val="0"/>
              </a:spcAft>
              <a:buNone/>
              <a:defRPr sz="1400" b="0">
                <a:solidFill>
                  <a:schemeClr val="accent1"/>
                </a:solidFill>
              </a:defRPr>
            </a:lvl2pPr>
            <a:lvl3pPr marL="230188" indent="-115888" algn="ctr">
              <a:spcBef>
                <a:spcPts val="500"/>
              </a:spcBef>
              <a:spcAft>
                <a:spcPts val="0"/>
              </a:spcAft>
              <a:buFont typeface="Arial"/>
              <a:buChar char="•"/>
              <a:defRPr sz="1400" b="0">
                <a:solidFill>
                  <a:schemeClr val="accent1"/>
                </a:solidFill>
              </a:defRPr>
            </a:lvl3pPr>
            <a:lvl4pPr marL="455613" indent="-119063" algn="ctr">
              <a:spcBef>
                <a:spcPts val="500"/>
              </a:spcBef>
              <a:spcAft>
                <a:spcPts val="0"/>
              </a:spcAft>
              <a:buFont typeface="Lucida Grande"/>
              <a:buChar char="–"/>
              <a:defRPr sz="1400" b="0">
                <a:solidFill>
                  <a:schemeClr val="accent1"/>
                </a:solidFill>
              </a:defRPr>
            </a:lvl4pPr>
            <a:lvl5pPr marL="568325" indent="0" algn="ctr" defTabSz="514350">
              <a:spcBef>
                <a:spcPts val="500"/>
              </a:spcBef>
              <a:spcAft>
                <a:spcPts val="0"/>
              </a:spcAft>
              <a:buFont typeface="Arial"/>
              <a:buNone/>
              <a:defRPr sz="1400" b="0">
                <a:solidFill>
                  <a:schemeClr val="accent1"/>
                </a:solidFill>
              </a:defRPr>
            </a:lvl5pPr>
            <a:lvl6pPr marL="915988" indent="-117475" algn="ctr">
              <a:spcBef>
                <a:spcPts val="500"/>
              </a:spcBef>
              <a:spcAft>
                <a:spcPts val="0"/>
              </a:spcAft>
              <a:buFont typeface="Lucida Grande"/>
              <a:buChar char="–"/>
              <a:defRPr sz="1400" b="0">
                <a:solidFill>
                  <a:schemeClr val="accent1"/>
                </a:solidFill>
              </a:defRPr>
            </a:lvl6pPr>
            <a:lvl7pPr marL="1201737" indent="-171450" algn="ctr">
              <a:spcBef>
                <a:spcPts val="500"/>
              </a:spcBef>
              <a:spcAft>
                <a:spcPts val="0"/>
              </a:spcAft>
              <a:buFont typeface="Lucida Grande"/>
              <a:buChar char="»"/>
              <a:defRPr sz="1400" b="0">
                <a:solidFill>
                  <a:schemeClr val="accent1"/>
                </a:solidFill>
              </a:defRPr>
            </a:lvl7pPr>
          </a:lstStyle>
          <a:p>
            <a:pPr lvl="1"/>
            <a:r>
              <a:rPr lang="en-US" dirty="0"/>
              <a:t>Subhead</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11" name="Content Placeholder 2"/>
          <p:cNvSpPr>
            <a:spLocks noGrp="1"/>
          </p:cNvSpPr>
          <p:nvPr>
            <p:ph idx="16" hasCustomPrompt="1"/>
          </p:nvPr>
        </p:nvSpPr>
        <p:spPr>
          <a:xfrm>
            <a:off x="457200" y="1371780"/>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rgbClr val="004A7C"/>
                </a:solidFill>
              </a:defRPr>
            </a:lvl2pPr>
            <a:lvl3pPr marL="230188" indent="-115888">
              <a:spcBef>
                <a:spcPts val="500"/>
              </a:spcBef>
              <a:spcAft>
                <a:spcPts val="0"/>
              </a:spcAft>
              <a:buFont typeface="Arial"/>
              <a:buChar char="•"/>
              <a:defRPr sz="1000">
                <a:solidFill>
                  <a:schemeClr val="tx1">
                    <a:lumMod val="95000"/>
                    <a:lumOff val="5000"/>
                  </a:schemeClr>
                </a:solidFill>
              </a:defRPr>
            </a:lvl3pPr>
            <a:lvl4pPr marL="455613" indent="-119063">
              <a:spcBef>
                <a:spcPts val="500"/>
              </a:spcBef>
              <a:spcAft>
                <a:spcPts val="0"/>
              </a:spcAft>
              <a:buFont typeface="Lucida Grande"/>
              <a:buChar char="–"/>
              <a:defRPr sz="1000">
                <a:solidFill>
                  <a:schemeClr val="tx1">
                    <a:lumMod val="95000"/>
                    <a:lumOff val="5000"/>
                  </a:schemeClr>
                </a:solidFill>
              </a:defRPr>
            </a:lvl4pPr>
            <a:lvl5pPr marL="568325" indent="0" defTabSz="514350">
              <a:spcBef>
                <a:spcPts val="500"/>
              </a:spcBef>
              <a:spcAft>
                <a:spcPts val="0"/>
              </a:spcAft>
              <a:buFont typeface="Arial"/>
              <a:buNone/>
              <a:defRPr sz="1000">
                <a:solidFill>
                  <a:schemeClr val="tx1">
                    <a:lumMod val="95000"/>
                    <a:lumOff val="5000"/>
                  </a:schemeClr>
                </a:solidFill>
              </a:defRPr>
            </a:lvl5pPr>
            <a:lvl6pPr marL="915988" indent="-117475">
              <a:spcBef>
                <a:spcPts val="500"/>
              </a:spcBef>
              <a:spcAft>
                <a:spcPts val="0"/>
              </a:spcAft>
              <a:buFont typeface="Lucida Grande"/>
              <a:buChar char="–"/>
              <a:defRPr sz="1000">
                <a:solidFill>
                  <a:schemeClr val="tx1">
                    <a:lumMod val="95000"/>
                    <a:lumOff val="5000"/>
                  </a:schemeClr>
                </a:solidFill>
              </a:defRPr>
            </a:lvl6pPr>
            <a:lvl7pPr marL="1201737" indent="-171450">
              <a:spcBef>
                <a:spcPts val="500"/>
              </a:spcBef>
              <a:spcAft>
                <a:spcPts val="0"/>
              </a:spcAft>
              <a:buFont typeface="Lucida Grande"/>
              <a:buChar char="»"/>
              <a:defRPr sz="1000">
                <a:solidFill>
                  <a:schemeClr val="tx1">
                    <a:lumMod val="95000"/>
                    <a:lumOff val="5000"/>
                  </a:schemeClr>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pic>
        <p:nvPicPr>
          <p:cNvPr id="20"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5453063"/>
            <a:ext cx="82296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p:cNvSpPr>
            <a:spLocks noGrp="1"/>
          </p:cNvSpPr>
          <p:nvPr>
            <p:ph idx="19"/>
          </p:nvPr>
        </p:nvSpPr>
        <p:spPr>
          <a:xfrm>
            <a:off x="457200" y="3267719"/>
            <a:ext cx="3962400" cy="256032"/>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4" name="Content Placeholder 2"/>
          <p:cNvSpPr>
            <a:spLocks noGrp="1"/>
          </p:cNvSpPr>
          <p:nvPr>
            <p:ph idx="20" hasCustomPrompt="1"/>
          </p:nvPr>
        </p:nvSpPr>
        <p:spPr>
          <a:xfrm>
            <a:off x="457200" y="3576427"/>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rgbClr val="004A7C"/>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25" name="Content Placeholder 2"/>
          <p:cNvSpPr>
            <a:spLocks noGrp="1"/>
          </p:cNvSpPr>
          <p:nvPr>
            <p:ph idx="21"/>
          </p:nvPr>
        </p:nvSpPr>
        <p:spPr>
          <a:xfrm>
            <a:off x="4724400" y="3267719"/>
            <a:ext cx="3962400" cy="256032"/>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6" name="Content Placeholder 2"/>
          <p:cNvSpPr>
            <a:spLocks noGrp="1"/>
          </p:cNvSpPr>
          <p:nvPr>
            <p:ph idx="22" hasCustomPrompt="1"/>
          </p:nvPr>
        </p:nvSpPr>
        <p:spPr>
          <a:xfrm>
            <a:off x="4724400" y="3576427"/>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chemeClr val="accent5"/>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9" name="Content Placeholder 2"/>
          <p:cNvSpPr>
            <a:spLocks noGrp="1"/>
          </p:cNvSpPr>
          <p:nvPr>
            <p:ph idx="25" hasCustomPrompt="1"/>
          </p:nvPr>
        </p:nvSpPr>
        <p:spPr>
          <a:xfrm>
            <a:off x="4724400" y="1371780"/>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chemeClr val="accent5"/>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pic>
        <p:nvPicPr>
          <p:cNvPr id="18"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2653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9" name="Content Placeholder 2"/>
          <p:cNvSpPr>
            <a:spLocks noGrp="1"/>
          </p:cNvSpPr>
          <p:nvPr>
            <p:ph idx="12"/>
          </p:nvPr>
        </p:nvSpPr>
        <p:spPr>
          <a:xfrm>
            <a:off x="457200" y="1143000"/>
            <a:ext cx="8229600" cy="4983163"/>
          </a:xfrm>
        </p:spPr>
        <p:txBody>
          <a:bodyPr numCol="2" spcCol="274320"/>
          <a:lstStyle>
            <a:lvl1pPr>
              <a:spcBef>
                <a:spcPts val="400"/>
              </a:spcBef>
              <a:spcAft>
                <a:spcPts val="0"/>
              </a:spcAft>
              <a:defRPr sz="1000">
                <a:solidFill>
                  <a:srgbClr val="0D0D0D"/>
                </a:solidFill>
              </a:defRPr>
            </a:lvl1pPr>
            <a:lvl2pPr marL="3175" indent="0">
              <a:spcBef>
                <a:spcPts val="400"/>
              </a:spcBef>
              <a:spcAft>
                <a:spcPts val="0"/>
              </a:spcAft>
              <a:buNone/>
              <a:defRPr sz="1000"/>
            </a:lvl2pPr>
            <a:lvl3pPr marL="3175" indent="0">
              <a:spcBef>
                <a:spcPts val="400"/>
              </a:spcBef>
              <a:spcAft>
                <a:spcPts val="0"/>
              </a:spcAft>
              <a:buNone/>
              <a:defRPr sz="800" b="1"/>
            </a:lvl3pPr>
            <a:lvl4pPr marL="3175" indent="0">
              <a:spcBef>
                <a:spcPts val="400"/>
              </a:spcBef>
              <a:spcAft>
                <a:spcPts val="0"/>
              </a:spcAft>
              <a:buNone/>
              <a:defRPr sz="800"/>
            </a:lvl4pPr>
            <a:lvl5pPr marL="3175" indent="0">
              <a:spcBef>
                <a:spcPts val="400"/>
              </a:spcBef>
              <a:spcAft>
                <a:spcPts val="0"/>
              </a:spcAft>
              <a:buNone/>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B33F4CB0-60E8-9248-A762-F798FF438B63}" type="slidenum">
              <a:rPr lang="en-US"/>
              <a:pPr>
                <a:defRPr/>
              </a:pPr>
              <a:t>‹#›</a:t>
            </a:fld>
            <a:endParaRPr lang="en-US" dirty="0"/>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5595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itle 1"/>
          <p:cNvSpPr>
            <a:spLocks noGrp="1"/>
          </p:cNvSpPr>
          <p:nvPr>
            <p:ph type="title"/>
          </p:nvPr>
        </p:nvSpPr>
        <p:spPr>
          <a:xfrm>
            <a:off x="457200" y="0"/>
            <a:ext cx="8229600" cy="914400"/>
          </a:xfrm>
        </p:spPr>
        <p:txBody>
          <a:bodyPr/>
          <a:lstStyle>
            <a:lvl1pPr>
              <a:defRPr>
                <a:solidFill>
                  <a:srgbClr val="0079C1"/>
                </a:solidFill>
              </a:defRPr>
            </a:lvl1pPr>
          </a:lstStyle>
          <a:p>
            <a:r>
              <a:rPr lang="en-US"/>
              <a:t>Click to edit Master title style</a:t>
            </a:r>
            <a:endParaRPr lang="en-US" dirty="0"/>
          </a:p>
        </p:txBody>
      </p:sp>
      <p:sp>
        <p:nvSpPr>
          <p:cNvPr id="6" name="Slide Number Placeholder 2"/>
          <p:cNvSpPr>
            <a:spLocks noGrp="1"/>
          </p:cNvSpPr>
          <p:nvPr>
            <p:ph type="sldNum" sz="quarter" idx="10"/>
          </p:nvPr>
        </p:nvSpPr>
        <p:spPr/>
        <p:txBody>
          <a:bodyPr/>
          <a:lstStyle>
            <a:lvl1pPr>
              <a:defRPr/>
            </a:lvl1pPr>
          </a:lstStyle>
          <a:p>
            <a:pPr>
              <a:defRPr/>
            </a:pPr>
            <a:fld id="{412CB698-4264-D748-872F-B571D35E21A3}" type="slidenum">
              <a:rPr lang="en-US"/>
              <a:pPr>
                <a:defRPr/>
              </a:pPr>
              <a:t>‹#›</a:t>
            </a:fld>
            <a:endParaRPr lang="en-US" dirty="0"/>
          </a:p>
        </p:txBody>
      </p:sp>
      <p:sp>
        <p:nvSpPr>
          <p:cNvPr id="7" name="Footer Placeholder 3"/>
          <p:cNvSpPr>
            <a:spLocks noGrp="1"/>
          </p:cNvSpPr>
          <p:nvPr>
            <p:ph type="ftr" sz="quarter" idx="11"/>
          </p:nvPr>
        </p:nvSpPr>
        <p:spPr>
          <a:xfrm>
            <a:off x="4572000" y="6248400"/>
            <a:ext cx="3657600" cy="609600"/>
          </a:xfrm>
          <a:prstGeom prst="rect">
            <a:avLst/>
          </a:prstGeom>
        </p:spPr>
        <p:txBody>
          <a:bodyPr/>
          <a:lstStyle>
            <a:lvl1pPr>
              <a:defRPr/>
            </a:lvl1pPr>
          </a:lstStyle>
          <a:p>
            <a:pPr>
              <a:defRPr/>
            </a:pPr>
            <a:r>
              <a:rPr lang="en-US" dirty="0"/>
              <a:t>Footer goes here</a:t>
            </a: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504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aster 2 Red">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14269" r="9288" b="4570"/>
          <a:stretch/>
        </p:blipFill>
        <p:spPr>
          <a:xfrm>
            <a:off x="0" y="0"/>
            <a:ext cx="9142413" cy="5453208"/>
          </a:xfrm>
          <a:prstGeom prst="rect">
            <a:avLst/>
          </a:prstGeom>
        </p:spPr>
      </p:pic>
      <p:pic>
        <p:nvPicPr>
          <p:cNvPr id="10"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435591" y="1027376"/>
            <a:ext cx="4013200" cy="4013200"/>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4" name="Title 1"/>
          <p:cNvSpPr>
            <a:spLocks noGrp="1"/>
          </p:cNvSpPr>
          <p:nvPr>
            <p:ph type="ctrTitle"/>
          </p:nvPr>
        </p:nvSpPr>
        <p:spPr>
          <a:xfrm>
            <a:off x="402609" y="1631141"/>
            <a:ext cx="2732864" cy="1733036"/>
          </a:xfrm>
        </p:spPr>
        <p:txBody>
          <a:bodyPr/>
          <a:lstStyle>
            <a:lvl1pPr>
              <a:defRPr sz="3200" b="0">
                <a:solidFill>
                  <a:srgbClr val="FFFFFF"/>
                </a:solidFill>
                <a:latin typeface="Arial"/>
                <a:cs typeface="Arial"/>
              </a:defRPr>
            </a:lvl1pPr>
          </a:lstStyle>
          <a:p>
            <a:r>
              <a:rPr lang="en-US" dirty="0"/>
              <a:t>Click to edit Master title style</a:t>
            </a:r>
          </a:p>
        </p:txBody>
      </p:sp>
      <p:sp>
        <p:nvSpPr>
          <p:cNvPr id="15" name="Subtitle 2"/>
          <p:cNvSpPr>
            <a:spLocks noGrp="1"/>
          </p:cNvSpPr>
          <p:nvPr>
            <p:ph type="subTitle" idx="1"/>
          </p:nvPr>
        </p:nvSpPr>
        <p:spPr>
          <a:xfrm>
            <a:off x="402608" y="3592933"/>
            <a:ext cx="2732865" cy="533241"/>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030" y="5732625"/>
            <a:ext cx="4347170" cy="711355"/>
          </a:xfrm>
          <a:prstGeom prst="rect">
            <a:avLst/>
          </a:prstGeom>
        </p:spPr>
      </p:pic>
    </p:spTree>
    <p:extLst>
      <p:ext uri="{BB962C8B-B14F-4D97-AF65-F5344CB8AC3E}">
        <p14:creationId xmlns:p14="http://schemas.microsoft.com/office/powerpoint/2010/main" val="9843581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990600" y="726585"/>
            <a:ext cx="3124199" cy="2666999"/>
          </a:xfrm>
        </p:spPr>
        <p:txBody>
          <a:bodyPr/>
          <a:lstStyle>
            <a:lvl1pPr>
              <a:defRPr sz="3200" b="0">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030" y="5732625"/>
            <a:ext cx="4347170" cy="711355"/>
          </a:xfrm>
          <a:prstGeom prst="rect">
            <a:avLst/>
          </a:prstGeom>
        </p:spPr>
      </p:pic>
    </p:spTree>
    <p:extLst>
      <p:ext uri="{BB962C8B-B14F-4D97-AF65-F5344CB8AC3E}">
        <p14:creationId xmlns:p14="http://schemas.microsoft.com/office/powerpoint/2010/main" val="1807284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Master 2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238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2" name="Title 1"/>
          <p:cNvSpPr>
            <a:spLocks noGrp="1"/>
          </p:cNvSpPr>
          <p:nvPr>
            <p:ph type="ctrTitle"/>
          </p:nvPr>
        </p:nvSpPr>
        <p:spPr>
          <a:xfrm>
            <a:off x="457200" y="1219201"/>
            <a:ext cx="3124199" cy="1981200"/>
          </a:xfrm>
        </p:spPr>
        <p:txBody>
          <a:bodyPr/>
          <a:lstStyle>
            <a:lvl1pPr>
              <a:defRPr sz="3200" b="0">
                <a:solidFill>
                  <a:schemeClr val="accent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3124200" cy="609599"/>
          </a:xfrm>
        </p:spPr>
        <p:txBody>
          <a:bodyPr/>
          <a:lstStyle>
            <a:lvl1pPr marL="0" indent="0" algn="l">
              <a:spcBef>
                <a:spcPts val="0"/>
              </a:spcBef>
              <a:buNone/>
              <a:defRPr sz="16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Imag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030" y="5732625"/>
            <a:ext cx="4347170" cy="711355"/>
          </a:xfrm>
          <a:prstGeom prst="rect">
            <a:avLst/>
          </a:prstGeom>
        </p:spPr>
      </p:pic>
    </p:spTree>
    <p:extLst>
      <p:ext uri="{BB962C8B-B14F-4D97-AF65-F5344CB8AC3E}">
        <p14:creationId xmlns:p14="http://schemas.microsoft.com/office/powerpoint/2010/main" val="16491846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990600" y="726585"/>
            <a:ext cx="3124199" cy="2666999"/>
          </a:xfrm>
        </p:spPr>
        <p:txBody>
          <a:bodyPr/>
          <a:lstStyle>
            <a:lvl1pPr>
              <a:defRPr sz="3200" b="0">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030" y="5732625"/>
            <a:ext cx="4347170" cy="711355"/>
          </a:xfrm>
          <a:prstGeom prst="rect">
            <a:avLst/>
          </a:prstGeom>
        </p:spPr>
      </p:pic>
    </p:spTree>
    <p:extLst>
      <p:ext uri="{BB962C8B-B14F-4D97-AF65-F5344CB8AC3E}">
        <p14:creationId xmlns:p14="http://schemas.microsoft.com/office/powerpoint/2010/main" val="24268060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Master 3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userDrawn="1"/>
        </p:nvSpPr>
        <p:spPr bwMode="auto">
          <a:xfrm>
            <a:off x="306388" y="-122238"/>
            <a:ext cx="4419600" cy="4419601"/>
          </a:xfrm>
          <a:prstGeom prst="ellipse">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9" name="Oval 8"/>
          <p:cNvSpPr/>
          <p:nvPr userDrawn="1"/>
        </p:nvSpPr>
        <p:spPr bwMode="auto">
          <a:xfrm>
            <a:off x="239713" y="-203200"/>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2" name="Title 1"/>
          <p:cNvSpPr>
            <a:spLocks noGrp="1"/>
          </p:cNvSpPr>
          <p:nvPr userDrawn="1">
            <p:ph type="ctrTitle"/>
          </p:nvPr>
        </p:nvSpPr>
        <p:spPr>
          <a:xfrm>
            <a:off x="990600" y="726585"/>
            <a:ext cx="3124199" cy="2666999"/>
          </a:xfrm>
        </p:spPr>
        <p:txBody>
          <a:bodyPr/>
          <a:lstStyle>
            <a:lvl1pPr>
              <a:defRPr sz="3200" b="0">
                <a:solidFill>
                  <a:schemeClr val="accent1"/>
                </a:solidFill>
                <a:latin typeface="Arial"/>
                <a:cs typeface="Arial"/>
              </a:defRPr>
            </a:lvl1pPr>
          </a:lstStyle>
          <a:p>
            <a:r>
              <a:rPr lang="en-US" dirty="0"/>
              <a:t>Click to edit Master title style</a:t>
            </a:r>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Imag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030" y="5732625"/>
            <a:ext cx="4347170" cy="711355"/>
          </a:xfrm>
          <a:prstGeom prst="rect">
            <a:avLst/>
          </a:prstGeom>
        </p:spPr>
      </p:pic>
    </p:spTree>
    <p:extLst>
      <p:ext uri="{BB962C8B-B14F-4D97-AF65-F5344CB8AC3E}">
        <p14:creationId xmlns:p14="http://schemas.microsoft.com/office/powerpoint/2010/main" val="31320873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267" y="0"/>
            <a:ext cx="8229600" cy="914400"/>
          </a:xfrm>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743200" y="1069848"/>
            <a:ext cx="5954667" cy="4983163"/>
          </a:xfrm>
        </p:spPr>
        <p:txBody>
          <a:bodyPr anchor="ctr" anchorCtr="0"/>
          <a:lstStyle>
            <a:lvl1pPr marL="0" indent="0">
              <a:spcBef>
                <a:spcPts val="1200"/>
              </a:spcBef>
              <a:spcAft>
                <a:spcPts val="0"/>
              </a:spcAft>
              <a:buNone/>
              <a:defRPr sz="1800" b="0">
                <a:solidFill>
                  <a:schemeClr val="tx1">
                    <a:lumMod val="95000"/>
                    <a:lumOff val="5000"/>
                  </a:schemeClr>
                </a:solidFill>
              </a:defRPr>
            </a:lvl1pPr>
            <a:lvl2pPr marL="458788" indent="-233363">
              <a:spcBef>
                <a:spcPts val="600"/>
              </a:spcBef>
              <a:buFont typeface="Arial"/>
              <a:buChar char="•"/>
              <a:defRPr sz="1600"/>
            </a:lvl2pPr>
            <a:lvl3pPr marL="684213" indent="-225425">
              <a:buFont typeface="Lucida Grande"/>
              <a:buChar char="–"/>
              <a:defRPr/>
            </a:lvl3pPr>
            <a:lvl4pPr marL="917575" indent="-233363">
              <a:buFont typeface="Arial"/>
              <a:buChar char="•"/>
              <a:defRPr/>
            </a:lvl4pPr>
            <a:lvl5pPr marL="1143000" indent="-225425">
              <a:buFont typeface="Lucida Grande"/>
              <a:buChar char="»"/>
              <a:defRPr/>
            </a:lvl5pPr>
          </a:lstStyle>
          <a:p>
            <a:pPr lvl="0"/>
            <a:r>
              <a:rPr lang="en-US" dirty="0"/>
              <a:t>Click to edit Master text styles</a:t>
            </a:r>
          </a:p>
          <a:p>
            <a:pPr lvl="1"/>
            <a:r>
              <a:rPr lang="en-US" dirty="0"/>
              <a:t>Second level</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pic>
        <p:nvPicPr>
          <p:cNvPr id="9" name="Picture 3" descr="BHB3980D TOC graphi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1200" y="1371600"/>
            <a:ext cx="841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1236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901952"/>
          </a:xfrm>
        </p:spPr>
        <p:txBody>
          <a:bodyPr anchor="b"/>
          <a:lstStyle>
            <a:lvl1pPr>
              <a:defRPr sz="3200" b="0">
                <a:solidFill>
                  <a:srgbClr val="0079C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57200" y="3352798"/>
            <a:ext cx="8229600" cy="2898648"/>
          </a:xfrm>
        </p:spPr>
        <p:txBody>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1"/>
          </p:nvPr>
        </p:nvSpPr>
        <p:spPr>
          <a:xfrm>
            <a:off x="8229600" y="6248400"/>
            <a:ext cx="457200" cy="609600"/>
          </a:xfrm>
        </p:spPr>
        <p:txBody>
          <a:bodyPr/>
          <a:lstStyle>
            <a:lvl1pPr>
              <a:defRPr/>
            </a:lvl1pPr>
          </a:lstStyle>
          <a:p>
            <a:pPr>
              <a:defRPr/>
            </a:pPr>
            <a:fld id="{A8C2AA5B-A104-014F-B9FD-226CAFC3787C}" type="slidenum">
              <a:rPr lang="en-US"/>
              <a:pPr>
                <a:defRPr/>
              </a:pPr>
              <a:t>‹#›</a:t>
            </a:fld>
            <a:endParaRPr lang="en-US" dirty="0"/>
          </a:p>
        </p:txBody>
      </p:sp>
      <p:sp>
        <p:nvSpPr>
          <p:cNvPr id="11"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2413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rge 1-col">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468267" y="0"/>
            <a:ext cx="8229600" cy="914400"/>
          </a:xfrm>
        </p:spPr>
        <p:txBody>
          <a:bodyPr/>
          <a:lstStyle>
            <a:lvl1pPr>
              <a:defRPr>
                <a:solidFill>
                  <a:srgbClr val="0079C1"/>
                </a:solidFill>
              </a:defRPr>
            </a:lvl1pPr>
          </a:lstStyle>
          <a:p>
            <a:r>
              <a:rPr lang="en-US"/>
              <a:t>Click to edit Master title style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87414" y="6400800"/>
            <a:ext cx="246846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7920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29600" y="6248400"/>
            <a:ext cx="457200" cy="609600"/>
          </a:xfrm>
          <a:prstGeom prst="rect">
            <a:avLst/>
          </a:prstGeom>
        </p:spPr>
        <p:txBody>
          <a:bodyPr vert="horz" lIns="0" tIns="0" rIns="0" bIns="0" rtlCol="0" anchor="ctr"/>
          <a:lstStyle>
            <a:lvl1pPr algn="r" fontAlgn="auto">
              <a:spcBef>
                <a:spcPts val="0"/>
              </a:spcBef>
              <a:spcAft>
                <a:spcPts val="0"/>
              </a:spcAft>
              <a:defRPr sz="800">
                <a:solidFill>
                  <a:schemeClr val="accent6">
                    <a:lumMod val="60000"/>
                    <a:lumOff val="40000"/>
                  </a:schemeClr>
                </a:solidFill>
                <a:latin typeface="Arial"/>
                <a:ea typeface="+mn-ea"/>
                <a:cs typeface="+mn-cs"/>
              </a:defRPr>
            </a:lvl1pPr>
          </a:lstStyle>
          <a:p>
            <a:pPr>
              <a:defRPr/>
            </a:pPr>
            <a:fld id="{055D00ED-C7AF-FD4A-8A71-3AFB4B6D15F3}" type="slidenum">
              <a:rPr lang="en-US"/>
              <a:pPr>
                <a:defRPr/>
              </a:pPr>
              <a:t>‹#›</a:t>
            </a:fld>
            <a:endParaRPr lang="en-US" dirty="0"/>
          </a:p>
        </p:txBody>
      </p:sp>
      <p:sp>
        <p:nvSpPr>
          <p:cNvPr id="102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25" r:id="rId3"/>
    <p:sldLayoutId id="2147483807" r:id="rId4"/>
    <p:sldLayoutId id="2147483818" r:id="rId5"/>
    <p:sldLayoutId id="2147483809" r:id="rId6"/>
    <p:sldLayoutId id="2147483810" r:id="rId7"/>
    <p:sldLayoutId id="2147483820" r:id="rId8"/>
    <p:sldLayoutId id="2147483819" r:id="rId9"/>
    <p:sldLayoutId id="2147483811" r:id="rId10"/>
    <p:sldLayoutId id="2147483812" r:id="rId11"/>
    <p:sldLayoutId id="2147483813" r:id="rId12"/>
    <p:sldLayoutId id="2147483822" r:id="rId13"/>
    <p:sldLayoutId id="2147483823" r:id="rId14"/>
    <p:sldLayoutId id="2147483821" r:id="rId15"/>
    <p:sldLayoutId id="2147483814" r:id="rId16"/>
    <p:sldLayoutId id="2147483815" r:id="rId17"/>
  </p:sldLayoutIdLst>
  <p:timing>
    <p:tnLst>
      <p:par>
        <p:cTn id="1" dur="indefinite" restart="never" nodeType="tmRoot"/>
      </p:par>
    </p:tnLst>
  </p:timing>
  <p:hf hdr="0"/>
  <p:txStyles>
    <p:titleStyle>
      <a:lvl1pPr algn="l" defTabSz="457200" rtl="0" eaLnBrk="1" fontAlgn="base" hangingPunct="1">
        <a:spcBef>
          <a:spcPct val="0"/>
        </a:spcBef>
        <a:spcAft>
          <a:spcPct val="0"/>
        </a:spcAft>
        <a:defRPr sz="2400" kern="1200">
          <a:solidFill>
            <a:srgbClr val="0079C1"/>
          </a:solidFill>
          <a:latin typeface="Arial"/>
          <a:ea typeface="ＭＳ Ｐゴシック" charset="0"/>
          <a:cs typeface="Arial"/>
        </a:defRPr>
      </a:lvl1pPr>
      <a:lvl2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2pPr>
      <a:lvl3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3pPr>
      <a:lvl4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4pPr>
      <a:lvl5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400">
          <a:solidFill>
            <a:srgbClr val="0079C1"/>
          </a:solidFill>
          <a:latin typeface="Arial" charset="0"/>
          <a:ea typeface="ＭＳ Ｐゴシック" charset="0"/>
        </a:defRPr>
      </a:lvl6pPr>
      <a:lvl7pPr marL="914400" algn="l" defTabSz="457200" rtl="0" eaLnBrk="1" fontAlgn="base" hangingPunct="1">
        <a:spcBef>
          <a:spcPct val="0"/>
        </a:spcBef>
        <a:spcAft>
          <a:spcPct val="0"/>
        </a:spcAft>
        <a:defRPr sz="2400">
          <a:solidFill>
            <a:srgbClr val="0079C1"/>
          </a:solidFill>
          <a:latin typeface="Arial" charset="0"/>
          <a:ea typeface="ＭＳ Ｐゴシック" charset="0"/>
        </a:defRPr>
      </a:lvl7pPr>
      <a:lvl8pPr marL="1371600" algn="l" defTabSz="457200" rtl="0" eaLnBrk="1" fontAlgn="base" hangingPunct="1">
        <a:spcBef>
          <a:spcPct val="0"/>
        </a:spcBef>
        <a:spcAft>
          <a:spcPct val="0"/>
        </a:spcAft>
        <a:defRPr sz="2400">
          <a:solidFill>
            <a:srgbClr val="0079C1"/>
          </a:solidFill>
          <a:latin typeface="Arial" charset="0"/>
          <a:ea typeface="ＭＳ Ｐゴシック" charset="0"/>
        </a:defRPr>
      </a:lvl8pPr>
      <a:lvl9pPr marL="1828800" algn="l" defTabSz="457200" rtl="0" eaLnBrk="1" fontAlgn="base" hangingPunct="1">
        <a:spcBef>
          <a:spcPct val="0"/>
        </a:spcBef>
        <a:spcAft>
          <a:spcPct val="0"/>
        </a:spcAft>
        <a:defRPr sz="2400">
          <a:solidFill>
            <a:srgbClr val="0079C1"/>
          </a:solidFill>
          <a:latin typeface="Arial" charset="0"/>
          <a:ea typeface="ＭＳ Ｐゴシック" charset="0"/>
        </a:defRPr>
      </a:lvl9pPr>
    </p:titleStyle>
    <p:body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5.jp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microsoft.com/office/2007/relationships/hdphoto" Target="../media/hdphoto1.wdp"/><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368" y="1767621"/>
            <a:ext cx="3221619" cy="1733036"/>
          </a:xfrm>
        </p:spPr>
        <p:txBody>
          <a:bodyPr/>
          <a:lstStyle/>
          <a:p>
            <a:r>
              <a:rPr lang="fr-CA" sz="2800" b="1" dirty="0" smtClean="0">
                <a:solidFill>
                  <a:schemeClr val="bg1">
                    <a:lumMod val="100000"/>
                  </a:schemeClr>
                </a:solidFill>
                <a:sym typeface="Arial"/>
              </a:rPr>
              <a:t>Travailler avec la clientèle féminine</a:t>
            </a:r>
            <a:endParaRPr lang="fr-CA" sz="2800" i="1" dirty="0">
              <a:solidFill>
                <a:schemeClr val="bg1">
                  <a:lumMod val="100000"/>
                </a:schemeClr>
              </a:solidFill>
              <a:ea typeface="ＭＳ Ｐゴシック"/>
              <a:cs typeface="+mn-cs"/>
              <a:sym typeface="Arial"/>
            </a:endParaRPr>
          </a:p>
        </p:txBody>
      </p:sp>
      <p:sp>
        <p:nvSpPr>
          <p:cNvPr id="3" name="Subtitle 2"/>
          <p:cNvSpPr>
            <a:spLocks noGrp="1"/>
          </p:cNvSpPr>
          <p:nvPr>
            <p:ph type="subTitle" idx="1"/>
          </p:nvPr>
        </p:nvSpPr>
        <p:spPr>
          <a:xfrm>
            <a:off x="334368" y="3592933"/>
            <a:ext cx="2954741" cy="533241"/>
          </a:xfrm>
        </p:spPr>
        <p:txBody>
          <a:bodyPr/>
          <a:lstStyle/>
          <a:p>
            <a:r>
              <a:rPr lang="fr-CA" sz="1800" b="1" dirty="0" smtClean="0">
                <a:solidFill>
                  <a:schemeClr val="bg1">
                    <a:lumMod val="100000"/>
                  </a:schemeClr>
                </a:solidFill>
                <a:sym typeface="Arial"/>
              </a:rPr>
              <a:t>Amy D’</a:t>
            </a:r>
            <a:r>
              <a:rPr lang="fr-CA" sz="1800" b="1" dirty="0" err="1" smtClean="0">
                <a:solidFill>
                  <a:schemeClr val="bg1">
                    <a:lumMod val="100000"/>
                  </a:schemeClr>
                </a:solidFill>
                <a:sym typeface="Arial"/>
              </a:rPr>
              <a:t>Aprix</a:t>
            </a:r>
            <a:r>
              <a:rPr lang="en-CA" sz="1800" dirty="0" smtClean="0">
                <a:solidFill>
                  <a:schemeClr val="bg1">
                    <a:lumMod val="100000"/>
                  </a:schemeClr>
                </a:solidFill>
                <a:sym typeface="Arial"/>
              </a:rPr>
              <a:t>, </a:t>
            </a:r>
            <a:r>
              <a:rPr lang="en-CA" sz="1800" b="0" dirty="0" smtClean="0">
                <a:solidFill>
                  <a:schemeClr val="bg1">
                    <a:lumMod val="100000"/>
                  </a:schemeClr>
                </a:solidFill>
                <a:sym typeface="Arial"/>
              </a:rPr>
              <a:t>maîtrise en travail social et doctorat</a:t>
            </a:r>
            <a:endParaRPr lang="fr-CA" sz="1800" b="0" kern="0" dirty="0">
              <a:solidFill>
                <a:schemeClr val="bg1">
                  <a:lumMod val="100000"/>
                </a:schemeClr>
              </a:solidFill>
              <a:ea typeface="ＭＳ Ｐゴシック"/>
              <a:cs typeface="+mn-cs"/>
              <a:sym typeface="Arial"/>
            </a:endParaRPr>
          </a:p>
        </p:txBody>
      </p:sp>
    </p:spTree>
    <p:extLst>
      <p:ext uri="{BB962C8B-B14F-4D97-AF65-F5344CB8AC3E}">
        <p14:creationId xmlns:p14="http://schemas.microsoft.com/office/powerpoint/2010/main" val="1786495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140" t="11388" r="9228" b="20609"/>
          <a:stretch/>
        </p:blipFill>
        <p:spPr>
          <a:xfrm>
            <a:off x="0" y="903288"/>
            <a:ext cx="9142413" cy="5345112"/>
          </a:xfrm>
          <a:prstGeom prst="rect">
            <a:avLst/>
          </a:prstGeom>
        </p:spPr>
      </p:pic>
      <p:sp>
        <p:nvSpPr>
          <p:cNvPr id="5" name="Line 19"/>
          <p:cNvSpPr>
            <a:spLocks noChangeShapeType="1"/>
          </p:cNvSpPr>
          <p:nvPr/>
        </p:nvSpPr>
        <p:spPr bwMode="auto">
          <a:xfrm>
            <a:off x="0" y="6248400"/>
            <a:ext cx="91440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5"/>
          <p:cNvGrpSpPr/>
          <p:nvPr/>
        </p:nvGrpSpPr>
        <p:grpSpPr>
          <a:xfrm>
            <a:off x="-744078" y="585788"/>
            <a:ext cx="4587968" cy="4587968"/>
            <a:chOff x="-304800" y="288832"/>
            <a:chExt cx="4587968" cy="4587968"/>
          </a:xfrm>
        </p:grpSpPr>
        <p:sp>
          <p:nvSpPr>
            <p:cNvPr id="7" name="Oval 6"/>
            <p:cNvSpPr/>
            <p:nvPr/>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8" name="Oval 7"/>
            <p:cNvSpPr/>
            <p:nvPr/>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grpSp>
      <p:sp>
        <p:nvSpPr>
          <p:cNvPr id="9" name="Title 1"/>
          <p:cNvSpPr txBox="1">
            <a:spLocks/>
          </p:cNvSpPr>
          <p:nvPr/>
        </p:nvSpPr>
        <p:spPr>
          <a:xfrm>
            <a:off x="603380" y="1488165"/>
            <a:ext cx="2606351" cy="2666999"/>
          </a:xfrm>
          <a:prstGeom prst="rect">
            <a:avLst/>
          </a:prstGeom>
        </p:spPr>
        <p:txBody>
          <a:bodyPr vert="horz" lIns="0" tIns="0" rIns="0" bIns="0" rtlCol="0" anchor="ctr">
            <a:noAutofit/>
          </a:bodyPr>
          <a:lstStyle>
            <a:lvl1pPr>
              <a:defRPr sz="3200" b="0">
                <a:solidFill>
                  <a:srgbClr val="FFFFFF"/>
                </a:solidFill>
                <a:latin typeface="Arial"/>
                <a:cs typeface="Arial"/>
              </a:defRPr>
            </a:lvl1pPr>
          </a:lstStyle>
          <a:p>
            <a:pPr lvl="0">
              <a:spcBef>
                <a:spcPct val="0"/>
              </a:spcBef>
            </a:pPr>
            <a:r>
              <a:rPr lang="fr-CA" dirty="0" smtClean="0">
                <a:sym typeface="Arial"/>
              </a:rPr>
              <a:t>Sensibilisation</a:t>
            </a:r>
            <a:endParaRPr lang="fr-CA" dirty="0">
              <a:ea typeface="ＭＳ Ｐゴシック"/>
              <a:cs typeface="+mn-cs"/>
              <a:sym typeface="Arial"/>
            </a:endParaRPr>
          </a:p>
          <a:p>
            <a:pPr lvl="0">
              <a:spcBef>
                <a:spcPct val="0"/>
              </a:spcBef>
            </a:pPr>
            <a:endParaRPr kumimoji="0" lang="fr-CA" sz="32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3808659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A" b="1" dirty="0">
                <a:sym typeface="Arial"/>
              </a:rPr>
              <a:t>Vrai ou faux?</a:t>
            </a:r>
          </a:p>
        </p:txBody>
      </p:sp>
      <p:sp>
        <p:nvSpPr>
          <p:cNvPr id="14" name="Text Box 4"/>
          <p:cNvSpPr txBox="1">
            <a:spLocks noChangeArrowheads="1"/>
          </p:cNvSpPr>
          <p:nvPr/>
        </p:nvSpPr>
        <p:spPr bwMode="gray">
          <a:xfrm>
            <a:off x="431153" y="1951861"/>
            <a:ext cx="5486400" cy="1827108"/>
          </a:xfrm>
          <a:prstGeom prst="rect">
            <a:avLst/>
          </a:prstGeom>
          <a:gradFill>
            <a:gsLst>
              <a:gs pos="0">
                <a:srgbClr val="CCE4F3"/>
              </a:gs>
              <a:gs pos="100000">
                <a:srgbClr val="ECF5FA">
                  <a:alpha val="0"/>
                </a:srgbClr>
              </a:gs>
            </a:gsLst>
            <a:lin ang="5400000" scaled="0"/>
          </a:gradFill>
          <a:ln>
            <a:noFill/>
          </a:ln>
          <a:effectLst/>
          <a:extLst/>
        </p:spPr>
        <p:txBody>
          <a:bodyPr lIns="182880" tIns="182880" rIns="182880" bIns="0"/>
          <a:lstStyle>
            <a:defPPr>
              <a:defRPr lang="en-US"/>
            </a:defPPr>
            <a:lvl1pPr algn="ctr" defTabSz="784225">
              <a:defRPr sz="2000" b="0">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r>
              <a:rPr lang="fr-CA" altLang="en-US" dirty="0" smtClean="0">
                <a:solidFill>
                  <a:schemeClr val="tx1">
                    <a:lumMod val="100000"/>
                  </a:schemeClr>
                </a:solidFill>
                <a:latin typeface="Arial"/>
                <a:sym typeface="Arial"/>
              </a:rPr>
              <a:t>Il y a </a:t>
            </a:r>
            <a:r>
              <a:rPr lang="fr-CA" altLang="en-US" sz="4000" b="1" dirty="0">
                <a:solidFill>
                  <a:srgbClr val="0079C1">
                    <a:lumMod val="100000"/>
                  </a:srgbClr>
                </a:solidFill>
                <a:latin typeface="Arial"/>
                <a:sym typeface="Arial"/>
              </a:rPr>
              <a:t>deux</a:t>
            </a:r>
            <a:r>
              <a:rPr lang="fr-CA" altLang="en-US" dirty="0" smtClean="0">
                <a:solidFill>
                  <a:schemeClr val="tx1">
                    <a:lumMod val="100000"/>
                  </a:schemeClr>
                </a:solidFill>
                <a:latin typeface="Arial"/>
                <a:sym typeface="Arial"/>
              </a:rPr>
              <a:t> femmes centenaires pour chaque homme centenaire.</a:t>
            </a:r>
          </a:p>
        </p:txBody>
      </p:sp>
      <p:sp>
        <p:nvSpPr>
          <p:cNvPr id="15" name="Text Box 8"/>
          <p:cNvSpPr txBox="1">
            <a:spLocks noChangeArrowheads="1"/>
          </p:cNvSpPr>
          <p:nvPr/>
        </p:nvSpPr>
        <p:spPr bwMode="gray">
          <a:xfrm>
            <a:off x="431153" y="1268826"/>
            <a:ext cx="5486400" cy="542925"/>
          </a:xfrm>
          <a:prstGeom prst="rect">
            <a:avLst/>
          </a:prstGeom>
          <a:gradFill>
            <a:gsLst>
              <a:gs pos="0">
                <a:srgbClr val="004A7C"/>
              </a:gs>
              <a:gs pos="100000">
                <a:srgbClr val="0079C1"/>
              </a:gs>
            </a:gsLst>
            <a:lin ang="0" scaled="0"/>
          </a:gradFill>
          <a:ln w="9525">
            <a:noFill/>
            <a:miter lim="800000"/>
            <a:headEnd/>
            <a:tailEnd/>
          </a:ln>
          <a:effectLst>
            <a:outerShdw blurRad="50800" dist="38100" dir="2700000" algn="tl" rotWithShape="0">
              <a:prstClr val="black">
                <a:alpha val="40000"/>
              </a:prstClr>
            </a:outerShdw>
          </a:effectLst>
          <a:extLst/>
        </p:spPr>
        <p:txBody>
          <a:bodyPr lIns="182880" tIns="0" rIns="0" bIns="0" anchor="ctr"/>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marL="238125" indent="-238125" defTabSz="784225" eaLnBrk="0" hangingPunct="0">
              <a:spcBef>
                <a:spcPct val="20000"/>
              </a:spcBef>
              <a:spcAft>
                <a:spcPct val="25000"/>
              </a:spcAft>
              <a:buClr>
                <a:schemeClr val="accent1"/>
              </a:buClr>
              <a:buFont typeface="Wingdings" pitchFamily="2" charset="2"/>
              <a:buNone/>
            </a:pPr>
            <a:endParaRPr lang="en-CA" altLang="en-US" sz="1800" dirty="0">
              <a:solidFill>
                <a:schemeClr val="bg1"/>
              </a:solidFill>
            </a:endParaRPr>
          </a:p>
        </p:txBody>
      </p:sp>
      <p:sp>
        <p:nvSpPr>
          <p:cNvPr id="10" name="Rounded Rectangle 9"/>
          <p:cNvSpPr/>
          <p:nvPr/>
        </p:nvSpPr>
        <p:spPr bwMode="gray">
          <a:xfrm>
            <a:off x="2259953" y="4584043"/>
            <a:ext cx="1828800" cy="882665"/>
          </a:xfrm>
          <a:prstGeom prst="roundRect">
            <a:avLst>
              <a:gd name="adj" fmla="val 3079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76200">
            <a:solidFill>
              <a:schemeClr val="bg1"/>
            </a:solidFill>
          </a:ln>
          <a:effectLst>
            <a:outerShdw blurRad="50800" dist="38100" dir="2700000" algn="tl" rotWithShape="0">
              <a:prstClr val="black">
                <a:alpha val="40000"/>
              </a:prstClr>
            </a:outerShdw>
          </a:effectLst>
          <a:scene3d>
            <a:camera prst="orthographicFront"/>
            <a:lightRig rig="chilly" dir="t"/>
          </a:scene3d>
          <a:sp3d prstMaterial="metal">
            <a:bevelT w="177800" h="82550"/>
            <a:bevelB w="190500" h="330200"/>
          </a:sp3d>
          <a:extLst/>
        </p:spPr>
        <p:txBody>
          <a:bodyPr wrap="none" rtlCol="0" anchor="ctr"/>
          <a:lstStyle/>
          <a:p>
            <a:pPr algn="ctr"/>
            <a:r>
              <a:rPr lang="fr-CA" sz="2800" b="1" dirty="0">
                <a:solidFill>
                  <a:schemeClr val="bg1"/>
                </a:solidFill>
                <a:effectLst>
                  <a:innerShdw blurRad="63500" dist="50800" dir="8100000">
                    <a:prstClr val="black">
                      <a:alpha val="50000"/>
                    </a:prstClr>
                  </a:innerShdw>
                </a:effectLst>
                <a:latin typeface="Arial"/>
                <a:sym typeface="Arial"/>
              </a:rPr>
              <a:t>FAUX</a:t>
            </a:r>
          </a:p>
        </p:txBody>
      </p:sp>
      <p:sp>
        <p:nvSpPr>
          <p:cNvPr id="7" name="TextBox 6"/>
          <p:cNvSpPr txBox="1"/>
          <p:nvPr/>
        </p:nvSpPr>
        <p:spPr>
          <a:xfrm>
            <a:off x="4088753" y="6346209"/>
            <a:ext cx="4250029" cy="272955"/>
          </a:xfrm>
          <a:prstGeom prst="rect">
            <a:avLst/>
          </a:prstGeom>
          <a:noFill/>
        </p:spPr>
        <p:txBody>
          <a:bodyPr wrap="square" lIns="0" tIns="0" rIns="0" bIns="0" rtlCol="0">
            <a:noAutofit/>
          </a:bodyPr>
          <a:lstStyle/>
          <a:p>
            <a:pPr algn="r">
              <a:spcBef>
                <a:spcPts val="1000"/>
              </a:spcBef>
            </a:pPr>
            <a:r>
              <a:rPr lang="fr-CA" sz="1000" dirty="0" smtClean="0">
                <a:latin typeface="Arial"/>
                <a:sym typeface="Arial"/>
              </a:rPr>
              <a:t>Source : Données du recensement de 2001, Statistique Canada</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223" r="20115"/>
          <a:stretch/>
        </p:blipFill>
        <p:spPr>
          <a:xfrm>
            <a:off x="5991225" y="1285875"/>
            <a:ext cx="2729698" cy="4706938"/>
          </a:xfrm>
          <a:prstGeom prst="rect">
            <a:avLst/>
          </a:prstGeom>
        </p:spPr>
      </p:pic>
    </p:spTree>
    <p:extLst>
      <p:ext uri="{BB962C8B-B14F-4D97-AF65-F5344CB8AC3E}">
        <p14:creationId xmlns:p14="http://schemas.microsoft.com/office/powerpoint/2010/main" val="19500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r>
              <a:rPr lang="fr-CA" altLang="en-US" b="1" dirty="0" smtClean="0">
                <a:sym typeface="Arial"/>
              </a:rPr>
              <a:t>Vrai ou faux?</a:t>
            </a:r>
            <a:endParaRPr lang="fr-CA" altLang="en-US" b="1" dirty="0">
              <a:ea typeface="ＭＳ Ｐゴシック"/>
              <a:cs typeface="+mn-cs"/>
              <a:sym typeface="Arial"/>
            </a:endParaRPr>
          </a:p>
        </p:txBody>
      </p:sp>
      <p:sp>
        <p:nvSpPr>
          <p:cNvPr id="8203" name="Text Box 4"/>
          <p:cNvSpPr txBox="1">
            <a:spLocks noChangeArrowheads="1"/>
          </p:cNvSpPr>
          <p:nvPr/>
        </p:nvSpPr>
        <p:spPr bwMode="gray">
          <a:xfrm>
            <a:off x="431153" y="1951861"/>
            <a:ext cx="5212080" cy="1827108"/>
          </a:xfrm>
          <a:prstGeom prst="rect">
            <a:avLst/>
          </a:prstGeom>
          <a:gradFill>
            <a:gsLst>
              <a:gs pos="0">
                <a:srgbClr val="CCE4F3"/>
              </a:gs>
              <a:gs pos="100000">
                <a:srgbClr val="ECF5FA">
                  <a:alpha val="0"/>
                </a:srgbClr>
              </a:gs>
            </a:gsLst>
            <a:lin ang="5400000" scaled="0"/>
          </a:gradFill>
          <a:ln>
            <a:noFill/>
          </a:ln>
          <a:effectLst/>
          <a:extLst/>
        </p:spPr>
        <p:txBody>
          <a:bodyPr lIns="182880" tIns="182880" rIns="182880" bIns="0"/>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algn="ctr" defTabSz="784225"/>
            <a:r>
              <a:rPr lang="fr-CA" altLang="en-US" b="0" dirty="0" smtClean="0">
                <a:solidFill>
                  <a:schemeClr val="tx1">
                    <a:lumMod val="100000"/>
                  </a:schemeClr>
                </a:solidFill>
                <a:latin typeface="Arial"/>
                <a:sym typeface="Arial"/>
              </a:rPr>
              <a:t>L’âge </a:t>
            </a:r>
            <a:r>
              <a:rPr lang="fr-CA" altLang="en-US" b="0" dirty="0">
                <a:solidFill>
                  <a:schemeClr val="tx1">
                    <a:lumMod val="100000"/>
                  </a:schemeClr>
                </a:solidFill>
                <a:latin typeface="Arial"/>
                <a:sym typeface="Arial"/>
              </a:rPr>
              <a:t>moyen des Canadiennes qui deviennent veuves est </a:t>
            </a:r>
            <a:r>
              <a:rPr lang="fr-CA" altLang="en-US" sz="4000" b="1" dirty="0">
                <a:solidFill>
                  <a:srgbClr val="0079C1">
                    <a:lumMod val="100000"/>
                  </a:srgbClr>
                </a:solidFill>
                <a:latin typeface="Arial"/>
                <a:sym typeface="Arial"/>
              </a:rPr>
              <a:t>70 ans</a:t>
            </a:r>
            <a:endParaRPr lang="fr-CA" altLang="en-US" b="0" kern="0" dirty="0">
              <a:solidFill>
                <a:srgbClr val="0079C1">
                  <a:lumMod val="100000"/>
                </a:srgbClr>
              </a:solidFill>
              <a:latin typeface="Arial"/>
              <a:ea typeface="ＭＳ Ｐゴシック"/>
              <a:cs typeface="+mn-cs"/>
              <a:sym typeface="Arial"/>
            </a:endParaRPr>
          </a:p>
        </p:txBody>
      </p:sp>
      <p:sp>
        <p:nvSpPr>
          <p:cNvPr id="8201" name="Text Box 8"/>
          <p:cNvSpPr txBox="1">
            <a:spLocks noChangeArrowheads="1"/>
          </p:cNvSpPr>
          <p:nvPr/>
        </p:nvSpPr>
        <p:spPr bwMode="gray">
          <a:xfrm>
            <a:off x="431153" y="1268826"/>
            <a:ext cx="5212080" cy="542925"/>
          </a:xfrm>
          <a:prstGeom prst="rect">
            <a:avLst/>
          </a:prstGeom>
          <a:gradFill>
            <a:gsLst>
              <a:gs pos="0">
                <a:srgbClr val="004A7C"/>
              </a:gs>
              <a:gs pos="100000">
                <a:srgbClr val="0079C1"/>
              </a:gs>
            </a:gsLst>
            <a:lin ang="0" scaled="0"/>
          </a:gradFill>
          <a:ln w="9525">
            <a:noFill/>
            <a:miter lim="800000"/>
            <a:headEnd/>
            <a:tailEnd/>
          </a:ln>
          <a:effectLst>
            <a:outerShdw blurRad="50800" dist="38100" dir="2700000" algn="tl" rotWithShape="0">
              <a:prstClr val="black">
                <a:alpha val="40000"/>
              </a:prstClr>
            </a:outerShdw>
          </a:effectLst>
          <a:extLst/>
        </p:spPr>
        <p:txBody>
          <a:bodyPr lIns="182880" tIns="0" rIns="0" bIns="0" anchor="ctr"/>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marL="238125" indent="-238125" defTabSz="784225" eaLnBrk="0" hangingPunct="0">
              <a:spcBef>
                <a:spcPct val="20000"/>
              </a:spcBef>
              <a:spcAft>
                <a:spcPct val="25000"/>
              </a:spcAft>
              <a:buClr>
                <a:schemeClr val="accent1"/>
              </a:buClr>
              <a:buFont typeface="Wingdings" pitchFamily="2" charset="2"/>
              <a:buNone/>
            </a:pPr>
            <a:endParaRPr lang="en-CA" altLang="en-US" sz="1800" dirty="0">
              <a:solidFill>
                <a:schemeClr val="bg1"/>
              </a:solidFill>
            </a:endParaRPr>
          </a:p>
        </p:txBody>
      </p:sp>
      <p:sp>
        <p:nvSpPr>
          <p:cNvPr id="9" name="Rounded Rectangle 8"/>
          <p:cNvSpPr/>
          <p:nvPr/>
        </p:nvSpPr>
        <p:spPr bwMode="gray">
          <a:xfrm>
            <a:off x="2259953" y="4584043"/>
            <a:ext cx="1828800" cy="882665"/>
          </a:xfrm>
          <a:prstGeom prst="roundRect">
            <a:avLst>
              <a:gd name="adj" fmla="val 3079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76200">
            <a:solidFill>
              <a:schemeClr val="bg1"/>
            </a:solidFill>
          </a:ln>
          <a:effectLst>
            <a:outerShdw blurRad="50800" dist="38100" dir="2700000" algn="tl" rotWithShape="0">
              <a:prstClr val="black">
                <a:alpha val="40000"/>
              </a:prstClr>
            </a:outerShdw>
          </a:effectLst>
          <a:scene3d>
            <a:camera prst="orthographicFront"/>
            <a:lightRig rig="chilly" dir="t"/>
          </a:scene3d>
          <a:sp3d prstMaterial="metal">
            <a:bevelT w="177800" h="82550"/>
            <a:bevelB w="190500" h="330200"/>
          </a:sp3d>
          <a:extLst/>
        </p:spPr>
        <p:txBody>
          <a:bodyPr wrap="none" rtlCol="0" anchor="ctr"/>
          <a:lstStyle/>
          <a:p>
            <a:pPr algn="ctr"/>
            <a:r>
              <a:rPr lang="fr-CA" sz="2800" b="1" dirty="0">
                <a:solidFill>
                  <a:schemeClr val="bg1"/>
                </a:solidFill>
                <a:effectLst>
                  <a:innerShdw blurRad="63500" dist="50800" dir="8100000">
                    <a:prstClr val="black">
                      <a:alpha val="50000"/>
                    </a:prstClr>
                  </a:innerShdw>
                </a:effectLst>
                <a:latin typeface="Arial"/>
                <a:sym typeface="Arial"/>
              </a:rPr>
              <a:t>FAUX</a:t>
            </a:r>
          </a:p>
        </p:txBody>
      </p:sp>
      <p:pic>
        <p:nvPicPr>
          <p:cNvPr id="4099" name="Picture 3" descr="C:\Users\Audi\Desktop\Women and Money\b14.jpg"/>
          <p:cNvPicPr>
            <a:picLocks noChangeAspect="1" noChangeArrowheads="1"/>
          </p:cNvPicPr>
          <p:nvPr/>
        </p:nvPicPr>
        <p:blipFill>
          <a:blip r:embed="rId3"/>
          <a:stretch>
            <a:fillRect/>
          </a:stretch>
        </p:blipFill>
        <p:spPr bwMode="auto">
          <a:xfrm>
            <a:off x="5986145" y="1280319"/>
            <a:ext cx="2743200" cy="47274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p:cNvSpPr txBox="1"/>
          <p:nvPr/>
        </p:nvSpPr>
        <p:spPr>
          <a:xfrm>
            <a:off x="4088753" y="6346209"/>
            <a:ext cx="4250029" cy="272955"/>
          </a:xfrm>
          <a:prstGeom prst="rect">
            <a:avLst/>
          </a:prstGeom>
          <a:noFill/>
        </p:spPr>
        <p:txBody>
          <a:bodyPr wrap="square" lIns="0" tIns="0" rIns="0" bIns="0" rtlCol="0">
            <a:noAutofit/>
          </a:bodyPr>
          <a:lstStyle/>
          <a:p>
            <a:pPr algn="r">
              <a:spcBef>
                <a:spcPts val="1000"/>
              </a:spcBef>
            </a:pPr>
            <a:r>
              <a:rPr lang="fr-CA" sz="1000" dirty="0" smtClean="0">
                <a:latin typeface="Arial"/>
                <a:sym typeface="Arial"/>
              </a:rPr>
              <a:t>Source : Données du recensement de 2001, Statistique Canada</a:t>
            </a:r>
          </a:p>
        </p:txBody>
      </p:sp>
    </p:spTree>
    <p:extLst>
      <p:ext uri="{BB962C8B-B14F-4D97-AF65-F5344CB8AC3E}">
        <p14:creationId xmlns:p14="http://schemas.microsoft.com/office/powerpoint/2010/main" val="35085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smtClean="0">
                <a:sym typeface="Arial"/>
              </a:rPr>
              <a:t>Vrai ou faux?</a:t>
            </a:r>
            <a:endParaRPr lang="fr-CA" dirty="0">
              <a:ea typeface="ＭＳ Ｐゴシック"/>
              <a:cs typeface="+mn-cs"/>
              <a:sym typeface="Arial"/>
            </a:endParaRPr>
          </a:p>
        </p:txBody>
      </p:sp>
      <p:sp>
        <p:nvSpPr>
          <p:cNvPr id="3" name="Slide Number Placeholder 2"/>
          <p:cNvSpPr>
            <a:spLocks noGrp="1"/>
          </p:cNvSpPr>
          <p:nvPr>
            <p:ph type="sldNum" sz="quarter" idx="10"/>
          </p:nvPr>
        </p:nvSpPr>
        <p:spPr/>
        <p:txBody>
          <a:bodyPr/>
          <a:lstStyle/>
          <a:p>
            <a:pPr>
              <a:defRPr/>
            </a:pPr>
            <a:fld id="{412CB698-4264-D748-872F-B571D35E21A3}" type="slidenum">
              <a:rPr lang="en-CA" smtClean="0">
                <a:sym typeface="Arial"/>
              </a:rPr>
              <a:pPr>
                <a:defRPr/>
              </a:pPr>
              <a:t>13</a:t>
            </a:fld>
            <a:endParaRPr lang="fr-CA" dirty="0">
              <a:sym typeface="Arial"/>
            </a:endParaRPr>
          </a:p>
        </p:txBody>
      </p:sp>
      <p:sp>
        <p:nvSpPr>
          <p:cNvPr id="5" name="Text Box 4"/>
          <p:cNvSpPr txBox="1">
            <a:spLocks noChangeArrowheads="1"/>
          </p:cNvSpPr>
          <p:nvPr/>
        </p:nvSpPr>
        <p:spPr bwMode="gray">
          <a:xfrm>
            <a:off x="431153" y="1951861"/>
            <a:ext cx="5486400" cy="1827108"/>
          </a:xfrm>
          <a:prstGeom prst="rect">
            <a:avLst/>
          </a:prstGeom>
          <a:gradFill>
            <a:gsLst>
              <a:gs pos="0">
                <a:srgbClr val="CCE4F3"/>
              </a:gs>
              <a:gs pos="100000">
                <a:srgbClr val="ECF5FA">
                  <a:alpha val="0"/>
                </a:srgbClr>
              </a:gs>
            </a:gsLst>
            <a:lin ang="5400000" scaled="0"/>
          </a:gradFill>
          <a:ln>
            <a:noFill/>
          </a:ln>
          <a:effectLst/>
          <a:extLst/>
        </p:spPr>
        <p:txBody>
          <a:bodyPr lIns="182880" tIns="182880" rIns="182880" bIns="0"/>
          <a:lstStyle>
            <a:defPPr>
              <a:defRPr lang="en-US"/>
            </a:defPPr>
            <a:lvl1pPr algn="ctr" defTabSz="784225">
              <a:defRPr sz="2000" b="0">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r>
              <a:rPr lang="fr-CA" altLang="en-US" dirty="0" smtClean="0">
                <a:solidFill>
                  <a:schemeClr val="tx1">
                    <a:lumMod val="100000"/>
                  </a:schemeClr>
                </a:solidFill>
                <a:latin typeface="Arial"/>
                <a:sym typeface="Arial"/>
              </a:rPr>
              <a:t>Près des </a:t>
            </a:r>
            <a:r>
              <a:rPr lang="fr-CA" altLang="en-US" sz="4000" b="1" dirty="0" smtClean="0">
                <a:solidFill>
                  <a:srgbClr val="0079C1">
                    <a:lumMod val="100000"/>
                  </a:srgbClr>
                </a:solidFill>
                <a:latin typeface="Arial"/>
                <a:sym typeface="Arial"/>
              </a:rPr>
              <a:t>deux tiers</a:t>
            </a:r>
            <a:r>
              <a:rPr lang="fr-CA" altLang="en-US" dirty="0" smtClean="0">
                <a:solidFill>
                  <a:schemeClr val="tx1">
                    <a:lumMod val="100000"/>
                  </a:schemeClr>
                </a:solidFill>
                <a:latin typeface="Arial"/>
                <a:sym typeface="Arial"/>
              </a:rPr>
              <a:t> des femmes âgées connaissent une baisse de leur revenu familial suite au veuvage.</a:t>
            </a:r>
            <a:endParaRPr lang="fr-CA" altLang="en-US" kern="0" dirty="0">
              <a:solidFill>
                <a:schemeClr val="tx1">
                  <a:lumMod val="100000"/>
                </a:schemeClr>
              </a:solidFill>
              <a:latin typeface="Arial"/>
              <a:ea typeface="ＭＳ Ｐゴシック"/>
              <a:cs typeface="+mn-cs"/>
              <a:sym typeface="Arial"/>
            </a:endParaRPr>
          </a:p>
        </p:txBody>
      </p:sp>
      <p:sp>
        <p:nvSpPr>
          <p:cNvPr id="6" name="Text Box 8"/>
          <p:cNvSpPr txBox="1">
            <a:spLocks noChangeArrowheads="1"/>
          </p:cNvSpPr>
          <p:nvPr/>
        </p:nvSpPr>
        <p:spPr bwMode="gray">
          <a:xfrm>
            <a:off x="431153" y="1268826"/>
            <a:ext cx="5486400" cy="542925"/>
          </a:xfrm>
          <a:prstGeom prst="rect">
            <a:avLst/>
          </a:prstGeom>
          <a:gradFill>
            <a:gsLst>
              <a:gs pos="0">
                <a:srgbClr val="004A7C"/>
              </a:gs>
              <a:gs pos="100000">
                <a:srgbClr val="0079C1"/>
              </a:gs>
            </a:gsLst>
            <a:lin ang="0" scaled="0"/>
          </a:gradFill>
          <a:ln w="9525">
            <a:noFill/>
            <a:miter lim="800000"/>
            <a:headEnd/>
            <a:tailEnd/>
          </a:ln>
          <a:effectLst>
            <a:outerShdw blurRad="50800" dist="38100" dir="2700000" algn="tl" rotWithShape="0">
              <a:prstClr val="black">
                <a:alpha val="40000"/>
              </a:prstClr>
            </a:outerShdw>
          </a:effectLst>
          <a:extLst/>
        </p:spPr>
        <p:txBody>
          <a:bodyPr lIns="182880" tIns="0" rIns="0" bIns="0" anchor="ctr"/>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marL="238125" indent="-238125" defTabSz="784225" eaLnBrk="0" hangingPunct="0">
              <a:spcBef>
                <a:spcPct val="20000"/>
              </a:spcBef>
              <a:spcAft>
                <a:spcPct val="25000"/>
              </a:spcAft>
              <a:buClr>
                <a:schemeClr val="accent1"/>
              </a:buClr>
              <a:buFont typeface="Wingdings" pitchFamily="2" charset="2"/>
              <a:buNone/>
            </a:pPr>
            <a:endParaRPr lang="en-CA" altLang="en-US" sz="1800" dirty="0">
              <a:solidFill>
                <a:schemeClr val="bg1"/>
              </a:solidFill>
            </a:endParaRPr>
          </a:p>
        </p:txBody>
      </p:sp>
      <p:sp>
        <p:nvSpPr>
          <p:cNvPr id="7" name="Rounded Rectangle 6"/>
          <p:cNvSpPr/>
          <p:nvPr/>
        </p:nvSpPr>
        <p:spPr bwMode="gray">
          <a:xfrm>
            <a:off x="2259953" y="4584043"/>
            <a:ext cx="1828800" cy="882665"/>
          </a:xfrm>
          <a:prstGeom prst="roundRect">
            <a:avLst>
              <a:gd name="adj" fmla="val 3079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76200">
            <a:solidFill>
              <a:schemeClr val="bg1"/>
            </a:solidFill>
          </a:ln>
          <a:effectLst>
            <a:outerShdw blurRad="50800" dist="38100" dir="2700000" algn="tl" rotWithShape="0">
              <a:prstClr val="black">
                <a:alpha val="40000"/>
              </a:prstClr>
            </a:outerShdw>
          </a:effectLst>
          <a:scene3d>
            <a:camera prst="orthographicFront"/>
            <a:lightRig rig="chilly" dir="t"/>
          </a:scene3d>
          <a:sp3d prstMaterial="metal">
            <a:bevelT w="177800" h="82550"/>
            <a:bevelB w="190500" h="330200"/>
          </a:sp3d>
          <a:extLst/>
        </p:spPr>
        <p:txBody>
          <a:bodyPr wrap="none" rtlCol="0" anchor="ctr"/>
          <a:lstStyle/>
          <a:p>
            <a:pPr algn="ctr"/>
            <a:r>
              <a:rPr lang="fr-CA" sz="2800" b="1" dirty="0" smtClean="0">
                <a:solidFill>
                  <a:schemeClr val="bg1"/>
                </a:solidFill>
                <a:effectLst>
                  <a:innerShdw blurRad="63500" dist="50800" dir="8100000">
                    <a:prstClr val="black">
                      <a:alpha val="50000"/>
                    </a:prstClr>
                  </a:innerShdw>
                </a:effectLst>
                <a:latin typeface="Arial"/>
                <a:sym typeface="Arial"/>
              </a:rPr>
              <a:t>Vrai</a:t>
            </a:r>
            <a:endParaRPr lang="fr-CA" sz="2800" b="1" dirty="0">
              <a:solidFill>
                <a:schemeClr val="bg1"/>
              </a:solidFill>
              <a:effectLst>
                <a:innerShdw blurRad="63500" dist="50800" dir="8100000">
                  <a:prstClr val="black">
                    <a:alpha val="50000"/>
                  </a:prstClr>
                </a:innerShdw>
              </a:effectLst>
              <a:latin typeface="Arial"/>
              <a:ea typeface="ＭＳ Ｐゴシック"/>
              <a:cs typeface="+mn-cs"/>
              <a:sym typeface="Arial"/>
            </a:endParaRPr>
          </a:p>
        </p:txBody>
      </p:sp>
      <p:pic>
        <p:nvPicPr>
          <p:cNvPr id="9" name="Picture 10"/>
          <p:cNvPicPr>
            <a:picLocks noChangeAspect="1" noChangeArrowheads="1"/>
          </p:cNvPicPr>
          <p:nvPr/>
        </p:nvPicPr>
        <p:blipFill>
          <a:blip r:embed="rId3"/>
          <a:srcRect/>
          <a:stretch>
            <a:fillRect/>
          </a:stretch>
        </p:blipFill>
        <p:spPr bwMode="auto">
          <a:xfrm>
            <a:off x="6005513" y="1209675"/>
            <a:ext cx="2705100" cy="4838700"/>
          </a:xfrm>
          <a:prstGeom prst="rect">
            <a:avLst/>
          </a:prstGeom>
          <a:noFill/>
          <a:ln w="9525" cap="flat">
            <a:noFill/>
            <a:round/>
            <a:headEnd/>
            <a:tailEnd/>
          </a:ln>
          <a:effectLst/>
        </p:spPr>
      </p:pic>
      <p:sp>
        <p:nvSpPr>
          <p:cNvPr id="10" name="TextBox 6"/>
          <p:cNvSpPr txBox="1"/>
          <p:nvPr/>
        </p:nvSpPr>
        <p:spPr>
          <a:xfrm>
            <a:off x="4088753" y="6346209"/>
            <a:ext cx="4250029" cy="272955"/>
          </a:xfrm>
          <a:prstGeom prst="rect">
            <a:avLst/>
          </a:prstGeom>
          <a:noFill/>
        </p:spPr>
        <p:txBody>
          <a:bodyPr wrap="square" lIns="0" tIns="0" rIns="0" bIns="0" rtlCol="0">
            <a:noAutofit/>
          </a:bodyPr>
          <a:lstStyle/>
          <a:p>
            <a:pPr algn="r">
              <a:spcBef>
                <a:spcPts val="1000"/>
              </a:spcBef>
            </a:pPr>
            <a:r>
              <a:rPr lang="fr-CA" sz="1000" dirty="0" smtClean="0">
                <a:latin typeface="Arial"/>
                <a:sym typeface="Arial"/>
              </a:rPr>
              <a:t>Source : Données du recensement de 2001, Statistique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435"/>
          <a:stretch/>
        </p:blipFill>
        <p:spPr>
          <a:xfrm>
            <a:off x="0" y="853576"/>
            <a:ext cx="9142413" cy="5397999"/>
          </a:xfrm>
          <a:prstGeom prst="rect">
            <a:avLst/>
          </a:prstGeom>
        </p:spPr>
      </p:pic>
      <p:grpSp>
        <p:nvGrpSpPr>
          <p:cNvPr id="7" name="Group 6"/>
          <p:cNvGrpSpPr/>
          <p:nvPr/>
        </p:nvGrpSpPr>
        <p:grpSpPr>
          <a:xfrm>
            <a:off x="-845700" y="708175"/>
            <a:ext cx="4587968" cy="4587968"/>
            <a:chOff x="-304800" y="288832"/>
            <a:chExt cx="4587968" cy="4587968"/>
          </a:xfrm>
        </p:grpSpPr>
        <p:sp>
          <p:nvSpPr>
            <p:cNvPr id="8" name="Oval 7"/>
            <p:cNvSpPr/>
            <p:nvPr/>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10" name="Oval 9"/>
            <p:cNvSpPr/>
            <p:nvPr/>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grpSp>
      <p:sp>
        <p:nvSpPr>
          <p:cNvPr id="11" name="Title 1"/>
          <p:cNvSpPr txBox="1">
            <a:spLocks/>
          </p:cNvSpPr>
          <p:nvPr/>
        </p:nvSpPr>
        <p:spPr>
          <a:xfrm>
            <a:off x="193940" y="1720181"/>
            <a:ext cx="2606351" cy="2666999"/>
          </a:xfrm>
          <a:prstGeom prst="rect">
            <a:avLst/>
          </a:prstGeom>
        </p:spPr>
        <p:txBody>
          <a:bodyPr vert="horz" lIns="0" tIns="0" rIns="0" bIns="0" rtlCol="0" anchor="ctr">
            <a:noAutofit/>
          </a:bodyPr>
          <a:lstStyle>
            <a:lvl1pPr>
              <a:defRPr sz="3200" b="0">
                <a:solidFill>
                  <a:srgbClr val="FFFFFF"/>
                </a:solidFill>
                <a:latin typeface="Arial"/>
                <a:cs typeface="Arial"/>
              </a:defRPr>
            </a:lvl1pPr>
          </a:lstStyle>
          <a:p>
            <a:pPr lvl="0">
              <a:spcBef>
                <a:spcPct val="0"/>
              </a:spcBef>
            </a:pPr>
            <a:r>
              <a:rPr lang="fr-CA" dirty="0" smtClean="0">
                <a:sym typeface="Arial"/>
              </a:rPr>
              <a:t>Confiance</a:t>
            </a:r>
          </a:p>
          <a:p>
            <a:pPr lvl="0">
              <a:spcBef>
                <a:spcPct val="0"/>
              </a:spcBef>
            </a:pPr>
            <a:endParaRPr lang="fr-CA" dirty="0" smtClean="0">
              <a:ea typeface="ＭＳ Ｐゴシック"/>
              <a:cs typeface="+mn-cs"/>
              <a:sym typeface="Arial"/>
            </a:endParaRPr>
          </a:p>
          <a:p>
            <a:pPr lvl="0">
              <a:spcBef>
                <a:spcPct val="0"/>
              </a:spcBef>
            </a:pPr>
            <a:r>
              <a:rPr lang="fr-CA" dirty="0" smtClean="0">
                <a:sym typeface="Arial"/>
              </a:rPr>
              <a:t>Proactivité</a:t>
            </a:r>
            <a:endParaRPr lang="fr-CA" dirty="0" smtClean="0">
              <a:ea typeface="ＭＳ Ｐゴシック"/>
              <a:cs typeface="+mn-cs"/>
              <a:sym typeface="Arial"/>
            </a:endParaRPr>
          </a:p>
          <a:p>
            <a:pPr lvl="0">
              <a:spcBef>
                <a:spcPct val="0"/>
              </a:spcBef>
            </a:pPr>
            <a:endParaRPr lang="fr-CA" dirty="0">
              <a:ea typeface="ＭＳ Ｐゴシック"/>
              <a:cs typeface="+mn-cs"/>
              <a:sym typeface="Arial"/>
            </a:endParaRPr>
          </a:p>
          <a:p>
            <a:pPr lvl="0">
              <a:spcBef>
                <a:spcPct val="0"/>
              </a:spcBef>
            </a:pPr>
            <a:endParaRPr kumimoji="0" lang="fr-CA" sz="32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468690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6"/>
          <p:cNvSpPr>
            <a:spLocks noGrp="1" noChangeArrowheads="1"/>
          </p:cNvSpPr>
          <p:nvPr>
            <p:ph type="title"/>
          </p:nvPr>
        </p:nvSpPr>
        <p:spPr/>
        <p:txBody>
          <a:bodyPr/>
          <a:lstStyle/>
          <a:p>
            <a:r>
              <a:rPr lang="fr-CA" altLang="en-US" b="1" dirty="0" smtClean="0">
                <a:sym typeface="Arial"/>
              </a:rPr>
              <a:t>Question à poser à votre cliente : </a:t>
            </a:r>
            <a:br>
              <a:rPr lang="fr-CA" altLang="en-US" b="1" dirty="0" smtClean="0">
                <a:sym typeface="Arial"/>
              </a:rPr>
            </a:br>
            <a:r>
              <a:rPr lang="fr-CA" altLang="en-US" b="1" dirty="0" smtClean="0">
                <a:sym typeface="Arial"/>
              </a:rPr>
              <a:t>Dans quelle mesure vous sentez-vous confiante?</a:t>
            </a:r>
            <a:endParaRPr lang="fr-CA" altLang="en-US" b="1" dirty="0">
              <a:ea typeface="ＭＳ Ｐゴシック"/>
              <a:cs typeface="+mn-cs"/>
              <a:sym typeface="Arial"/>
            </a:endParaRPr>
          </a:p>
        </p:txBody>
      </p:sp>
      <p:grpSp>
        <p:nvGrpSpPr>
          <p:cNvPr id="7" name="Group 6"/>
          <p:cNvGrpSpPr/>
          <p:nvPr/>
        </p:nvGrpSpPr>
        <p:grpSpPr>
          <a:xfrm>
            <a:off x="4282072" y="1806494"/>
            <a:ext cx="4479070" cy="747130"/>
            <a:chOff x="4282072" y="1806494"/>
            <a:chExt cx="4479070" cy="747130"/>
          </a:xfrm>
        </p:grpSpPr>
        <p:sp>
          <p:nvSpPr>
            <p:cNvPr id="30" name="TextBox 29"/>
            <p:cNvSpPr txBox="1"/>
            <p:nvPr/>
          </p:nvSpPr>
          <p:spPr>
            <a:xfrm>
              <a:off x="4289098" y="2262687"/>
              <a:ext cx="914400" cy="290937"/>
            </a:xfrm>
            <a:prstGeom prst="rect">
              <a:avLst/>
            </a:prstGeom>
            <a:noFill/>
          </p:spPr>
          <p:txBody>
            <a:bodyPr wrap="none" lIns="0" tIns="0" rIns="0" bIns="0" rtlCol="0">
              <a:noAutofit/>
            </a:bodyPr>
            <a:lstStyle/>
            <a:p>
              <a:r>
                <a:rPr lang="fr-CA" sz="1600" dirty="0">
                  <a:latin typeface="Arial"/>
                  <a:sym typeface="Arial"/>
                </a:rPr>
                <a:t>PAS TRÈS</a:t>
              </a:r>
            </a:p>
          </p:txBody>
        </p:sp>
        <p:sp>
          <p:nvSpPr>
            <p:cNvPr id="31" name="TextBox 30"/>
            <p:cNvSpPr txBox="1"/>
            <p:nvPr/>
          </p:nvSpPr>
          <p:spPr>
            <a:xfrm>
              <a:off x="7836938" y="2284462"/>
              <a:ext cx="914400" cy="258011"/>
            </a:xfrm>
            <a:prstGeom prst="rect">
              <a:avLst/>
            </a:prstGeom>
            <a:noFill/>
          </p:spPr>
          <p:txBody>
            <a:bodyPr wrap="none" lIns="0" tIns="0" rIns="0" bIns="0" rtlCol="0">
              <a:noAutofit/>
            </a:bodyPr>
            <a:lstStyle/>
            <a:p>
              <a:pPr algn="r"/>
              <a:r>
                <a:rPr lang="fr-CA" sz="1600" dirty="0">
                  <a:latin typeface="Arial"/>
                  <a:sym typeface="Arial"/>
                </a:rPr>
                <a:t>TRÈS</a:t>
              </a:r>
            </a:p>
          </p:txBody>
        </p:sp>
        <p:sp>
          <p:nvSpPr>
            <p:cNvPr id="32" name="Oval 31"/>
            <p:cNvSpPr/>
            <p:nvPr/>
          </p:nvSpPr>
          <p:spPr>
            <a:xfrm>
              <a:off x="4282072" y="1806494"/>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a:t>
              </a:r>
            </a:p>
          </p:txBody>
        </p:sp>
        <p:sp>
          <p:nvSpPr>
            <p:cNvPr id="33" name="Oval 32"/>
            <p:cNvSpPr/>
            <p:nvPr/>
          </p:nvSpPr>
          <p:spPr>
            <a:xfrm>
              <a:off x="4735142" y="1806494"/>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2</a:t>
              </a:r>
            </a:p>
          </p:txBody>
        </p:sp>
        <p:sp>
          <p:nvSpPr>
            <p:cNvPr id="34" name="Oval 33"/>
            <p:cNvSpPr/>
            <p:nvPr/>
          </p:nvSpPr>
          <p:spPr>
            <a:xfrm>
              <a:off x="5188212" y="1806494"/>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3</a:t>
              </a:r>
            </a:p>
          </p:txBody>
        </p:sp>
        <p:sp>
          <p:nvSpPr>
            <p:cNvPr id="35" name="Oval 34"/>
            <p:cNvSpPr/>
            <p:nvPr/>
          </p:nvSpPr>
          <p:spPr>
            <a:xfrm>
              <a:off x="5641282" y="1806494"/>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4</a:t>
              </a:r>
            </a:p>
          </p:txBody>
        </p:sp>
        <p:sp>
          <p:nvSpPr>
            <p:cNvPr id="36" name="Oval 35"/>
            <p:cNvSpPr/>
            <p:nvPr/>
          </p:nvSpPr>
          <p:spPr>
            <a:xfrm>
              <a:off x="6094352" y="1806494"/>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5</a:t>
              </a:r>
            </a:p>
          </p:txBody>
        </p:sp>
        <p:sp>
          <p:nvSpPr>
            <p:cNvPr id="37" name="Oval 36"/>
            <p:cNvSpPr/>
            <p:nvPr/>
          </p:nvSpPr>
          <p:spPr>
            <a:xfrm>
              <a:off x="6547422" y="1806494"/>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6</a:t>
              </a:r>
            </a:p>
          </p:txBody>
        </p:sp>
        <p:sp>
          <p:nvSpPr>
            <p:cNvPr id="38" name="Oval 37"/>
            <p:cNvSpPr/>
            <p:nvPr/>
          </p:nvSpPr>
          <p:spPr>
            <a:xfrm>
              <a:off x="7000492" y="1806494"/>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7</a:t>
              </a:r>
            </a:p>
          </p:txBody>
        </p:sp>
        <p:sp>
          <p:nvSpPr>
            <p:cNvPr id="39" name="Oval 38"/>
            <p:cNvSpPr/>
            <p:nvPr/>
          </p:nvSpPr>
          <p:spPr>
            <a:xfrm>
              <a:off x="7453562" y="1806494"/>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8</a:t>
              </a:r>
            </a:p>
          </p:txBody>
        </p:sp>
        <p:sp>
          <p:nvSpPr>
            <p:cNvPr id="40" name="Oval 39"/>
            <p:cNvSpPr/>
            <p:nvPr/>
          </p:nvSpPr>
          <p:spPr>
            <a:xfrm>
              <a:off x="7906632" y="1806494"/>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9</a:t>
              </a:r>
            </a:p>
          </p:txBody>
        </p:sp>
        <p:sp>
          <p:nvSpPr>
            <p:cNvPr id="41" name="Oval 40"/>
            <p:cNvSpPr/>
            <p:nvPr/>
          </p:nvSpPr>
          <p:spPr>
            <a:xfrm>
              <a:off x="8359698" y="1806494"/>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10</a:t>
              </a:r>
            </a:p>
          </p:txBody>
        </p:sp>
      </p:grpSp>
      <p:grpSp>
        <p:nvGrpSpPr>
          <p:cNvPr id="8" name="Group 7"/>
          <p:cNvGrpSpPr/>
          <p:nvPr/>
        </p:nvGrpSpPr>
        <p:grpSpPr>
          <a:xfrm>
            <a:off x="4282072" y="3464310"/>
            <a:ext cx="4479070" cy="747130"/>
            <a:chOff x="4282072" y="3464310"/>
            <a:chExt cx="4479070" cy="747130"/>
          </a:xfrm>
        </p:grpSpPr>
        <p:sp>
          <p:nvSpPr>
            <p:cNvPr id="42" name="TextBox 41"/>
            <p:cNvSpPr txBox="1"/>
            <p:nvPr/>
          </p:nvSpPr>
          <p:spPr>
            <a:xfrm>
              <a:off x="4289098" y="3920503"/>
              <a:ext cx="914400" cy="290937"/>
            </a:xfrm>
            <a:prstGeom prst="rect">
              <a:avLst/>
            </a:prstGeom>
            <a:noFill/>
          </p:spPr>
          <p:txBody>
            <a:bodyPr wrap="none" lIns="0" tIns="0" rIns="0" bIns="0" rtlCol="0">
              <a:noAutofit/>
            </a:bodyPr>
            <a:lstStyle/>
            <a:p>
              <a:r>
                <a:rPr lang="fr-CA" sz="1600" dirty="0">
                  <a:latin typeface="Arial"/>
                  <a:sym typeface="Arial"/>
                </a:rPr>
                <a:t>PAS TRÈS</a:t>
              </a:r>
            </a:p>
          </p:txBody>
        </p:sp>
        <p:sp>
          <p:nvSpPr>
            <p:cNvPr id="43" name="TextBox 42"/>
            <p:cNvSpPr txBox="1"/>
            <p:nvPr/>
          </p:nvSpPr>
          <p:spPr>
            <a:xfrm>
              <a:off x="7836938" y="3942278"/>
              <a:ext cx="914400" cy="258011"/>
            </a:xfrm>
            <a:prstGeom prst="rect">
              <a:avLst/>
            </a:prstGeom>
            <a:noFill/>
          </p:spPr>
          <p:txBody>
            <a:bodyPr wrap="none" lIns="0" tIns="0" rIns="0" bIns="0" rtlCol="0">
              <a:noAutofit/>
            </a:bodyPr>
            <a:lstStyle/>
            <a:p>
              <a:pPr algn="r"/>
              <a:r>
                <a:rPr lang="fr-CA" sz="1600" dirty="0">
                  <a:latin typeface="Arial"/>
                  <a:sym typeface="Arial"/>
                </a:rPr>
                <a:t>TRÈS</a:t>
              </a:r>
            </a:p>
          </p:txBody>
        </p:sp>
        <p:sp>
          <p:nvSpPr>
            <p:cNvPr id="44" name="Oval 43"/>
            <p:cNvSpPr/>
            <p:nvPr/>
          </p:nvSpPr>
          <p:spPr>
            <a:xfrm>
              <a:off x="4282072" y="3464310"/>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a:t>
              </a:r>
            </a:p>
          </p:txBody>
        </p:sp>
        <p:sp>
          <p:nvSpPr>
            <p:cNvPr id="45" name="Oval 44"/>
            <p:cNvSpPr/>
            <p:nvPr/>
          </p:nvSpPr>
          <p:spPr>
            <a:xfrm>
              <a:off x="4735142" y="3464310"/>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2</a:t>
              </a:r>
            </a:p>
          </p:txBody>
        </p:sp>
        <p:sp>
          <p:nvSpPr>
            <p:cNvPr id="46" name="Oval 45"/>
            <p:cNvSpPr/>
            <p:nvPr/>
          </p:nvSpPr>
          <p:spPr>
            <a:xfrm>
              <a:off x="5188212" y="3464310"/>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3</a:t>
              </a:r>
            </a:p>
          </p:txBody>
        </p:sp>
        <p:sp>
          <p:nvSpPr>
            <p:cNvPr id="47" name="Oval 46"/>
            <p:cNvSpPr/>
            <p:nvPr/>
          </p:nvSpPr>
          <p:spPr>
            <a:xfrm>
              <a:off x="5641282" y="3464310"/>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4</a:t>
              </a:r>
            </a:p>
          </p:txBody>
        </p:sp>
        <p:sp>
          <p:nvSpPr>
            <p:cNvPr id="48" name="Oval 47"/>
            <p:cNvSpPr/>
            <p:nvPr/>
          </p:nvSpPr>
          <p:spPr>
            <a:xfrm>
              <a:off x="6094352" y="3464310"/>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5</a:t>
              </a:r>
            </a:p>
          </p:txBody>
        </p:sp>
        <p:sp>
          <p:nvSpPr>
            <p:cNvPr id="49" name="Oval 48"/>
            <p:cNvSpPr/>
            <p:nvPr/>
          </p:nvSpPr>
          <p:spPr>
            <a:xfrm>
              <a:off x="6547422" y="3464310"/>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6</a:t>
              </a:r>
            </a:p>
          </p:txBody>
        </p:sp>
        <p:sp>
          <p:nvSpPr>
            <p:cNvPr id="50" name="Oval 49"/>
            <p:cNvSpPr/>
            <p:nvPr/>
          </p:nvSpPr>
          <p:spPr>
            <a:xfrm>
              <a:off x="7000492" y="3464310"/>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7</a:t>
              </a:r>
            </a:p>
          </p:txBody>
        </p:sp>
        <p:sp>
          <p:nvSpPr>
            <p:cNvPr id="51" name="Oval 50"/>
            <p:cNvSpPr/>
            <p:nvPr/>
          </p:nvSpPr>
          <p:spPr>
            <a:xfrm>
              <a:off x="7453562" y="3464310"/>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8</a:t>
              </a:r>
            </a:p>
          </p:txBody>
        </p:sp>
        <p:sp>
          <p:nvSpPr>
            <p:cNvPr id="52" name="Oval 51"/>
            <p:cNvSpPr/>
            <p:nvPr/>
          </p:nvSpPr>
          <p:spPr>
            <a:xfrm>
              <a:off x="7906632" y="3464310"/>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9</a:t>
              </a:r>
            </a:p>
          </p:txBody>
        </p:sp>
        <p:sp>
          <p:nvSpPr>
            <p:cNvPr id="53" name="Oval 52"/>
            <p:cNvSpPr/>
            <p:nvPr/>
          </p:nvSpPr>
          <p:spPr>
            <a:xfrm>
              <a:off x="8359698" y="3464310"/>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10</a:t>
              </a:r>
            </a:p>
          </p:txBody>
        </p:sp>
      </p:grpSp>
      <p:grpSp>
        <p:nvGrpSpPr>
          <p:cNvPr id="9" name="Group 8"/>
          <p:cNvGrpSpPr/>
          <p:nvPr/>
        </p:nvGrpSpPr>
        <p:grpSpPr>
          <a:xfrm>
            <a:off x="4282072" y="5096106"/>
            <a:ext cx="4479070" cy="747130"/>
            <a:chOff x="4282072" y="5096106"/>
            <a:chExt cx="4479070" cy="747130"/>
          </a:xfrm>
        </p:grpSpPr>
        <p:sp>
          <p:nvSpPr>
            <p:cNvPr id="54" name="TextBox 53"/>
            <p:cNvSpPr txBox="1"/>
            <p:nvPr/>
          </p:nvSpPr>
          <p:spPr>
            <a:xfrm>
              <a:off x="4289098" y="5552299"/>
              <a:ext cx="914400" cy="290937"/>
            </a:xfrm>
            <a:prstGeom prst="rect">
              <a:avLst/>
            </a:prstGeom>
            <a:noFill/>
          </p:spPr>
          <p:txBody>
            <a:bodyPr wrap="none" lIns="0" tIns="0" rIns="0" bIns="0" rtlCol="0">
              <a:noAutofit/>
            </a:bodyPr>
            <a:lstStyle/>
            <a:p>
              <a:r>
                <a:rPr lang="fr-CA" sz="1600" dirty="0">
                  <a:latin typeface="Arial"/>
                  <a:sym typeface="Arial"/>
                </a:rPr>
                <a:t>PAS TRÈS</a:t>
              </a:r>
            </a:p>
          </p:txBody>
        </p:sp>
        <p:sp>
          <p:nvSpPr>
            <p:cNvPr id="55" name="TextBox 54"/>
            <p:cNvSpPr txBox="1"/>
            <p:nvPr/>
          </p:nvSpPr>
          <p:spPr>
            <a:xfrm>
              <a:off x="7836938" y="5574074"/>
              <a:ext cx="914400" cy="258011"/>
            </a:xfrm>
            <a:prstGeom prst="rect">
              <a:avLst/>
            </a:prstGeom>
            <a:noFill/>
          </p:spPr>
          <p:txBody>
            <a:bodyPr wrap="none" lIns="0" tIns="0" rIns="0" bIns="0" rtlCol="0">
              <a:noAutofit/>
            </a:bodyPr>
            <a:lstStyle/>
            <a:p>
              <a:pPr algn="r"/>
              <a:r>
                <a:rPr lang="fr-CA" sz="1600" dirty="0">
                  <a:latin typeface="Arial"/>
                  <a:sym typeface="Arial"/>
                </a:rPr>
                <a:t>TRÈS</a:t>
              </a:r>
            </a:p>
          </p:txBody>
        </p:sp>
        <p:sp>
          <p:nvSpPr>
            <p:cNvPr id="56" name="Oval 55"/>
            <p:cNvSpPr/>
            <p:nvPr/>
          </p:nvSpPr>
          <p:spPr>
            <a:xfrm>
              <a:off x="4282072" y="5096106"/>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a:t>
              </a:r>
            </a:p>
          </p:txBody>
        </p:sp>
        <p:sp>
          <p:nvSpPr>
            <p:cNvPr id="57" name="Oval 56"/>
            <p:cNvSpPr/>
            <p:nvPr/>
          </p:nvSpPr>
          <p:spPr>
            <a:xfrm>
              <a:off x="4735142" y="5096106"/>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2</a:t>
              </a:r>
            </a:p>
          </p:txBody>
        </p:sp>
        <p:sp>
          <p:nvSpPr>
            <p:cNvPr id="58" name="Oval 57"/>
            <p:cNvSpPr/>
            <p:nvPr/>
          </p:nvSpPr>
          <p:spPr>
            <a:xfrm>
              <a:off x="5188212" y="5096106"/>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3</a:t>
              </a:r>
            </a:p>
          </p:txBody>
        </p:sp>
        <p:sp>
          <p:nvSpPr>
            <p:cNvPr id="59" name="Oval 58"/>
            <p:cNvSpPr/>
            <p:nvPr/>
          </p:nvSpPr>
          <p:spPr>
            <a:xfrm>
              <a:off x="5641282" y="5096106"/>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4</a:t>
              </a:r>
            </a:p>
          </p:txBody>
        </p:sp>
        <p:sp>
          <p:nvSpPr>
            <p:cNvPr id="60" name="Oval 59"/>
            <p:cNvSpPr/>
            <p:nvPr/>
          </p:nvSpPr>
          <p:spPr>
            <a:xfrm>
              <a:off x="6094352" y="5096106"/>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5</a:t>
              </a:r>
            </a:p>
          </p:txBody>
        </p:sp>
        <p:sp>
          <p:nvSpPr>
            <p:cNvPr id="61" name="Oval 60"/>
            <p:cNvSpPr/>
            <p:nvPr/>
          </p:nvSpPr>
          <p:spPr>
            <a:xfrm>
              <a:off x="6547422" y="5096106"/>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6</a:t>
              </a:r>
            </a:p>
          </p:txBody>
        </p:sp>
        <p:sp>
          <p:nvSpPr>
            <p:cNvPr id="62" name="Oval 61"/>
            <p:cNvSpPr/>
            <p:nvPr/>
          </p:nvSpPr>
          <p:spPr>
            <a:xfrm>
              <a:off x="7000492" y="5096106"/>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7</a:t>
              </a:r>
            </a:p>
          </p:txBody>
        </p:sp>
        <p:sp>
          <p:nvSpPr>
            <p:cNvPr id="63" name="Oval 62"/>
            <p:cNvSpPr/>
            <p:nvPr/>
          </p:nvSpPr>
          <p:spPr>
            <a:xfrm>
              <a:off x="7453562" y="5096106"/>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8</a:t>
              </a:r>
            </a:p>
          </p:txBody>
        </p:sp>
        <p:sp>
          <p:nvSpPr>
            <p:cNvPr id="64" name="Oval 63"/>
            <p:cNvSpPr/>
            <p:nvPr/>
          </p:nvSpPr>
          <p:spPr>
            <a:xfrm>
              <a:off x="7906632" y="5096106"/>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9</a:t>
              </a:r>
            </a:p>
          </p:txBody>
        </p:sp>
        <p:sp>
          <p:nvSpPr>
            <p:cNvPr id="65" name="Oval 64"/>
            <p:cNvSpPr/>
            <p:nvPr/>
          </p:nvSpPr>
          <p:spPr>
            <a:xfrm>
              <a:off x="8359698" y="5096106"/>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10</a:t>
              </a:r>
            </a:p>
          </p:txBody>
        </p:sp>
      </p:grpSp>
      <p:sp>
        <p:nvSpPr>
          <p:cNvPr id="71" name="Rectangle 70"/>
          <p:cNvSpPr/>
          <p:nvPr/>
        </p:nvSpPr>
        <p:spPr>
          <a:xfrm>
            <a:off x="968936" y="1250631"/>
            <a:ext cx="5305240" cy="14814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fr-CA" dirty="0" smtClean="0">
                <a:latin typeface="Arial"/>
                <a:sym typeface="Arial"/>
              </a:rPr>
              <a:t>Gestion des </a:t>
            </a:r>
            <a:br>
              <a:rPr lang="fr-CA" dirty="0" smtClean="0">
                <a:latin typeface="Arial"/>
                <a:sym typeface="Arial"/>
              </a:rPr>
            </a:br>
            <a:r>
              <a:rPr lang="fr-CA" dirty="0" smtClean="0">
                <a:latin typeface="Arial"/>
                <a:sym typeface="Arial"/>
              </a:rPr>
              <a:t>finances quotidiennes</a:t>
            </a:r>
            <a:endParaRPr lang="fr-CA" dirty="0">
              <a:latin typeface="Arial"/>
              <a:ea typeface="ＭＳ Ｐゴシック"/>
              <a:cs typeface="+mn-cs"/>
              <a:sym typeface="Arial"/>
            </a:endParaRPr>
          </a:p>
        </p:txBody>
      </p:sp>
      <p:sp>
        <p:nvSpPr>
          <p:cNvPr id="72" name="Rectangle 71"/>
          <p:cNvSpPr/>
          <p:nvPr/>
        </p:nvSpPr>
        <p:spPr>
          <a:xfrm>
            <a:off x="960000" y="2913966"/>
            <a:ext cx="5305240" cy="14550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fr-CA" dirty="0" smtClean="0">
                <a:latin typeface="Arial"/>
                <a:sym typeface="Arial"/>
              </a:rPr>
              <a:t>Retraite / </a:t>
            </a:r>
            <a:br>
              <a:rPr lang="fr-CA" dirty="0" smtClean="0">
                <a:latin typeface="Arial"/>
                <a:sym typeface="Arial"/>
              </a:rPr>
            </a:br>
            <a:r>
              <a:rPr lang="fr-CA" dirty="0" smtClean="0">
                <a:latin typeface="Arial"/>
                <a:sym typeface="Arial"/>
              </a:rPr>
              <a:t>planification financière</a:t>
            </a:r>
            <a:endParaRPr lang="fr-CA" dirty="0">
              <a:latin typeface="Arial"/>
              <a:ea typeface="ＭＳ Ｐゴシック"/>
              <a:cs typeface="+mn-cs"/>
              <a:sym typeface="Arial"/>
            </a:endParaRPr>
          </a:p>
        </p:txBody>
      </p:sp>
      <p:sp>
        <p:nvSpPr>
          <p:cNvPr id="73" name="Rectangle 72"/>
          <p:cNvSpPr/>
          <p:nvPr/>
        </p:nvSpPr>
        <p:spPr>
          <a:xfrm>
            <a:off x="968936" y="4560728"/>
            <a:ext cx="5305240" cy="1476282"/>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fr-CA" dirty="0" smtClean="0">
                <a:latin typeface="Arial"/>
                <a:sym typeface="Arial"/>
              </a:rPr>
              <a:t>Planification </a:t>
            </a:r>
            <a:br>
              <a:rPr lang="fr-CA" dirty="0" smtClean="0">
                <a:latin typeface="Arial"/>
                <a:sym typeface="Arial"/>
              </a:rPr>
            </a:br>
            <a:r>
              <a:rPr lang="fr-CA" dirty="0" smtClean="0">
                <a:latin typeface="Arial"/>
                <a:sym typeface="Arial"/>
              </a:rPr>
              <a:t>successorale</a:t>
            </a:r>
            <a:endParaRPr lang="fr-CA" dirty="0">
              <a:latin typeface="Arial"/>
              <a:ea typeface="ＭＳ Ｐゴシック"/>
              <a:cs typeface="+mn-cs"/>
              <a:sym typeface="Arial"/>
            </a:endParaRPr>
          </a:p>
        </p:txBody>
      </p:sp>
      <p:sp>
        <p:nvSpPr>
          <p:cNvPr id="74" name="Right Arrow 73"/>
          <p:cNvSpPr/>
          <p:nvPr/>
        </p:nvSpPr>
        <p:spPr>
          <a:xfrm>
            <a:off x="462414" y="1185950"/>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800" dirty="0" smtClean="0">
                <a:latin typeface="Arial Black"/>
                <a:sym typeface="Arial Black"/>
              </a:rPr>
              <a:t>1</a:t>
            </a:r>
            <a:endParaRPr lang="fr-CA" sz="2800" dirty="0">
              <a:latin typeface="Arial Black"/>
              <a:sym typeface="Arial Black"/>
            </a:endParaRPr>
          </a:p>
        </p:txBody>
      </p:sp>
      <p:sp>
        <p:nvSpPr>
          <p:cNvPr id="77" name="Right Arrow 76"/>
          <p:cNvSpPr/>
          <p:nvPr/>
        </p:nvSpPr>
        <p:spPr>
          <a:xfrm>
            <a:off x="462414" y="2844613"/>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800" dirty="0" smtClean="0">
                <a:latin typeface="Arial Black"/>
                <a:sym typeface="Arial Black"/>
              </a:rPr>
              <a:t>2</a:t>
            </a:r>
            <a:endParaRPr lang="fr-CA" sz="2800" dirty="0">
              <a:latin typeface="Arial Black"/>
              <a:sym typeface="Arial Black"/>
            </a:endParaRPr>
          </a:p>
        </p:txBody>
      </p:sp>
      <p:sp>
        <p:nvSpPr>
          <p:cNvPr id="78" name="Right Arrow 77"/>
          <p:cNvSpPr/>
          <p:nvPr/>
        </p:nvSpPr>
        <p:spPr>
          <a:xfrm>
            <a:off x="462414" y="4501988"/>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800" dirty="0" smtClean="0">
                <a:latin typeface="Arial Black"/>
                <a:sym typeface="Arial Black"/>
              </a:rPr>
              <a:t>3</a:t>
            </a:r>
            <a:endParaRPr lang="fr-CA" sz="2800" dirty="0">
              <a:latin typeface="Arial Black"/>
              <a:sym typeface="Arial Black"/>
            </a:endParaRPr>
          </a:p>
        </p:txBody>
      </p:sp>
    </p:spTree>
    <p:extLst>
      <p:ext uri="{BB962C8B-B14F-4D97-AF65-F5344CB8AC3E}">
        <p14:creationId xmlns:p14="http://schemas.microsoft.com/office/powerpoint/2010/main" val="384516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6"/>
          <p:cNvSpPr>
            <a:spLocks noGrp="1" noChangeArrowheads="1"/>
          </p:cNvSpPr>
          <p:nvPr>
            <p:ph type="title"/>
          </p:nvPr>
        </p:nvSpPr>
        <p:spPr/>
        <p:txBody>
          <a:bodyPr/>
          <a:lstStyle/>
          <a:p>
            <a:r>
              <a:rPr lang="fr-CA" altLang="en-US" b="1" dirty="0" smtClean="0">
                <a:sym typeface="Arial"/>
              </a:rPr>
              <a:t>Question à poser à votre cliente : </a:t>
            </a:r>
            <a:br>
              <a:rPr lang="fr-CA" altLang="en-US" b="1" dirty="0" smtClean="0">
                <a:sym typeface="Arial"/>
              </a:rPr>
            </a:br>
            <a:r>
              <a:rPr lang="fr-CA" altLang="en-US" b="1" dirty="0" smtClean="0">
                <a:sym typeface="Arial"/>
              </a:rPr>
              <a:t>Êtes-vous proactive?</a:t>
            </a:r>
            <a:endParaRPr lang="fr-CA" altLang="en-US" b="1" dirty="0">
              <a:ea typeface="ＭＳ Ｐゴシック"/>
              <a:cs typeface="+mn-cs"/>
              <a:sym typeface="Arial"/>
            </a:endParaRPr>
          </a:p>
        </p:txBody>
      </p:sp>
      <p:grpSp>
        <p:nvGrpSpPr>
          <p:cNvPr id="8" name="Group 6"/>
          <p:cNvGrpSpPr/>
          <p:nvPr/>
        </p:nvGrpSpPr>
        <p:grpSpPr>
          <a:xfrm>
            <a:off x="4282072" y="1806494"/>
            <a:ext cx="4479070" cy="747130"/>
            <a:chOff x="4282072" y="1806494"/>
            <a:chExt cx="4479070" cy="747130"/>
          </a:xfrm>
        </p:grpSpPr>
        <p:sp>
          <p:nvSpPr>
            <p:cNvPr id="30" name="TextBox 29"/>
            <p:cNvSpPr txBox="1"/>
            <p:nvPr/>
          </p:nvSpPr>
          <p:spPr>
            <a:xfrm>
              <a:off x="4289098" y="2262687"/>
              <a:ext cx="914400" cy="290937"/>
            </a:xfrm>
            <a:prstGeom prst="rect">
              <a:avLst/>
            </a:prstGeom>
            <a:noFill/>
          </p:spPr>
          <p:txBody>
            <a:bodyPr wrap="none" lIns="0" tIns="0" rIns="0" bIns="0" rtlCol="0">
              <a:noAutofit/>
            </a:bodyPr>
            <a:lstStyle/>
            <a:p>
              <a:r>
                <a:rPr lang="fr-CA" sz="1600" dirty="0">
                  <a:latin typeface="Arial"/>
                  <a:sym typeface="Arial"/>
                </a:rPr>
                <a:t>PAS TRÈS</a:t>
              </a:r>
            </a:p>
          </p:txBody>
        </p:sp>
        <p:sp>
          <p:nvSpPr>
            <p:cNvPr id="31" name="TextBox 30"/>
            <p:cNvSpPr txBox="1"/>
            <p:nvPr/>
          </p:nvSpPr>
          <p:spPr>
            <a:xfrm>
              <a:off x="7836938" y="2284462"/>
              <a:ext cx="914400" cy="258011"/>
            </a:xfrm>
            <a:prstGeom prst="rect">
              <a:avLst/>
            </a:prstGeom>
            <a:noFill/>
          </p:spPr>
          <p:txBody>
            <a:bodyPr wrap="none" lIns="0" tIns="0" rIns="0" bIns="0" rtlCol="0">
              <a:noAutofit/>
            </a:bodyPr>
            <a:lstStyle/>
            <a:p>
              <a:pPr algn="r"/>
              <a:r>
                <a:rPr lang="fr-CA" sz="1600" dirty="0">
                  <a:latin typeface="Arial"/>
                  <a:sym typeface="Arial"/>
                </a:rPr>
                <a:t>TRÈS</a:t>
              </a:r>
            </a:p>
          </p:txBody>
        </p:sp>
        <p:sp>
          <p:nvSpPr>
            <p:cNvPr id="32" name="Oval 31"/>
            <p:cNvSpPr/>
            <p:nvPr/>
          </p:nvSpPr>
          <p:spPr>
            <a:xfrm>
              <a:off x="4282072" y="1806494"/>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a:t>
              </a:r>
            </a:p>
          </p:txBody>
        </p:sp>
        <p:sp>
          <p:nvSpPr>
            <p:cNvPr id="33" name="Oval 32"/>
            <p:cNvSpPr/>
            <p:nvPr/>
          </p:nvSpPr>
          <p:spPr>
            <a:xfrm>
              <a:off x="4735142" y="1806494"/>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2</a:t>
              </a:r>
            </a:p>
          </p:txBody>
        </p:sp>
        <p:sp>
          <p:nvSpPr>
            <p:cNvPr id="34" name="Oval 33"/>
            <p:cNvSpPr/>
            <p:nvPr/>
          </p:nvSpPr>
          <p:spPr>
            <a:xfrm>
              <a:off x="5188212" y="1806494"/>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3</a:t>
              </a:r>
            </a:p>
          </p:txBody>
        </p:sp>
        <p:sp>
          <p:nvSpPr>
            <p:cNvPr id="35" name="Oval 34"/>
            <p:cNvSpPr/>
            <p:nvPr/>
          </p:nvSpPr>
          <p:spPr>
            <a:xfrm>
              <a:off x="5641282" y="1806494"/>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4</a:t>
              </a:r>
            </a:p>
          </p:txBody>
        </p:sp>
        <p:sp>
          <p:nvSpPr>
            <p:cNvPr id="36" name="Oval 35"/>
            <p:cNvSpPr/>
            <p:nvPr/>
          </p:nvSpPr>
          <p:spPr>
            <a:xfrm>
              <a:off x="6094352" y="1806494"/>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5</a:t>
              </a:r>
            </a:p>
          </p:txBody>
        </p:sp>
        <p:sp>
          <p:nvSpPr>
            <p:cNvPr id="37" name="Oval 36"/>
            <p:cNvSpPr/>
            <p:nvPr/>
          </p:nvSpPr>
          <p:spPr>
            <a:xfrm>
              <a:off x="6547422" y="1806494"/>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6</a:t>
              </a:r>
            </a:p>
          </p:txBody>
        </p:sp>
        <p:sp>
          <p:nvSpPr>
            <p:cNvPr id="38" name="Oval 37"/>
            <p:cNvSpPr/>
            <p:nvPr/>
          </p:nvSpPr>
          <p:spPr>
            <a:xfrm>
              <a:off x="7000492" y="1806494"/>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7</a:t>
              </a:r>
            </a:p>
          </p:txBody>
        </p:sp>
        <p:sp>
          <p:nvSpPr>
            <p:cNvPr id="39" name="Oval 38"/>
            <p:cNvSpPr/>
            <p:nvPr/>
          </p:nvSpPr>
          <p:spPr>
            <a:xfrm>
              <a:off x="7453562" y="1806494"/>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8</a:t>
              </a:r>
            </a:p>
          </p:txBody>
        </p:sp>
        <p:sp>
          <p:nvSpPr>
            <p:cNvPr id="40" name="Oval 39"/>
            <p:cNvSpPr/>
            <p:nvPr/>
          </p:nvSpPr>
          <p:spPr>
            <a:xfrm>
              <a:off x="7906632" y="1806494"/>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9</a:t>
              </a:r>
            </a:p>
          </p:txBody>
        </p:sp>
        <p:sp>
          <p:nvSpPr>
            <p:cNvPr id="41" name="Oval 40"/>
            <p:cNvSpPr/>
            <p:nvPr/>
          </p:nvSpPr>
          <p:spPr>
            <a:xfrm>
              <a:off x="8359698" y="1806494"/>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10</a:t>
              </a:r>
            </a:p>
          </p:txBody>
        </p:sp>
      </p:grpSp>
      <p:grpSp>
        <p:nvGrpSpPr>
          <p:cNvPr id="9" name="Group 7"/>
          <p:cNvGrpSpPr/>
          <p:nvPr/>
        </p:nvGrpSpPr>
        <p:grpSpPr>
          <a:xfrm>
            <a:off x="4282072" y="3464310"/>
            <a:ext cx="4479070" cy="747130"/>
            <a:chOff x="4282072" y="3464310"/>
            <a:chExt cx="4479070" cy="747130"/>
          </a:xfrm>
        </p:grpSpPr>
        <p:sp>
          <p:nvSpPr>
            <p:cNvPr id="42" name="TextBox 41"/>
            <p:cNvSpPr txBox="1"/>
            <p:nvPr/>
          </p:nvSpPr>
          <p:spPr>
            <a:xfrm>
              <a:off x="4289098" y="3920503"/>
              <a:ext cx="914400" cy="290937"/>
            </a:xfrm>
            <a:prstGeom prst="rect">
              <a:avLst/>
            </a:prstGeom>
            <a:noFill/>
          </p:spPr>
          <p:txBody>
            <a:bodyPr wrap="none" lIns="0" tIns="0" rIns="0" bIns="0" rtlCol="0">
              <a:noAutofit/>
            </a:bodyPr>
            <a:lstStyle/>
            <a:p>
              <a:r>
                <a:rPr lang="fr-CA" sz="1600" dirty="0">
                  <a:latin typeface="Arial"/>
                  <a:sym typeface="Arial"/>
                </a:rPr>
                <a:t>PAS TRÈS</a:t>
              </a:r>
            </a:p>
          </p:txBody>
        </p:sp>
        <p:sp>
          <p:nvSpPr>
            <p:cNvPr id="43" name="TextBox 42"/>
            <p:cNvSpPr txBox="1"/>
            <p:nvPr/>
          </p:nvSpPr>
          <p:spPr>
            <a:xfrm>
              <a:off x="7836938" y="3942278"/>
              <a:ext cx="914400" cy="258011"/>
            </a:xfrm>
            <a:prstGeom prst="rect">
              <a:avLst/>
            </a:prstGeom>
            <a:noFill/>
          </p:spPr>
          <p:txBody>
            <a:bodyPr wrap="none" lIns="0" tIns="0" rIns="0" bIns="0" rtlCol="0">
              <a:noAutofit/>
            </a:bodyPr>
            <a:lstStyle/>
            <a:p>
              <a:pPr algn="r"/>
              <a:r>
                <a:rPr lang="fr-CA" sz="1600" dirty="0">
                  <a:latin typeface="Arial"/>
                  <a:sym typeface="Arial"/>
                </a:rPr>
                <a:t>TRÈS</a:t>
              </a:r>
            </a:p>
          </p:txBody>
        </p:sp>
        <p:sp>
          <p:nvSpPr>
            <p:cNvPr id="44" name="Oval 43"/>
            <p:cNvSpPr/>
            <p:nvPr/>
          </p:nvSpPr>
          <p:spPr>
            <a:xfrm>
              <a:off x="4282072" y="3464310"/>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a:t>
              </a:r>
            </a:p>
          </p:txBody>
        </p:sp>
        <p:sp>
          <p:nvSpPr>
            <p:cNvPr id="45" name="Oval 44"/>
            <p:cNvSpPr/>
            <p:nvPr/>
          </p:nvSpPr>
          <p:spPr>
            <a:xfrm>
              <a:off x="4735142" y="3464310"/>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2</a:t>
              </a:r>
            </a:p>
          </p:txBody>
        </p:sp>
        <p:sp>
          <p:nvSpPr>
            <p:cNvPr id="46" name="Oval 45"/>
            <p:cNvSpPr/>
            <p:nvPr/>
          </p:nvSpPr>
          <p:spPr>
            <a:xfrm>
              <a:off x="5188212" y="3464310"/>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3</a:t>
              </a:r>
            </a:p>
          </p:txBody>
        </p:sp>
        <p:sp>
          <p:nvSpPr>
            <p:cNvPr id="47" name="Oval 46"/>
            <p:cNvSpPr/>
            <p:nvPr/>
          </p:nvSpPr>
          <p:spPr>
            <a:xfrm>
              <a:off x="5641282" y="3464310"/>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4</a:t>
              </a:r>
            </a:p>
          </p:txBody>
        </p:sp>
        <p:sp>
          <p:nvSpPr>
            <p:cNvPr id="48" name="Oval 47"/>
            <p:cNvSpPr/>
            <p:nvPr/>
          </p:nvSpPr>
          <p:spPr>
            <a:xfrm>
              <a:off x="6094352" y="3464310"/>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5</a:t>
              </a:r>
            </a:p>
          </p:txBody>
        </p:sp>
        <p:sp>
          <p:nvSpPr>
            <p:cNvPr id="49" name="Oval 48"/>
            <p:cNvSpPr/>
            <p:nvPr/>
          </p:nvSpPr>
          <p:spPr>
            <a:xfrm>
              <a:off x="6547422" y="3464310"/>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6</a:t>
              </a:r>
            </a:p>
          </p:txBody>
        </p:sp>
        <p:sp>
          <p:nvSpPr>
            <p:cNvPr id="50" name="Oval 49"/>
            <p:cNvSpPr/>
            <p:nvPr/>
          </p:nvSpPr>
          <p:spPr>
            <a:xfrm>
              <a:off x="7000492" y="3464310"/>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7</a:t>
              </a:r>
            </a:p>
          </p:txBody>
        </p:sp>
        <p:sp>
          <p:nvSpPr>
            <p:cNvPr id="51" name="Oval 50"/>
            <p:cNvSpPr/>
            <p:nvPr/>
          </p:nvSpPr>
          <p:spPr>
            <a:xfrm>
              <a:off x="7453562" y="3464310"/>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8</a:t>
              </a:r>
            </a:p>
          </p:txBody>
        </p:sp>
        <p:sp>
          <p:nvSpPr>
            <p:cNvPr id="52" name="Oval 51"/>
            <p:cNvSpPr/>
            <p:nvPr/>
          </p:nvSpPr>
          <p:spPr>
            <a:xfrm>
              <a:off x="7906632" y="3464310"/>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9</a:t>
              </a:r>
            </a:p>
          </p:txBody>
        </p:sp>
        <p:sp>
          <p:nvSpPr>
            <p:cNvPr id="53" name="Oval 52"/>
            <p:cNvSpPr/>
            <p:nvPr/>
          </p:nvSpPr>
          <p:spPr>
            <a:xfrm>
              <a:off x="8359698" y="3464310"/>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10</a:t>
              </a:r>
            </a:p>
          </p:txBody>
        </p:sp>
      </p:grpSp>
      <p:grpSp>
        <p:nvGrpSpPr>
          <p:cNvPr id="10" name="Group 8"/>
          <p:cNvGrpSpPr/>
          <p:nvPr/>
        </p:nvGrpSpPr>
        <p:grpSpPr>
          <a:xfrm>
            <a:off x="4282072" y="5096106"/>
            <a:ext cx="4479070" cy="747130"/>
            <a:chOff x="4282072" y="5096106"/>
            <a:chExt cx="4479070" cy="747130"/>
          </a:xfrm>
        </p:grpSpPr>
        <p:sp>
          <p:nvSpPr>
            <p:cNvPr id="54" name="TextBox 53"/>
            <p:cNvSpPr txBox="1"/>
            <p:nvPr/>
          </p:nvSpPr>
          <p:spPr>
            <a:xfrm>
              <a:off x="4289098" y="5552299"/>
              <a:ext cx="914400" cy="290937"/>
            </a:xfrm>
            <a:prstGeom prst="rect">
              <a:avLst/>
            </a:prstGeom>
            <a:noFill/>
          </p:spPr>
          <p:txBody>
            <a:bodyPr wrap="none" lIns="0" tIns="0" rIns="0" bIns="0" rtlCol="0">
              <a:noAutofit/>
            </a:bodyPr>
            <a:lstStyle/>
            <a:p>
              <a:r>
                <a:rPr lang="fr-CA" sz="1600" dirty="0">
                  <a:latin typeface="Arial"/>
                  <a:sym typeface="Arial"/>
                </a:rPr>
                <a:t>PAS TRÈS</a:t>
              </a:r>
            </a:p>
          </p:txBody>
        </p:sp>
        <p:sp>
          <p:nvSpPr>
            <p:cNvPr id="55" name="TextBox 54"/>
            <p:cNvSpPr txBox="1"/>
            <p:nvPr/>
          </p:nvSpPr>
          <p:spPr>
            <a:xfrm>
              <a:off x="7836938" y="5574074"/>
              <a:ext cx="914400" cy="258011"/>
            </a:xfrm>
            <a:prstGeom prst="rect">
              <a:avLst/>
            </a:prstGeom>
            <a:noFill/>
          </p:spPr>
          <p:txBody>
            <a:bodyPr wrap="none" lIns="0" tIns="0" rIns="0" bIns="0" rtlCol="0">
              <a:noAutofit/>
            </a:bodyPr>
            <a:lstStyle/>
            <a:p>
              <a:pPr algn="r"/>
              <a:r>
                <a:rPr lang="fr-CA" sz="1600" dirty="0">
                  <a:latin typeface="Arial"/>
                  <a:sym typeface="Arial"/>
                </a:rPr>
                <a:t>TRÈS</a:t>
              </a:r>
            </a:p>
          </p:txBody>
        </p:sp>
        <p:sp>
          <p:nvSpPr>
            <p:cNvPr id="56" name="Oval 55"/>
            <p:cNvSpPr/>
            <p:nvPr/>
          </p:nvSpPr>
          <p:spPr>
            <a:xfrm>
              <a:off x="4282072" y="5096106"/>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a:t>
              </a:r>
            </a:p>
          </p:txBody>
        </p:sp>
        <p:sp>
          <p:nvSpPr>
            <p:cNvPr id="57" name="Oval 56"/>
            <p:cNvSpPr/>
            <p:nvPr/>
          </p:nvSpPr>
          <p:spPr>
            <a:xfrm>
              <a:off x="4735142" y="5096106"/>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2</a:t>
              </a:r>
            </a:p>
          </p:txBody>
        </p:sp>
        <p:sp>
          <p:nvSpPr>
            <p:cNvPr id="58" name="Oval 57"/>
            <p:cNvSpPr/>
            <p:nvPr/>
          </p:nvSpPr>
          <p:spPr>
            <a:xfrm>
              <a:off x="5188212" y="5096106"/>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3</a:t>
              </a:r>
            </a:p>
          </p:txBody>
        </p:sp>
        <p:sp>
          <p:nvSpPr>
            <p:cNvPr id="59" name="Oval 58"/>
            <p:cNvSpPr/>
            <p:nvPr/>
          </p:nvSpPr>
          <p:spPr>
            <a:xfrm>
              <a:off x="5641282" y="5096106"/>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4</a:t>
              </a:r>
            </a:p>
          </p:txBody>
        </p:sp>
        <p:sp>
          <p:nvSpPr>
            <p:cNvPr id="60" name="Oval 59"/>
            <p:cNvSpPr/>
            <p:nvPr/>
          </p:nvSpPr>
          <p:spPr>
            <a:xfrm>
              <a:off x="6094352" y="5096106"/>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5</a:t>
              </a:r>
            </a:p>
          </p:txBody>
        </p:sp>
        <p:sp>
          <p:nvSpPr>
            <p:cNvPr id="61" name="Oval 60"/>
            <p:cNvSpPr/>
            <p:nvPr/>
          </p:nvSpPr>
          <p:spPr>
            <a:xfrm>
              <a:off x="6547422" y="5096106"/>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6</a:t>
              </a:r>
            </a:p>
          </p:txBody>
        </p:sp>
        <p:sp>
          <p:nvSpPr>
            <p:cNvPr id="62" name="Oval 61"/>
            <p:cNvSpPr/>
            <p:nvPr/>
          </p:nvSpPr>
          <p:spPr>
            <a:xfrm>
              <a:off x="7000492" y="5096106"/>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7</a:t>
              </a:r>
            </a:p>
          </p:txBody>
        </p:sp>
        <p:sp>
          <p:nvSpPr>
            <p:cNvPr id="63" name="Oval 62"/>
            <p:cNvSpPr/>
            <p:nvPr/>
          </p:nvSpPr>
          <p:spPr>
            <a:xfrm>
              <a:off x="7453562" y="5096106"/>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8</a:t>
              </a:r>
            </a:p>
          </p:txBody>
        </p:sp>
        <p:sp>
          <p:nvSpPr>
            <p:cNvPr id="64" name="Oval 63"/>
            <p:cNvSpPr/>
            <p:nvPr/>
          </p:nvSpPr>
          <p:spPr>
            <a:xfrm>
              <a:off x="7906632" y="5096106"/>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9</a:t>
              </a:r>
            </a:p>
          </p:txBody>
        </p:sp>
        <p:sp>
          <p:nvSpPr>
            <p:cNvPr id="65" name="Oval 64"/>
            <p:cNvSpPr/>
            <p:nvPr/>
          </p:nvSpPr>
          <p:spPr>
            <a:xfrm>
              <a:off x="8359698" y="5096106"/>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dirty="0">
                  <a:latin typeface="Arial"/>
                  <a:sym typeface="Arial"/>
                </a:rPr>
                <a:t>10</a:t>
              </a:r>
            </a:p>
          </p:txBody>
        </p:sp>
      </p:grpSp>
      <p:sp>
        <p:nvSpPr>
          <p:cNvPr id="66" name="Rectangle 65"/>
          <p:cNvSpPr/>
          <p:nvPr/>
        </p:nvSpPr>
        <p:spPr>
          <a:xfrm>
            <a:off x="968936" y="1250631"/>
            <a:ext cx="5305240" cy="14814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fr-CA" dirty="0" smtClean="0">
                <a:latin typeface="Arial"/>
                <a:sym typeface="Arial"/>
              </a:rPr>
              <a:t>Gestion des </a:t>
            </a:r>
            <a:br>
              <a:rPr lang="fr-CA" dirty="0" smtClean="0">
                <a:latin typeface="Arial"/>
                <a:sym typeface="Arial"/>
              </a:rPr>
            </a:br>
            <a:r>
              <a:rPr lang="fr-CA" dirty="0" smtClean="0">
                <a:latin typeface="Arial"/>
                <a:sym typeface="Arial"/>
              </a:rPr>
              <a:t>finances quotidiennes</a:t>
            </a:r>
            <a:endParaRPr lang="fr-CA" dirty="0">
              <a:latin typeface="Arial"/>
              <a:ea typeface="ＭＳ Ｐゴシック"/>
              <a:cs typeface="+mn-cs"/>
              <a:sym typeface="Arial"/>
            </a:endParaRPr>
          </a:p>
        </p:txBody>
      </p:sp>
      <p:sp>
        <p:nvSpPr>
          <p:cNvPr id="67" name="Rectangle 66"/>
          <p:cNvSpPr/>
          <p:nvPr/>
        </p:nvSpPr>
        <p:spPr>
          <a:xfrm>
            <a:off x="960000" y="2913966"/>
            <a:ext cx="5305240" cy="14550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fr-CA" dirty="0" smtClean="0">
                <a:latin typeface="Arial"/>
                <a:sym typeface="Arial"/>
              </a:rPr>
              <a:t>Retraite / </a:t>
            </a:r>
            <a:br>
              <a:rPr lang="fr-CA" dirty="0" smtClean="0">
                <a:latin typeface="Arial"/>
                <a:sym typeface="Arial"/>
              </a:rPr>
            </a:br>
            <a:r>
              <a:rPr lang="fr-CA" dirty="0" smtClean="0">
                <a:latin typeface="Arial"/>
                <a:sym typeface="Arial"/>
              </a:rPr>
              <a:t>planification financière</a:t>
            </a:r>
            <a:endParaRPr lang="fr-CA" dirty="0">
              <a:latin typeface="Arial"/>
              <a:ea typeface="ＭＳ Ｐゴシック"/>
              <a:cs typeface="+mn-cs"/>
              <a:sym typeface="Arial"/>
            </a:endParaRPr>
          </a:p>
        </p:txBody>
      </p:sp>
      <p:sp>
        <p:nvSpPr>
          <p:cNvPr id="68" name="Rectangle 67"/>
          <p:cNvSpPr/>
          <p:nvPr/>
        </p:nvSpPr>
        <p:spPr>
          <a:xfrm>
            <a:off x="968936" y="4560728"/>
            <a:ext cx="5305240" cy="1476282"/>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fr-CA" dirty="0" smtClean="0">
                <a:latin typeface="Arial"/>
                <a:sym typeface="Arial"/>
              </a:rPr>
              <a:t>Planification </a:t>
            </a:r>
            <a:br>
              <a:rPr lang="fr-CA" dirty="0" smtClean="0">
                <a:latin typeface="Arial"/>
                <a:sym typeface="Arial"/>
              </a:rPr>
            </a:br>
            <a:r>
              <a:rPr lang="fr-CA" dirty="0" smtClean="0">
                <a:latin typeface="Arial"/>
                <a:sym typeface="Arial"/>
              </a:rPr>
              <a:t>successorale</a:t>
            </a:r>
            <a:endParaRPr lang="fr-CA" dirty="0">
              <a:latin typeface="Arial"/>
              <a:ea typeface="ＭＳ Ｐゴシック"/>
              <a:cs typeface="+mn-cs"/>
              <a:sym typeface="Arial"/>
            </a:endParaRPr>
          </a:p>
        </p:txBody>
      </p:sp>
      <p:sp>
        <p:nvSpPr>
          <p:cNvPr id="69" name="Right Arrow 68"/>
          <p:cNvSpPr/>
          <p:nvPr/>
        </p:nvSpPr>
        <p:spPr>
          <a:xfrm>
            <a:off x="462414" y="1185950"/>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800" dirty="0" smtClean="0">
                <a:latin typeface="Arial Black"/>
                <a:sym typeface="Arial Black"/>
              </a:rPr>
              <a:t>1</a:t>
            </a:r>
            <a:endParaRPr lang="fr-CA" sz="2800" dirty="0">
              <a:latin typeface="Arial Black"/>
              <a:sym typeface="Arial Black"/>
            </a:endParaRPr>
          </a:p>
        </p:txBody>
      </p:sp>
      <p:sp>
        <p:nvSpPr>
          <p:cNvPr id="70" name="Right Arrow 69"/>
          <p:cNvSpPr/>
          <p:nvPr/>
        </p:nvSpPr>
        <p:spPr>
          <a:xfrm>
            <a:off x="462414" y="2844613"/>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800" dirty="0" smtClean="0">
                <a:latin typeface="Arial Black"/>
                <a:sym typeface="Arial Black"/>
              </a:rPr>
              <a:t>2</a:t>
            </a:r>
            <a:endParaRPr lang="fr-CA" sz="2800" dirty="0">
              <a:latin typeface="Arial Black"/>
              <a:sym typeface="Arial Black"/>
            </a:endParaRPr>
          </a:p>
        </p:txBody>
      </p:sp>
      <p:sp>
        <p:nvSpPr>
          <p:cNvPr id="71" name="Right Arrow 70"/>
          <p:cNvSpPr/>
          <p:nvPr/>
        </p:nvSpPr>
        <p:spPr>
          <a:xfrm>
            <a:off x="462414" y="4501988"/>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800" dirty="0" smtClean="0">
                <a:latin typeface="Arial Black"/>
                <a:sym typeface="Arial Black"/>
              </a:rPr>
              <a:t>3</a:t>
            </a:r>
            <a:endParaRPr lang="fr-CA" sz="2800" dirty="0">
              <a:latin typeface="Arial Black"/>
              <a:sym typeface="Arial Black"/>
            </a:endParaRPr>
          </a:p>
        </p:txBody>
      </p:sp>
    </p:spTree>
    <p:extLst>
      <p:ext uri="{BB962C8B-B14F-4D97-AF65-F5344CB8AC3E}">
        <p14:creationId xmlns:p14="http://schemas.microsoft.com/office/powerpoint/2010/main" val="384516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099" t="14720" r="15716" b="1628"/>
          <a:stretch/>
        </p:blipFill>
        <p:spPr>
          <a:xfrm>
            <a:off x="5991225" y="1264762"/>
            <a:ext cx="2757488" cy="4783614"/>
          </a:xfrm>
          <a:prstGeom prst="rect">
            <a:avLst/>
          </a:prstGeom>
        </p:spPr>
      </p:pic>
      <p:sp>
        <p:nvSpPr>
          <p:cNvPr id="22" name="Pentagon 21"/>
          <p:cNvSpPr/>
          <p:nvPr/>
        </p:nvSpPr>
        <p:spPr>
          <a:xfrm>
            <a:off x="457200" y="1300144"/>
            <a:ext cx="5435599" cy="1431944"/>
          </a:xfrm>
          <a:prstGeom prst="homePlate">
            <a:avLst/>
          </a:prstGeom>
          <a:gradFill>
            <a:gsLst>
              <a:gs pos="0">
                <a:srgbClr val="0079C1">
                  <a:alpha val="0"/>
                </a:srgbClr>
              </a:gs>
              <a:gs pos="42000">
                <a:srgbClr val="0079C1"/>
              </a:gs>
              <a:gs pos="100000">
                <a:srgbClr val="0079C1"/>
              </a:gs>
            </a:gsLst>
            <a:lin ang="0" scaled="0"/>
          </a:gradFill>
          <a:ln>
            <a:noFill/>
          </a:ln>
        </p:spPr>
        <p:txBody>
          <a:bodyPr lIns="756000" rIns="180000" anchor="ctr"/>
          <a:lstStyle/>
          <a:p>
            <a:pPr lvl="1"/>
            <a:r>
              <a:rPr lang="fr-CA" sz="2400" dirty="0" smtClean="0">
                <a:solidFill>
                  <a:schemeClr val="bg1"/>
                </a:solidFill>
                <a:latin typeface="Arial"/>
                <a:sym typeface="Arial"/>
              </a:rPr>
              <a:t>Renseignez-les</a:t>
            </a:r>
            <a:endParaRPr lang="fr-CA" sz="2400" dirty="0">
              <a:solidFill>
                <a:schemeClr val="bg1"/>
              </a:solidFill>
              <a:latin typeface="Arial"/>
              <a:ea typeface="ＭＳ Ｐゴシック"/>
              <a:cs typeface="+mn-cs"/>
              <a:sym typeface="Arial"/>
            </a:endParaRPr>
          </a:p>
        </p:txBody>
      </p:sp>
      <p:sp>
        <p:nvSpPr>
          <p:cNvPr id="23" name="Pentagon 22"/>
          <p:cNvSpPr/>
          <p:nvPr/>
        </p:nvSpPr>
        <p:spPr>
          <a:xfrm>
            <a:off x="457200" y="2936875"/>
            <a:ext cx="5435599" cy="1431944"/>
          </a:xfrm>
          <a:prstGeom prst="homePlate">
            <a:avLst/>
          </a:prstGeom>
          <a:gradFill>
            <a:gsLst>
              <a:gs pos="0">
                <a:srgbClr val="0079C1">
                  <a:alpha val="0"/>
                </a:srgbClr>
              </a:gs>
              <a:gs pos="42000">
                <a:srgbClr val="0079C1"/>
              </a:gs>
              <a:gs pos="100000">
                <a:srgbClr val="0079C1"/>
              </a:gs>
            </a:gsLst>
            <a:lin ang="0" scaled="0"/>
          </a:gradFill>
          <a:ln>
            <a:noFill/>
          </a:ln>
        </p:spPr>
        <p:txBody>
          <a:bodyPr lIns="756000" rIns="180000" anchor="ctr"/>
          <a:lstStyle/>
          <a:p>
            <a:pPr lvl="1"/>
            <a:r>
              <a:rPr lang="fr-CA" sz="2400" dirty="0" smtClean="0">
                <a:solidFill>
                  <a:schemeClr val="bg1"/>
                </a:solidFill>
                <a:latin typeface="Arial"/>
                <a:sym typeface="Arial"/>
              </a:rPr>
              <a:t>Élaborez un plan</a:t>
            </a:r>
            <a:endParaRPr lang="fr-CA" sz="2400" dirty="0">
              <a:solidFill>
                <a:schemeClr val="bg1"/>
              </a:solidFill>
              <a:latin typeface="Arial"/>
              <a:ea typeface="ＭＳ Ｐゴシック"/>
              <a:cs typeface="+mn-cs"/>
              <a:sym typeface="Arial"/>
            </a:endParaRPr>
          </a:p>
        </p:txBody>
      </p:sp>
      <p:sp>
        <p:nvSpPr>
          <p:cNvPr id="24" name="Pentagon 23"/>
          <p:cNvSpPr/>
          <p:nvPr/>
        </p:nvSpPr>
        <p:spPr>
          <a:xfrm>
            <a:off x="457200" y="4576763"/>
            <a:ext cx="5435599" cy="1431944"/>
          </a:xfrm>
          <a:prstGeom prst="homePlate">
            <a:avLst/>
          </a:prstGeom>
          <a:gradFill>
            <a:gsLst>
              <a:gs pos="0">
                <a:srgbClr val="0079C1">
                  <a:alpha val="0"/>
                </a:srgbClr>
              </a:gs>
              <a:gs pos="42000">
                <a:srgbClr val="0079C1"/>
              </a:gs>
              <a:gs pos="100000">
                <a:srgbClr val="0079C1"/>
              </a:gs>
            </a:gsLst>
            <a:lin ang="0" scaled="0"/>
          </a:gradFill>
          <a:ln>
            <a:noFill/>
          </a:ln>
        </p:spPr>
        <p:txBody>
          <a:bodyPr lIns="756000" rIns="180000" anchor="ctr"/>
          <a:lstStyle/>
          <a:p>
            <a:pPr lvl="1"/>
            <a:r>
              <a:rPr lang="fr-CA" sz="2400" dirty="0" smtClean="0">
                <a:solidFill>
                  <a:schemeClr val="bg1"/>
                </a:solidFill>
                <a:latin typeface="Arial"/>
                <a:sym typeface="Arial"/>
              </a:rPr>
              <a:t>Aidez-les à se protéger et à protéger les êtres qui leur sont chers</a:t>
            </a:r>
            <a:endParaRPr lang="fr-CA" sz="2400" dirty="0">
              <a:solidFill>
                <a:schemeClr val="bg1"/>
              </a:solidFill>
              <a:latin typeface="Arial"/>
              <a:ea typeface="ＭＳ Ｐゴシック"/>
              <a:cs typeface="+mn-cs"/>
              <a:sym typeface="Arial"/>
            </a:endParaRPr>
          </a:p>
        </p:txBody>
      </p:sp>
      <p:sp>
        <p:nvSpPr>
          <p:cNvPr id="31746" name="Rectangle 13"/>
          <p:cNvSpPr>
            <a:spLocks noGrp="1" noChangeArrowheads="1"/>
          </p:cNvSpPr>
          <p:nvPr>
            <p:ph type="title"/>
          </p:nvPr>
        </p:nvSpPr>
        <p:spPr>
          <a:xfrm>
            <a:off x="457200" y="0"/>
            <a:ext cx="8229600" cy="914400"/>
          </a:xfrm>
        </p:spPr>
        <p:txBody>
          <a:bodyPr/>
          <a:lstStyle/>
          <a:p>
            <a:r>
              <a:rPr lang="fr-CA" altLang="en-US" b="1" dirty="0">
                <a:sym typeface="Arial"/>
              </a:rPr>
              <a:t>Prenez des mesures pour vos clientes</a:t>
            </a:r>
            <a:endParaRPr lang="fr-CA" altLang="en-US" b="1" dirty="0">
              <a:ea typeface="ＭＳ Ｐゴシック"/>
              <a:cs typeface="+mn-cs"/>
              <a:sym typeface="Arial"/>
            </a:endParaRPr>
          </a:p>
        </p:txBody>
      </p:sp>
      <p:grpSp>
        <p:nvGrpSpPr>
          <p:cNvPr id="28" name="Group 27"/>
          <p:cNvGrpSpPr/>
          <p:nvPr/>
        </p:nvGrpSpPr>
        <p:grpSpPr>
          <a:xfrm>
            <a:off x="457200" y="1473475"/>
            <a:ext cx="1078948" cy="1080000"/>
            <a:chOff x="435273" y="1397219"/>
            <a:chExt cx="1084056" cy="1075981"/>
          </a:xfrm>
        </p:grpSpPr>
        <p:sp>
          <p:nvSpPr>
            <p:cNvPr id="29" name="Oval 28"/>
            <p:cNvSpPr/>
            <p:nvPr/>
          </p:nvSpPr>
          <p:spPr bwMode="auto">
            <a:xfrm>
              <a:off x="435273" y="1397219"/>
              <a:ext cx="1084056" cy="1075981"/>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CA" sz="4000" dirty="0" smtClean="0">
                  <a:solidFill>
                    <a:schemeClr val="bg1">
                      <a:lumMod val="100000"/>
                    </a:schemeClr>
                  </a:solidFill>
                  <a:latin typeface="Arial"/>
                  <a:sym typeface="Arial"/>
                </a:rPr>
                <a:t>1</a:t>
              </a:r>
              <a:endParaRPr lang="fr-CA" dirty="0">
                <a:solidFill>
                  <a:schemeClr val="bg1">
                    <a:lumMod val="100000"/>
                  </a:schemeClr>
                </a:solidFill>
                <a:latin typeface="Arial"/>
                <a:sym typeface="Arial"/>
              </a:endParaRPr>
            </a:p>
          </p:txBody>
        </p:sp>
        <p:sp>
          <p:nvSpPr>
            <p:cNvPr id="30" name="Oval 29"/>
            <p:cNvSpPr/>
            <p:nvPr/>
          </p:nvSpPr>
          <p:spPr bwMode="auto">
            <a:xfrm>
              <a:off x="435273" y="1397219"/>
              <a:ext cx="1084056" cy="1075981"/>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grpSp>
      <p:grpSp>
        <p:nvGrpSpPr>
          <p:cNvPr id="25" name="Group 24"/>
          <p:cNvGrpSpPr/>
          <p:nvPr/>
        </p:nvGrpSpPr>
        <p:grpSpPr>
          <a:xfrm>
            <a:off x="457200" y="3116569"/>
            <a:ext cx="1078948" cy="1080000"/>
            <a:chOff x="435273" y="1397219"/>
            <a:chExt cx="1084056" cy="1075981"/>
          </a:xfrm>
        </p:grpSpPr>
        <p:sp>
          <p:nvSpPr>
            <p:cNvPr id="26" name="Oval 25"/>
            <p:cNvSpPr/>
            <p:nvPr/>
          </p:nvSpPr>
          <p:spPr bwMode="auto">
            <a:xfrm>
              <a:off x="435273" y="1397219"/>
              <a:ext cx="1084056" cy="1075981"/>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CA" sz="4000" dirty="0" smtClean="0">
                  <a:solidFill>
                    <a:schemeClr val="bg1">
                      <a:lumMod val="100000"/>
                    </a:schemeClr>
                  </a:solidFill>
                  <a:latin typeface="Arial"/>
                  <a:sym typeface="Arial"/>
                </a:rPr>
                <a:t>2</a:t>
              </a:r>
              <a:endParaRPr lang="fr-CA" dirty="0">
                <a:solidFill>
                  <a:schemeClr val="bg1">
                    <a:lumMod val="100000"/>
                  </a:schemeClr>
                </a:solidFill>
                <a:latin typeface="Arial"/>
                <a:sym typeface="Arial"/>
              </a:endParaRPr>
            </a:p>
          </p:txBody>
        </p:sp>
        <p:sp>
          <p:nvSpPr>
            <p:cNvPr id="31" name="Oval 30"/>
            <p:cNvSpPr/>
            <p:nvPr/>
          </p:nvSpPr>
          <p:spPr bwMode="auto">
            <a:xfrm>
              <a:off x="435273" y="1397219"/>
              <a:ext cx="1084056" cy="1075981"/>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grpSp>
      <p:grpSp>
        <p:nvGrpSpPr>
          <p:cNvPr id="33" name="Group 32"/>
          <p:cNvGrpSpPr/>
          <p:nvPr/>
        </p:nvGrpSpPr>
        <p:grpSpPr>
          <a:xfrm>
            <a:off x="457200" y="4752735"/>
            <a:ext cx="1078948" cy="1080000"/>
            <a:chOff x="435273" y="1397219"/>
            <a:chExt cx="1084056" cy="1075981"/>
          </a:xfrm>
        </p:grpSpPr>
        <p:sp>
          <p:nvSpPr>
            <p:cNvPr id="36" name="Oval 35"/>
            <p:cNvSpPr/>
            <p:nvPr/>
          </p:nvSpPr>
          <p:spPr bwMode="auto">
            <a:xfrm>
              <a:off x="435273" y="1397219"/>
              <a:ext cx="1084056" cy="1075981"/>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CA" sz="4000" dirty="0" smtClean="0">
                  <a:solidFill>
                    <a:schemeClr val="bg1">
                      <a:lumMod val="100000"/>
                    </a:schemeClr>
                  </a:solidFill>
                  <a:latin typeface="Arial"/>
                  <a:sym typeface="Arial"/>
                </a:rPr>
                <a:t>3</a:t>
              </a:r>
              <a:endParaRPr lang="fr-CA" dirty="0">
                <a:solidFill>
                  <a:schemeClr val="bg1">
                    <a:lumMod val="100000"/>
                  </a:schemeClr>
                </a:solidFill>
                <a:latin typeface="Arial"/>
                <a:sym typeface="Arial"/>
              </a:endParaRPr>
            </a:p>
          </p:txBody>
        </p:sp>
        <p:sp>
          <p:nvSpPr>
            <p:cNvPr id="41" name="Oval 40"/>
            <p:cNvSpPr/>
            <p:nvPr/>
          </p:nvSpPr>
          <p:spPr bwMode="auto">
            <a:xfrm>
              <a:off x="435273" y="1397219"/>
              <a:ext cx="1084056" cy="1075981"/>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4127991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ym typeface="Arial"/>
              </a:rPr>
              <a:t>Votre feuille de route financière</a:t>
            </a:r>
            <a:endParaRPr lang="fr-CA" dirty="0">
              <a:ea typeface="ＭＳ Ｐゴシック"/>
              <a:cs typeface="+mn-cs"/>
              <a:sym typeface="Arial"/>
            </a:endParaRPr>
          </a:p>
        </p:txBody>
      </p:sp>
      <p:sp>
        <p:nvSpPr>
          <p:cNvPr id="3" name="Slide Number Placeholder 2"/>
          <p:cNvSpPr>
            <a:spLocks noGrp="1"/>
          </p:cNvSpPr>
          <p:nvPr>
            <p:ph type="sldNum" sz="quarter" idx="10"/>
          </p:nvPr>
        </p:nvSpPr>
        <p:spPr/>
        <p:txBody>
          <a:bodyPr/>
          <a:lstStyle/>
          <a:p>
            <a:pPr>
              <a:defRPr/>
            </a:pPr>
            <a:fld id="{412CB698-4264-D748-872F-B571D35E21A3}" type="slidenum">
              <a:rPr lang="en-CA" smtClean="0">
                <a:sym typeface="Arial"/>
              </a:rPr>
              <a:pPr>
                <a:defRPr/>
              </a:pPr>
              <a:t>18</a:t>
            </a:fld>
            <a:endParaRPr lang="fr-CA" dirty="0">
              <a:sym typeface="Arial"/>
            </a:endParaRPr>
          </a:p>
        </p:txBody>
      </p:sp>
      <p:pic>
        <p:nvPicPr>
          <p:cNvPr id="5" name="Pictur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2D92FA-DFC9-E94A-B013-FC1BA82A1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11559" y="1378448"/>
            <a:ext cx="8273243" cy="4176464"/>
          </a:xfrm>
          <a:prstGeom prst="rect">
            <a:avLst/>
          </a:prstGeom>
        </p:spPr>
      </p:pic>
      <p:sp>
        <p:nvSpPr>
          <p:cNvPr id="7" name="Slide Number Placeholder 5"/>
          <p:cNvSpPr txBox="1">
            <a:spLocks/>
          </p:cNvSpPr>
          <p:nvPr/>
        </p:nvSpPr>
        <p:spPr>
          <a:xfrm>
            <a:off x="8686800" y="6528593"/>
            <a:ext cx="457199" cy="126999"/>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C24FC89-22EF-49C6-B9B8-81D85D2066B9}" type="slidenum">
              <a:rPr kumimoji="0" lang="en-CA" sz="1800" b="0" i="0" u="none" strike="noStrike" kern="1200" cap="none" normalizeH="0" baseline="0" noProof="0" smtClean="0">
                <a:ln>
                  <a:noFill/>
                </a:ln>
                <a:solidFill>
                  <a:schemeClr val="tx1"/>
                </a:solidFill>
                <a:effectLst/>
                <a:uLnTx/>
                <a:uFillTx/>
                <a:latin typeface="Calibri"/>
                <a:ea typeface="ＭＳ Ｐゴシック"/>
                <a:cs typeface="+mn-cs"/>
                <a:sym typeface="Calibri"/>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fr-CA" sz="1800" b="0" i="0" u="none" strike="noStrike" kern="1200" cap="none" normalizeH="0" baseline="0" noProof="0" dirty="0">
              <a:ln>
                <a:noFill/>
              </a:ln>
              <a:solidFill>
                <a:schemeClr val="tx1"/>
              </a:solidFill>
              <a:effectLst/>
              <a:uLnTx/>
              <a:uFillTx/>
              <a:latin typeface="Calibri"/>
              <a:ea typeface="ＭＳ Ｐゴシック"/>
              <a:cs typeface="+mn-cs"/>
              <a:sym typeface="Calibri"/>
            </a:endParaRPr>
          </a:p>
        </p:txBody>
      </p:sp>
      <p:pic>
        <p:nvPicPr>
          <p:cNvPr id="8" name="Content Placeholder 4" descr="map.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E9E00C0-43E2-7F4B-A301-F584315A5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 r="5616" b="95"/>
          <a:stretch/>
        </p:blipFill>
        <p:spPr bwMode="auto">
          <a:xfrm>
            <a:off x="1548368" y="1630888"/>
            <a:ext cx="6336000" cy="37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reeform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FF38E84-C285-7042-A6AC-41BFD6142F02}"/>
              </a:ext>
            </a:extLst>
          </p:cNvPr>
          <p:cNvSpPr/>
          <p:nvPr/>
        </p:nvSpPr>
        <p:spPr>
          <a:xfrm>
            <a:off x="2466420" y="3591574"/>
            <a:ext cx="3187700" cy="1749425"/>
          </a:xfrm>
          <a:custGeom>
            <a:avLst/>
            <a:gdLst>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53918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34864 h 1970844"/>
              <a:gd name="connsiteX5" fmla="*/ 3178206 w 3178206"/>
              <a:gd name="connsiteY5" fmla="*/ 0 h 1970844"/>
              <a:gd name="connsiteX0" fmla="*/ 0 w 3160451"/>
              <a:gd name="connsiteY0" fmla="*/ 1935980 h 1935980"/>
              <a:gd name="connsiteX1" fmla="*/ 381740 w 3160451"/>
              <a:gd name="connsiteY1" fmla="*/ 737494 h 1935980"/>
              <a:gd name="connsiteX2" fmla="*/ 3071673 w 3160451"/>
              <a:gd name="connsiteY2" fmla="*/ 728616 h 1935980"/>
              <a:gd name="connsiteX3" fmla="*/ 2902998 w 3160451"/>
              <a:gd name="connsiteY3" fmla="*/ 71669 h 1935980"/>
              <a:gd name="connsiteX4" fmla="*/ 3160451 w 3160451"/>
              <a:gd name="connsiteY4" fmla="*/ 0 h 1935980"/>
              <a:gd name="connsiteX0" fmla="*/ 0 w 3165213"/>
              <a:gd name="connsiteY0" fmla="*/ 1947887 h 1947887"/>
              <a:gd name="connsiteX1" fmla="*/ 381740 w 3165213"/>
              <a:gd name="connsiteY1" fmla="*/ 749401 h 1947887"/>
              <a:gd name="connsiteX2" fmla="*/ 3071673 w 3165213"/>
              <a:gd name="connsiteY2" fmla="*/ 740523 h 1947887"/>
              <a:gd name="connsiteX3" fmla="*/ 2902998 w 3165213"/>
              <a:gd name="connsiteY3" fmla="*/ 83576 h 1947887"/>
              <a:gd name="connsiteX4" fmla="*/ 3165213 w 3165213"/>
              <a:gd name="connsiteY4" fmla="*/ 0 h 1947887"/>
              <a:gd name="connsiteX0" fmla="*/ 0 w 3165213"/>
              <a:gd name="connsiteY0" fmla="*/ 1947887 h 1947887"/>
              <a:gd name="connsiteX1" fmla="*/ 57885 w 3165213"/>
              <a:gd name="connsiteY1" fmla="*/ 777986 h 1947887"/>
              <a:gd name="connsiteX2" fmla="*/ 3071673 w 3165213"/>
              <a:gd name="connsiteY2" fmla="*/ 740523 h 1947887"/>
              <a:gd name="connsiteX3" fmla="*/ 2902998 w 3165213"/>
              <a:gd name="connsiteY3" fmla="*/ 83576 h 1947887"/>
              <a:gd name="connsiteX4" fmla="*/ 3165213 w 3165213"/>
              <a:gd name="connsiteY4" fmla="*/ 0 h 1947887"/>
              <a:gd name="connsiteX0" fmla="*/ 0 w 3308076"/>
              <a:gd name="connsiteY0" fmla="*/ 1557382 h 1557382"/>
              <a:gd name="connsiteX1" fmla="*/ 200748 w 3308076"/>
              <a:gd name="connsiteY1" fmla="*/ 777986 h 1557382"/>
              <a:gd name="connsiteX2" fmla="*/ 3214536 w 3308076"/>
              <a:gd name="connsiteY2" fmla="*/ 740523 h 1557382"/>
              <a:gd name="connsiteX3" fmla="*/ 3045861 w 3308076"/>
              <a:gd name="connsiteY3" fmla="*/ 83576 h 1557382"/>
              <a:gd name="connsiteX4" fmla="*/ 3308076 w 3308076"/>
              <a:gd name="connsiteY4" fmla="*/ 0 h 1557382"/>
              <a:gd name="connsiteX0" fmla="*/ 0 w 3308076"/>
              <a:gd name="connsiteY0" fmla="*/ 1557382 h 1557382"/>
              <a:gd name="connsiteX1" fmla="*/ 200748 w 3308076"/>
              <a:gd name="connsiteY1" fmla="*/ 777986 h 1557382"/>
              <a:gd name="connsiteX2" fmla="*/ 3214536 w 3308076"/>
              <a:gd name="connsiteY2" fmla="*/ 740523 h 1557382"/>
              <a:gd name="connsiteX3" fmla="*/ 3045861 w 3308076"/>
              <a:gd name="connsiteY3" fmla="*/ 83576 h 1557382"/>
              <a:gd name="connsiteX4" fmla="*/ 3308076 w 3308076"/>
              <a:gd name="connsiteY4" fmla="*/ 0 h 1557382"/>
              <a:gd name="connsiteX0" fmla="*/ 334214 w 3642290"/>
              <a:gd name="connsiteY0" fmla="*/ 1557382 h 1557382"/>
              <a:gd name="connsiteX1" fmla="*/ 224685 w 3642290"/>
              <a:gd name="connsiteY1" fmla="*/ 1230328 h 1557382"/>
              <a:gd name="connsiteX2" fmla="*/ 534962 w 3642290"/>
              <a:gd name="connsiteY2" fmla="*/ 777986 h 1557382"/>
              <a:gd name="connsiteX3" fmla="*/ 3548750 w 3642290"/>
              <a:gd name="connsiteY3" fmla="*/ 740523 h 1557382"/>
              <a:gd name="connsiteX4" fmla="*/ 3380075 w 3642290"/>
              <a:gd name="connsiteY4" fmla="*/ 83576 h 1557382"/>
              <a:gd name="connsiteX5" fmla="*/ 3642290 w 3642290"/>
              <a:gd name="connsiteY5" fmla="*/ 0 h 1557382"/>
              <a:gd name="connsiteX0" fmla="*/ 591340 w 3642290"/>
              <a:gd name="connsiteY0" fmla="*/ 1709804 h 1709804"/>
              <a:gd name="connsiteX1" fmla="*/ 224685 w 3642290"/>
              <a:gd name="connsiteY1" fmla="*/ 1230328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262763 w 3642290"/>
              <a:gd name="connsiteY1" fmla="*/ 149704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262763 w 3642290"/>
              <a:gd name="connsiteY1" fmla="*/ 149704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262763 w 3642290"/>
              <a:gd name="connsiteY1" fmla="*/ 149704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319886 w 3642290"/>
              <a:gd name="connsiteY1" fmla="*/ 151611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271454 w 3322404"/>
              <a:gd name="connsiteY0" fmla="*/ 1709804 h 1709804"/>
              <a:gd name="connsiteX1" fmla="*/ 0 w 3322404"/>
              <a:gd name="connsiteY1" fmla="*/ 1516117 h 1709804"/>
              <a:gd name="connsiteX2" fmla="*/ 215076 w 3322404"/>
              <a:gd name="connsiteY2" fmla="*/ 777986 h 1709804"/>
              <a:gd name="connsiteX3" fmla="*/ 3228864 w 3322404"/>
              <a:gd name="connsiteY3" fmla="*/ 740523 h 1709804"/>
              <a:gd name="connsiteX4" fmla="*/ 3060189 w 3322404"/>
              <a:gd name="connsiteY4" fmla="*/ 83576 h 1709804"/>
              <a:gd name="connsiteX5" fmla="*/ 3322404 w 3322404"/>
              <a:gd name="connsiteY5" fmla="*/ 0 h 1709804"/>
              <a:gd name="connsiteX0" fmla="*/ 0 w 3322404"/>
              <a:gd name="connsiteY0" fmla="*/ 1516117 h 1516117"/>
              <a:gd name="connsiteX1" fmla="*/ 215076 w 3322404"/>
              <a:gd name="connsiteY1" fmla="*/ 777986 h 1516117"/>
              <a:gd name="connsiteX2" fmla="*/ 3228864 w 3322404"/>
              <a:gd name="connsiteY2" fmla="*/ 740523 h 1516117"/>
              <a:gd name="connsiteX3" fmla="*/ 3060189 w 3322404"/>
              <a:gd name="connsiteY3" fmla="*/ 83576 h 1516117"/>
              <a:gd name="connsiteX4" fmla="*/ 3322404 w 3322404"/>
              <a:gd name="connsiteY4" fmla="*/ 0 h 1516117"/>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586497 w 3398598"/>
              <a:gd name="connsiteY1" fmla="*/ 73989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561970 w 3398598"/>
              <a:gd name="connsiteY1" fmla="*/ 1439881 h 1678064"/>
              <a:gd name="connsiteX2" fmla="*/ 586497 w 3398598"/>
              <a:gd name="connsiteY2" fmla="*/ 739896 h 1678064"/>
              <a:gd name="connsiteX3" fmla="*/ 3305058 w 3398598"/>
              <a:gd name="connsiteY3" fmla="*/ 740523 h 1678064"/>
              <a:gd name="connsiteX4" fmla="*/ 3136383 w 3398598"/>
              <a:gd name="connsiteY4" fmla="*/ 83576 h 1678064"/>
              <a:gd name="connsiteX5" fmla="*/ 3398598 w 3398598"/>
              <a:gd name="connsiteY5" fmla="*/ 0 h 1678064"/>
              <a:gd name="connsiteX0" fmla="*/ 0 w 3398598"/>
              <a:gd name="connsiteY0" fmla="*/ 1678064 h 1698656"/>
              <a:gd name="connsiteX1" fmla="*/ 333388 w 3398598"/>
              <a:gd name="connsiteY1" fmla="*/ 1658959 h 1698656"/>
              <a:gd name="connsiteX2" fmla="*/ 561970 w 3398598"/>
              <a:gd name="connsiteY2" fmla="*/ 1439881 h 1698656"/>
              <a:gd name="connsiteX3" fmla="*/ 586497 w 3398598"/>
              <a:gd name="connsiteY3" fmla="*/ 739896 h 1698656"/>
              <a:gd name="connsiteX4" fmla="*/ 3305058 w 3398598"/>
              <a:gd name="connsiteY4" fmla="*/ 740523 h 1698656"/>
              <a:gd name="connsiteX5" fmla="*/ 3136383 w 3398598"/>
              <a:gd name="connsiteY5" fmla="*/ 83576 h 1698656"/>
              <a:gd name="connsiteX6" fmla="*/ 3398598 w 3398598"/>
              <a:gd name="connsiteY6" fmla="*/ 0 h 1698656"/>
              <a:gd name="connsiteX0" fmla="*/ 0 w 3398598"/>
              <a:gd name="connsiteY0" fmla="*/ 1678064 h 1678064"/>
              <a:gd name="connsiteX1" fmla="*/ 561970 w 3398598"/>
              <a:gd name="connsiteY1" fmla="*/ 1439881 h 1678064"/>
              <a:gd name="connsiteX2" fmla="*/ 586497 w 3398598"/>
              <a:gd name="connsiteY2" fmla="*/ 739896 h 1678064"/>
              <a:gd name="connsiteX3" fmla="*/ 3305058 w 3398598"/>
              <a:gd name="connsiteY3" fmla="*/ 740523 h 1678064"/>
              <a:gd name="connsiteX4" fmla="*/ 3136383 w 3398598"/>
              <a:gd name="connsiteY4" fmla="*/ 83576 h 1678064"/>
              <a:gd name="connsiteX5" fmla="*/ 3398598 w 3398598"/>
              <a:gd name="connsiteY5" fmla="*/ 0 h 1678064"/>
              <a:gd name="connsiteX0" fmla="*/ 0 w 3398598"/>
              <a:gd name="connsiteY0" fmla="*/ 1678064 h 1678064"/>
              <a:gd name="connsiteX1" fmla="*/ 586497 w 3398598"/>
              <a:gd name="connsiteY1" fmla="*/ 739896 h 1678064"/>
              <a:gd name="connsiteX2" fmla="*/ 3305058 w 3398598"/>
              <a:gd name="connsiteY2" fmla="*/ 740523 h 1678064"/>
              <a:gd name="connsiteX3" fmla="*/ 3136383 w 3398598"/>
              <a:gd name="connsiteY3" fmla="*/ 83576 h 1678064"/>
              <a:gd name="connsiteX4" fmla="*/ 3398598 w 3398598"/>
              <a:gd name="connsiteY4" fmla="*/ 0 h 1678064"/>
              <a:gd name="connsiteX0" fmla="*/ 259597 w 3362944"/>
              <a:gd name="connsiteY0" fmla="*/ 1735237 h 1735237"/>
              <a:gd name="connsiteX1" fmla="*/ 550843 w 3362944"/>
              <a:gd name="connsiteY1" fmla="*/ 739896 h 1735237"/>
              <a:gd name="connsiteX2" fmla="*/ 3269404 w 3362944"/>
              <a:gd name="connsiteY2" fmla="*/ 740523 h 1735237"/>
              <a:gd name="connsiteX3" fmla="*/ 3100729 w 3362944"/>
              <a:gd name="connsiteY3" fmla="*/ 83576 h 1735237"/>
              <a:gd name="connsiteX4" fmla="*/ 3362944 w 3362944"/>
              <a:gd name="connsiteY4" fmla="*/ 0 h 1735237"/>
              <a:gd name="connsiteX0" fmla="*/ 0 w 3103347"/>
              <a:gd name="connsiteY0" fmla="*/ 1735237 h 1735237"/>
              <a:gd name="connsiteX1" fmla="*/ 291246 w 3103347"/>
              <a:gd name="connsiteY1" fmla="*/ 739896 h 1735237"/>
              <a:gd name="connsiteX2" fmla="*/ 3009807 w 3103347"/>
              <a:gd name="connsiteY2" fmla="*/ 740523 h 1735237"/>
              <a:gd name="connsiteX3" fmla="*/ 2841132 w 3103347"/>
              <a:gd name="connsiteY3" fmla="*/ 83576 h 1735237"/>
              <a:gd name="connsiteX4" fmla="*/ 3103347 w 3103347"/>
              <a:gd name="connsiteY4" fmla="*/ 0 h 1735237"/>
              <a:gd name="connsiteX0" fmla="*/ 0 w 3103347"/>
              <a:gd name="connsiteY0" fmla="*/ 1735237 h 1735237"/>
              <a:gd name="connsiteX1" fmla="*/ 329319 w 3103347"/>
              <a:gd name="connsiteY1" fmla="*/ 778006 h 1735237"/>
              <a:gd name="connsiteX2" fmla="*/ 3009807 w 3103347"/>
              <a:gd name="connsiteY2" fmla="*/ 740523 h 1735237"/>
              <a:gd name="connsiteX3" fmla="*/ 2841132 w 3103347"/>
              <a:gd name="connsiteY3" fmla="*/ 83576 h 1735237"/>
              <a:gd name="connsiteX4" fmla="*/ 3103347 w 3103347"/>
              <a:gd name="connsiteY4" fmla="*/ 0 h 1735237"/>
              <a:gd name="connsiteX0" fmla="*/ 0 w 3103347"/>
              <a:gd name="connsiteY0" fmla="*/ 1735237 h 1735237"/>
              <a:gd name="connsiteX1" fmla="*/ 329319 w 3103347"/>
              <a:gd name="connsiteY1" fmla="*/ 778006 h 1735237"/>
              <a:gd name="connsiteX2" fmla="*/ 3009807 w 3103347"/>
              <a:gd name="connsiteY2" fmla="*/ 740523 h 1735237"/>
              <a:gd name="connsiteX3" fmla="*/ 2841132 w 3103347"/>
              <a:gd name="connsiteY3" fmla="*/ 83576 h 1735237"/>
              <a:gd name="connsiteX4" fmla="*/ 3103347 w 3103347"/>
              <a:gd name="connsiteY4" fmla="*/ 0 h 1735237"/>
              <a:gd name="connsiteX0" fmla="*/ 0 w 3061787"/>
              <a:gd name="connsiteY0" fmla="*/ 1729322 h 1729322"/>
              <a:gd name="connsiteX1" fmla="*/ 287759 w 3061787"/>
              <a:gd name="connsiteY1" fmla="*/ 778006 h 1729322"/>
              <a:gd name="connsiteX2" fmla="*/ 2968247 w 3061787"/>
              <a:gd name="connsiteY2" fmla="*/ 740523 h 1729322"/>
              <a:gd name="connsiteX3" fmla="*/ 2799572 w 3061787"/>
              <a:gd name="connsiteY3" fmla="*/ 83576 h 1729322"/>
              <a:gd name="connsiteX4" fmla="*/ 3061787 w 3061787"/>
              <a:gd name="connsiteY4" fmla="*/ 0 h 1729322"/>
              <a:gd name="connsiteX0" fmla="*/ 0 w 3061787"/>
              <a:gd name="connsiteY0" fmla="*/ 1729322 h 1729322"/>
              <a:gd name="connsiteX1" fmla="*/ 287759 w 3061787"/>
              <a:gd name="connsiteY1" fmla="*/ 778006 h 1729322"/>
              <a:gd name="connsiteX2" fmla="*/ 2968247 w 3061787"/>
              <a:gd name="connsiteY2" fmla="*/ 740523 h 1729322"/>
              <a:gd name="connsiteX3" fmla="*/ 2799572 w 3061787"/>
              <a:gd name="connsiteY3" fmla="*/ 83576 h 1729322"/>
              <a:gd name="connsiteX4" fmla="*/ 3061787 w 3061787"/>
              <a:gd name="connsiteY4" fmla="*/ 0 h 1729322"/>
              <a:gd name="connsiteX0" fmla="*/ 0 w 3061787"/>
              <a:gd name="connsiteY0" fmla="*/ 1729322 h 1729322"/>
              <a:gd name="connsiteX1" fmla="*/ 287759 w 3061787"/>
              <a:gd name="connsiteY1" fmla="*/ 778006 h 1729322"/>
              <a:gd name="connsiteX2" fmla="*/ 2968247 w 3061787"/>
              <a:gd name="connsiteY2" fmla="*/ 740523 h 1729322"/>
              <a:gd name="connsiteX3" fmla="*/ 2799572 w 3061787"/>
              <a:gd name="connsiteY3" fmla="*/ 83576 h 1729322"/>
              <a:gd name="connsiteX4" fmla="*/ 3061787 w 3061787"/>
              <a:gd name="connsiteY4" fmla="*/ 0 h 1729322"/>
              <a:gd name="connsiteX0" fmla="*/ 0 w 3043975"/>
              <a:gd name="connsiteY0" fmla="*/ 1723408 h 1723408"/>
              <a:gd name="connsiteX1" fmla="*/ 269947 w 3043975"/>
              <a:gd name="connsiteY1" fmla="*/ 778006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61534"/>
              <a:gd name="connsiteY0" fmla="*/ 1705595 h 1705595"/>
              <a:gd name="connsiteX1" fmla="*/ 258051 w 3061534"/>
              <a:gd name="connsiteY1" fmla="*/ 748328 h 1705595"/>
              <a:gd name="connsiteX2" fmla="*/ 2950435 w 3061534"/>
              <a:gd name="connsiteY2" fmla="*/ 722710 h 1705595"/>
              <a:gd name="connsiteX3" fmla="*/ 2781760 w 3061534"/>
              <a:gd name="connsiteY3" fmla="*/ 6576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93403 w 3061534"/>
              <a:gd name="connsiteY3" fmla="*/ 89514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93171 w 3061534"/>
              <a:gd name="connsiteY3" fmla="*/ 71702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235290 w 3296824"/>
              <a:gd name="connsiteY0" fmla="*/ 1705595 h 1705595"/>
              <a:gd name="connsiteX1" fmla="*/ 314739 w 3296824"/>
              <a:gd name="connsiteY1" fmla="*/ 1475632 h 1705595"/>
              <a:gd name="connsiteX2" fmla="*/ 493341 w 3296824"/>
              <a:gd name="connsiteY2" fmla="*/ 748328 h 1705595"/>
              <a:gd name="connsiteX3" fmla="*/ 3185725 w 3296824"/>
              <a:gd name="connsiteY3" fmla="*/ 722710 h 1705595"/>
              <a:gd name="connsiteX4" fmla="*/ 2992606 w 3296824"/>
              <a:gd name="connsiteY4" fmla="*/ 71703 h 1705595"/>
              <a:gd name="connsiteX5" fmla="*/ 3296824 w 3296824"/>
              <a:gd name="connsiteY5" fmla="*/ 0 h 1705595"/>
              <a:gd name="connsiteX0" fmla="*/ 235290 w 3296824"/>
              <a:gd name="connsiteY0" fmla="*/ 1705595 h 1775219"/>
              <a:gd name="connsiteX1" fmla="*/ 225682 w 3296824"/>
              <a:gd name="connsiteY1" fmla="*/ 1736892 h 1775219"/>
              <a:gd name="connsiteX2" fmla="*/ 314739 w 3296824"/>
              <a:gd name="connsiteY2" fmla="*/ 1475632 h 1775219"/>
              <a:gd name="connsiteX3" fmla="*/ 493341 w 3296824"/>
              <a:gd name="connsiteY3" fmla="*/ 748328 h 1775219"/>
              <a:gd name="connsiteX4" fmla="*/ 3185725 w 3296824"/>
              <a:gd name="connsiteY4" fmla="*/ 722710 h 1775219"/>
              <a:gd name="connsiteX5" fmla="*/ 2992606 w 3296824"/>
              <a:gd name="connsiteY5" fmla="*/ 71703 h 1775219"/>
              <a:gd name="connsiteX6" fmla="*/ 3296824 w 3296824"/>
              <a:gd name="connsiteY6" fmla="*/ 0 h 1775219"/>
              <a:gd name="connsiteX0" fmla="*/ 235289 w 3296823"/>
              <a:gd name="connsiteY0" fmla="*/ 1705595 h 1896436"/>
              <a:gd name="connsiteX1" fmla="*/ 225681 w 3296823"/>
              <a:gd name="connsiteY1" fmla="*/ 1736892 h 1896436"/>
              <a:gd name="connsiteX2" fmla="*/ 493340 w 3296823"/>
              <a:gd name="connsiteY2" fmla="*/ 748328 h 1896436"/>
              <a:gd name="connsiteX3" fmla="*/ 3185724 w 3296823"/>
              <a:gd name="connsiteY3" fmla="*/ 722710 h 1896436"/>
              <a:gd name="connsiteX4" fmla="*/ 2992605 w 3296823"/>
              <a:gd name="connsiteY4" fmla="*/ 71703 h 1896436"/>
              <a:gd name="connsiteX5" fmla="*/ 3296823 w 3296823"/>
              <a:gd name="connsiteY5" fmla="*/ 0 h 1896436"/>
              <a:gd name="connsiteX0" fmla="*/ 52616 w 3114150"/>
              <a:gd name="connsiteY0" fmla="*/ 1705595 h 1896436"/>
              <a:gd name="connsiteX1" fmla="*/ 43008 w 3114150"/>
              <a:gd name="connsiteY1" fmla="*/ 1736892 h 1896436"/>
              <a:gd name="connsiteX2" fmla="*/ 310667 w 3114150"/>
              <a:gd name="connsiteY2" fmla="*/ 748328 h 1896436"/>
              <a:gd name="connsiteX3" fmla="*/ 3003051 w 3114150"/>
              <a:gd name="connsiteY3" fmla="*/ 722710 h 1896436"/>
              <a:gd name="connsiteX4" fmla="*/ 2809932 w 3114150"/>
              <a:gd name="connsiteY4" fmla="*/ 71703 h 1896436"/>
              <a:gd name="connsiteX5" fmla="*/ 3114150 w 3114150"/>
              <a:gd name="connsiteY5" fmla="*/ 0 h 1896436"/>
              <a:gd name="connsiteX0" fmla="*/ 0 w 3061534"/>
              <a:gd name="connsiteY0" fmla="*/ 1705595 h 1705863"/>
              <a:gd name="connsiteX1" fmla="*/ 103195 w 3061534"/>
              <a:gd name="connsiteY1" fmla="*/ 1339087 h 1705863"/>
              <a:gd name="connsiteX2" fmla="*/ 258051 w 3061534"/>
              <a:gd name="connsiteY2" fmla="*/ 748328 h 1705863"/>
              <a:gd name="connsiteX3" fmla="*/ 2950435 w 3061534"/>
              <a:gd name="connsiteY3" fmla="*/ 722710 h 1705863"/>
              <a:gd name="connsiteX4" fmla="*/ 2757316 w 3061534"/>
              <a:gd name="connsiteY4" fmla="*/ 71703 h 1705863"/>
              <a:gd name="connsiteX5" fmla="*/ 3061534 w 3061534"/>
              <a:gd name="connsiteY5" fmla="*/ 0 h 1705863"/>
              <a:gd name="connsiteX0" fmla="*/ 233688 w 3295222"/>
              <a:gd name="connsiteY0" fmla="*/ 1705595 h 1705595"/>
              <a:gd name="connsiteX1" fmla="*/ 491739 w 3295222"/>
              <a:gd name="connsiteY1" fmla="*/ 748328 h 1705595"/>
              <a:gd name="connsiteX2" fmla="*/ 3184123 w 3295222"/>
              <a:gd name="connsiteY2" fmla="*/ 722710 h 1705595"/>
              <a:gd name="connsiteX3" fmla="*/ 2991004 w 3295222"/>
              <a:gd name="connsiteY3" fmla="*/ 71703 h 1705595"/>
              <a:gd name="connsiteX4" fmla="*/ 3295222 w 3295222"/>
              <a:gd name="connsiteY4" fmla="*/ 0 h 1705595"/>
              <a:gd name="connsiteX0" fmla="*/ 209921 w 3295222"/>
              <a:gd name="connsiteY0" fmla="*/ 1776871 h 1776871"/>
              <a:gd name="connsiteX1" fmla="*/ 491739 w 3295222"/>
              <a:gd name="connsiteY1" fmla="*/ 748328 h 1776871"/>
              <a:gd name="connsiteX2" fmla="*/ 3184123 w 3295222"/>
              <a:gd name="connsiteY2" fmla="*/ 722710 h 1776871"/>
              <a:gd name="connsiteX3" fmla="*/ 2991004 w 3295222"/>
              <a:gd name="connsiteY3" fmla="*/ 71703 h 1776871"/>
              <a:gd name="connsiteX4" fmla="*/ 3295222 w 3295222"/>
              <a:gd name="connsiteY4" fmla="*/ 0 h 1776871"/>
              <a:gd name="connsiteX0" fmla="*/ 0 w 3085301"/>
              <a:gd name="connsiteY0" fmla="*/ 1776871 h 1776871"/>
              <a:gd name="connsiteX1" fmla="*/ 281818 w 3085301"/>
              <a:gd name="connsiteY1" fmla="*/ 748328 h 1776871"/>
              <a:gd name="connsiteX2" fmla="*/ 2974202 w 3085301"/>
              <a:gd name="connsiteY2" fmla="*/ 722710 h 1776871"/>
              <a:gd name="connsiteX3" fmla="*/ 2781083 w 3085301"/>
              <a:gd name="connsiteY3" fmla="*/ 71703 h 1776871"/>
              <a:gd name="connsiteX4" fmla="*/ 3085301 w 3085301"/>
              <a:gd name="connsiteY4"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781083 w 3085301"/>
              <a:gd name="connsiteY4" fmla="*/ 71703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781083 w 3085301"/>
              <a:gd name="connsiteY4" fmla="*/ 71703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781083 w 3085301"/>
              <a:gd name="connsiteY4" fmla="*/ 71703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809625 w 3085301"/>
              <a:gd name="connsiteY4" fmla="*/ 83807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811664 w 3085301"/>
              <a:gd name="connsiteY4" fmla="*/ 95910 h 1776871"/>
              <a:gd name="connsiteX5" fmla="*/ 3085301 w 3085301"/>
              <a:gd name="connsiteY5" fmla="*/ 0 h 1776871"/>
              <a:gd name="connsiteX0" fmla="*/ 37456 w 3122757"/>
              <a:gd name="connsiteY0" fmla="*/ 1776871 h 1910302"/>
              <a:gd name="connsiteX1" fmla="*/ 46970 w 3122757"/>
              <a:gd name="connsiteY1" fmla="*/ 1738879 h 1910302"/>
              <a:gd name="connsiteX2" fmla="*/ 319274 w 3122757"/>
              <a:gd name="connsiteY2" fmla="*/ 748328 h 1910302"/>
              <a:gd name="connsiteX3" fmla="*/ 1560052 w 3122757"/>
              <a:gd name="connsiteY3" fmla="*/ 746872 h 1910302"/>
              <a:gd name="connsiteX4" fmla="*/ 3011658 w 3122757"/>
              <a:gd name="connsiteY4" fmla="*/ 722710 h 1910302"/>
              <a:gd name="connsiteX5" fmla="*/ 2849120 w 3122757"/>
              <a:gd name="connsiteY5" fmla="*/ 95910 h 1910302"/>
              <a:gd name="connsiteX6" fmla="*/ 3122757 w 3122757"/>
              <a:gd name="connsiteY6" fmla="*/ 0 h 1910302"/>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2028986"/>
              <a:gd name="connsiteX1" fmla="*/ 254164 w 3376841"/>
              <a:gd name="connsiteY1" fmla="*/ 1851846 h 2028986"/>
              <a:gd name="connsiteX2" fmla="*/ 573358 w 3376841"/>
              <a:gd name="connsiteY2" fmla="*/ 748328 h 2028986"/>
              <a:gd name="connsiteX3" fmla="*/ 1814136 w 3376841"/>
              <a:gd name="connsiteY3" fmla="*/ 746872 h 2028986"/>
              <a:gd name="connsiteX4" fmla="*/ 3265742 w 3376841"/>
              <a:gd name="connsiteY4" fmla="*/ 722710 h 2028986"/>
              <a:gd name="connsiteX5" fmla="*/ 3103204 w 3376841"/>
              <a:gd name="connsiteY5" fmla="*/ 95910 h 2028986"/>
              <a:gd name="connsiteX6" fmla="*/ 3376841 w 3376841"/>
              <a:gd name="connsiteY6" fmla="*/ 0 h 2028986"/>
              <a:gd name="connsiteX0" fmla="*/ 0 w 3376841"/>
              <a:gd name="connsiteY0" fmla="*/ 1811165 h 1854157"/>
              <a:gd name="connsiteX1" fmla="*/ 254164 w 3376841"/>
              <a:gd name="connsiteY1" fmla="*/ 1851846 h 1854157"/>
              <a:gd name="connsiteX2" fmla="*/ 573358 w 3376841"/>
              <a:gd name="connsiteY2" fmla="*/ 748328 h 1854157"/>
              <a:gd name="connsiteX3" fmla="*/ 1814136 w 3376841"/>
              <a:gd name="connsiteY3" fmla="*/ 746872 h 1854157"/>
              <a:gd name="connsiteX4" fmla="*/ 3265742 w 3376841"/>
              <a:gd name="connsiteY4" fmla="*/ 722710 h 1854157"/>
              <a:gd name="connsiteX5" fmla="*/ 3103204 w 3376841"/>
              <a:gd name="connsiteY5" fmla="*/ 95910 h 1854157"/>
              <a:gd name="connsiteX6" fmla="*/ 3376841 w 3376841"/>
              <a:gd name="connsiteY6" fmla="*/ 0 h 1854157"/>
              <a:gd name="connsiteX0" fmla="*/ 0 w 3376841"/>
              <a:gd name="connsiteY0" fmla="*/ 1811165 h 1851846"/>
              <a:gd name="connsiteX1" fmla="*/ 254164 w 3376841"/>
              <a:gd name="connsiteY1" fmla="*/ 1851846 h 1851846"/>
              <a:gd name="connsiteX2" fmla="*/ 573358 w 3376841"/>
              <a:gd name="connsiteY2" fmla="*/ 748328 h 1851846"/>
              <a:gd name="connsiteX3" fmla="*/ 1814136 w 3376841"/>
              <a:gd name="connsiteY3" fmla="*/ 746872 h 1851846"/>
              <a:gd name="connsiteX4" fmla="*/ 3265742 w 3376841"/>
              <a:gd name="connsiteY4" fmla="*/ 722710 h 1851846"/>
              <a:gd name="connsiteX5" fmla="*/ 3103204 w 3376841"/>
              <a:gd name="connsiteY5" fmla="*/ 95910 h 1851846"/>
              <a:gd name="connsiteX6" fmla="*/ 3376841 w 3376841"/>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500" h="1851846">
                <a:moveTo>
                  <a:pt x="0" y="1809148"/>
                </a:moveTo>
                <a:cubicBezTo>
                  <a:pt x="7702" y="1800799"/>
                  <a:pt x="215689" y="1833984"/>
                  <a:pt x="288823" y="1851846"/>
                </a:cubicBezTo>
                <a:cubicBezTo>
                  <a:pt x="380306" y="1628310"/>
                  <a:pt x="626991" y="1107321"/>
                  <a:pt x="608017" y="748328"/>
                </a:cubicBezTo>
                <a:lnTo>
                  <a:pt x="1848795" y="746872"/>
                </a:lnTo>
                <a:cubicBezTo>
                  <a:pt x="2297526" y="742602"/>
                  <a:pt x="3064299" y="748162"/>
                  <a:pt x="3300401" y="722710"/>
                </a:cubicBezTo>
                <a:cubicBezTo>
                  <a:pt x="3305791" y="409159"/>
                  <a:pt x="3252852" y="258672"/>
                  <a:pt x="3137863" y="95910"/>
                </a:cubicBezTo>
                <a:lnTo>
                  <a:pt x="3411500" y="0"/>
                </a:lnTo>
              </a:path>
            </a:pathLst>
          </a:custGeom>
          <a:ln w="38100">
            <a:solidFill>
              <a:srgbClr val="FF00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sz="2400"/>
          </a:p>
        </p:txBody>
      </p:sp>
      <p:pic>
        <p:nvPicPr>
          <p:cNvPr id="10" name="Picture 9" descr="a1.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4E3AFB1-7CB0-F749-8F1E-23B12D14546D}"/>
              </a:ext>
            </a:extLst>
          </p:cNvPr>
          <p:cNvPicPr>
            <a:picLocks noChangeAspect="1"/>
          </p:cNvPicPr>
          <p:nvPr/>
        </p:nvPicPr>
        <p:blipFill>
          <a:blip r:embed="rId5" cstate="print"/>
          <a:stretch>
            <a:fillRect/>
          </a:stretch>
        </p:blipFill>
        <p:spPr>
          <a:xfrm>
            <a:off x="2233059" y="4748862"/>
            <a:ext cx="465137" cy="573087"/>
          </a:xfrm>
          <a:prstGeom prst="rect">
            <a:avLst/>
          </a:prstGeom>
          <a:effectLst>
            <a:outerShdw blurRad="76200" dir="18900000" sy="23000" kx="-1200000" algn="bl" rotWithShape="0">
              <a:prstClr val="black">
                <a:alpha val="20000"/>
              </a:prstClr>
            </a:outerShdw>
          </a:effectLst>
        </p:spPr>
      </p:pic>
      <p:sp>
        <p:nvSpPr>
          <p:cNvPr id="11" name="Freeform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B10729-EF9E-B149-B115-9B620CF4BCE8}"/>
              </a:ext>
            </a:extLst>
          </p:cNvPr>
          <p:cNvSpPr/>
          <p:nvPr/>
        </p:nvSpPr>
        <p:spPr>
          <a:xfrm>
            <a:off x="4200135" y="3423298"/>
            <a:ext cx="1435953" cy="863600"/>
          </a:xfrm>
          <a:custGeom>
            <a:avLst/>
            <a:gdLst>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53918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1634758 w 3178206"/>
              <a:gd name="connsiteY2" fmla="*/ 74606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2392574 h 2392574"/>
              <a:gd name="connsiteX1" fmla="*/ 381740 w 3178206"/>
              <a:gd name="connsiteY1" fmla="*/ 1194088 h 2392574"/>
              <a:gd name="connsiteX2" fmla="*/ 1634758 w 3178206"/>
              <a:gd name="connsiteY2" fmla="*/ 1167793 h 2392574"/>
              <a:gd name="connsiteX3" fmla="*/ 2902998 w 3178206"/>
              <a:gd name="connsiteY3" fmla="*/ 528263 h 2392574"/>
              <a:gd name="connsiteX4" fmla="*/ 3160451 w 3178206"/>
              <a:gd name="connsiteY4" fmla="*/ 466119 h 2392574"/>
              <a:gd name="connsiteX5" fmla="*/ 3178206 w 3178206"/>
              <a:gd name="connsiteY5" fmla="*/ 421730 h 2392574"/>
              <a:gd name="connsiteX0" fmla="*/ 0 w 3178206"/>
              <a:gd name="connsiteY0" fmla="*/ 2040145 h 2040145"/>
              <a:gd name="connsiteX1" fmla="*/ 381740 w 3178206"/>
              <a:gd name="connsiteY1" fmla="*/ 841659 h 2040145"/>
              <a:gd name="connsiteX2" fmla="*/ 1634758 w 3178206"/>
              <a:gd name="connsiteY2" fmla="*/ 815364 h 2040145"/>
              <a:gd name="connsiteX3" fmla="*/ 2273021 w 3178206"/>
              <a:gd name="connsiteY3" fmla="*/ 106588 h 2040145"/>
              <a:gd name="connsiteX4" fmla="*/ 2902998 w 3178206"/>
              <a:gd name="connsiteY4" fmla="*/ 175834 h 2040145"/>
              <a:gd name="connsiteX5" fmla="*/ 3160451 w 3178206"/>
              <a:gd name="connsiteY5" fmla="*/ 113690 h 2040145"/>
              <a:gd name="connsiteX6" fmla="*/ 3178206 w 3178206"/>
              <a:gd name="connsiteY6" fmla="*/ 69301 h 2040145"/>
              <a:gd name="connsiteX0" fmla="*/ 0 w 3178206"/>
              <a:gd name="connsiteY0" fmla="*/ 2214317 h 2214317"/>
              <a:gd name="connsiteX1" fmla="*/ 381740 w 3178206"/>
              <a:gd name="connsiteY1" fmla="*/ 1015831 h 2214317"/>
              <a:gd name="connsiteX2" fmla="*/ 1634758 w 3178206"/>
              <a:gd name="connsiteY2" fmla="*/ 989536 h 2214317"/>
              <a:gd name="connsiteX3" fmla="*/ 2656198 w 3178206"/>
              <a:gd name="connsiteY3" fmla="*/ 106588 h 2214317"/>
              <a:gd name="connsiteX4" fmla="*/ 2902998 w 3178206"/>
              <a:gd name="connsiteY4" fmla="*/ 350006 h 2214317"/>
              <a:gd name="connsiteX5" fmla="*/ 3160451 w 3178206"/>
              <a:gd name="connsiteY5" fmla="*/ 287862 h 2214317"/>
              <a:gd name="connsiteX6" fmla="*/ 3178206 w 3178206"/>
              <a:gd name="connsiteY6" fmla="*/ 243473 h 2214317"/>
              <a:gd name="connsiteX0" fmla="*/ 0 w 3178206"/>
              <a:gd name="connsiteY0" fmla="*/ 2214317 h 2214317"/>
              <a:gd name="connsiteX1" fmla="*/ 381740 w 3178206"/>
              <a:gd name="connsiteY1" fmla="*/ 1015831 h 2214317"/>
              <a:gd name="connsiteX2" fmla="*/ 1634758 w 3178206"/>
              <a:gd name="connsiteY2" fmla="*/ 989536 h 2214317"/>
              <a:gd name="connsiteX3" fmla="*/ 2656198 w 3178206"/>
              <a:gd name="connsiteY3" fmla="*/ 106588 h 2214317"/>
              <a:gd name="connsiteX4" fmla="*/ 2902998 w 3178206"/>
              <a:gd name="connsiteY4" fmla="*/ 350006 h 2214317"/>
              <a:gd name="connsiteX5" fmla="*/ 3160451 w 3178206"/>
              <a:gd name="connsiteY5" fmla="*/ 287862 h 2214317"/>
              <a:gd name="connsiteX6" fmla="*/ 3178206 w 3178206"/>
              <a:gd name="connsiteY6" fmla="*/ 243473 h 2214317"/>
              <a:gd name="connsiteX0" fmla="*/ 0 w 3178206"/>
              <a:gd name="connsiteY0" fmla="*/ 2107729 h 2107729"/>
              <a:gd name="connsiteX1" fmla="*/ 381740 w 3178206"/>
              <a:gd name="connsiteY1" fmla="*/ 909243 h 2107729"/>
              <a:gd name="connsiteX2" fmla="*/ 1634758 w 3178206"/>
              <a:gd name="connsiteY2" fmla="*/ 882948 h 2107729"/>
              <a:gd name="connsiteX3" fmla="*/ 2656198 w 3178206"/>
              <a:gd name="connsiteY3" fmla="*/ 0 h 2107729"/>
              <a:gd name="connsiteX4" fmla="*/ 2902998 w 3178206"/>
              <a:gd name="connsiteY4" fmla="*/ 243418 h 2107729"/>
              <a:gd name="connsiteX5" fmla="*/ 3160451 w 3178206"/>
              <a:gd name="connsiteY5" fmla="*/ 181274 h 2107729"/>
              <a:gd name="connsiteX6" fmla="*/ 3178206 w 3178206"/>
              <a:gd name="connsiteY6" fmla="*/ 136885 h 2107729"/>
              <a:gd name="connsiteX0" fmla="*/ 0 w 3178206"/>
              <a:gd name="connsiteY0" fmla="*/ 2125146 h 2125146"/>
              <a:gd name="connsiteX1" fmla="*/ 381740 w 3178206"/>
              <a:gd name="connsiteY1" fmla="*/ 926660 h 2125146"/>
              <a:gd name="connsiteX2" fmla="*/ 1634758 w 3178206"/>
              <a:gd name="connsiteY2" fmla="*/ 900365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0365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0365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7988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5380 w 3178206"/>
              <a:gd name="connsiteY5" fmla="*/ 265598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5380 w 3178206"/>
              <a:gd name="connsiteY5" fmla="*/ 265598 h 2125146"/>
              <a:gd name="connsiteX6" fmla="*/ 3160451 w 3178206"/>
              <a:gd name="connsiteY6" fmla="*/ 198691 h 2125146"/>
              <a:gd name="connsiteX7" fmla="*/ 3178206 w 3178206"/>
              <a:gd name="connsiteY7" fmla="*/ 154302 h 2125146"/>
              <a:gd name="connsiteX0" fmla="*/ 0 w 3178206"/>
              <a:gd name="connsiteY0" fmla="*/ 2122764 h 2122764"/>
              <a:gd name="connsiteX1" fmla="*/ 381740 w 3178206"/>
              <a:gd name="connsiteY1" fmla="*/ 924278 h 2122764"/>
              <a:gd name="connsiteX2" fmla="*/ 1620471 w 3178206"/>
              <a:gd name="connsiteY2" fmla="*/ 906691 h 2122764"/>
              <a:gd name="connsiteX3" fmla="*/ 1880863 w 3178206"/>
              <a:gd name="connsiteY3" fmla="*/ 242547 h 2122764"/>
              <a:gd name="connsiteX4" fmla="*/ 2663274 w 3178206"/>
              <a:gd name="connsiteY4" fmla="*/ 0 h 2122764"/>
              <a:gd name="connsiteX5" fmla="*/ 2905380 w 3178206"/>
              <a:gd name="connsiteY5" fmla="*/ 263216 h 2122764"/>
              <a:gd name="connsiteX6" fmla="*/ 3160451 w 3178206"/>
              <a:gd name="connsiteY6" fmla="*/ 196309 h 2122764"/>
              <a:gd name="connsiteX7" fmla="*/ 3178206 w 3178206"/>
              <a:gd name="connsiteY7" fmla="*/ 151920 h 2122764"/>
              <a:gd name="connsiteX0" fmla="*/ 0 w 3178206"/>
              <a:gd name="connsiteY0" fmla="*/ 2127526 h 2127526"/>
              <a:gd name="connsiteX1" fmla="*/ 381740 w 3178206"/>
              <a:gd name="connsiteY1" fmla="*/ 929040 h 2127526"/>
              <a:gd name="connsiteX2" fmla="*/ 1620471 w 3178206"/>
              <a:gd name="connsiteY2" fmla="*/ 911453 h 2127526"/>
              <a:gd name="connsiteX3" fmla="*/ 1880863 w 3178206"/>
              <a:gd name="connsiteY3" fmla="*/ 247309 h 2127526"/>
              <a:gd name="connsiteX4" fmla="*/ 2670417 w 3178206"/>
              <a:gd name="connsiteY4" fmla="*/ 0 h 2127526"/>
              <a:gd name="connsiteX5" fmla="*/ 2905380 w 3178206"/>
              <a:gd name="connsiteY5" fmla="*/ 267978 h 2127526"/>
              <a:gd name="connsiteX6" fmla="*/ 3160451 w 3178206"/>
              <a:gd name="connsiteY6" fmla="*/ 201071 h 2127526"/>
              <a:gd name="connsiteX7" fmla="*/ 3178206 w 3178206"/>
              <a:gd name="connsiteY7" fmla="*/ 156682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67978 h 2127526"/>
              <a:gd name="connsiteX6" fmla="*/ 3160451 w 3160451"/>
              <a:gd name="connsiteY6" fmla="*/ 201071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67978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0946 w 3160451"/>
              <a:gd name="connsiteY2" fmla="*/ 937647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1618090 w 3160451"/>
              <a:gd name="connsiteY1" fmla="*/ 940028 h 2127526"/>
              <a:gd name="connsiteX2" fmla="*/ 1880863 w 3160451"/>
              <a:gd name="connsiteY2" fmla="*/ 247309 h 2127526"/>
              <a:gd name="connsiteX3" fmla="*/ 2670417 w 3160451"/>
              <a:gd name="connsiteY3" fmla="*/ 0 h 2127526"/>
              <a:gd name="connsiteX4" fmla="*/ 2895855 w 3160451"/>
              <a:gd name="connsiteY4" fmla="*/ 282266 h 2127526"/>
              <a:gd name="connsiteX5" fmla="*/ 3160451 w 3160451"/>
              <a:gd name="connsiteY5" fmla="*/ 191546 h 2127526"/>
              <a:gd name="connsiteX0" fmla="*/ 178 w 1542539"/>
              <a:gd name="connsiteY0" fmla="*/ 940028 h 940028"/>
              <a:gd name="connsiteX1" fmla="*/ 262951 w 1542539"/>
              <a:gd name="connsiteY1" fmla="*/ 247309 h 940028"/>
              <a:gd name="connsiteX2" fmla="*/ 1052505 w 1542539"/>
              <a:gd name="connsiteY2" fmla="*/ 0 h 940028"/>
              <a:gd name="connsiteX3" fmla="*/ 1277943 w 1542539"/>
              <a:gd name="connsiteY3" fmla="*/ 282266 h 940028"/>
              <a:gd name="connsiteX4" fmla="*/ 1542539 w 1542539"/>
              <a:gd name="connsiteY4" fmla="*/ 191546 h 940028"/>
              <a:gd name="connsiteX0" fmla="*/ 178 w 1542539"/>
              <a:gd name="connsiteY0" fmla="*/ 972988 h 972988"/>
              <a:gd name="connsiteX1" fmla="*/ 262951 w 1542539"/>
              <a:gd name="connsiteY1" fmla="*/ 280269 h 972988"/>
              <a:gd name="connsiteX2" fmla="*/ 1038172 w 1542539"/>
              <a:gd name="connsiteY2" fmla="*/ 0 h 972988"/>
              <a:gd name="connsiteX3" fmla="*/ 1277943 w 1542539"/>
              <a:gd name="connsiteY3" fmla="*/ 315226 h 972988"/>
              <a:gd name="connsiteX4" fmla="*/ 1542539 w 1542539"/>
              <a:gd name="connsiteY4" fmla="*/ 224506 h 972988"/>
              <a:gd name="connsiteX0" fmla="*/ 178 w 1542539"/>
              <a:gd name="connsiteY0" fmla="*/ 972988 h 972988"/>
              <a:gd name="connsiteX1" fmla="*/ 274895 w 1542539"/>
              <a:gd name="connsiteY1" fmla="*/ 252379 h 972988"/>
              <a:gd name="connsiteX2" fmla="*/ 1038172 w 1542539"/>
              <a:gd name="connsiteY2" fmla="*/ 0 h 972988"/>
              <a:gd name="connsiteX3" fmla="*/ 1277943 w 1542539"/>
              <a:gd name="connsiteY3" fmla="*/ 315226 h 972988"/>
              <a:gd name="connsiteX4" fmla="*/ 1542539 w 1542539"/>
              <a:gd name="connsiteY4" fmla="*/ 224506 h 972988"/>
              <a:gd name="connsiteX0" fmla="*/ 2326 w 1544687"/>
              <a:gd name="connsiteY0" fmla="*/ 972988 h 972988"/>
              <a:gd name="connsiteX1" fmla="*/ 260321 w 1544687"/>
              <a:gd name="connsiteY1" fmla="*/ 244773 h 972988"/>
              <a:gd name="connsiteX2" fmla="*/ 1040320 w 1544687"/>
              <a:gd name="connsiteY2" fmla="*/ 0 h 972988"/>
              <a:gd name="connsiteX3" fmla="*/ 1280091 w 1544687"/>
              <a:gd name="connsiteY3" fmla="*/ 315226 h 972988"/>
              <a:gd name="connsiteX4" fmla="*/ 1544687 w 1544687"/>
              <a:gd name="connsiteY4" fmla="*/ 224506 h 972988"/>
              <a:gd name="connsiteX0" fmla="*/ 2326 w 1544687"/>
              <a:gd name="connsiteY0" fmla="*/ 972988 h 972988"/>
              <a:gd name="connsiteX1" fmla="*/ 260321 w 1544687"/>
              <a:gd name="connsiteY1" fmla="*/ 244773 h 972988"/>
              <a:gd name="connsiteX2" fmla="*/ 1040320 w 1544687"/>
              <a:gd name="connsiteY2" fmla="*/ 0 h 972988"/>
              <a:gd name="connsiteX3" fmla="*/ 1246646 w 1544687"/>
              <a:gd name="connsiteY3" fmla="*/ 259447 h 972988"/>
              <a:gd name="connsiteX4" fmla="*/ 1544687 w 1544687"/>
              <a:gd name="connsiteY4" fmla="*/ 224506 h 972988"/>
              <a:gd name="connsiteX0" fmla="*/ 2326 w 1542298"/>
              <a:gd name="connsiteY0" fmla="*/ 972988 h 972988"/>
              <a:gd name="connsiteX1" fmla="*/ 260321 w 1542298"/>
              <a:gd name="connsiteY1" fmla="*/ 244773 h 972988"/>
              <a:gd name="connsiteX2" fmla="*/ 1040320 w 1542298"/>
              <a:gd name="connsiteY2" fmla="*/ 0 h 972988"/>
              <a:gd name="connsiteX3" fmla="*/ 1246646 w 1542298"/>
              <a:gd name="connsiteY3" fmla="*/ 259447 h 972988"/>
              <a:gd name="connsiteX4" fmla="*/ 1542298 w 1542298"/>
              <a:gd name="connsiteY4" fmla="*/ 191545 h 972988"/>
              <a:gd name="connsiteX0" fmla="*/ 2326 w 1542298"/>
              <a:gd name="connsiteY0" fmla="*/ 972988 h 972988"/>
              <a:gd name="connsiteX1" fmla="*/ 260321 w 1542298"/>
              <a:gd name="connsiteY1" fmla="*/ 244773 h 972988"/>
              <a:gd name="connsiteX2" fmla="*/ 1040320 w 1542298"/>
              <a:gd name="connsiteY2" fmla="*/ 0 h 972988"/>
              <a:gd name="connsiteX3" fmla="*/ 1246646 w 1542298"/>
              <a:gd name="connsiteY3" fmla="*/ 274659 h 972988"/>
              <a:gd name="connsiteX4" fmla="*/ 1542298 w 1542298"/>
              <a:gd name="connsiteY4" fmla="*/ 191545 h 972988"/>
              <a:gd name="connsiteX0" fmla="*/ 2326 w 1542298"/>
              <a:gd name="connsiteY0" fmla="*/ 972988 h 972988"/>
              <a:gd name="connsiteX1" fmla="*/ 260321 w 1542298"/>
              <a:gd name="connsiteY1" fmla="*/ 244773 h 972988"/>
              <a:gd name="connsiteX2" fmla="*/ 1040320 w 1542298"/>
              <a:gd name="connsiteY2" fmla="*/ 0 h 972988"/>
              <a:gd name="connsiteX3" fmla="*/ 1246646 w 1542298"/>
              <a:gd name="connsiteY3" fmla="*/ 274659 h 972988"/>
              <a:gd name="connsiteX4" fmla="*/ 1542298 w 1542298"/>
              <a:gd name="connsiteY4" fmla="*/ 191545 h 972988"/>
              <a:gd name="connsiteX0" fmla="*/ 178 w 1540150"/>
              <a:gd name="connsiteY0" fmla="*/ 972988 h 972988"/>
              <a:gd name="connsiteX1" fmla="*/ 265341 w 1540150"/>
              <a:gd name="connsiteY1" fmla="*/ 244773 h 972988"/>
              <a:gd name="connsiteX2" fmla="*/ 1038172 w 1540150"/>
              <a:gd name="connsiteY2" fmla="*/ 0 h 972988"/>
              <a:gd name="connsiteX3" fmla="*/ 1244498 w 1540150"/>
              <a:gd name="connsiteY3" fmla="*/ 274659 h 972988"/>
              <a:gd name="connsiteX4" fmla="*/ 1540150 w 1540150"/>
              <a:gd name="connsiteY4" fmla="*/ 191545 h 972988"/>
              <a:gd name="connsiteX0" fmla="*/ 178 w 1540150"/>
              <a:gd name="connsiteY0" fmla="*/ 972988 h 972988"/>
              <a:gd name="connsiteX1" fmla="*/ 265341 w 1540150"/>
              <a:gd name="connsiteY1" fmla="*/ 244773 h 972988"/>
              <a:gd name="connsiteX2" fmla="*/ 1038172 w 1540150"/>
              <a:gd name="connsiteY2" fmla="*/ 0 h 972988"/>
              <a:gd name="connsiteX3" fmla="*/ 1244498 w 1540150"/>
              <a:gd name="connsiteY3" fmla="*/ 274659 h 972988"/>
              <a:gd name="connsiteX4" fmla="*/ 1540150 w 1540150"/>
              <a:gd name="connsiteY4" fmla="*/ 191545 h 972988"/>
              <a:gd name="connsiteX0" fmla="*/ 178 w 1540150"/>
              <a:gd name="connsiteY0" fmla="*/ 972988 h 972988"/>
              <a:gd name="connsiteX1" fmla="*/ 265341 w 1540150"/>
              <a:gd name="connsiteY1" fmla="*/ 244773 h 972988"/>
              <a:gd name="connsiteX2" fmla="*/ 1038172 w 1540150"/>
              <a:gd name="connsiteY2" fmla="*/ 0 h 972988"/>
              <a:gd name="connsiteX3" fmla="*/ 1244498 w 1540150"/>
              <a:gd name="connsiteY3" fmla="*/ 274659 h 972988"/>
              <a:gd name="connsiteX4" fmla="*/ 1540150 w 1540150"/>
              <a:gd name="connsiteY4" fmla="*/ 191545 h 972988"/>
              <a:gd name="connsiteX0" fmla="*/ 178 w 1540150"/>
              <a:gd name="connsiteY0" fmla="*/ 1004925 h 1004925"/>
              <a:gd name="connsiteX1" fmla="*/ 265341 w 1540150"/>
              <a:gd name="connsiteY1" fmla="*/ 276710 h 1004925"/>
              <a:gd name="connsiteX2" fmla="*/ 775705 w 1540150"/>
              <a:gd name="connsiteY2" fmla="*/ 114968 h 1004925"/>
              <a:gd name="connsiteX3" fmla="*/ 1038172 w 1540150"/>
              <a:gd name="connsiteY3" fmla="*/ 31937 h 1004925"/>
              <a:gd name="connsiteX4" fmla="*/ 1244498 w 1540150"/>
              <a:gd name="connsiteY4" fmla="*/ 306596 h 1004925"/>
              <a:gd name="connsiteX5" fmla="*/ 1540150 w 1540150"/>
              <a:gd name="connsiteY5" fmla="*/ 223482 h 1004925"/>
              <a:gd name="connsiteX0" fmla="*/ 178 w 1540150"/>
              <a:gd name="connsiteY0" fmla="*/ 1004926 h 1004926"/>
              <a:gd name="connsiteX1" fmla="*/ 265341 w 1540150"/>
              <a:gd name="connsiteY1" fmla="*/ 276711 h 1004926"/>
              <a:gd name="connsiteX2" fmla="*/ 775705 w 1540150"/>
              <a:gd name="connsiteY2" fmla="*/ 114969 h 1004926"/>
              <a:gd name="connsiteX3" fmla="*/ 1038172 w 1540150"/>
              <a:gd name="connsiteY3" fmla="*/ 31938 h 1004926"/>
              <a:gd name="connsiteX4" fmla="*/ 1244498 w 1540150"/>
              <a:gd name="connsiteY4" fmla="*/ 306597 h 1004926"/>
              <a:gd name="connsiteX5" fmla="*/ 1540150 w 1540150"/>
              <a:gd name="connsiteY5" fmla="*/ 223483 h 1004926"/>
              <a:gd name="connsiteX0" fmla="*/ 178 w 1540150"/>
              <a:gd name="connsiteY0" fmla="*/ 1004926 h 1004926"/>
              <a:gd name="connsiteX1" fmla="*/ 265341 w 1540150"/>
              <a:gd name="connsiteY1" fmla="*/ 276711 h 1004926"/>
              <a:gd name="connsiteX2" fmla="*/ 775705 w 1540150"/>
              <a:gd name="connsiteY2" fmla="*/ 114969 h 1004926"/>
              <a:gd name="connsiteX3" fmla="*/ 1038172 w 1540150"/>
              <a:gd name="connsiteY3" fmla="*/ 31938 h 1004926"/>
              <a:gd name="connsiteX4" fmla="*/ 1244498 w 1540150"/>
              <a:gd name="connsiteY4" fmla="*/ 306597 h 1004926"/>
              <a:gd name="connsiteX5" fmla="*/ 1540150 w 1540150"/>
              <a:gd name="connsiteY5" fmla="*/ 223483 h 1004926"/>
              <a:gd name="connsiteX0" fmla="*/ 178 w 1540150"/>
              <a:gd name="connsiteY0" fmla="*/ 972989 h 972989"/>
              <a:gd name="connsiteX1" fmla="*/ 265341 w 1540150"/>
              <a:gd name="connsiteY1" fmla="*/ 244774 h 972989"/>
              <a:gd name="connsiteX2" fmla="*/ 775705 w 1540150"/>
              <a:gd name="connsiteY2" fmla="*/ 83032 h 972989"/>
              <a:gd name="connsiteX3" fmla="*/ 1038172 w 1540150"/>
              <a:gd name="connsiteY3" fmla="*/ 1 h 972989"/>
              <a:gd name="connsiteX4" fmla="*/ 1244498 w 1540150"/>
              <a:gd name="connsiteY4" fmla="*/ 274660 h 972989"/>
              <a:gd name="connsiteX5" fmla="*/ 1540150 w 1540150"/>
              <a:gd name="connsiteY5" fmla="*/ 191546 h 972989"/>
              <a:gd name="connsiteX0" fmla="*/ 178 w 1540150"/>
              <a:gd name="connsiteY0" fmla="*/ 972988 h 972988"/>
              <a:gd name="connsiteX1" fmla="*/ 265341 w 1540150"/>
              <a:gd name="connsiteY1" fmla="*/ 244773 h 972988"/>
              <a:gd name="connsiteX2" fmla="*/ 775705 w 1540150"/>
              <a:gd name="connsiteY2" fmla="*/ 83031 h 972988"/>
              <a:gd name="connsiteX3" fmla="*/ 1038172 w 1540150"/>
              <a:gd name="connsiteY3" fmla="*/ 0 h 972988"/>
              <a:gd name="connsiteX4" fmla="*/ 1244498 w 1540150"/>
              <a:gd name="connsiteY4" fmla="*/ 274659 h 972988"/>
              <a:gd name="connsiteX5" fmla="*/ 1540150 w 1540150"/>
              <a:gd name="connsiteY5" fmla="*/ 191545 h 972988"/>
              <a:gd name="connsiteX0" fmla="*/ 178 w 1540150"/>
              <a:gd name="connsiteY0" fmla="*/ 972988 h 972988"/>
              <a:gd name="connsiteX1" fmla="*/ 265341 w 1540150"/>
              <a:gd name="connsiteY1" fmla="*/ 244773 h 972988"/>
              <a:gd name="connsiteX2" fmla="*/ 775705 w 1540150"/>
              <a:gd name="connsiteY2" fmla="*/ 83031 h 972988"/>
              <a:gd name="connsiteX3" fmla="*/ 1038172 w 1540150"/>
              <a:gd name="connsiteY3" fmla="*/ 0 h 972988"/>
              <a:gd name="connsiteX4" fmla="*/ 1282890 w 1540150"/>
              <a:gd name="connsiteY4" fmla="*/ 287526 h 972988"/>
              <a:gd name="connsiteX5" fmla="*/ 1540150 w 1540150"/>
              <a:gd name="connsiteY5" fmla="*/ 191545 h 972988"/>
              <a:gd name="connsiteX0" fmla="*/ 178 w 1540150"/>
              <a:gd name="connsiteY0" fmla="*/ 972988 h 972988"/>
              <a:gd name="connsiteX1" fmla="*/ 265341 w 1540150"/>
              <a:gd name="connsiteY1" fmla="*/ 244773 h 972988"/>
              <a:gd name="connsiteX2" fmla="*/ 775705 w 1540150"/>
              <a:gd name="connsiteY2" fmla="*/ 83031 h 972988"/>
              <a:gd name="connsiteX3" fmla="*/ 1038172 w 1540150"/>
              <a:gd name="connsiteY3" fmla="*/ 0 h 972988"/>
              <a:gd name="connsiteX4" fmla="*/ 1276829 w 1540150"/>
              <a:gd name="connsiteY4" fmla="*/ 296105 h 972988"/>
              <a:gd name="connsiteX5" fmla="*/ 1540150 w 1540150"/>
              <a:gd name="connsiteY5" fmla="*/ 191545 h 972988"/>
              <a:gd name="connsiteX0" fmla="*/ 4 w 1539976"/>
              <a:gd name="connsiteY0" fmla="*/ 972988 h 972988"/>
              <a:gd name="connsiteX1" fmla="*/ 265167 w 1539976"/>
              <a:gd name="connsiteY1" fmla="*/ 244773 h 972988"/>
              <a:gd name="connsiteX2" fmla="*/ 775531 w 1539976"/>
              <a:gd name="connsiteY2" fmla="*/ 83031 h 972988"/>
              <a:gd name="connsiteX3" fmla="*/ 1037998 w 1539976"/>
              <a:gd name="connsiteY3" fmla="*/ 0 h 972988"/>
              <a:gd name="connsiteX4" fmla="*/ 1276655 w 1539976"/>
              <a:gd name="connsiteY4" fmla="*/ 292399 h 972988"/>
              <a:gd name="connsiteX5" fmla="*/ 1539976 w 1539976"/>
              <a:gd name="connsiteY5" fmla="*/ 191545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76655 w 1522538"/>
              <a:gd name="connsiteY4" fmla="*/ 292399 h 972988"/>
              <a:gd name="connsiteX5" fmla="*/ 1522538 w 1522538"/>
              <a:gd name="connsiteY5" fmla="*/ 191545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80142 w 1522538"/>
              <a:gd name="connsiteY4" fmla="*/ 288692 h 972988"/>
              <a:gd name="connsiteX5" fmla="*/ 1522538 w 1522538"/>
              <a:gd name="connsiteY5" fmla="*/ 191545 h 972988"/>
              <a:gd name="connsiteX0" fmla="*/ 4 w 1519051"/>
              <a:gd name="connsiteY0" fmla="*/ 972988 h 972988"/>
              <a:gd name="connsiteX1" fmla="*/ 265167 w 1519051"/>
              <a:gd name="connsiteY1" fmla="*/ 244773 h 972988"/>
              <a:gd name="connsiteX2" fmla="*/ 775531 w 1519051"/>
              <a:gd name="connsiteY2" fmla="*/ 83031 h 972988"/>
              <a:gd name="connsiteX3" fmla="*/ 1037998 w 1519051"/>
              <a:gd name="connsiteY3" fmla="*/ 0 h 972988"/>
              <a:gd name="connsiteX4" fmla="*/ 1280142 w 1519051"/>
              <a:gd name="connsiteY4" fmla="*/ 288692 h 972988"/>
              <a:gd name="connsiteX5" fmla="*/ 1519051 w 1519051"/>
              <a:gd name="connsiteY5" fmla="*/ 191545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80142 w 1522538"/>
              <a:gd name="connsiteY4" fmla="*/ 288692 h 972988"/>
              <a:gd name="connsiteX5" fmla="*/ 1522538 w 1522538"/>
              <a:gd name="connsiteY5" fmla="*/ 195251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73167 w 1522538"/>
              <a:gd name="connsiteY4" fmla="*/ 288692 h 972988"/>
              <a:gd name="connsiteX5" fmla="*/ 1522538 w 1522538"/>
              <a:gd name="connsiteY5" fmla="*/ 195251 h 97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538" h="972988">
                <a:moveTo>
                  <a:pt x="4" y="972988"/>
                </a:moveTo>
                <a:cubicBezTo>
                  <a:pt x="-174" y="668865"/>
                  <a:pt x="4846" y="372472"/>
                  <a:pt x="265167" y="244773"/>
                </a:cubicBezTo>
                <a:cubicBezTo>
                  <a:pt x="427866" y="157298"/>
                  <a:pt x="646726" y="123826"/>
                  <a:pt x="775531" y="83031"/>
                </a:cubicBezTo>
                <a:lnTo>
                  <a:pt x="1037998" y="0"/>
                </a:lnTo>
                <a:cubicBezTo>
                  <a:pt x="1141670" y="123032"/>
                  <a:pt x="1186289" y="166267"/>
                  <a:pt x="1273167" y="288692"/>
                </a:cubicBezTo>
                <a:lnTo>
                  <a:pt x="1522538" y="195251"/>
                </a:lnTo>
              </a:path>
            </a:pathLst>
          </a:custGeom>
          <a:ln w="40640">
            <a:solidFill>
              <a:schemeClr val="accent6"/>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sz="2400" dirty="0"/>
          </a:p>
        </p:txBody>
      </p:sp>
      <p:pic>
        <p:nvPicPr>
          <p:cNvPr id="12" name="Picture 11" descr="a3.pn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23B41FF-9E00-5E4E-8941-B30D4F8C94BF}"/>
              </a:ext>
            </a:extLst>
          </p:cNvPr>
          <p:cNvPicPr>
            <a:picLocks noChangeAspect="1"/>
          </p:cNvPicPr>
          <p:nvPr/>
        </p:nvPicPr>
        <p:blipFill>
          <a:blip r:embed="rId6" cstate="print"/>
          <a:stretch>
            <a:fillRect/>
          </a:stretch>
        </p:blipFill>
        <p:spPr>
          <a:xfrm>
            <a:off x="5606496" y="3321698"/>
            <a:ext cx="454025" cy="558800"/>
          </a:xfrm>
          <a:prstGeom prst="rect">
            <a:avLst/>
          </a:prstGeom>
          <a:effectLst>
            <a:outerShdw blurRad="76200" dir="18900000" sy="23000" kx="-1200000" algn="bl"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upRigh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1F54-02AD-4653-9624-501DD5D64291}"/>
              </a:ext>
            </a:extLst>
          </p:cNvPr>
          <p:cNvSpPr>
            <a:spLocks noGrp="1"/>
          </p:cNvSpPr>
          <p:nvPr>
            <p:ph type="title"/>
          </p:nvPr>
        </p:nvSpPr>
        <p:spPr>
          <a:xfrm>
            <a:off x="457200" y="11370"/>
            <a:ext cx="8229600" cy="914400"/>
          </a:xfrm>
        </p:spPr>
        <p:txBody>
          <a:bodyPr/>
          <a:lstStyle/>
          <a:p>
            <a:r>
              <a:rPr lang="fr-CA" dirty="0" smtClean="0">
                <a:sym typeface="Arial"/>
              </a:rPr>
              <a:t>Aider les femmes à prendre </a:t>
            </a:r>
            <a:br>
              <a:rPr lang="fr-CA" dirty="0" smtClean="0">
                <a:sym typeface="Arial"/>
              </a:rPr>
            </a:br>
            <a:r>
              <a:rPr lang="fr-CA" dirty="0" smtClean="0">
                <a:sym typeface="Arial"/>
              </a:rPr>
              <a:t>des décisions financières éclairées</a:t>
            </a:r>
            <a:endParaRPr lang="fr-CA" b="1" dirty="0">
              <a:ea typeface="ＭＳ Ｐゴシック"/>
              <a:cs typeface="+mn-cs"/>
              <a:sym typeface="Arial"/>
            </a:endParaRP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964B63-5787-43E0-B1DD-BBA18F35182F}"/>
              </a:ext>
            </a:extLst>
          </p:cNvPr>
          <p:cNvSpPr>
            <a:spLocks noGrp="1"/>
          </p:cNvSpPr>
          <p:nvPr>
            <p:ph idx="1"/>
          </p:nvPr>
        </p:nvSpPr>
        <p:spPr/>
        <p:txBody>
          <a:bodyPr/>
          <a:lstStyle/>
          <a:p>
            <a:pPr marL="342900" indent="-342900">
              <a:buFont typeface="Wingdings" panose="05000000000000000000" pitchFamily="2" charset="2"/>
              <a:buChar char="§"/>
            </a:pPr>
            <a:r>
              <a:rPr lang="fr-CA" sz="1800" b="0" dirty="0">
                <a:solidFill>
                  <a:schemeClr val="tx1"/>
                </a:solidFill>
                <a:sym typeface="Arial"/>
              </a:rPr>
              <a:t>La sensibilisation aux événements marquants est source de motivation</a:t>
            </a:r>
          </a:p>
          <a:p>
            <a:pPr marL="342900" indent="-342900">
              <a:buFont typeface="Wingdings" panose="05000000000000000000" pitchFamily="2" charset="2"/>
              <a:buChar char="§"/>
            </a:pPr>
            <a:r>
              <a:rPr lang="fr-CA" sz="1800" b="0" dirty="0">
                <a:solidFill>
                  <a:schemeClr val="tx1"/>
                </a:solidFill>
                <a:sym typeface="Arial"/>
              </a:rPr>
              <a:t>La confiance augmente les chances de proactivité</a:t>
            </a:r>
          </a:p>
          <a:p>
            <a:pPr marL="342900" indent="-342900">
              <a:buFont typeface="Wingdings" panose="05000000000000000000" pitchFamily="2" charset="2"/>
              <a:buChar char="§"/>
            </a:pPr>
            <a:r>
              <a:rPr lang="fr-CA" sz="1800" b="0" dirty="0" smtClean="0">
                <a:solidFill>
                  <a:schemeClr val="tx1"/>
                </a:solidFill>
                <a:sym typeface="Arial"/>
              </a:rPr>
              <a:t>La proactivité apporte d’habitude plus de tranquillité d’esprit et accroît la confiance</a:t>
            </a:r>
          </a:p>
          <a:p>
            <a:pPr marL="342900" indent="-342900">
              <a:buFont typeface="Wingdings" panose="05000000000000000000" pitchFamily="2" charset="2"/>
              <a:buChar char="§"/>
            </a:pPr>
            <a:r>
              <a:rPr lang="fr-CA" sz="1800" b="0" dirty="0">
                <a:solidFill>
                  <a:schemeClr val="tx1"/>
                </a:solidFill>
                <a:sym typeface="Arial"/>
              </a:rPr>
              <a:t>Votre rôle dans ces étapes est décisif pour améliorer les relations avec les clientes.</a:t>
            </a:r>
          </a:p>
        </p:txBody>
      </p:sp>
      <p:pic>
        <p:nvPicPr>
          <p:cNvPr id="7" name="Picture 2" descr="C:\Users\Audi\Desktop\Women and Money\b11.jpg">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0AED69-DCE2-4810-8AB1-EE4594396E4F}"/>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5334000" y="1272445"/>
            <a:ext cx="2743200" cy="472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25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a:sym typeface="Arial"/>
              </a:rPr>
              <a:t>Aperçu de la séance</a:t>
            </a:r>
          </a:p>
        </p:txBody>
      </p:sp>
      <p:sp>
        <p:nvSpPr>
          <p:cNvPr id="3" name="Content Placeholder 2"/>
          <p:cNvSpPr>
            <a:spLocks noGrp="1"/>
          </p:cNvSpPr>
          <p:nvPr>
            <p:ph idx="12"/>
          </p:nvPr>
        </p:nvSpPr>
        <p:spPr/>
        <p:txBody>
          <a:bodyPr/>
          <a:lstStyle/>
          <a:p>
            <a:pPr marL="342900" indent="-342900">
              <a:buFont typeface="Wingdings" panose="05000000000000000000" pitchFamily="2" charset="2"/>
              <a:buChar char="§"/>
            </a:pPr>
            <a:r>
              <a:rPr lang="fr-CA" sz="1800" dirty="0" smtClean="0">
                <a:sym typeface="Arial"/>
              </a:rPr>
              <a:t>Occasions d’affaires, risques et préoccupations des femmes</a:t>
            </a:r>
          </a:p>
          <a:p>
            <a:pPr marL="342900" indent="-342900">
              <a:buFont typeface="Wingdings" panose="05000000000000000000" pitchFamily="2" charset="2"/>
              <a:buChar char="§"/>
            </a:pPr>
            <a:r>
              <a:rPr lang="fr-CA" sz="1800" dirty="0" smtClean="0">
                <a:sym typeface="Arial"/>
              </a:rPr>
              <a:t>Comprendre les femmes</a:t>
            </a:r>
          </a:p>
          <a:p>
            <a:pPr marL="801688" lvl="1" indent="-342900">
              <a:buFont typeface="Arial" pitchFamily="34" charset="0"/>
              <a:buChar char="•"/>
            </a:pPr>
            <a:r>
              <a:rPr lang="fr-CA" sz="1800" dirty="0" smtClean="0">
                <a:sym typeface="Arial"/>
              </a:rPr>
              <a:t>Différences</a:t>
            </a:r>
          </a:p>
          <a:p>
            <a:pPr marL="801688" lvl="1" indent="-342900">
              <a:buFont typeface="Arial" pitchFamily="34" charset="0"/>
              <a:buChar char="•"/>
            </a:pPr>
            <a:r>
              <a:rPr lang="fr-CA" sz="1800" dirty="0" smtClean="0">
                <a:sym typeface="Arial"/>
              </a:rPr>
              <a:t>Les transitions de la vie et leurs répercussions</a:t>
            </a:r>
          </a:p>
          <a:p>
            <a:pPr marL="342900" indent="-342900">
              <a:buFont typeface="Wingdings" panose="05000000000000000000" pitchFamily="2" charset="2"/>
              <a:buChar char="§"/>
            </a:pPr>
            <a:r>
              <a:rPr lang="fr-CA" sz="1800" dirty="0" smtClean="0">
                <a:sym typeface="Arial"/>
              </a:rPr>
              <a:t>Aider les femmes à prendre des décisions financières éclairées</a:t>
            </a:r>
          </a:p>
          <a:p>
            <a:pPr marL="801688" lvl="1" indent="-342900">
              <a:buFont typeface="Arial" panose="020B0604020202020204" pitchFamily="34" charset="0"/>
              <a:buChar char="•"/>
            </a:pPr>
            <a:r>
              <a:rPr lang="fr-CA" sz="1800" dirty="0">
                <a:sym typeface="Arial"/>
              </a:rPr>
              <a:t>Sensibilisation</a:t>
            </a:r>
          </a:p>
          <a:p>
            <a:pPr marL="801688" lvl="1" indent="-342900">
              <a:buFont typeface="Arial" panose="020B0604020202020204" pitchFamily="34" charset="0"/>
              <a:buChar char="•"/>
            </a:pPr>
            <a:r>
              <a:rPr lang="fr-CA" sz="1800" dirty="0">
                <a:sym typeface="Arial"/>
              </a:rPr>
              <a:t>Confiance </a:t>
            </a:r>
          </a:p>
          <a:p>
            <a:pPr marL="801688" lvl="1" indent="-342900">
              <a:buFont typeface="Arial" panose="020B0604020202020204" pitchFamily="34" charset="0"/>
              <a:buChar char="•"/>
            </a:pPr>
            <a:r>
              <a:rPr lang="fr-CA" sz="1800" dirty="0">
                <a:sym typeface="Arial"/>
              </a:rPr>
              <a:t>Proactivité</a:t>
            </a:r>
          </a:p>
          <a:p>
            <a:pPr marL="342900" indent="-342900">
              <a:buFont typeface="Wingdings" panose="05000000000000000000" pitchFamily="2" charset="2"/>
              <a:buChar char="§"/>
            </a:pPr>
            <a:r>
              <a:rPr lang="fr-CA" sz="1800" dirty="0" smtClean="0">
                <a:sym typeface="Arial"/>
              </a:rPr>
              <a:t>Besoins propres aux clientes divorcées et veuves</a:t>
            </a:r>
          </a:p>
        </p:txBody>
      </p:sp>
    </p:spTree>
    <p:extLst>
      <p:ext uri="{BB962C8B-B14F-4D97-AF65-F5344CB8AC3E}">
        <p14:creationId xmlns:p14="http://schemas.microsoft.com/office/powerpoint/2010/main" val="2402621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30BA36C-DBDC-4959-857A-7FB9EED3DB40}"/>
              </a:ext>
            </a:extLst>
          </p:cNvPr>
          <p:cNvSpPr>
            <a:spLocks noGrp="1"/>
          </p:cNvSpPr>
          <p:nvPr>
            <p:ph type="title"/>
          </p:nvPr>
        </p:nvSpPr>
        <p:spPr/>
        <p:txBody>
          <a:bodyPr/>
          <a:lstStyle/>
          <a:p>
            <a:r>
              <a:rPr lang="fr-CA" b="1" dirty="0">
                <a:sym typeface="Arial"/>
              </a:rPr>
              <a:t>Incidence du divorce ou du veuvage </a:t>
            </a:r>
            <a:r>
              <a:rPr lang="fr-CA" b="1" dirty="0" smtClean="0">
                <a:sym typeface="Arial"/>
              </a:rPr>
              <a:t>d’une </a:t>
            </a:r>
            <a:r>
              <a:rPr lang="fr-CA" b="1" dirty="0">
                <a:sym typeface="Arial"/>
              </a:rPr>
              <a:t>cliente </a:t>
            </a:r>
            <a:r>
              <a:rPr lang="fr-CA" b="1" dirty="0" smtClean="0">
                <a:sym typeface="Arial"/>
              </a:rPr>
              <a:t>sur le conseiller</a:t>
            </a:r>
            <a:endParaRPr lang="fr-CA" b="1" dirty="0">
              <a:sym typeface="Arial"/>
            </a:endParaRPr>
          </a:p>
        </p:txBody>
      </p:sp>
      <p:sp>
        <p:nvSpPr>
          <p:cNvPr id="3" name="Oval 2"/>
          <p:cNvSpPr/>
          <p:nvPr/>
        </p:nvSpPr>
        <p:spPr>
          <a:xfrm>
            <a:off x="423817" y="1057981"/>
            <a:ext cx="1697083" cy="1680112"/>
          </a:xfrm>
          <a:prstGeom prst="ellipse">
            <a:avLst/>
          </a:prstGeom>
          <a:blipFill dpi="0" rotWithShape="1">
            <a:blip r:embed="rId3"/>
            <a:srcRect/>
            <a:stretch>
              <a:fillRect l="-15000" r="-24000"/>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 name="Oval 5"/>
          <p:cNvSpPr/>
          <p:nvPr/>
        </p:nvSpPr>
        <p:spPr>
          <a:xfrm>
            <a:off x="6896098" y="2738093"/>
            <a:ext cx="1689100" cy="1672209"/>
          </a:xfrm>
          <a:prstGeom prst="ellipse">
            <a:avLst/>
          </a:prstGeom>
          <a:blipFill dpi="0" rotWithShape="1">
            <a:blip r:embed="rId4"/>
            <a:srcRect/>
            <a:stretch>
              <a:fillRect l="-15000" r="-24000"/>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7" name="Oval 6"/>
          <p:cNvSpPr/>
          <p:nvPr/>
        </p:nvSpPr>
        <p:spPr>
          <a:xfrm>
            <a:off x="703217" y="4445069"/>
            <a:ext cx="1689100" cy="1672209"/>
          </a:xfrm>
          <a:prstGeom prst="ellipse">
            <a:avLst/>
          </a:prstGeom>
          <a:blipFill dpi="0" rotWithShape="1">
            <a:blip r:embed="rId5"/>
            <a:srcRect/>
            <a:stretch>
              <a:fillRect l="-15000" r="-24000"/>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 name="Rectangle 3"/>
          <p:cNvSpPr/>
          <p:nvPr/>
        </p:nvSpPr>
        <p:spPr>
          <a:xfrm>
            <a:off x="2216149" y="1521444"/>
            <a:ext cx="4902200" cy="646331"/>
          </a:xfrm>
          <a:prstGeom prst="rect">
            <a:avLst/>
          </a:prstGeom>
        </p:spPr>
        <p:txBody>
          <a:bodyPr wrap="square">
            <a:spAutoFit/>
          </a:bodyPr>
          <a:lstStyle/>
          <a:p>
            <a:pPr marL="342900" indent="-342900">
              <a:spcBef>
                <a:spcPts val="1000"/>
              </a:spcBef>
              <a:spcAft>
                <a:spcPts val="0"/>
              </a:spcAft>
              <a:buFont typeface="Wingdings" panose="05000000000000000000" pitchFamily="2" charset="2"/>
              <a:buChar char="§"/>
            </a:pPr>
            <a:r>
              <a:rPr lang="fr-CA" dirty="0" smtClean="0">
                <a:latin typeface="Arial"/>
                <a:sym typeface="Arial"/>
              </a:rPr>
              <a:t>Pourquoi devriez-vous comprendre l’aspect émotionnel de ces transitions?</a:t>
            </a:r>
            <a:endParaRPr lang="fr-CA" dirty="0">
              <a:latin typeface="Arial"/>
              <a:ea typeface="ＭＳ Ｐゴシック"/>
              <a:cs typeface="+mn-cs"/>
              <a:sym typeface="Arial"/>
            </a:endParaRPr>
          </a:p>
        </p:txBody>
      </p:sp>
      <p:sp>
        <p:nvSpPr>
          <p:cNvPr id="8" name="Rectangle 7"/>
          <p:cNvSpPr/>
          <p:nvPr/>
        </p:nvSpPr>
        <p:spPr>
          <a:xfrm>
            <a:off x="2216149" y="2981694"/>
            <a:ext cx="4400551" cy="1200329"/>
          </a:xfrm>
          <a:prstGeom prst="rect">
            <a:avLst/>
          </a:prstGeom>
        </p:spPr>
        <p:txBody>
          <a:bodyPr wrap="square">
            <a:spAutoFit/>
          </a:bodyPr>
          <a:lstStyle/>
          <a:p>
            <a:pPr marL="342900" indent="-342900">
              <a:spcBef>
                <a:spcPts val="1000"/>
              </a:spcBef>
              <a:spcAft>
                <a:spcPts val="0"/>
              </a:spcAft>
              <a:buFont typeface="Wingdings" panose="05000000000000000000" pitchFamily="2" charset="2"/>
              <a:buChar char="§"/>
            </a:pPr>
            <a:r>
              <a:rPr lang="fr-CA" dirty="0" smtClean="0">
                <a:latin typeface="Arial"/>
                <a:sym typeface="Arial"/>
              </a:rPr>
              <a:t>Nous savons que les clientes veulent des conseillers qui les comprennent en tant que personnes et qui ne sont pas seulement là pour leur argent.</a:t>
            </a:r>
            <a:endParaRPr lang="fr-CA" dirty="0">
              <a:latin typeface="Arial"/>
              <a:ea typeface="ＭＳ Ｐゴシック"/>
              <a:cs typeface="+mn-cs"/>
              <a:sym typeface="Arial"/>
            </a:endParaRPr>
          </a:p>
        </p:txBody>
      </p:sp>
      <p:sp>
        <p:nvSpPr>
          <p:cNvPr id="9" name="Rectangle 8"/>
          <p:cNvSpPr/>
          <p:nvPr/>
        </p:nvSpPr>
        <p:spPr>
          <a:xfrm>
            <a:off x="2381246" y="4841684"/>
            <a:ext cx="6110821" cy="923330"/>
          </a:xfrm>
          <a:prstGeom prst="rect">
            <a:avLst/>
          </a:prstGeom>
        </p:spPr>
        <p:txBody>
          <a:bodyPr wrap="square">
            <a:spAutoFit/>
          </a:bodyPr>
          <a:lstStyle/>
          <a:p>
            <a:pPr marL="342900" indent="-342900">
              <a:spcBef>
                <a:spcPts val="1000"/>
              </a:spcBef>
              <a:spcAft>
                <a:spcPts val="0"/>
              </a:spcAft>
              <a:buFont typeface="Wingdings" panose="05000000000000000000" pitchFamily="2" charset="2"/>
              <a:buChar char="§"/>
            </a:pPr>
            <a:r>
              <a:rPr lang="fr-CA" dirty="0" smtClean="0">
                <a:latin typeface="Arial"/>
                <a:sym typeface="Arial"/>
              </a:rPr>
              <a:t>Les femmes qui n’ont pas une bonne relation avec leur conseiller auront tendance à changer de conseiller après être devenues veuves ou avoir divorcé.</a:t>
            </a:r>
            <a:endParaRPr lang="fr-CA" dirty="0">
              <a:latin typeface="Arial"/>
              <a:ea typeface="ＭＳ Ｐゴシック"/>
              <a:cs typeface="+mn-cs"/>
              <a:sym typeface="Arial"/>
            </a:endParaRPr>
          </a:p>
        </p:txBody>
      </p:sp>
      <p:cxnSp>
        <p:nvCxnSpPr>
          <p:cNvPr id="16" name="Straight Connector 15"/>
          <p:cNvCxnSpPr/>
          <p:nvPr/>
        </p:nvCxnSpPr>
        <p:spPr>
          <a:xfrm>
            <a:off x="2016124" y="1270000"/>
            <a:ext cx="5256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016124" y="2476500"/>
            <a:ext cx="5256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74924" y="2984500"/>
            <a:ext cx="432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574924" y="4191000"/>
            <a:ext cx="432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33624" y="4722813"/>
            <a:ext cx="540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33624" y="5929313"/>
            <a:ext cx="540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590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606" r="12097"/>
          <a:stretch/>
        </p:blipFill>
        <p:spPr>
          <a:xfrm>
            <a:off x="3632200" y="1104831"/>
            <a:ext cx="5054600" cy="4995931"/>
          </a:xfrm>
          <a:prstGeom prst="rect">
            <a:avLst/>
          </a:prstGeom>
        </p:spPr>
      </p:pic>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0CA4F41-313E-4A30-9DE4-806E794F1895}"/>
              </a:ext>
            </a:extLst>
          </p:cNvPr>
          <p:cNvSpPr>
            <a:spLocks noGrp="1"/>
          </p:cNvSpPr>
          <p:nvPr>
            <p:ph type="title"/>
          </p:nvPr>
        </p:nvSpPr>
        <p:spPr/>
        <p:txBody>
          <a:bodyPr/>
          <a:lstStyle/>
          <a:p>
            <a:r>
              <a:rPr lang="fr-CA" b="1" dirty="0">
                <a:sym typeface="Arial"/>
              </a:rPr>
              <a:t>Clientes veuves ou divorcées</a:t>
            </a:r>
          </a:p>
        </p:txBody>
      </p:sp>
      <p:sp>
        <p:nvSpPr>
          <p:cNvPr id="3" name="Conten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8E93FB2-C5D3-4883-A937-D431C96FB388}"/>
              </a:ext>
            </a:extLst>
          </p:cNvPr>
          <p:cNvSpPr>
            <a:spLocks noGrp="1"/>
          </p:cNvSpPr>
          <p:nvPr>
            <p:ph idx="1"/>
          </p:nvPr>
        </p:nvSpPr>
        <p:spPr>
          <a:xfrm>
            <a:off x="457200" y="1143000"/>
            <a:ext cx="3175000" cy="4983163"/>
          </a:xfrm>
        </p:spPr>
        <p:txBody>
          <a:bodyPr/>
          <a:lstStyle/>
          <a:p>
            <a:r>
              <a:rPr lang="fr-CA" sz="1800" b="0" dirty="0">
                <a:solidFill>
                  <a:schemeClr val="tx1"/>
                </a:solidFill>
                <a:sym typeface="Arial"/>
              </a:rPr>
              <a:t>Répercussions </a:t>
            </a:r>
            <a:r>
              <a:rPr lang="fr-CA" sz="1800" b="0" dirty="0" smtClean="0">
                <a:solidFill>
                  <a:schemeClr val="tx1"/>
                </a:solidFill>
                <a:sym typeface="Arial"/>
              </a:rPr>
              <a:t>non financières</a:t>
            </a:r>
            <a:r>
              <a:rPr lang="fr-CA" sz="1800" b="0" dirty="0">
                <a:solidFill>
                  <a:schemeClr val="tx1"/>
                </a:solidFill>
                <a:sym typeface="Arial"/>
              </a:rPr>
              <a:t> :</a:t>
            </a:r>
          </a:p>
          <a:p>
            <a:pPr marL="342900" indent="-342900">
              <a:buFont typeface="Wingdings" panose="05000000000000000000" pitchFamily="2" charset="2"/>
              <a:buChar char="§"/>
            </a:pPr>
            <a:r>
              <a:rPr lang="fr-CA" sz="1800" b="0" dirty="0">
                <a:solidFill>
                  <a:schemeClr val="tx1"/>
                </a:solidFill>
                <a:sym typeface="Arial"/>
              </a:rPr>
              <a:t>Aspects émotionnels </a:t>
            </a:r>
            <a:r>
              <a:rPr lang="fr-CA" sz="1800" b="0" dirty="0" smtClean="0">
                <a:solidFill>
                  <a:schemeClr val="tx1"/>
                </a:solidFill>
                <a:sym typeface="Arial"/>
              </a:rPr>
              <a:t>du divorce</a:t>
            </a:r>
            <a:endParaRPr lang="fr-CA" sz="1800" b="0" dirty="0">
              <a:solidFill>
                <a:schemeClr val="tx1"/>
              </a:solidFill>
              <a:sym typeface="Arial"/>
            </a:endParaRPr>
          </a:p>
          <a:p>
            <a:pPr marL="342900" indent="-342900">
              <a:buFont typeface="Wingdings" panose="05000000000000000000" pitchFamily="2" charset="2"/>
              <a:buChar char="§"/>
            </a:pPr>
            <a:r>
              <a:rPr lang="fr-CA" sz="1800" b="0" dirty="0">
                <a:solidFill>
                  <a:schemeClr val="tx1"/>
                </a:solidFill>
                <a:sym typeface="Arial"/>
              </a:rPr>
              <a:t>Aspects émotionnels </a:t>
            </a:r>
            <a:r>
              <a:rPr lang="fr-CA" sz="1800" b="0" dirty="0" smtClean="0">
                <a:solidFill>
                  <a:schemeClr val="tx1"/>
                </a:solidFill>
                <a:sym typeface="Arial"/>
              </a:rPr>
              <a:t>du veuvage</a:t>
            </a:r>
            <a:endParaRPr lang="fr-CA" sz="1800" b="0" dirty="0">
              <a:solidFill>
                <a:schemeClr val="tx1"/>
              </a:solidFill>
              <a:sym typeface="Arial"/>
            </a:endParaRPr>
          </a:p>
          <a:p>
            <a:pPr marL="342900" indent="-342900">
              <a:buFont typeface="Wingdings" panose="05000000000000000000" pitchFamily="2" charset="2"/>
              <a:buChar char="§"/>
            </a:pPr>
            <a:endParaRPr lang="fr-CA" sz="1800" b="0" dirty="0">
              <a:solidFill>
                <a:schemeClr val="tx1"/>
              </a:solidFill>
              <a:ea typeface="ＭＳ Ｐゴシック"/>
              <a:cs typeface="+mn-cs"/>
              <a:sym typeface="Arial"/>
            </a:endParaRPr>
          </a:p>
          <a:p>
            <a:r>
              <a:rPr lang="fr-CA" sz="1800" b="0" dirty="0">
                <a:solidFill>
                  <a:schemeClr val="tx1"/>
                </a:solidFill>
                <a:sym typeface="Arial"/>
              </a:rPr>
              <a:t>Répercussions financières :</a:t>
            </a:r>
          </a:p>
          <a:p>
            <a:pPr marL="342900" indent="-342900">
              <a:buFont typeface="Wingdings" panose="05000000000000000000" pitchFamily="2" charset="2"/>
              <a:buChar char="§"/>
            </a:pPr>
            <a:r>
              <a:rPr lang="fr-CA" sz="1800" b="0" dirty="0">
                <a:solidFill>
                  <a:schemeClr val="tx1"/>
                </a:solidFill>
                <a:sym typeface="Arial"/>
              </a:rPr>
              <a:t>Divorce</a:t>
            </a:r>
          </a:p>
          <a:p>
            <a:pPr marL="342900" indent="-342900">
              <a:buFont typeface="Wingdings" panose="05000000000000000000" pitchFamily="2" charset="2"/>
              <a:buChar char="§"/>
            </a:pPr>
            <a:r>
              <a:rPr lang="fr-CA" sz="1800" b="0" dirty="0" smtClean="0">
                <a:solidFill>
                  <a:schemeClr val="tx1"/>
                </a:solidFill>
                <a:sym typeface="Arial"/>
              </a:rPr>
              <a:t>Veuvage</a:t>
            </a:r>
            <a:endParaRPr lang="fr-CA" sz="1800" b="0" dirty="0">
              <a:solidFill>
                <a:schemeClr val="tx1"/>
              </a:solidFill>
              <a:sym typeface="Arial"/>
            </a:endParaRPr>
          </a:p>
        </p:txBody>
      </p:sp>
    </p:spTree>
    <p:extLst>
      <p:ext uri="{BB962C8B-B14F-4D97-AF65-F5344CB8AC3E}">
        <p14:creationId xmlns:p14="http://schemas.microsoft.com/office/powerpoint/2010/main" val="571708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74B4BC1-CAE2-4475-AADC-A80247AE3A0E}"/>
              </a:ext>
            </a:extLst>
          </p:cNvPr>
          <p:cNvSpPr>
            <a:spLocks noGrp="1"/>
          </p:cNvSpPr>
          <p:nvPr>
            <p:ph type="title"/>
          </p:nvPr>
        </p:nvSpPr>
        <p:spPr/>
        <p:txBody>
          <a:bodyPr/>
          <a:lstStyle/>
          <a:p>
            <a:r>
              <a:rPr lang="fr-CA" b="1" dirty="0" smtClean="0">
                <a:sym typeface="Arial"/>
              </a:rPr>
              <a:t>Prise de décision judicieuse sur le plan financier lors de transitions</a:t>
            </a:r>
            <a:endParaRPr lang="fr-CA" b="1" dirty="0">
              <a:ea typeface="ＭＳ Ｐゴシック"/>
              <a:cs typeface="+mn-cs"/>
              <a:sym typeface="Arial"/>
            </a:endParaRPr>
          </a:p>
        </p:txBody>
      </p:sp>
      <p:sp>
        <p:nvSpPr>
          <p:cNvPr id="5" name="Content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59F21C-C712-4054-AE22-2ED3FA02EA14}"/>
              </a:ext>
            </a:extLst>
          </p:cNvPr>
          <p:cNvSpPr>
            <a:spLocks noGrp="1"/>
          </p:cNvSpPr>
          <p:nvPr>
            <p:ph idx="12"/>
          </p:nvPr>
        </p:nvSpPr>
        <p:spPr/>
        <p:txBody>
          <a:bodyPr/>
          <a:lstStyle/>
          <a:p>
            <a:pPr marL="342900" indent="-342900">
              <a:buFont typeface="Wingdings" panose="05000000000000000000" pitchFamily="2" charset="2"/>
              <a:buChar char="§"/>
            </a:pPr>
            <a:r>
              <a:rPr lang="fr-CA" sz="1800" b="0" dirty="0" smtClean="0">
                <a:solidFill>
                  <a:schemeClr val="tx1"/>
                </a:solidFill>
                <a:sym typeface="Arial"/>
              </a:rPr>
              <a:t>Aidez la cliente à déterminer et à prioriser les enjeux financiers immédiats, à court terme et à long terme.</a:t>
            </a:r>
          </a:p>
          <a:p>
            <a:pPr marL="342900" indent="-342900">
              <a:buFont typeface="Wingdings" panose="05000000000000000000" pitchFamily="2" charset="2"/>
              <a:buChar char="§"/>
            </a:pPr>
            <a:r>
              <a:rPr lang="fr-CA" sz="1800" b="0" dirty="0" smtClean="0">
                <a:solidFill>
                  <a:schemeClr val="tx1"/>
                </a:solidFill>
                <a:sym typeface="Arial"/>
              </a:rPr>
              <a:t>Reconnaissez l’incidence que le deuil et les autres émotions peuvent avoir sur la capacité à prendre des décisions financières éclairées.</a:t>
            </a:r>
          </a:p>
          <a:p>
            <a:pPr marL="342900" indent="-342900">
              <a:buFont typeface="Wingdings" panose="05000000000000000000" pitchFamily="2" charset="2"/>
              <a:buChar char="§"/>
            </a:pPr>
            <a:r>
              <a:rPr lang="fr-CA" sz="1800" b="0" dirty="0" smtClean="0">
                <a:solidFill>
                  <a:schemeClr val="tx1"/>
                </a:solidFill>
                <a:sym typeface="Arial"/>
              </a:rPr>
              <a:t>Allez-y graduellement : n’oubliez pas de reconnaître les éléments non financiers tout en abordant les aspects financiers.</a:t>
            </a:r>
          </a:p>
          <a:p>
            <a:pPr marL="342900" indent="-342900">
              <a:buFont typeface="Wingdings" panose="05000000000000000000" pitchFamily="2" charset="2"/>
              <a:buChar char="§"/>
            </a:pPr>
            <a:r>
              <a:rPr lang="fr-CA" sz="1800" b="0" dirty="0" smtClean="0">
                <a:solidFill>
                  <a:schemeClr val="tx1"/>
                </a:solidFill>
                <a:sym typeface="Arial"/>
              </a:rPr>
              <a:t>Faire preuve d’empathie est toujours gagnant</a:t>
            </a:r>
            <a:endParaRPr lang="fr-CA" sz="1800" b="0" dirty="0">
              <a:solidFill>
                <a:schemeClr val="tx1"/>
              </a:solidFill>
              <a:ea typeface="ＭＳ Ｐゴシック"/>
              <a:cs typeface="+mn-cs"/>
              <a:sym typeface="Arial"/>
            </a:endParaRPr>
          </a:p>
        </p:txBody>
      </p:sp>
    </p:spTree>
    <p:extLst>
      <p:ext uri="{BB962C8B-B14F-4D97-AF65-F5344CB8AC3E}">
        <p14:creationId xmlns:p14="http://schemas.microsoft.com/office/powerpoint/2010/main" val="898140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109" y="1631140"/>
            <a:ext cx="2732864" cy="2745597"/>
          </a:xfrm>
        </p:spPr>
        <p:txBody>
          <a:bodyPr/>
          <a:lstStyle/>
          <a:p>
            <a:pPr algn="ctr"/>
            <a:r>
              <a:rPr lang="fr-CA" dirty="0">
                <a:sym typeface="Arial"/>
              </a:rPr>
              <a:t>Merci de </a:t>
            </a:r>
            <a:r>
              <a:rPr lang="fr-CA" dirty="0" smtClean="0">
                <a:sym typeface="Arial"/>
              </a:rPr>
              <a:t>votre attention</a:t>
            </a:r>
            <a:r>
              <a:rPr lang="fr-CA" dirty="0">
                <a:sym typeface="Arial"/>
              </a:rPr>
              <a:t>!</a:t>
            </a:r>
          </a:p>
        </p:txBody>
      </p:sp>
    </p:spTree>
    <p:extLst>
      <p:ext uri="{BB962C8B-B14F-4D97-AF65-F5344CB8AC3E}">
        <p14:creationId xmlns:p14="http://schemas.microsoft.com/office/powerpoint/2010/main" val="2215525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57200" y="914401"/>
            <a:ext cx="8229600" cy="5287264"/>
          </a:xfrm>
        </p:spPr>
        <p:txBody>
          <a:bodyPr numCol="1"/>
          <a:lstStyle/>
          <a:p>
            <a:r>
              <a:rPr lang="fr-CA" sz="1400" b="0" dirty="0" smtClean="0">
                <a:sym typeface="Arial"/>
              </a:rPr>
              <a:t>BMO Gestion mondiale d’actifs est l’appellation utilisée pour diverses sociétés affiliées de BMO Groupe financier qui offrent des services de gestion de placement, de fiducie et de garde de titres. Certains des produits et services offerts sous le nom BMO Gestion mondiale d’actifs sont conçus spécifiquement pour différentes catégories d’investisseurs issus d’un certain nombre de pays et régions différentes, et peuvent ne pas être accessibles à tous les investisseurs. Les produits et les services sont offerts seulement aux investisseurs des pays et des régions où les lois et règlements applicables l’autorisent. BMO Groupe financier est une marque de service de la Banque de Montréal (BMO).</a:t>
            </a:r>
          </a:p>
          <a:p>
            <a:endParaRPr lang="fr-CA" sz="1400" b="0" dirty="0" smtClean="0">
              <a:ea typeface="ＭＳ Ｐゴシック"/>
              <a:cs typeface="+mn-cs"/>
              <a:sym typeface="Arial"/>
            </a:endParaRPr>
          </a:p>
          <a:p>
            <a:r>
              <a:rPr lang="fr-CA" sz="1400" b="0" dirty="0" smtClean="0">
                <a:sym typeface="Arial"/>
              </a:rPr>
              <a:t>BMO Gestion mondiale d’actifs est le nom qui englobe BMO Gestion d’actifs inc., BMO Investissements Inc., BMO Asset Management Corp., BMO Asset Management Limited et les sociétés de gestion de placements spécialisées de BMO.  </a:t>
            </a:r>
          </a:p>
          <a:p>
            <a:r>
              <a:rPr lang="fr-CA" sz="1400" b="0" dirty="0">
                <a:sym typeface="Arial"/>
              </a:rPr>
              <a:t> </a:t>
            </a:r>
          </a:p>
          <a:p>
            <a:r>
              <a:rPr lang="fr-CA" sz="1400" b="0" dirty="0">
                <a:sym typeface="Arial"/>
              </a:rPr>
              <a:t>Le présent document est fourni à titre indicatif seulement et ne constitue ni des conseils en placement ou de nature juridique, comptable ou fiscale, ni une recommandation </a:t>
            </a:r>
            <a:r>
              <a:rPr lang="fr-CA" sz="1400" b="0" dirty="0" smtClean="0">
                <a:sym typeface="Arial"/>
              </a:rPr>
              <a:t>d’acheter</a:t>
            </a:r>
            <a:r>
              <a:rPr lang="fr-CA" sz="1400" b="0" dirty="0">
                <a:sym typeface="Arial"/>
              </a:rPr>
              <a:t>, de vendre ou de détenir un titre. Il est uniquement destiné au public auquel il a été distribué et ne peut être ni reproduit ni redistribué sans le consentement de BMO Gestion mondiale </a:t>
            </a:r>
            <a:r>
              <a:rPr lang="fr-CA" sz="1400" b="0" dirty="0" smtClean="0">
                <a:sym typeface="Arial"/>
              </a:rPr>
              <a:t>d’actifs</a:t>
            </a:r>
            <a:r>
              <a:rPr lang="fr-CA" sz="1400" b="0" dirty="0">
                <a:sym typeface="Arial"/>
              </a:rPr>
              <a:t>.</a:t>
            </a:r>
          </a:p>
          <a:p>
            <a:pPr>
              <a:lnSpc>
                <a:spcPct val="120000"/>
              </a:lnSpc>
              <a:spcBef>
                <a:spcPts val="600"/>
              </a:spcBef>
            </a:pPr>
            <a:endParaRPr lang="fr-CA" sz="1400" b="0" dirty="0" smtClean="0">
              <a:ea typeface="ＭＳ Ｐゴシック"/>
              <a:cs typeface="+mn-cs"/>
              <a:sym typeface="Arial"/>
            </a:endParaRPr>
          </a:p>
          <a:p>
            <a:pPr>
              <a:lnSpc>
                <a:spcPct val="120000"/>
              </a:lnSpc>
              <a:spcBef>
                <a:spcPts val="600"/>
              </a:spcBef>
            </a:pPr>
            <a:r>
              <a:rPr lang="fr-CA" sz="1400" b="0" dirty="0" smtClean="0">
                <a:sym typeface="Arial"/>
              </a:rPr>
              <a:t>© BMO Financial Corp., 2019 C11: 6050262</a:t>
            </a:r>
          </a:p>
          <a:p>
            <a:endParaRPr lang="fr-CA" sz="1400" b="0" dirty="0"/>
          </a:p>
        </p:txBody>
      </p:sp>
      <p:sp>
        <p:nvSpPr>
          <p:cNvPr id="3" name="Title 2"/>
          <p:cNvSpPr>
            <a:spLocks noGrp="1"/>
          </p:cNvSpPr>
          <p:nvPr>
            <p:ph type="title"/>
          </p:nvPr>
        </p:nvSpPr>
        <p:spPr/>
        <p:txBody>
          <a:bodyPr/>
          <a:lstStyle/>
          <a:p>
            <a:r>
              <a:rPr lang="fr-CA" dirty="0" smtClean="0">
                <a:sym typeface="Arial"/>
              </a:rPr>
              <a:t>Divulgation de l’information</a:t>
            </a:r>
            <a:endParaRPr lang="fr-CA" dirty="0">
              <a:ea typeface="ＭＳ Ｐゴシック"/>
              <a:cs typeface="+mn-cs"/>
              <a:sym typeface="Arial"/>
            </a:endParaRPr>
          </a:p>
        </p:txBody>
      </p:sp>
    </p:spTree>
    <p:extLst>
      <p:ext uri="{BB962C8B-B14F-4D97-AF65-F5344CB8AC3E}">
        <p14:creationId xmlns:p14="http://schemas.microsoft.com/office/powerpoint/2010/main" val="130120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57200" y="914401"/>
            <a:ext cx="8229600" cy="5287264"/>
          </a:xfrm>
        </p:spPr>
        <p:txBody>
          <a:bodyPr numCol="1"/>
          <a:lstStyle/>
          <a:p>
            <a:pPr eaLnBrk="0" hangingPunct="0">
              <a:spcBef>
                <a:spcPct val="30000"/>
              </a:spcBef>
              <a:spcAft>
                <a:spcPct val="0"/>
              </a:spcAft>
              <a:tabLst>
                <a:tab pos="177800" algn="l"/>
              </a:tabLst>
              <a:defRPr/>
            </a:pPr>
            <a:r>
              <a:rPr lang="en-US" sz="1400" dirty="0">
                <a:solidFill>
                  <a:schemeClr val="accent1"/>
                </a:solidFill>
              </a:rPr>
              <a:t>The opportunity</a:t>
            </a:r>
          </a:p>
          <a:p>
            <a:pPr marL="285750" indent="-285750" eaLnBrk="0" hangingPunct="0">
              <a:spcBef>
                <a:spcPct val="30000"/>
              </a:spcBef>
              <a:spcAft>
                <a:spcPct val="0"/>
              </a:spcAft>
              <a:buFont typeface="Arial" panose="020B0604020202020204" pitchFamily="34" charset="0"/>
              <a:buChar char="•"/>
              <a:tabLst>
                <a:tab pos="177800" algn="l"/>
              </a:tabLst>
              <a:defRPr/>
            </a:pPr>
            <a:r>
              <a:rPr lang="en-US" sz="1400" b="0" dirty="0" smtClean="0">
                <a:solidFill>
                  <a:schemeClr val="tx1"/>
                </a:solidFill>
              </a:rPr>
              <a:t>31</a:t>
            </a:r>
            <a:r>
              <a:rPr lang="en-US" sz="1400" b="0" dirty="0">
                <a:solidFill>
                  <a:schemeClr val="tx1"/>
                </a:solidFill>
              </a:rPr>
              <a:t>% of women are the major </a:t>
            </a:r>
            <a:r>
              <a:rPr lang="en-US" sz="1400" b="0" dirty="0" smtClean="0">
                <a:solidFill>
                  <a:schemeClr val="tx1"/>
                </a:solidFill>
              </a:rPr>
              <a:t>breadwinners. S</a:t>
            </a:r>
            <a:r>
              <a:rPr lang="en-US" sz="1400" b="0" i="1" dirty="0" smtClean="0">
                <a:solidFill>
                  <a:schemeClr val="tx1"/>
                </a:solidFill>
              </a:rPr>
              <a:t>ource: Modern </a:t>
            </a:r>
            <a:r>
              <a:rPr lang="en-US" sz="1400" b="0" i="1" dirty="0">
                <a:solidFill>
                  <a:schemeClr val="tx1"/>
                </a:solidFill>
              </a:rPr>
              <a:t>Money Matters/Chase Bank 2010 </a:t>
            </a:r>
            <a:r>
              <a:rPr lang="en-US" sz="1400" b="0" i="1" dirty="0" smtClean="0">
                <a:solidFill>
                  <a:schemeClr val="tx1"/>
                </a:solidFill>
              </a:rPr>
              <a:t>stats</a:t>
            </a:r>
            <a:endParaRPr lang="en-US" sz="1400" b="0" i="1" dirty="0">
              <a:solidFill>
                <a:schemeClr val="tx1"/>
              </a:solidFill>
            </a:endParaRPr>
          </a:p>
          <a:p>
            <a:pPr marL="285750" indent="-285750">
              <a:buFont typeface="Arial" panose="020B0604020202020204" pitchFamily="34" charset="0"/>
              <a:buChar char="•"/>
              <a:tabLst>
                <a:tab pos="177800" algn="l"/>
              </a:tabLst>
            </a:pPr>
            <a:r>
              <a:rPr lang="en-US" sz="1400" b="0" dirty="0">
                <a:solidFill>
                  <a:schemeClr val="tx1"/>
                </a:solidFill>
              </a:rPr>
              <a:t>40% of the high net worth </a:t>
            </a:r>
            <a:r>
              <a:rPr lang="en-US" sz="1400" b="0" dirty="0" smtClean="0"/>
              <a:t>population. </a:t>
            </a:r>
            <a:r>
              <a:rPr lang="en-US" sz="1400" b="0" i="1" dirty="0" smtClean="0"/>
              <a:t>Source: Credit-Suisseglobal-wealth-report-201</a:t>
            </a:r>
            <a:r>
              <a:rPr lang="en-US" sz="1400" b="0" dirty="0" smtClean="0"/>
              <a:t>8</a:t>
            </a:r>
            <a:endParaRPr lang="en-US" sz="1400" b="0" dirty="0">
              <a:solidFill>
                <a:schemeClr val="tx1"/>
              </a:solidFill>
            </a:endParaRPr>
          </a:p>
          <a:p>
            <a:pPr marL="285750" indent="-285750">
              <a:buFont typeface="Arial" panose="020B0604020202020204" pitchFamily="34" charset="0"/>
              <a:buChar char="•"/>
              <a:tabLst>
                <a:tab pos="177800" algn="l"/>
              </a:tabLst>
            </a:pPr>
            <a:r>
              <a:rPr lang="en-US" sz="1400" b="0" dirty="0">
                <a:solidFill>
                  <a:schemeClr val="tx1"/>
                </a:solidFill>
              </a:rPr>
              <a:t>67% of wealth in North America by </a:t>
            </a:r>
            <a:r>
              <a:rPr lang="en-US" sz="1400" b="0" dirty="0" smtClean="0">
                <a:solidFill>
                  <a:schemeClr val="tx1"/>
                </a:solidFill>
              </a:rPr>
              <a:t>2020. </a:t>
            </a:r>
            <a:r>
              <a:rPr lang="en-US" sz="1400" b="0" i="1" dirty="0" smtClean="0">
                <a:solidFill>
                  <a:schemeClr val="tx1"/>
                </a:solidFill>
              </a:rPr>
              <a:t>Source: </a:t>
            </a:r>
            <a:r>
              <a:rPr lang="en-US" sz="1400" b="0" i="1" dirty="0" smtClean="0"/>
              <a:t>Mary </a:t>
            </a:r>
            <a:r>
              <a:rPr lang="en-US" sz="1400" b="0" i="1" dirty="0"/>
              <a:t>Gooderham, Men are from mars, women make better investors, The Globe and Mail, October 16, </a:t>
            </a:r>
            <a:r>
              <a:rPr lang="en-US" sz="1400" b="0" i="1" dirty="0" smtClean="0"/>
              <a:t>2015</a:t>
            </a:r>
          </a:p>
          <a:p>
            <a:pPr marL="285750" indent="-285750">
              <a:buFont typeface="Arial" panose="020B0604020202020204" pitchFamily="34" charset="0"/>
              <a:buChar char="•"/>
              <a:tabLst>
                <a:tab pos="177800" algn="l"/>
              </a:tabLst>
            </a:pPr>
            <a:endParaRPr lang="en-US" sz="1400" b="0" dirty="0" smtClean="0">
              <a:solidFill>
                <a:schemeClr val="tx1"/>
              </a:solidFill>
            </a:endParaRPr>
          </a:p>
          <a:p>
            <a:pPr>
              <a:tabLst>
                <a:tab pos="177800" algn="l"/>
              </a:tabLst>
            </a:pPr>
            <a:r>
              <a:rPr lang="en-US" sz="1400" dirty="0">
                <a:solidFill>
                  <a:schemeClr val="accent1"/>
                </a:solidFill>
              </a:rPr>
              <a:t>The </a:t>
            </a:r>
            <a:r>
              <a:rPr lang="en-US" sz="1400" dirty="0" smtClean="0">
                <a:solidFill>
                  <a:schemeClr val="accent1"/>
                </a:solidFill>
              </a:rPr>
              <a:t>risks</a:t>
            </a:r>
            <a:endParaRPr lang="en-US" sz="1400" b="0" dirty="0">
              <a:solidFill>
                <a:schemeClr val="tx1"/>
              </a:solidFill>
            </a:endParaRPr>
          </a:p>
          <a:p>
            <a:pPr marL="285750" indent="-285750" eaLnBrk="0" hangingPunct="0">
              <a:spcBef>
                <a:spcPct val="30000"/>
              </a:spcBef>
              <a:spcAft>
                <a:spcPct val="0"/>
              </a:spcAft>
              <a:buFont typeface="Arial" panose="020B0604020202020204" pitchFamily="34" charset="0"/>
              <a:buChar char="•"/>
              <a:tabLst>
                <a:tab pos="177800" algn="l"/>
              </a:tabLst>
              <a:defRPr/>
            </a:pPr>
            <a:r>
              <a:rPr lang="en-US" sz="1400" b="0" dirty="0">
                <a:solidFill>
                  <a:schemeClr val="tx1"/>
                </a:solidFill>
              </a:rPr>
              <a:t>70% switch advisors when spouse or partner </a:t>
            </a:r>
            <a:r>
              <a:rPr lang="en-US" sz="1400" b="0" dirty="0" smtClean="0">
                <a:solidFill>
                  <a:schemeClr val="tx1"/>
                </a:solidFill>
              </a:rPr>
              <a:t>dies. </a:t>
            </a:r>
            <a:r>
              <a:rPr lang="en-US" sz="1400" b="0" i="1" dirty="0" smtClean="0">
                <a:solidFill>
                  <a:schemeClr val="tx1"/>
                </a:solidFill>
              </a:rPr>
              <a:t>Source</a:t>
            </a:r>
            <a:r>
              <a:rPr lang="en-US" sz="1400" b="0" dirty="0" smtClean="0">
                <a:solidFill>
                  <a:schemeClr val="tx1"/>
                </a:solidFill>
              </a:rPr>
              <a:t>: </a:t>
            </a:r>
            <a:r>
              <a:rPr lang="en-US" sz="1400" b="0" i="1" dirty="0" smtClean="0">
                <a:solidFill>
                  <a:schemeClr val="tx1"/>
                </a:solidFill>
              </a:rPr>
              <a:t>Financial Planning Standard  Council 2018</a:t>
            </a:r>
          </a:p>
          <a:p>
            <a:pPr marL="285750" indent="-285750" eaLnBrk="0" hangingPunct="0">
              <a:spcBef>
                <a:spcPct val="30000"/>
              </a:spcBef>
              <a:spcAft>
                <a:spcPct val="0"/>
              </a:spcAft>
              <a:buFont typeface="Arial" panose="020B0604020202020204" pitchFamily="34" charset="0"/>
              <a:buChar char="•"/>
              <a:tabLst>
                <a:tab pos="177800" algn="l"/>
              </a:tabLst>
              <a:defRPr/>
            </a:pPr>
            <a:r>
              <a:rPr lang="en-US" sz="1400" b="0" dirty="0" smtClean="0">
                <a:solidFill>
                  <a:schemeClr val="tx1"/>
                </a:solidFill>
              </a:rPr>
              <a:t>Nearly 2/3 are unhappy with the industry. </a:t>
            </a:r>
            <a:r>
              <a:rPr lang="en-US" sz="1400" b="0" i="1" dirty="0">
                <a:solidFill>
                  <a:schemeClr val="tx1"/>
                </a:solidFill>
              </a:rPr>
              <a:t>Source: The Boston Consulting Group, Women Want More (in Financial Services), October 2009</a:t>
            </a:r>
            <a:endParaRPr lang="en-US" sz="1400" b="0" dirty="0" smtClean="0">
              <a:solidFill>
                <a:schemeClr val="tx1"/>
              </a:solidFill>
            </a:endParaRPr>
          </a:p>
          <a:p>
            <a:pPr marL="285750" indent="-285750" eaLnBrk="0" hangingPunct="0">
              <a:spcBef>
                <a:spcPct val="30000"/>
              </a:spcBef>
              <a:spcAft>
                <a:spcPct val="0"/>
              </a:spcAft>
              <a:buFont typeface="Arial" panose="020B0604020202020204" pitchFamily="34" charset="0"/>
              <a:buChar char="•"/>
              <a:tabLst>
                <a:tab pos="177800" algn="l"/>
              </a:tabLst>
              <a:defRPr/>
            </a:pPr>
            <a:endParaRPr lang="en-US" sz="1400" b="0" i="1" dirty="0" smtClean="0">
              <a:solidFill>
                <a:schemeClr val="tx1"/>
              </a:solidFill>
            </a:endParaRPr>
          </a:p>
          <a:p>
            <a:pPr eaLnBrk="0" hangingPunct="0">
              <a:spcBef>
                <a:spcPct val="30000"/>
              </a:spcBef>
              <a:spcAft>
                <a:spcPct val="0"/>
              </a:spcAft>
              <a:tabLst>
                <a:tab pos="177800" algn="l"/>
              </a:tabLst>
              <a:defRPr/>
            </a:pPr>
            <a:r>
              <a:rPr lang="en-US" sz="1400" dirty="0" smtClean="0">
                <a:solidFill>
                  <a:schemeClr val="accent1"/>
                </a:solidFill>
              </a:rPr>
              <a:t>Their </a:t>
            </a:r>
            <a:r>
              <a:rPr lang="en-US" sz="1400" dirty="0">
                <a:solidFill>
                  <a:schemeClr val="accent1"/>
                </a:solidFill>
              </a:rPr>
              <a:t>concerns</a:t>
            </a:r>
          </a:p>
          <a:p>
            <a:pPr marL="285750" indent="-285750">
              <a:buFont typeface="Arial" panose="020B0604020202020204" pitchFamily="34" charset="0"/>
              <a:buChar char="•"/>
              <a:tabLst>
                <a:tab pos="177800" algn="l"/>
              </a:tabLst>
            </a:pPr>
            <a:r>
              <a:rPr lang="en-US" sz="1400" b="0" dirty="0"/>
              <a:t>34</a:t>
            </a:r>
            <a:r>
              <a:rPr lang="en-US" sz="1400" b="0" dirty="0" smtClean="0"/>
              <a:t>% </a:t>
            </a:r>
            <a:r>
              <a:rPr lang="en-US" sz="1400" b="0" dirty="0">
                <a:solidFill>
                  <a:schemeClr val="tx1"/>
                </a:solidFill>
              </a:rPr>
              <a:t>of women are highly concerned about maintaining standard of living in </a:t>
            </a:r>
            <a:r>
              <a:rPr lang="en-US" sz="1400" b="0" dirty="0" smtClean="0">
                <a:solidFill>
                  <a:schemeClr val="tx1"/>
                </a:solidFill>
              </a:rPr>
              <a:t>retirement</a:t>
            </a:r>
            <a:r>
              <a:rPr lang="en-US" sz="1400" b="0" dirty="0" smtClean="0"/>
              <a:t>. </a:t>
            </a:r>
            <a:r>
              <a:rPr lang="en-US" sz="1400" b="0" i="1" dirty="0" smtClean="0"/>
              <a:t>Source</a:t>
            </a:r>
            <a:r>
              <a:rPr lang="en-US" sz="1400" b="0" dirty="0" smtClean="0"/>
              <a:t>: </a:t>
            </a:r>
            <a:r>
              <a:rPr lang="en-US" sz="1400" b="0" i="1" dirty="0" smtClean="0"/>
              <a:t>Great-West </a:t>
            </a:r>
            <a:r>
              <a:rPr lang="en-US" sz="1400" b="0" i="1" dirty="0"/>
              <a:t>Life/Sun Life Financial, February </a:t>
            </a:r>
            <a:r>
              <a:rPr lang="en-US" sz="1400" b="0" i="1" dirty="0" smtClean="0"/>
              <a:t>2018</a:t>
            </a:r>
            <a:endParaRPr lang="en-US" sz="1400" b="0" dirty="0"/>
          </a:p>
          <a:p>
            <a:pPr marL="285750" indent="-285750">
              <a:buFont typeface="Arial" panose="020B0604020202020204" pitchFamily="34" charset="0"/>
              <a:buChar char="•"/>
              <a:tabLst>
                <a:tab pos="177800" algn="l"/>
              </a:tabLst>
            </a:pPr>
            <a:r>
              <a:rPr lang="en-US" sz="1400" b="0" dirty="0"/>
              <a:t>51% </a:t>
            </a:r>
            <a:r>
              <a:rPr lang="en-US" sz="1400" b="0" dirty="0">
                <a:solidFill>
                  <a:schemeClr val="tx1"/>
                </a:solidFill>
              </a:rPr>
              <a:t>of women say they lose sleep over money issues </a:t>
            </a:r>
            <a:r>
              <a:rPr lang="en-US" sz="1400" b="0" dirty="0" smtClean="0"/>
              <a:t>. </a:t>
            </a:r>
            <a:r>
              <a:rPr lang="en-US" sz="1400" b="0" i="1" dirty="0" smtClean="0"/>
              <a:t>Source</a:t>
            </a:r>
            <a:r>
              <a:rPr lang="en-US" sz="1400" b="0" dirty="0" smtClean="0"/>
              <a:t> </a:t>
            </a:r>
            <a:r>
              <a:rPr lang="en-US" sz="1400" b="0" i="1" dirty="0" smtClean="0"/>
              <a:t>Financial </a:t>
            </a:r>
            <a:r>
              <a:rPr lang="en-US" sz="1400" b="0" i="1" dirty="0"/>
              <a:t>Planning Standards Council Study, 2018</a:t>
            </a:r>
          </a:p>
          <a:p>
            <a:endParaRPr lang="en-US" sz="1400" b="0" dirty="0"/>
          </a:p>
        </p:txBody>
      </p:sp>
      <p:sp>
        <p:nvSpPr>
          <p:cNvPr id="3" name="Title 2"/>
          <p:cNvSpPr>
            <a:spLocks noGrp="1"/>
          </p:cNvSpPr>
          <p:nvPr>
            <p:ph type="title"/>
          </p:nvPr>
        </p:nvSpPr>
        <p:spPr/>
        <p:txBody>
          <a:bodyPr/>
          <a:lstStyle/>
          <a:p>
            <a:r>
              <a:rPr lang="en-US" dirty="0" smtClean="0"/>
              <a:t>Appendix: Sources </a:t>
            </a:r>
            <a:r>
              <a:rPr lang="en-US" dirty="0"/>
              <a:t>for </a:t>
            </a:r>
            <a:r>
              <a:rPr lang="en-US" i="1" dirty="0"/>
              <a:t>Working with female clients </a:t>
            </a:r>
            <a:r>
              <a:rPr lang="en-US" dirty="0" smtClean="0"/>
              <a:t>(Slide 3)</a:t>
            </a:r>
            <a:endParaRPr lang="en-US" dirty="0"/>
          </a:p>
        </p:txBody>
      </p:sp>
    </p:spTree>
    <p:extLst>
      <p:ext uri="{BB962C8B-B14F-4D97-AF65-F5344CB8AC3E}">
        <p14:creationId xmlns:p14="http://schemas.microsoft.com/office/powerpoint/2010/main" val="657954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olidFill>
                  <a:schemeClr val="accent1">
                    <a:lumMod val="100000"/>
                  </a:schemeClr>
                </a:solidFill>
                <a:sym typeface="Arial"/>
              </a:rPr>
              <a:t>Travailler avec la clientèle féminine </a:t>
            </a:r>
            <a:endParaRPr lang="fr-CA" dirty="0">
              <a:solidFill>
                <a:schemeClr val="accent1">
                  <a:lumMod val="100000"/>
                </a:schemeClr>
              </a:solidFill>
              <a:ea typeface="ＭＳ Ｐゴシック"/>
              <a:cs typeface="+mn-cs"/>
              <a:sym typeface="Arial"/>
            </a:endParaRPr>
          </a:p>
        </p:txBody>
      </p:sp>
      <p:sp>
        <p:nvSpPr>
          <p:cNvPr id="4" name="Slide Number Placeholder 3"/>
          <p:cNvSpPr>
            <a:spLocks noGrp="1"/>
          </p:cNvSpPr>
          <p:nvPr>
            <p:ph type="sldNum" sz="quarter" idx="11"/>
          </p:nvPr>
        </p:nvSpPr>
        <p:spPr/>
        <p:txBody>
          <a:bodyPr/>
          <a:lstStyle/>
          <a:p>
            <a:pPr>
              <a:defRPr/>
            </a:pPr>
            <a:fld id="{A8C2AA5B-A104-014F-B9FD-226CAFC3787C}" type="slidenum">
              <a:rPr lang="en-CA" smtClean="0">
                <a:sym typeface="Arial"/>
              </a:rPr>
              <a:pPr>
                <a:defRPr/>
              </a:pPr>
              <a:t>3</a:t>
            </a:fld>
            <a:endParaRPr lang="fr-CA" dirty="0">
              <a:sym typeface="Arial"/>
            </a:endParaRPr>
          </a:p>
        </p:txBody>
      </p:sp>
      <p:sp>
        <p:nvSpPr>
          <p:cNvPr id="5" name="Content Placeholder 4"/>
          <p:cNvSpPr>
            <a:spLocks noGrp="1"/>
          </p:cNvSpPr>
          <p:nvPr>
            <p:ph idx="12"/>
          </p:nvPr>
        </p:nvSpPr>
        <p:spPr/>
        <p:txBody>
          <a:bodyPr/>
          <a:lstStyle/>
          <a:p>
            <a:r>
              <a:rPr lang="fr-CA" sz="1800" dirty="0" smtClean="0">
                <a:solidFill>
                  <a:schemeClr val="accent1">
                    <a:lumMod val="100000"/>
                  </a:schemeClr>
                </a:solidFill>
                <a:sym typeface="Arial"/>
              </a:rPr>
              <a:t>L’occasion d’affaires </a:t>
            </a:r>
          </a:p>
          <a:p>
            <a:pPr marL="223838" indent="-223838">
              <a:buFont typeface="Arial" pitchFamily="34" charset="0"/>
              <a:buChar char="•"/>
            </a:pPr>
            <a:r>
              <a:rPr lang="fr-CA" sz="1800" b="0" dirty="0" smtClean="0">
                <a:solidFill>
                  <a:schemeClr val="tx1"/>
                </a:solidFill>
                <a:sym typeface="Arial"/>
              </a:rPr>
              <a:t>31 % – principal soutien de famille</a:t>
            </a:r>
          </a:p>
          <a:p>
            <a:pPr marL="223838" indent="-223838">
              <a:buFont typeface="Arial" pitchFamily="34" charset="0"/>
              <a:buChar char="•"/>
            </a:pPr>
            <a:r>
              <a:rPr lang="fr-CA" sz="1800" b="0" dirty="0" smtClean="0">
                <a:solidFill>
                  <a:schemeClr val="tx1"/>
                </a:solidFill>
                <a:sym typeface="Arial"/>
              </a:rPr>
              <a:t>40 % – population à valeur nette élevée</a:t>
            </a:r>
          </a:p>
          <a:p>
            <a:pPr marL="223838" indent="-223838">
              <a:buFont typeface="Arial" pitchFamily="34" charset="0"/>
              <a:buChar char="•"/>
            </a:pPr>
            <a:r>
              <a:rPr lang="fr-CA" sz="1800" b="0" dirty="0" smtClean="0">
                <a:solidFill>
                  <a:schemeClr val="tx1"/>
                </a:solidFill>
                <a:sym typeface="Arial"/>
              </a:rPr>
              <a:t>67 % – richesse en Amérique du Nord d’ici 2020</a:t>
            </a:r>
          </a:p>
          <a:p>
            <a:pPr marL="223838" indent="-223838">
              <a:buFont typeface="Arial" pitchFamily="34" charset="0"/>
              <a:buChar char="•"/>
            </a:pPr>
            <a:r>
              <a:rPr lang="fr-CA" sz="1800" b="0" dirty="0" smtClean="0">
                <a:solidFill>
                  <a:schemeClr val="tx1"/>
                </a:solidFill>
                <a:sym typeface="Arial"/>
              </a:rPr>
              <a:t>La clientèle féminine recommande d’autres clientes! </a:t>
            </a:r>
          </a:p>
          <a:p>
            <a:pPr marL="223838" indent="-223838"/>
            <a:r>
              <a:rPr lang="fr-CA" sz="1800" dirty="0" smtClean="0">
                <a:solidFill>
                  <a:schemeClr val="accent1"/>
                </a:solidFill>
                <a:sym typeface="Arial"/>
              </a:rPr>
              <a:t>Les risques</a:t>
            </a:r>
          </a:p>
          <a:p>
            <a:pPr marL="223838" indent="-223838">
              <a:buFont typeface="Arial" pitchFamily="34" charset="0"/>
              <a:buChar char="•"/>
            </a:pPr>
            <a:r>
              <a:rPr lang="fr-CA" sz="1800" b="0" dirty="0" smtClean="0">
                <a:solidFill>
                  <a:schemeClr val="tx1"/>
                </a:solidFill>
                <a:sym typeface="Arial"/>
              </a:rPr>
              <a:t>Près des deux tiers d’entre elles sont insatisfaites du secteur bancaire</a:t>
            </a:r>
          </a:p>
          <a:p>
            <a:pPr marL="223838" indent="-223838">
              <a:buFont typeface="Arial" pitchFamily="34" charset="0"/>
              <a:buChar char="•"/>
            </a:pPr>
            <a:r>
              <a:rPr lang="fr-CA" sz="1800" b="0" dirty="0" smtClean="0">
                <a:solidFill>
                  <a:schemeClr val="tx1"/>
                </a:solidFill>
                <a:sym typeface="Arial"/>
              </a:rPr>
              <a:t>70 % changent de conseiller après la mort de leur époux ou de leur conjoint</a:t>
            </a:r>
          </a:p>
          <a:p>
            <a:pPr marL="457200" indent="-457200"/>
            <a:r>
              <a:rPr lang="fr-CA" sz="1800" dirty="0" smtClean="0">
                <a:solidFill>
                  <a:schemeClr val="accent1">
                    <a:lumMod val="100000"/>
                  </a:schemeClr>
                </a:solidFill>
                <a:sym typeface="Arial"/>
              </a:rPr>
              <a:t>Les préoccupations des femmes</a:t>
            </a:r>
          </a:p>
          <a:p>
            <a:pPr marL="236538" indent="-236538">
              <a:buFont typeface="Arial" pitchFamily="34" charset="0"/>
              <a:buChar char="•"/>
            </a:pPr>
            <a:r>
              <a:rPr lang="fr-CA" sz="1800" b="0" dirty="0" smtClean="0">
                <a:solidFill>
                  <a:schemeClr val="tx1"/>
                </a:solidFill>
                <a:sym typeface="Arial"/>
              </a:rPr>
              <a:t>34 % s’inquiètent grandement du maintien de leur style de vie à la retraite comparativement à 17 % pour les hommes – tout un écart!</a:t>
            </a:r>
          </a:p>
          <a:p>
            <a:pPr marL="236538" indent="-236538">
              <a:buFont typeface="Arial" pitchFamily="34" charset="0"/>
              <a:buChar char="•"/>
            </a:pPr>
            <a:r>
              <a:rPr lang="fr-CA" sz="1800" b="0" dirty="0" smtClean="0">
                <a:solidFill>
                  <a:schemeClr val="tx1"/>
                </a:solidFill>
                <a:sym typeface="Arial"/>
              </a:rPr>
              <a:t>51 % disent que les problèmes d’argent les empêchent de bien dormir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ym typeface="Arial"/>
              </a:rPr>
              <a:t>Les femmes sont différentes</a:t>
            </a:r>
            <a:endParaRPr lang="fr-CA" dirty="0">
              <a:ea typeface="ＭＳ Ｐゴシック"/>
              <a:cs typeface="+mn-cs"/>
              <a:sym typeface="Arial"/>
            </a:endParaRPr>
          </a:p>
        </p:txBody>
      </p:sp>
      <p:sp>
        <p:nvSpPr>
          <p:cNvPr id="4" name="Slide Number Placeholder 3"/>
          <p:cNvSpPr>
            <a:spLocks noGrp="1"/>
          </p:cNvSpPr>
          <p:nvPr>
            <p:ph type="sldNum" sz="quarter" idx="11"/>
          </p:nvPr>
        </p:nvSpPr>
        <p:spPr/>
        <p:txBody>
          <a:bodyPr/>
          <a:lstStyle/>
          <a:p>
            <a:pPr>
              <a:defRPr/>
            </a:pPr>
            <a:fld id="{A8C2AA5B-A104-014F-B9FD-226CAFC3787C}" type="slidenum">
              <a:rPr lang="en-CA" smtClean="0">
                <a:sym typeface="Arial"/>
              </a:rPr>
              <a:pPr>
                <a:defRPr/>
              </a:pPr>
              <a:t>4</a:t>
            </a:fld>
            <a:endParaRPr lang="fr-CA" dirty="0">
              <a:sym typeface="Arial"/>
            </a:endParaRPr>
          </a:p>
        </p:txBody>
      </p:sp>
      <p:pic>
        <p:nvPicPr>
          <p:cNvPr id="6" name="Content Placeholder 5"/>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t="11531" b="3521"/>
          <a:stretch/>
        </p:blipFill>
        <p:spPr>
          <a:xfrm>
            <a:off x="457200" y="1304288"/>
            <a:ext cx="8229600" cy="466058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BF8F6B-1623-4495-A76D-888B2BE4596A}"/>
              </a:ext>
            </a:extLst>
          </p:cNvPr>
          <p:cNvSpPr>
            <a:spLocks noGrp="1"/>
          </p:cNvSpPr>
          <p:nvPr>
            <p:ph type="title"/>
          </p:nvPr>
        </p:nvSpPr>
        <p:spPr/>
        <p:txBody>
          <a:bodyPr/>
          <a:lstStyle/>
          <a:p>
            <a:r>
              <a:rPr lang="fr-CA" dirty="0" smtClean="0">
                <a:sym typeface="Arial"/>
              </a:rPr>
              <a:t>Les femmes sont différentes</a:t>
            </a:r>
            <a:endParaRPr lang="fr-CA" dirty="0">
              <a:ea typeface="ＭＳ Ｐゴシック"/>
              <a:cs typeface="+mn-cs"/>
              <a:sym typeface="Arial"/>
            </a:endParaRPr>
          </a:p>
        </p:txBody>
      </p:sp>
      <p:pic>
        <p:nvPicPr>
          <p:cNvPr id="4" name="Picture 3" descr="C:\Users\jchau05\AppData\Local\Microsoft\Windows\Temporary Internet Files\Content.Outlook\JV2A5Y9U\iStock-910148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67" y="1116499"/>
            <a:ext cx="8229600" cy="499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28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67" y="-19050"/>
            <a:ext cx="8229600" cy="914400"/>
          </a:xfrm>
        </p:spPr>
        <p:txBody>
          <a:bodyPr/>
          <a:lstStyle/>
          <a:p>
            <a:r>
              <a:rPr lang="fr-CA" dirty="0" smtClean="0">
                <a:sym typeface="Arial"/>
              </a:rPr>
              <a:t>Transitions de la vie</a:t>
            </a:r>
            <a:endParaRPr lang="fr-CA" dirty="0">
              <a:ea typeface="ＭＳ Ｐゴシック"/>
              <a:cs typeface="+mn-cs"/>
              <a:sym typeface="Arial"/>
            </a:endParaRPr>
          </a:p>
        </p:txBody>
      </p:sp>
      <p:sp>
        <p:nvSpPr>
          <p:cNvPr id="4" name="Slide Number Placeholder 3"/>
          <p:cNvSpPr>
            <a:spLocks noGrp="1"/>
          </p:cNvSpPr>
          <p:nvPr>
            <p:ph type="sldNum" sz="quarter" idx="11"/>
          </p:nvPr>
        </p:nvSpPr>
        <p:spPr>
          <a:xfrm>
            <a:off x="8229600" y="5981700"/>
            <a:ext cx="457200" cy="609600"/>
          </a:xfrm>
        </p:spPr>
        <p:txBody>
          <a:bodyPr/>
          <a:lstStyle/>
          <a:p>
            <a:pPr>
              <a:defRPr/>
            </a:pPr>
            <a:fld id="{A8C2AA5B-A104-014F-B9FD-226CAFC3787C}" type="slidenum">
              <a:rPr lang="en-CA" smtClean="0">
                <a:sym typeface="Arial"/>
              </a:rPr>
              <a:pPr>
                <a:defRPr/>
              </a:pPr>
              <a:t>6</a:t>
            </a:fld>
            <a:endParaRPr lang="fr-CA" dirty="0">
              <a:sym typeface="Arial"/>
            </a:endParaRPr>
          </a:p>
        </p:txBody>
      </p:sp>
      <p:sp>
        <p:nvSpPr>
          <p:cNvPr id="8"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C97B0CD-2274-46BC-A0D0-FF07E387AB03}"/>
              </a:ext>
            </a:extLst>
          </p:cNvPr>
          <p:cNvSpPr txBox="1">
            <a:spLocks/>
          </p:cNvSpPr>
          <p:nvPr/>
        </p:nvSpPr>
        <p:spPr bwMode="auto">
          <a:xfrm>
            <a:off x="8686800" y="6261893"/>
            <a:ext cx="457199" cy="12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vert="horz" wrap="square" lIns="0" tIns="0" rIns="0" bIns="0" numCol="1" anchor="t" anchorCtr="0" compatLnSpc="1">
            <a:prstTxWarp prst="textNoShape">
              <a:avLst/>
            </a:prstTxWarp>
          </a:bodyPr>
          <a:lstStyle/>
          <a:p>
            <a:pPr marL="0" marR="0" lvl="0" indent="0" algn="l" defTabSz="457200" rtl="0" eaLnBrk="1" fontAlgn="base" latinLnBrk="0" hangingPunct="1">
              <a:lnSpc>
                <a:spcPct val="100000"/>
              </a:lnSpc>
              <a:spcBef>
                <a:spcPts val="1000"/>
              </a:spcBef>
              <a:spcAft>
                <a:spcPts val="0"/>
              </a:spcAft>
              <a:buClrTx/>
              <a:buSzTx/>
              <a:buFont typeface="Arial" charset="0"/>
              <a:buNone/>
              <a:tabLst/>
              <a:defRPr/>
            </a:pPr>
            <a:endParaRPr kumimoji="0" lang="en-CA" sz="2000" b="1" i="0" u="none" strike="noStrike" kern="1200" cap="none" spc="0" normalizeH="0" baseline="0" noProof="0" dirty="0">
              <a:ln>
                <a:noFill/>
              </a:ln>
              <a:solidFill>
                <a:srgbClr val="0079C1"/>
              </a:solidFill>
              <a:effectLst/>
              <a:uLnTx/>
              <a:uFillTx/>
              <a:latin typeface="Arial"/>
              <a:ea typeface="ＭＳ Ｐゴシック" charset="0"/>
              <a:cs typeface="Arial"/>
            </a:endParaRPr>
          </a:p>
        </p:txBody>
      </p:sp>
      <p:pic>
        <p:nvPicPr>
          <p:cNvPr id="9" name="Content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9E3B7C5-08A0-4826-8623-123776F6513A}"/>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3546" r="7833"/>
          <a:stretch/>
        </p:blipFill>
        <p:spPr>
          <a:xfrm flipH="1">
            <a:off x="406709" y="1438126"/>
            <a:ext cx="8443148" cy="4834682"/>
          </a:xfrm>
          <a:prstGeom prst="rect">
            <a:avLst/>
          </a:prstGeom>
        </p:spPr>
      </p:pic>
      <p:grpSp>
        <p:nvGrpSpPr>
          <p:cNvPr id="16" name="Group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6E9C1D2-988B-4B90-B152-BB8889AA46EE}"/>
              </a:ext>
            </a:extLst>
          </p:cNvPr>
          <p:cNvGrpSpPr/>
          <p:nvPr/>
        </p:nvGrpSpPr>
        <p:grpSpPr>
          <a:xfrm>
            <a:off x="7862989" y="1064481"/>
            <a:ext cx="1135439" cy="1386460"/>
            <a:chOff x="7731367" y="1307608"/>
            <a:chExt cx="1135439" cy="1386460"/>
          </a:xfrm>
        </p:grpSpPr>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CCCCCD2-B5ED-4B5B-9A99-0010042EBF8E}"/>
                </a:ext>
              </a:extLst>
            </p:cNvPr>
            <p:cNvSpPr/>
            <p:nvPr/>
          </p:nvSpPr>
          <p:spPr>
            <a:xfrm>
              <a:off x="7731367" y="2355514"/>
              <a:ext cx="1135439" cy="338554"/>
            </a:xfrm>
            <a:prstGeom prst="rect">
              <a:avLst/>
            </a:prstGeom>
          </p:spPr>
          <p:txBody>
            <a:bodyPr wrap="none">
              <a:spAutoFit/>
            </a:bodyPr>
            <a:lstStyle/>
            <a:p>
              <a:pPr lvl="0" algn="ctr">
                <a:spcBef>
                  <a:spcPts val="1000"/>
                </a:spcBef>
                <a:spcAft>
                  <a:spcPts val="0"/>
                </a:spcAft>
              </a:pPr>
              <a:r>
                <a:rPr lang="fr-CA" sz="1600" b="1" dirty="0">
                  <a:solidFill>
                    <a:schemeClr val="tx2"/>
                  </a:solidFill>
                  <a:latin typeface="Arial Narrow"/>
                  <a:sym typeface="Arial Narrow"/>
                </a:rPr>
                <a:t>Veuvage</a:t>
              </a:r>
            </a:p>
          </p:txBody>
        </p:sp>
        <p:grpSp>
          <p:nvGrpSpPr>
            <p:cNvPr id="18" name="Group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10007F4-5F2E-47B5-999F-582918C2FF37}"/>
                </a:ext>
              </a:extLst>
            </p:cNvPr>
            <p:cNvGrpSpPr/>
            <p:nvPr/>
          </p:nvGrpSpPr>
          <p:grpSpPr>
            <a:xfrm>
              <a:off x="7901762" y="1307608"/>
              <a:ext cx="788513" cy="1071086"/>
              <a:chOff x="6582187" y="1397844"/>
              <a:chExt cx="788513" cy="1071086"/>
            </a:xfrm>
          </p:grpSpPr>
          <p:pic>
            <p:nvPicPr>
              <p:cNvPr id="19" name="Pictur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EFBEC8-21E6-449C-90CD-A6E757DDC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187" y="1397844"/>
                <a:ext cx="788513" cy="1071086"/>
              </a:xfrm>
              <a:prstGeom prst="rect">
                <a:avLst/>
              </a:prstGeom>
            </p:spPr>
          </p:pic>
          <p:grpSp>
            <p:nvGrpSpPr>
              <p:cNvPr id="20" name="Group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63F3B45-FDF0-49B5-AE27-978365B33DF8}"/>
                  </a:ext>
                </a:extLst>
              </p:cNvPr>
              <p:cNvGrpSpPr/>
              <p:nvPr/>
            </p:nvGrpSpPr>
            <p:grpSpPr>
              <a:xfrm>
                <a:off x="6656403" y="1474044"/>
                <a:ext cx="640080" cy="640080"/>
                <a:chOff x="6399652" y="2420556"/>
                <a:chExt cx="731991" cy="731991"/>
              </a:xfrm>
              <a:effectLst>
                <a:outerShdw blurRad="114300" dist="50800" dir="3000000" algn="ctr" rotWithShape="0">
                  <a:srgbClr val="000000">
                    <a:alpha val="43137"/>
                  </a:srgbClr>
                </a:outerShdw>
              </a:effectLst>
            </p:grpSpPr>
            <p:sp>
              <p:nvSpPr>
                <p:cNvPr id="21" name="Oval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09F67BF-4F92-45B6-9A6E-0F328BCBDB5B}"/>
                    </a:ext>
                  </a:extLst>
                </p:cNvPr>
                <p:cNvSpPr>
                  <a:spLocks noChangeAspect="1"/>
                </p:cNvSpPr>
                <p:nvPr/>
              </p:nvSpPr>
              <p:spPr>
                <a:xfrm>
                  <a:off x="6399652" y="2420556"/>
                  <a:ext cx="731991" cy="731991"/>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22" name="Picture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9A1AAE-EC9A-44C0-9EB8-4EFD4BDC1B5C}"/>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605646" y="2527089"/>
                  <a:ext cx="348567" cy="522851"/>
                </a:xfrm>
                <a:prstGeom prst="rect">
                  <a:avLst/>
                </a:prstGeom>
                <a:noFill/>
                <a:effectLst>
                  <a:outerShdw blurRad="114300" dist="50800" dir="3000000" algn="ctr" rotWithShape="0">
                    <a:srgbClr val="000000">
                      <a:alpha val="43137"/>
                    </a:srgbClr>
                  </a:outerShdw>
                </a:effectLst>
              </p:spPr>
            </p:pic>
          </p:grpSp>
        </p:grpSp>
      </p:grpSp>
      <p:grpSp>
        <p:nvGrpSpPr>
          <p:cNvPr id="23" name="Group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E13311-4CAC-4470-9856-A7504ECDAADD}"/>
              </a:ext>
            </a:extLst>
          </p:cNvPr>
          <p:cNvGrpSpPr/>
          <p:nvPr/>
        </p:nvGrpSpPr>
        <p:grpSpPr>
          <a:xfrm>
            <a:off x="621067" y="3240855"/>
            <a:ext cx="3783864" cy="1637449"/>
            <a:chOff x="621067" y="3507555"/>
            <a:chExt cx="3783864" cy="1637449"/>
          </a:xfrm>
        </p:grpSpPr>
        <p:sp>
          <p:nvSpPr>
            <p:cNvPr id="24" name="Rectangle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9A7227-2529-4A1A-9688-20EDCB4BFFBB}"/>
                </a:ext>
              </a:extLst>
            </p:cNvPr>
            <p:cNvSpPr/>
            <p:nvPr/>
          </p:nvSpPr>
          <p:spPr>
            <a:xfrm>
              <a:off x="3353040" y="4560229"/>
              <a:ext cx="1051891" cy="584775"/>
            </a:xfrm>
            <a:prstGeom prst="rect">
              <a:avLst/>
            </a:prstGeom>
          </p:spPr>
          <p:txBody>
            <a:bodyPr wrap="square">
              <a:spAutoFit/>
            </a:bodyPr>
            <a:lstStyle/>
            <a:p>
              <a:pPr lvl="0" algn="ctr">
                <a:spcBef>
                  <a:spcPts val="1000"/>
                </a:spcBef>
                <a:spcAft>
                  <a:spcPts val="0"/>
                </a:spcAft>
              </a:pPr>
              <a:r>
                <a:rPr lang="fr-CA" sz="1600" b="1" dirty="0">
                  <a:solidFill>
                    <a:schemeClr val="tx2"/>
                  </a:solidFill>
                  <a:latin typeface="Arial Narrow"/>
                  <a:sym typeface="Arial Narrow"/>
                </a:rPr>
                <a:t>Prestation de soins</a:t>
              </a:r>
            </a:p>
          </p:txBody>
        </p:sp>
        <p:grpSp>
          <p:nvGrpSpPr>
            <p:cNvPr id="25" name="Group 3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92F9148-DC72-4B71-9D21-58990E7EFE6E}"/>
                </a:ext>
              </a:extLst>
            </p:cNvPr>
            <p:cNvGrpSpPr/>
            <p:nvPr/>
          </p:nvGrpSpPr>
          <p:grpSpPr>
            <a:xfrm>
              <a:off x="621067" y="3507555"/>
              <a:ext cx="3647182" cy="1423175"/>
              <a:chOff x="703801" y="2111764"/>
              <a:chExt cx="3647182" cy="1423175"/>
            </a:xfrm>
          </p:grpSpPr>
          <p:pic>
            <p:nvPicPr>
              <p:cNvPr id="26" name="Picture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60CD9B-EE9C-4A08-87C9-9FCE87428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470" y="2111764"/>
                <a:ext cx="788513" cy="1071086"/>
              </a:xfrm>
              <a:prstGeom prst="rect">
                <a:avLst/>
              </a:prstGeom>
            </p:spPr>
          </p:pic>
          <p:grpSp>
            <p:nvGrpSpPr>
              <p:cNvPr id="27" name="Group 3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30ED1C2-2EE4-4515-B08C-C5EBDEA80684}"/>
                  </a:ext>
                </a:extLst>
              </p:cNvPr>
              <p:cNvGrpSpPr/>
              <p:nvPr/>
            </p:nvGrpSpPr>
            <p:grpSpPr>
              <a:xfrm>
                <a:off x="703801" y="2359333"/>
                <a:ext cx="3460675" cy="1175606"/>
                <a:chOff x="3045626" y="2625862"/>
                <a:chExt cx="3957604" cy="1344415"/>
              </a:xfrm>
              <a:solidFill>
                <a:schemeClr val="bg1"/>
              </a:solidFill>
              <a:effectLst>
                <a:outerShdw blurRad="114300" dist="50800" dir="3000000" algn="ctr" rotWithShape="0">
                  <a:srgbClr val="000000">
                    <a:alpha val="43137"/>
                  </a:srgbClr>
                </a:outerShdw>
              </a:effectLst>
            </p:grpSpPr>
            <p:sp>
              <p:nvSpPr>
                <p:cNvPr id="28" name="Oval 2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623FFA-87A8-469A-9F65-7DD090FCD393}"/>
                    </a:ext>
                  </a:extLst>
                </p:cNvPr>
                <p:cNvSpPr>
                  <a:spLocks noChangeAspect="1"/>
                </p:cNvSpPr>
                <p:nvPr/>
              </p:nvSpPr>
              <p:spPr>
                <a:xfrm>
                  <a:off x="3045626" y="3238286"/>
                  <a:ext cx="731991" cy="731991"/>
                </a:xfrm>
                <a:prstGeom prst="ellipse">
                  <a:avLst/>
                </a:prstGeom>
                <a:grp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29" name="Picture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082384-9AF2-4DBD-94B3-1E5D9B19FF0A}"/>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28066" y="2625862"/>
                  <a:ext cx="475164" cy="321381"/>
                </a:xfrm>
                <a:prstGeom prst="rect">
                  <a:avLst/>
                </a:prstGeom>
                <a:noFill/>
                <a:effectLst>
                  <a:outerShdw blurRad="114300" dist="50800" dir="3000000" algn="ctr" rotWithShape="0">
                    <a:srgbClr val="000000">
                      <a:alpha val="43137"/>
                    </a:srgbClr>
                  </a:outerShdw>
                </a:effectLst>
              </p:spPr>
            </p:pic>
          </p:grpSp>
        </p:grpSp>
      </p:grpSp>
      <p:grpSp>
        <p:nvGrpSpPr>
          <p:cNvPr id="30" name="Group 2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5ACF33-8377-44D9-BABE-C8BB5B3AF8FD}"/>
              </a:ext>
            </a:extLst>
          </p:cNvPr>
          <p:cNvGrpSpPr/>
          <p:nvPr/>
        </p:nvGrpSpPr>
        <p:grpSpPr>
          <a:xfrm>
            <a:off x="3982356" y="3692475"/>
            <a:ext cx="1958847" cy="1639194"/>
            <a:chOff x="2968864" y="4195645"/>
            <a:chExt cx="1958847" cy="1639194"/>
          </a:xfrm>
        </p:grpSpPr>
        <p:sp>
          <p:nvSpPr>
            <p:cNvPr id="31" name="Rectangle 3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D1D39E-4950-43F2-B421-DA55F230FB56}"/>
                </a:ext>
              </a:extLst>
            </p:cNvPr>
            <p:cNvSpPr/>
            <p:nvPr/>
          </p:nvSpPr>
          <p:spPr>
            <a:xfrm>
              <a:off x="2968864" y="5250064"/>
              <a:ext cx="1958847" cy="584775"/>
            </a:xfrm>
            <a:prstGeom prst="rect">
              <a:avLst/>
            </a:prstGeom>
          </p:spPr>
          <p:txBody>
            <a:bodyPr wrap="square">
              <a:spAutoFit/>
            </a:bodyPr>
            <a:lstStyle/>
            <a:p>
              <a:pPr lvl="0" algn="ctr">
                <a:spcBef>
                  <a:spcPts val="1000"/>
                </a:spcBef>
                <a:spcAft>
                  <a:spcPts val="0"/>
                </a:spcAft>
              </a:pPr>
              <a:r>
                <a:rPr lang="fr-CA" sz="1600" b="1" dirty="0">
                  <a:solidFill>
                    <a:schemeClr val="tx2"/>
                  </a:solidFill>
                  <a:latin typeface="Arial Narrow"/>
                  <a:sym typeface="Arial Narrow"/>
                </a:rPr>
                <a:t>Nid vide ou </a:t>
              </a:r>
              <a:r>
                <a:rPr lang="fr-CA" sz="1600" b="1" dirty="0" smtClean="0">
                  <a:solidFill>
                    <a:schemeClr val="tx2"/>
                  </a:solidFill>
                  <a:latin typeface="Arial Narrow"/>
                  <a:sym typeface="Arial Narrow"/>
                </a:rPr>
                <a:t>enfants boomerangs</a:t>
              </a:r>
              <a:endParaRPr lang="fr-CA" sz="1600" b="1" dirty="0">
                <a:solidFill>
                  <a:schemeClr val="tx2"/>
                </a:solidFill>
                <a:latin typeface="Arial Narrow"/>
                <a:sym typeface="Arial Narrow"/>
              </a:endParaRPr>
            </a:p>
          </p:txBody>
        </p:sp>
        <p:pic>
          <p:nvPicPr>
            <p:cNvPr id="32" name="Picture 3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3C005AB-61C3-4E9F-AE80-5B2B074D28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289" y="4195645"/>
              <a:ext cx="788514" cy="1071086"/>
            </a:xfrm>
            <a:prstGeom prst="rect">
              <a:avLst/>
            </a:prstGeom>
          </p:spPr>
        </p:pic>
        <p:grpSp>
          <p:nvGrpSpPr>
            <p:cNvPr id="33" name="Group 4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1F78CDB-D7D3-4B36-B6E2-6F873BF09F47}"/>
                </a:ext>
              </a:extLst>
            </p:cNvPr>
            <p:cNvGrpSpPr/>
            <p:nvPr/>
          </p:nvGrpSpPr>
          <p:grpSpPr>
            <a:xfrm>
              <a:off x="3605853" y="4254838"/>
              <a:ext cx="640080" cy="640080"/>
              <a:chOff x="4428491" y="4010823"/>
              <a:chExt cx="731991" cy="731991"/>
            </a:xfrm>
            <a:solidFill>
              <a:srgbClr val="35A5B7"/>
            </a:solidFill>
            <a:effectLst>
              <a:outerShdw blurRad="114300" dist="50800" dir="3000000" algn="ctr" rotWithShape="0">
                <a:srgbClr val="000000">
                  <a:alpha val="43137"/>
                </a:srgbClr>
              </a:outerShdw>
            </a:effectLst>
          </p:grpSpPr>
          <p:sp>
            <p:nvSpPr>
              <p:cNvPr id="34" name="Oval 3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2E22BD0-3D2A-4993-9F4D-BDCAC7CBDE2B}"/>
                  </a:ext>
                </a:extLst>
              </p:cNvPr>
              <p:cNvSpPr>
                <a:spLocks noChangeAspect="1"/>
              </p:cNvSpPr>
              <p:nvPr/>
            </p:nvSpPr>
            <p:spPr>
              <a:xfrm>
                <a:off x="4428491" y="4010823"/>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lang="en-US" sz="1600" dirty="0"/>
              </a:p>
            </p:txBody>
          </p:sp>
          <p:pic>
            <p:nvPicPr>
              <p:cNvPr id="35" name="Picture 3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528737C-BCD3-43B7-B081-B3B4086DF6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5875" y="4177419"/>
                <a:ext cx="468073" cy="428738"/>
              </a:xfrm>
              <a:prstGeom prst="rect">
                <a:avLst/>
              </a:prstGeom>
              <a:noFill/>
              <a:effectLst>
                <a:outerShdw blurRad="114300" dist="50800" dir="3000000" algn="ctr" rotWithShape="0">
                  <a:srgbClr val="000000">
                    <a:alpha val="43137"/>
                  </a:srgbClr>
                </a:outerShdw>
              </a:effectLst>
            </p:spPr>
          </p:pic>
        </p:grpSp>
      </p:grpSp>
      <p:grpSp>
        <p:nvGrpSpPr>
          <p:cNvPr id="36" name="Group 3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90D6DFE-732E-4A90-9600-255AB8D4C5C5}"/>
              </a:ext>
            </a:extLst>
          </p:cNvPr>
          <p:cNvGrpSpPr/>
          <p:nvPr/>
        </p:nvGrpSpPr>
        <p:grpSpPr>
          <a:xfrm>
            <a:off x="5456814" y="2463419"/>
            <a:ext cx="1393175" cy="1620171"/>
            <a:chOff x="4746234" y="4038498"/>
            <a:chExt cx="1393175" cy="1620171"/>
          </a:xfrm>
        </p:grpSpPr>
        <p:sp>
          <p:nvSpPr>
            <p:cNvPr id="37" name="Rectangle 3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6C33245-98EA-4668-A9A8-7499032F6701}"/>
                </a:ext>
              </a:extLst>
            </p:cNvPr>
            <p:cNvSpPr/>
            <p:nvPr/>
          </p:nvSpPr>
          <p:spPr>
            <a:xfrm>
              <a:off x="4746234" y="5073894"/>
              <a:ext cx="1393175" cy="584775"/>
            </a:xfrm>
            <a:prstGeom prst="rect">
              <a:avLst/>
            </a:prstGeom>
          </p:spPr>
          <p:txBody>
            <a:bodyPr wrap="square">
              <a:spAutoFit/>
            </a:bodyPr>
            <a:lstStyle/>
            <a:p>
              <a:pPr lvl="0" algn="ctr">
                <a:spcBef>
                  <a:spcPts val="1000"/>
                </a:spcBef>
                <a:spcAft>
                  <a:spcPts val="0"/>
                </a:spcAft>
              </a:pPr>
              <a:r>
                <a:rPr lang="fr-CA" sz="1600" b="1" dirty="0" smtClean="0">
                  <a:solidFill>
                    <a:schemeClr val="tx2"/>
                  </a:solidFill>
                  <a:latin typeface="Arial Narrow"/>
                  <a:sym typeface="Arial Narrow"/>
                </a:rPr>
                <a:t>Avancement professionnel</a:t>
              </a:r>
              <a:endParaRPr lang="fr-CA" sz="1600" b="1" dirty="0">
                <a:solidFill>
                  <a:schemeClr val="tx2"/>
                </a:solidFill>
                <a:latin typeface="Arial Narrow"/>
                <a:ea typeface="ＭＳ Ｐゴシック"/>
                <a:cs typeface="+mn-cs"/>
                <a:sym typeface="Arial Narrow"/>
              </a:endParaRPr>
            </a:p>
          </p:txBody>
        </p:sp>
        <p:pic>
          <p:nvPicPr>
            <p:cNvPr id="38" name="Picture 3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F00B1B8-16E9-482D-8AF1-AD9E25789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8042" y="4038498"/>
              <a:ext cx="788514" cy="1071086"/>
            </a:xfrm>
            <a:prstGeom prst="rect">
              <a:avLst/>
            </a:prstGeom>
          </p:spPr>
        </p:pic>
        <p:sp>
          <p:nvSpPr>
            <p:cNvPr id="39" name="Oval 3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353D8D-E0EC-4DC8-8838-0C973BC194E2}"/>
                </a:ext>
              </a:extLst>
            </p:cNvPr>
            <p:cNvSpPr>
              <a:spLocks noChangeAspect="1"/>
            </p:cNvSpPr>
            <p:nvPr/>
          </p:nvSpPr>
          <p:spPr>
            <a:xfrm>
              <a:off x="5114606" y="4097691"/>
              <a:ext cx="640080" cy="640080"/>
            </a:xfrm>
            <a:prstGeom prst="ellipse">
              <a:avLst/>
            </a:prstGeom>
            <a:solidFill>
              <a:schemeClr val="accent4"/>
            </a:solidFill>
            <a:ln w="63500">
              <a:solidFill>
                <a:schemeClr val="bg1">
                  <a:alpha val="15000"/>
                </a:schemeClr>
              </a:solidFill>
            </a:ln>
            <a:effectLst>
              <a:outerShdw blurRad="114300" dist="50800" dir="30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lang="en-US" sz="1600" dirty="0"/>
            </a:p>
          </p:txBody>
        </p:sp>
        <p:pic>
          <p:nvPicPr>
            <p:cNvPr id="40" name="Picture 3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C11F178-A3EE-4B11-8E66-48C349A56D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5517" y="4222184"/>
              <a:ext cx="343389" cy="343389"/>
            </a:xfrm>
            <a:prstGeom prst="rect">
              <a:avLst/>
            </a:prstGeom>
            <a:noFill/>
            <a:effectLst>
              <a:outerShdw blurRad="114300" dist="50800" dir="3000000" algn="ctr" rotWithShape="0">
                <a:srgbClr val="000000">
                  <a:alpha val="43137"/>
                </a:srgbClr>
              </a:outerShdw>
            </a:effectLst>
          </p:spPr>
        </p:pic>
      </p:grpSp>
      <p:grpSp>
        <p:nvGrpSpPr>
          <p:cNvPr id="41" name="Group 4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890FEE0-EFBA-4F1F-A843-F05621332706}"/>
              </a:ext>
            </a:extLst>
          </p:cNvPr>
          <p:cNvGrpSpPr/>
          <p:nvPr/>
        </p:nvGrpSpPr>
        <p:grpSpPr>
          <a:xfrm>
            <a:off x="621068" y="879813"/>
            <a:ext cx="5501472" cy="3784217"/>
            <a:chOff x="-954156" y="2143301"/>
            <a:chExt cx="5501472" cy="3784217"/>
          </a:xfrm>
        </p:grpSpPr>
        <p:sp>
          <p:nvSpPr>
            <p:cNvPr id="42" name="Rectangle 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D8DD8FF-547C-4F3E-A093-BE3FB955CF12}"/>
                </a:ext>
              </a:extLst>
            </p:cNvPr>
            <p:cNvSpPr/>
            <p:nvPr/>
          </p:nvSpPr>
          <p:spPr>
            <a:xfrm>
              <a:off x="3485807" y="3214387"/>
              <a:ext cx="1061509" cy="338554"/>
            </a:xfrm>
            <a:prstGeom prst="rect">
              <a:avLst/>
            </a:prstGeom>
          </p:spPr>
          <p:txBody>
            <a:bodyPr wrap="none">
              <a:spAutoFit/>
            </a:bodyPr>
            <a:lstStyle/>
            <a:p>
              <a:pPr lvl="0" algn="ctr">
                <a:spcBef>
                  <a:spcPts val="1000"/>
                </a:spcBef>
                <a:spcAft>
                  <a:spcPts val="0"/>
                </a:spcAft>
              </a:pPr>
              <a:r>
                <a:rPr lang="fr-CA" sz="1600" b="1" dirty="0">
                  <a:solidFill>
                    <a:schemeClr val="tx2"/>
                  </a:solidFill>
                  <a:latin typeface="Arial Narrow"/>
                  <a:sym typeface="Arial Narrow"/>
                </a:rPr>
                <a:t>Retraite</a:t>
              </a:r>
            </a:p>
          </p:txBody>
        </p:sp>
        <p:grpSp>
          <p:nvGrpSpPr>
            <p:cNvPr id="43" name="Group 5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B8944DE-D087-4F49-8AB2-5A714EE1ECE8}"/>
                </a:ext>
              </a:extLst>
            </p:cNvPr>
            <p:cNvGrpSpPr/>
            <p:nvPr/>
          </p:nvGrpSpPr>
          <p:grpSpPr>
            <a:xfrm>
              <a:off x="-954156" y="2143301"/>
              <a:ext cx="5361660" cy="3784217"/>
              <a:chOff x="149647" y="2267877"/>
              <a:chExt cx="5361660" cy="3784217"/>
            </a:xfrm>
          </p:grpSpPr>
          <p:pic>
            <p:nvPicPr>
              <p:cNvPr id="44" name="Picture 4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2C04E4-5F72-41E6-B4A2-5CD9F4C1A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94" y="2267877"/>
                <a:ext cx="788513" cy="1071086"/>
              </a:xfrm>
              <a:prstGeom prst="rect">
                <a:avLst/>
              </a:prstGeom>
            </p:spPr>
          </p:pic>
          <p:grpSp>
            <p:nvGrpSpPr>
              <p:cNvPr id="45" name="Group 6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2F40904-0F13-4098-A4E9-913CD215B42D}"/>
                  </a:ext>
                </a:extLst>
              </p:cNvPr>
              <p:cNvGrpSpPr/>
              <p:nvPr/>
            </p:nvGrpSpPr>
            <p:grpSpPr>
              <a:xfrm>
                <a:off x="149647" y="2520314"/>
                <a:ext cx="5191232" cy="3531780"/>
                <a:chOff x="1084960" y="2617361"/>
                <a:chExt cx="5936656" cy="4038919"/>
              </a:xfrm>
              <a:effectLst>
                <a:outerShdw blurRad="114300" dist="50800" dir="3000000" algn="ctr" rotWithShape="0">
                  <a:srgbClr val="000000">
                    <a:alpha val="43137"/>
                  </a:srgbClr>
                </a:outerShdw>
              </a:effectLst>
            </p:grpSpPr>
            <p:sp>
              <p:nvSpPr>
                <p:cNvPr id="46" name="Oval 4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46A4FB-F798-4D94-989B-F4F2B681E166}"/>
                    </a:ext>
                  </a:extLst>
                </p:cNvPr>
                <p:cNvSpPr>
                  <a:spLocks noChangeAspect="1"/>
                </p:cNvSpPr>
                <p:nvPr/>
              </p:nvSpPr>
              <p:spPr>
                <a:xfrm>
                  <a:off x="1084960" y="5924289"/>
                  <a:ext cx="731991" cy="731991"/>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47" name="Picture 4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D08E855-E71D-4B45-A61A-D8207613E292}"/>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82978" y="2617361"/>
                  <a:ext cx="538638" cy="349798"/>
                </a:xfrm>
                <a:prstGeom prst="rect">
                  <a:avLst/>
                </a:prstGeom>
                <a:noFill/>
                <a:effectLst>
                  <a:outerShdw blurRad="114300" dist="50800" dir="3000000" algn="ctr" rotWithShape="0">
                    <a:srgbClr val="000000">
                      <a:alpha val="43137"/>
                    </a:srgbClr>
                  </a:outerShdw>
                </a:effectLst>
              </p:spPr>
            </p:pic>
          </p:grpSp>
        </p:grpSp>
      </p:grpSp>
      <p:grpSp>
        <p:nvGrpSpPr>
          <p:cNvPr id="48" name="Group 4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A3572CE-5709-4A22-B2F3-3027806D90D9}"/>
              </a:ext>
            </a:extLst>
          </p:cNvPr>
          <p:cNvGrpSpPr/>
          <p:nvPr/>
        </p:nvGrpSpPr>
        <p:grpSpPr>
          <a:xfrm>
            <a:off x="3239516" y="986209"/>
            <a:ext cx="1950542" cy="1589103"/>
            <a:chOff x="5246937" y="2414547"/>
            <a:chExt cx="1950542" cy="1589103"/>
          </a:xfrm>
        </p:grpSpPr>
        <p:sp>
          <p:nvSpPr>
            <p:cNvPr id="49" name="Rectangle 4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B263E4-58C4-4401-A4C6-42822C7E1D24}"/>
                </a:ext>
              </a:extLst>
            </p:cNvPr>
            <p:cNvSpPr/>
            <p:nvPr/>
          </p:nvSpPr>
          <p:spPr>
            <a:xfrm>
              <a:off x="5246937" y="3468119"/>
              <a:ext cx="1950542" cy="535531"/>
            </a:xfrm>
            <a:prstGeom prst="rect">
              <a:avLst/>
            </a:prstGeom>
          </p:spPr>
          <p:txBody>
            <a:bodyPr wrap="square">
              <a:spAutoFit/>
            </a:bodyPr>
            <a:lstStyle/>
            <a:p>
              <a:pPr lvl="0" algn="ctr">
                <a:lnSpc>
                  <a:spcPct val="90000"/>
                </a:lnSpc>
                <a:spcBef>
                  <a:spcPts val="1000"/>
                </a:spcBef>
                <a:spcAft>
                  <a:spcPts val="0"/>
                </a:spcAft>
              </a:pPr>
              <a:r>
                <a:rPr lang="fr-CA" sz="1600" b="1" dirty="0">
                  <a:solidFill>
                    <a:schemeClr val="tx2"/>
                  </a:solidFill>
                  <a:latin typeface="Arial Narrow"/>
                  <a:sym typeface="Arial Narrow"/>
                </a:rPr>
                <a:t>Décès </a:t>
              </a:r>
              <a:r>
                <a:rPr lang="fr-CA" sz="1600" b="1" dirty="0" smtClean="0">
                  <a:solidFill>
                    <a:schemeClr val="tx2"/>
                  </a:solidFill>
                  <a:latin typeface="Arial Narrow"/>
                  <a:sym typeface="Arial Narrow"/>
                </a:rPr>
                <a:t/>
              </a:r>
              <a:br>
                <a:rPr lang="fr-CA" sz="1600" b="1" dirty="0" smtClean="0">
                  <a:solidFill>
                    <a:schemeClr val="tx2"/>
                  </a:solidFill>
                  <a:latin typeface="Arial Narrow"/>
                  <a:sym typeface="Arial Narrow"/>
                </a:rPr>
              </a:br>
              <a:r>
                <a:rPr lang="fr-CA" sz="1600" b="1" dirty="0" smtClean="0">
                  <a:solidFill>
                    <a:schemeClr val="tx2"/>
                  </a:solidFill>
                  <a:latin typeface="Arial Narrow"/>
                  <a:sym typeface="Arial Narrow"/>
                </a:rPr>
                <a:t>d’un </a:t>
              </a:r>
              <a:r>
                <a:rPr lang="fr-CA" sz="1600" b="1" dirty="0">
                  <a:solidFill>
                    <a:schemeClr val="tx2"/>
                  </a:solidFill>
                  <a:latin typeface="Arial Narrow"/>
                  <a:sym typeface="Arial Narrow"/>
                </a:rPr>
                <a:t>parent / héritage</a:t>
              </a:r>
              <a:endParaRPr lang="fr-CA" sz="1600" b="1" dirty="0">
                <a:solidFill>
                  <a:schemeClr val="tx2"/>
                </a:solidFill>
                <a:latin typeface="Arial Narrow"/>
                <a:ea typeface="ＭＳ Ｐゴシック"/>
                <a:cs typeface="+mn-cs"/>
                <a:sym typeface="Arial Narrow"/>
              </a:endParaRPr>
            </a:p>
          </p:txBody>
        </p:sp>
        <p:pic>
          <p:nvPicPr>
            <p:cNvPr id="50" name="Picture 4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51736ED-3FBC-47A2-AAF7-2190D800D7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9651" y="2414547"/>
              <a:ext cx="788514" cy="1071086"/>
            </a:xfrm>
            <a:prstGeom prst="rect">
              <a:avLst/>
            </a:prstGeom>
          </p:spPr>
        </p:pic>
        <p:grpSp>
          <p:nvGrpSpPr>
            <p:cNvPr id="51" name="Group 6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B06352E-35C9-44A0-BF26-D2C7BB303755}"/>
                </a:ext>
              </a:extLst>
            </p:cNvPr>
            <p:cNvGrpSpPr/>
            <p:nvPr/>
          </p:nvGrpSpPr>
          <p:grpSpPr>
            <a:xfrm>
              <a:off x="5889577" y="2488539"/>
              <a:ext cx="640080" cy="640080"/>
              <a:chOff x="6399652" y="2420556"/>
              <a:chExt cx="731991" cy="731991"/>
            </a:xfrm>
            <a:effectLst>
              <a:outerShdw blurRad="114300" dist="50800" dir="3000000" algn="ctr" rotWithShape="0">
                <a:srgbClr val="000000">
                  <a:alpha val="43137"/>
                </a:srgbClr>
              </a:outerShdw>
            </a:effectLst>
          </p:grpSpPr>
          <p:sp>
            <p:nvSpPr>
              <p:cNvPr id="52" name="Oval 5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F2E0207-D82E-462F-AD0C-BF60FADBEC37}"/>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lang="en-US" sz="1600" dirty="0"/>
              </a:p>
            </p:txBody>
          </p:sp>
          <p:pic>
            <p:nvPicPr>
              <p:cNvPr id="53" name="Picture 5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024542A-7AE7-4D3E-969F-88C64DA4A7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62796" y="2522576"/>
                <a:ext cx="395836" cy="470566"/>
              </a:xfrm>
              <a:prstGeom prst="rect">
                <a:avLst/>
              </a:prstGeom>
              <a:noFill/>
              <a:effectLst>
                <a:outerShdw blurRad="114300" dist="50800" dir="3000000" algn="ctr" rotWithShape="0">
                  <a:srgbClr val="000000">
                    <a:alpha val="43137"/>
                  </a:srgbClr>
                </a:outerShdw>
              </a:effectLst>
            </p:spPr>
          </p:pic>
        </p:grpSp>
      </p:grpSp>
      <p:grpSp>
        <p:nvGrpSpPr>
          <p:cNvPr id="54" name="Group 5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8689945-23F0-428A-8BA3-C8EE9AA8CB51}"/>
              </a:ext>
            </a:extLst>
          </p:cNvPr>
          <p:cNvGrpSpPr/>
          <p:nvPr/>
        </p:nvGrpSpPr>
        <p:grpSpPr>
          <a:xfrm>
            <a:off x="1707685" y="714272"/>
            <a:ext cx="1703487" cy="1591566"/>
            <a:chOff x="2423362" y="2916237"/>
            <a:chExt cx="1703487" cy="1591566"/>
          </a:xfrm>
        </p:grpSpPr>
        <p:sp>
          <p:nvSpPr>
            <p:cNvPr id="55" name="Rectangle 5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895A088-88F4-4FDA-9E2F-EEEA8A1AAFCE}"/>
                </a:ext>
              </a:extLst>
            </p:cNvPr>
            <p:cNvSpPr/>
            <p:nvPr/>
          </p:nvSpPr>
          <p:spPr>
            <a:xfrm>
              <a:off x="2423362" y="3923028"/>
              <a:ext cx="1703487" cy="584775"/>
            </a:xfrm>
            <a:prstGeom prst="rect">
              <a:avLst/>
            </a:prstGeom>
          </p:spPr>
          <p:txBody>
            <a:bodyPr wrap="square">
              <a:spAutoFit/>
            </a:bodyPr>
            <a:lstStyle/>
            <a:p>
              <a:pPr lvl="0" algn="ctr">
                <a:spcBef>
                  <a:spcPts val="1000"/>
                </a:spcBef>
                <a:spcAft>
                  <a:spcPts val="0"/>
                </a:spcAft>
              </a:pPr>
              <a:r>
                <a:rPr lang="fr-CA" sz="1600" b="1" dirty="0">
                  <a:solidFill>
                    <a:schemeClr val="tx2"/>
                  </a:solidFill>
                  <a:latin typeface="Arial Narrow"/>
                  <a:sym typeface="Arial Narrow"/>
                </a:rPr>
                <a:t>Remariage ou nouvelle relation</a:t>
              </a:r>
            </a:p>
          </p:txBody>
        </p:sp>
        <p:pic>
          <p:nvPicPr>
            <p:cNvPr id="56" name="Picture 5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D432834-D1F9-424A-AD77-82B848636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1213" y="2916237"/>
              <a:ext cx="788514" cy="1071086"/>
            </a:xfrm>
            <a:prstGeom prst="rect">
              <a:avLst/>
            </a:prstGeom>
          </p:spPr>
        </p:pic>
        <p:grpSp>
          <p:nvGrpSpPr>
            <p:cNvPr id="57" name="Group 7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2E24863-2748-4BEA-8354-5699F3CCFEB5}"/>
                </a:ext>
              </a:extLst>
            </p:cNvPr>
            <p:cNvGrpSpPr/>
            <p:nvPr/>
          </p:nvGrpSpPr>
          <p:grpSpPr>
            <a:xfrm>
              <a:off x="3051077" y="2992481"/>
              <a:ext cx="640080" cy="640080"/>
              <a:chOff x="6399652" y="2420556"/>
              <a:chExt cx="731991" cy="731991"/>
            </a:xfrm>
            <a:effectLst>
              <a:outerShdw blurRad="114300" dist="50800" dir="3000000" algn="ctr" rotWithShape="0">
                <a:srgbClr val="000000">
                  <a:alpha val="43137"/>
                </a:srgbClr>
              </a:outerShdw>
            </a:effectLst>
          </p:grpSpPr>
          <p:sp>
            <p:nvSpPr>
              <p:cNvPr id="58" name="Oval 5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CBE15E9-D4E4-473D-81EA-77C405ED615B}"/>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lang="en-US" sz="1600" dirty="0"/>
              </a:p>
            </p:txBody>
          </p:sp>
          <p:pic>
            <p:nvPicPr>
              <p:cNvPr id="59" name="Picture 5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84077E8-DF4E-444A-BF48-37850267FE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37931" y="2573104"/>
                <a:ext cx="475164" cy="407165"/>
              </a:xfrm>
              <a:prstGeom prst="rect">
                <a:avLst/>
              </a:prstGeom>
              <a:noFill/>
              <a:effectLst>
                <a:outerShdw blurRad="114300" dist="50800" dir="3000000" algn="ctr" rotWithShape="0">
                  <a:srgbClr val="000000">
                    <a:alpha val="43137"/>
                  </a:srgbClr>
                </a:outerShdw>
              </a:effectLst>
            </p:spPr>
          </p:pic>
        </p:grpSp>
      </p:grpSp>
      <p:grpSp>
        <p:nvGrpSpPr>
          <p:cNvPr id="60" name="Group 5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32B0B11-E8B7-46D0-8DD7-55D92DFACBEA}"/>
              </a:ext>
            </a:extLst>
          </p:cNvPr>
          <p:cNvGrpSpPr/>
          <p:nvPr/>
        </p:nvGrpSpPr>
        <p:grpSpPr>
          <a:xfrm>
            <a:off x="1529878" y="2374593"/>
            <a:ext cx="1267795" cy="1588153"/>
            <a:chOff x="1938378" y="2316742"/>
            <a:chExt cx="1267795" cy="1588153"/>
          </a:xfrm>
        </p:grpSpPr>
        <p:sp>
          <p:nvSpPr>
            <p:cNvPr id="61" name="Rectangle 6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26D7529-C320-49A0-89CF-4FCAB041117C}"/>
                </a:ext>
              </a:extLst>
            </p:cNvPr>
            <p:cNvSpPr/>
            <p:nvPr/>
          </p:nvSpPr>
          <p:spPr>
            <a:xfrm>
              <a:off x="1938378" y="3320120"/>
              <a:ext cx="1267795" cy="584775"/>
            </a:xfrm>
            <a:prstGeom prst="rect">
              <a:avLst/>
            </a:prstGeom>
          </p:spPr>
          <p:txBody>
            <a:bodyPr wrap="square">
              <a:spAutoFit/>
            </a:bodyPr>
            <a:lstStyle/>
            <a:p>
              <a:pPr lvl="0" algn="ctr">
                <a:spcBef>
                  <a:spcPts val="1000"/>
                </a:spcBef>
                <a:spcAft>
                  <a:spcPts val="0"/>
                </a:spcAft>
              </a:pPr>
              <a:r>
                <a:rPr lang="fr-CA" sz="1600" b="1" dirty="0">
                  <a:solidFill>
                    <a:schemeClr val="tx2"/>
                  </a:solidFill>
                  <a:latin typeface="Arial Narrow"/>
                  <a:sym typeface="Arial Narrow"/>
                </a:rPr>
                <a:t>Vente de </a:t>
              </a:r>
              <a:r>
                <a:rPr lang="fr-CA" sz="1600" b="1" dirty="0" smtClean="0">
                  <a:solidFill>
                    <a:schemeClr val="tx2"/>
                  </a:solidFill>
                  <a:latin typeface="Arial Narrow"/>
                  <a:sym typeface="Arial Narrow"/>
                </a:rPr>
                <a:t>l’entreprise</a:t>
              </a:r>
              <a:endParaRPr lang="fr-CA" sz="1600" b="1" dirty="0">
                <a:solidFill>
                  <a:schemeClr val="tx2"/>
                </a:solidFill>
                <a:latin typeface="Arial Narrow"/>
                <a:ea typeface="ＭＳ Ｐゴシック"/>
                <a:cs typeface="+mn-cs"/>
                <a:sym typeface="Arial Narrow"/>
              </a:endParaRPr>
            </a:p>
          </p:txBody>
        </p:sp>
        <p:pic>
          <p:nvPicPr>
            <p:cNvPr id="62" name="Picture 6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FB0CE75-E0A2-4CCE-9E7F-3F720BED3F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6347" y="2316742"/>
              <a:ext cx="788514" cy="1071086"/>
            </a:xfrm>
            <a:prstGeom prst="rect">
              <a:avLst/>
            </a:prstGeom>
          </p:spPr>
        </p:pic>
        <p:grpSp>
          <p:nvGrpSpPr>
            <p:cNvPr id="63" name="Group 7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9D986AE-AFE2-4B52-BBDF-5AC4890EFBAF}"/>
                </a:ext>
              </a:extLst>
            </p:cNvPr>
            <p:cNvGrpSpPr/>
            <p:nvPr/>
          </p:nvGrpSpPr>
          <p:grpSpPr>
            <a:xfrm>
              <a:off x="2252547" y="2392942"/>
              <a:ext cx="640080" cy="640080"/>
              <a:chOff x="6399652" y="2420556"/>
              <a:chExt cx="731991" cy="731991"/>
            </a:xfrm>
            <a:effectLst>
              <a:outerShdw blurRad="114300" dist="50800" dir="3000000" algn="ctr" rotWithShape="0">
                <a:srgbClr val="000000">
                  <a:alpha val="43137"/>
                </a:srgbClr>
              </a:outerShdw>
            </a:effectLst>
          </p:grpSpPr>
          <p:sp>
            <p:nvSpPr>
              <p:cNvPr id="64" name="Oval 6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C457B9-B6AF-4E1D-9096-FFCDB51B63BB}"/>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lang="en-US" sz="1600" dirty="0"/>
              </a:p>
            </p:txBody>
          </p:sp>
          <p:pic>
            <p:nvPicPr>
              <p:cNvPr id="65" name="Picture 6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E6DC216-B55A-43B1-96F6-579A6EAB8F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8471" y="2587392"/>
                <a:ext cx="524982" cy="418281"/>
              </a:xfrm>
              <a:prstGeom prst="rect">
                <a:avLst/>
              </a:prstGeom>
              <a:noFill/>
              <a:effectLst>
                <a:outerShdw blurRad="114300" dist="50800" dir="3000000" algn="ctr" rotWithShape="0">
                  <a:srgbClr val="000000">
                    <a:alpha val="43137"/>
                  </a:srgbClr>
                </a:outerShdw>
              </a:effectLst>
            </p:spPr>
          </p:pic>
        </p:grpSp>
      </p:grpSp>
      <p:pic>
        <p:nvPicPr>
          <p:cNvPr id="66" name="Picture 6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D258C9B-39F6-4B40-BDB4-BB14A768A5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9870" y="4067886"/>
            <a:ext cx="788514" cy="1071086"/>
          </a:xfrm>
          <a:prstGeom prst="rect">
            <a:avLst/>
          </a:prstGeom>
        </p:spPr>
      </p:pic>
      <p:pic>
        <p:nvPicPr>
          <p:cNvPr id="67" name="Picture 6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00C718-E464-42FD-B1B1-60AB0900D6F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49705" y="4223088"/>
            <a:ext cx="644450" cy="440942"/>
          </a:xfrm>
          <a:prstGeom prst="rect">
            <a:avLst/>
          </a:prstGeom>
          <a:noFill/>
          <a:effectLst>
            <a:outerShdw blurRad="114300" dist="50800" dir="3000000" algn="ctr" rotWithShape="0">
              <a:srgbClr val="000000">
                <a:alpha val="43137"/>
              </a:srgbClr>
            </a:outerShdw>
          </a:effectLst>
        </p:spPr>
      </p:pic>
      <p:sp>
        <p:nvSpPr>
          <p:cNvPr id="68" name="Rectangle 6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7466729-AB31-41A2-9316-17C50B77991A}"/>
              </a:ext>
            </a:extLst>
          </p:cNvPr>
          <p:cNvSpPr/>
          <p:nvPr/>
        </p:nvSpPr>
        <p:spPr>
          <a:xfrm>
            <a:off x="1623015" y="5066125"/>
            <a:ext cx="1721218" cy="830997"/>
          </a:xfrm>
          <a:prstGeom prst="rect">
            <a:avLst/>
          </a:prstGeom>
        </p:spPr>
        <p:txBody>
          <a:bodyPr wrap="square">
            <a:spAutoFit/>
          </a:bodyPr>
          <a:lstStyle/>
          <a:p>
            <a:pPr lvl="0" algn="ctr">
              <a:spcBef>
                <a:spcPts val="1000"/>
              </a:spcBef>
              <a:spcAft>
                <a:spcPts val="0"/>
              </a:spcAft>
            </a:pPr>
            <a:r>
              <a:rPr lang="fr-CA" sz="1600" b="1" dirty="0">
                <a:solidFill>
                  <a:schemeClr val="tx2"/>
                </a:solidFill>
                <a:latin typeface="Arial Narrow"/>
                <a:sym typeface="Arial Narrow"/>
              </a:rPr>
              <a:t>Enfants à </a:t>
            </a:r>
            <a:r>
              <a:rPr lang="fr-CA" sz="1600" b="1" dirty="0" smtClean="0">
                <a:solidFill>
                  <a:schemeClr val="tx2"/>
                </a:solidFill>
                <a:latin typeface="Arial Narrow"/>
                <a:sym typeface="Arial Narrow"/>
              </a:rPr>
              <a:t>l’école </a:t>
            </a:r>
            <a:r>
              <a:rPr lang="fr-CA" sz="1600" b="1" dirty="0">
                <a:solidFill>
                  <a:schemeClr val="tx2"/>
                </a:solidFill>
                <a:latin typeface="Arial Narrow"/>
                <a:sym typeface="Arial Narrow"/>
              </a:rPr>
              <a:t>ou participant </a:t>
            </a:r>
            <a:r>
              <a:rPr lang="fr-CA" sz="1600" b="1" dirty="0" smtClean="0">
                <a:solidFill>
                  <a:schemeClr val="tx2"/>
                </a:solidFill>
                <a:latin typeface="Arial Narrow"/>
                <a:sym typeface="Arial Narrow"/>
              </a:rPr>
              <a:t>à des </a:t>
            </a:r>
            <a:r>
              <a:rPr lang="fr-CA" sz="1600" b="1" dirty="0">
                <a:solidFill>
                  <a:schemeClr val="tx2"/>
                </a:solidFill>
                <a:latin typeface="Arial Narrow"/>
                <a:sym typeface="Arial Narrow"/>
              </a:rPr>
              <a:t>activités</a:t>
            </a:r>
            <a:endParaRPr lang="fr-CA" sz="1600" b="1" dirty="0">
              <a:solidFill>
                <a:schemeClr val="tx2"/>
              </a:solidFill>
              <a:latin typeface="Arial Narrow"/>
              <a:ea typeface="ＭＳ Ｐゴシック"/>
              <a:cs typeface="+mn-cs"/>
              <a:sym typeface="Arial Narrow"/>
            </a:endParaRPr>
          </a:p>
        </p:txBody>
      </p:sp>
      <p:grpSp>
        <p:nvGrpSpPr>
          <p:cNvPr id="69" name="Group 6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CB8CFF0-C3E9-490E-B08F-90171E1F0FE1}"/>
              </a:ext>
            </a:extLst>
          </p:cNvPr>
          <p:cNvGrpSpPr/>
          <p:nvPr/>
        </p:nvGrpSpPr>
        <p:grpSpPr>
          <a:xfrm>
            <a:off x="6297291" y="4508114"/>
            <a:ext cx="800219" cy="1392157"/>
            <a:chOff x="4160864" y="3291751"/>
            <a:chExt cx="800219" cy="1392157"/>
          </a:xfrm>
        </p:grpSpPr>
        <p:sp>
          <p:nvSpPr>
            <p:cNvPr id="70" name="Rectangle 6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F73C659-8B1D-442B-B382-04DFBEBFCBFE}"/>
                </a:ext>
              </a:extLst>
            </p:cNvPr>
            <p:cNvSpPr/>
            <p:nvPr/>
          </p:nvSpPr>
          <p:spPr>
            <a:xfrm>
              <a:off x="4160864" y="4345354"/>
              <a:ext cx="800219" cy="338554"/>
            </a:xfrm>
            <a:prstGeom prst="rect">
              <a:avLst/>
            </a:prstGeom>
          </p:spPr>
          <p:txBody>
            <a:bodyPr wrap="none">
              <a:spAutoFit/>
            </a:bodyPr>
            <a:lstStyle/>
            <a:p>
              <a:pPr lvl="0" algn="ctr">
                <a:spcBef>
                  <a:spcPts val="1000"/>
                </a:spcBef>
                <a:spcAft>
                  <a:spcPts val="0"/>
                </a:spcAft>
              </a:pPr>
              <a:r>
                <a:rPr lang="fr-CA" sz="1600" b="1" dirty="0">
                  <a:solidFill>
                    <a:schemeClr val="tx2"/>
                  </a:solidFill>
                  <a:latin typeface="Arial Narrow"/>
                  <a:sym typeface="Arial Narrow"/>
                </a:rPr>
                <a:t>Divorce</a:t>
              </a:r>
            </a:p>
          </p:txBody>
        </p:sp>
        <p:pic>
          <p:nvPicPr>
            <p:cNvPr id="71" name="Picture 7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3AE0E78-0A7C-42AA-9D95-914410CDDD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357" y="3291751"/>
              <a:ext cx="788514" cy="1071086"/>
            </a:xfrm>
            <a:prstGeom prst="rect">
              <a:avLst/>
            </a:prstGeom>
          </p:spPr>
        </p:pic>
        <p:grpSp>
          <p:nvGrpSpPr>
            <p:cNvPr id="72" name="Group 9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AC4CEDA-D2E3-4FE2-8338-E8689EA1275E}"/>
                </a:ext>
              </a:extLst>
            </p:cNvPr>
            <p:cNvGrpSpPr/>
            <p:nvPr/>
          </p:nvGrpSpPr>
          <p:grpSpPr>
            <a:xfrm>
              <a:off x="4236574" y="3364896"/>
              <a:ext cx="640080" cy="640080"/>
              <a:chOff x="6439104" y="2420556"/>
              <a:chExt cx="731991" cy="731991"/>
            </a:xfrm>
            <a:effectLst>
              <a:outerShdw blurRad="114300" dist="50800" dir="3000000" algn="ctr" rotWithShape="0">
                <a:srgbClr val="000000">
                  <a:alpha val="43137"/>
                </a:srgbClr>
              </a:outerShdw>
            </a:effectLst>
          </p:grpSpPr>
          <p:sp>
            <p:nvSpPr>
              <p:cNvPr id="73" name="Oval 7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B2A4F9A-E756-412E-8A16-4749E8BF3428}"/>
                  </a:ext>
                </a:extLst>
              </p:cNvPr>
              <p:cNvSpPr>
                <a:spLocks noChangeAspect="1"/>
              </p:cNvSpPr>
              <p:nvPr/>
            </p:nvSpPr>
            <p:spPr>
              <a:xfrm>
                <a:off x="6439104"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74" name="Picture 7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65DB159-39DC-4B89-AFA7-498C23F866F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7518" y="2605493"/>
                <a:ext cx="475164" cy="401576"/>
              </a:xfrm>
              <a:prstGeom prst="rect">
                <a:avLst/>
              </a:prstGeom>
              <a:noFill/>
              <a:effectLst>
                <a:outerShdw blurRad="114300" dist="50800" dir="3000000" algn="ctr" rotWithShape="0">
                  <a:srgbClr val="000000">
                    <a:alpha val="43137"/>
                  </a:srgbClr>
                </a:outerShdw>
              </a:effectLst>
            </p:spPr>
          </p:pic>
        </p:grpSp>
      </p:grpSp>
      <p:grpSp>
        <p:nvGrpSpPr>
          <p:cNvPr id="75" name="Group 7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EC01A4A-1B7F-461C-84A6-E97E6354DBDC}"/>
              </a:ext>
            </a:extLst>
          </p:cNvPr>
          <p:cNvGrpSpPr/>
          <p:nvPr/>
        </p:nvGrpSpPr>
        <p:grpSpPr>
          <a:xfrm>
            <a:off x="6999686" y="2669146"/>
            <a:ext cx="1288037" cy="1818440"/>
            <a:chOff x="7271116" y="4417705"/>
            <a:chExt cx="1288037" cy="1818440"/>
          </a:xfrm>
        </p:grpSpPr>
        <p:sp>
          <p:nvSpPr>
            <p:cNvPr id="76" name="Rectangle 7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2EB0F2-A80E-4D06-8CD0-B77A549AE90F}"/>
                </a:ext>
              </a:extLst>
            </p:cNvPr>
            <p:cNvSpPr/>
            <p:nvPr/>
          </p:nvSpPr>
          <p:spPr>
            <a:xfrm>
              <a:off x="7271116" y="5405148"/>
              <a:ext cx="1288037" cy="830997"/>
            </a:xfrm>
            <a:prstGeom prst="rect">
              <a:avLst/>
            </a:prstGeom>
          </p:spPr>
          <p:txBody>
            <a:bodyPr wrap="square">
              <a:spAutoFit/>
            </a:bodyPr>
            <a:lstStyle/>
            <a:p>
              <a:pPr algn="ctr">
                <a:spcBef>
                  <a:spcPts val="1000"/>
                </a:spcBef>
                <a:spcAft>
                  <a:spcPts val="0"/>
                </a:spcAft>
              </a:pPr>
              <a:r>
                <a:rPr lang="fr-CA" sz="1600" b="1" dirty="0" smtClean="0">
                  <a:solidFill>
                    <a:schemeClr val="tx2"/>
                  </a:solidFill>
                  <a:latin typeface="Arial Narrow"/>
                  <a:sym typeface="Arial Narrow"/>
                </a:rPr>
                <a:t>Changement lié à l’état de santé </a:t>
              </a:r>
            </a:p>
          </p:txBody>
        </p:sp>
        <p:pic>
          <p:nvPicPr>
            <p:cNvPr id="77" name="Picture 7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FA21013-8171-44DD-870A-370E95C62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096" y="4417705"/>
              <a:ext cx="788513" cy="1071086"/>
            </a:xfrm>
            <a:prstGeom prst="rect">
              <a:avLst/>
            </a:prstGeom>
          </p:spPr>
        </p:pic>
        <p:sp>
          <p:nvSpPr>
            <p:cNvPr id="78" name="Oval 7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31D2AE-4879-476D-B898-52C1BC65E020}"/>
                </a:ext>
              </a:extLst>
            </p:cNvPr>
            <p:cNvSpPr>
              <a:spLocks noChangeAspect="1"/>
            </p:cNvSpPr>
            <p:nvPr/>
          </p:nvSpPr>
          <p:spPr>
            <a:xfrm>
              <a:off x="7589313" y="4482195"/>
              <a:ext cx="640080" cy="640080"/>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lang="en-US" sz="1600" dirty="0">
                <a:solidFill>
                  <a:schemeClr val="accent1"/>
                </a:solidFill>
              </a:endParaRPr>
            </a:p>
          </p:txBody>
        </p:sp>
        <p:pic>
          <p:nvPicPr>
            <p:cNvPr id="79" name="Picture 7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972EBF5-A355-4780-9540-28CBCC794DA2}"/>
                </a:ext>
              </a:extLst>
            </p:cNvPr>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31367" y="4591765"/>
              <a:ext cx="382865" cy="415501"/>
            </a:xfrm>
            <a:prstGeom prst="rect">
              <a:avLst/>
            </a:prstGeom>
            <a:noFill/>
            <a:effectLst>
              <a:outerShdw blurRad="114300" dist="50800" dir="3000000" algn="ctr" rotWithShape="0">
                <a:srgbClr val="000000">
                  <a:alpha val="43137"/>
                </a:srgbClr>
              </a:outerShdw>
            </a:effectLst>
          </p:spPr>
        </p:pic>
      </p:grpSp>
      <p:grpSp>
        <p:nvGrpSpPr>
          <p:cNvPr id="80" name="Group 7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D52A2E9-4914-49C3-B086-6EE3C9F95672}"/>
              </a:ext>
            </a:extLst>
          </p:cNvPr>
          <p:cNvGrpSpPr/>
          <p:nvPr/>
        </p:nvGrpSpPr>
        <p:grpSpPr>
          <a:xfrm>
            <a:off x="6216071" y="1126782"/>
            <a:ext cx="1603324" cy="1347339"/>
            <a:chOff x="7499821" y="1320817"/>
            <a:chExt cx="1603324" cy="1347339"/>
          </a:xfrm>
        </p:grpSpPr>
        <p:sp>
          <p:nvSpPr>
            <p:cNvPr id="81" name="Rectangle 8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A0DB71D-1ECB-440B-A351-EA701DEF0806}"/>
                </a:ext>
              </a:extLst>
            </p:cNvPr>
            <p:cNvSpPr/>
            <p:nvPr/>
          </p:nvSpPr>
          <p:spPr>
            <a:xfrm>
              <a:off x="7499821" y="2329602"/>
              <a:ext cx="1603324" cy="338554"/>
            </a:xfrm>
            <a:prstGeom prst="rect">
              <a:avLst/>
            </a:prstGeom>
          </p:spPr>
          <p:txBody>
            <a:bodyPr wrap="none">
              <a:spAutoFit/>
            </a:bodyPr>
            <a:lstStyle/>
            <a:p>
              <a:pPr lvl="0" algn="ctr">
                <a:spcBef>
                  <a:spcPts val="1000"/>
                </a:spcBef>
                <a:spcAft>
                  <a:spcPts val="0"/>
                </a:spcAft>
              </a:pPr>
              <a:r>
                <a:rPr lang="fr-CA" sz="1600" b="1" dirty="0">
                  <a:solidFill>
                    <a:schemeClr val="tx2"/>
                  </a:solidFill>
                  <a:latin typeface="Arial Narrow"/>
                  <a:sym typeface="Arial Narrow"/>
                </a:rPr>
                <a:t>Grand-parentalité</a:t>
              </a:r>
            </a:p>
          </p:txBody>
        </p:sp>
        <p:pic>
          <p:nvPicPr>
            <p:cNvPr id="82" name="Picture 8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24B4890-98EB-42F6-836B-5EACE0A96D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353" y="1320817"/>
              <a:ext cx="788514" cy="1071086"/>
            </a:xfrm>
            <a:prstGeom prst="rect">
              <a:avLst/>
            </a:prstGeom>
          </p:spPr>
        </p:pic>
        <p:grpSp>
          <p:nvGrpSpPr>
            <p:cNvPr id="83" name="Group 10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DB14772-6121-4913-A828-97E48FC9074A}"/>
                </a:ext>
              </a:extLst>
            </p:cNvPr>
            <p:cNvGrpSpPr/>
            <p:nvPr/>
          </p:nvGrpSpPr>
          <p:grpSpPr>
            <a:xfrm>
              <a:off x="7982373" y="1406842"/>
              <a:ext cx="640080" cy="640080"/>
              <a:chOff x="6399652" y="2420556"/>
              <a:chExt cx="731991" cy="731991"/>
            </a:xfrm>
            <a:effectLst>
              <a:outerShdw blurRad="114300" dist="50800" dir="3000000" algn="ctr" rotWithShape="0">
                <a:srgbClr val="000000">
                  <a:alpha val="43137"/>
                </a:srgbClr>
              </a:outerShdw>
            </a:effectLst>
          </p:grpSpPr>
          <p:sp>
            <p:nvSpPr>
              <p:cNvPr id="84" name="Oval 8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E4E59-C019-4371-9A50-772CE169AF1A}"/>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85" name="Picture 8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F89172-4F6A-4FE7-B95C-4E21DA1CAB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47795" y="2571309"/>
                <a:ext cx="475164" cy="430485"/>
              </a:xfrm>
              <a:prstGeom prst="rect">
                <a:avLst/>
              </a:prstGeom>
              <a:noFill/>
              <a:effectLst>
                <a:outerShdw blurRad="114300" dist="50800" dir="3000000" algn="ctr" rotWithShape="0">
                  <a:srgbClr val="000000">
                    <a:alpha val="43137"/>
                  </a:srgbClr>
                </a:outerShdw>
              </a:effectLst>
            </p:spPr>
          </p:pic>
        </p:grpSp>
      </p:grpSp>
      <p:pic>
        <p:nvPicPr>
          <p:cNvPr id="86" name="Picture 8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2C04E4-5F72-41E6-B4A2-5CD9F4C1A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078" y="3962746"/>
            <a:ext cx="788513" cy="1071086"/>
          </a:xfrm>
          <a:prstGeom prst="rect">
            <a:avLst/>
          </a:prstGeom>
        </p:spPr>
      </p:pic>
      <p:pic>
        <p:nvPicPr>
          <p:cNvPr id="88" name="Picture 20"/>
          <p:cNvPicPr>
            <a:picLocks noChangeAspect="1" noChangeArrowheads="1"/>
          </p:cNvPicPr>
          <p:nvPr/>
        </p:nvPicPr>
        <p:blipFill>
          <a:blip r:embed="rId19">
            <a:duotone>
              <a:prstClr val="black"/>
              <a:schemeClr val="accent1">
                <a:tint val="45000"/>
                <a:satMod val="400000"/>
              </a:schemeClr>
            </a:duotone>
          </a:blip>
          <a:srcRect/>
          <a:stretch>
            <a:fillRect/>
          </a:stretch>
        </p:blipFill>
        <p:spPr bwMode="auto">
          <a:xfrm>
            <a:off x="743900" y="4150926"/>
            <a:ext cx="357188" cy="357188"/>
          </a:xfrm>
          <a:prstGeom prst="rect">
            <a:avLst/>
          </a:prstGeom>
          <a:noFill/>
          <a:ln w="9525" cap="flat">
            <a:solidFill>
              <a:schemeClr val="bg1"/>
            </a:solidFill>
            <a:round/>
            <a:headEnd/>
            <a:tailEnd/>
          </a:ln>
          <a:effectLst/>
        </p:spPr>
      </p:pic>
      <p:sp>
        <p:nvSpPr>
          <p:cNvPr id="87" name="Rectangle 8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9A7227-2529-4A1A-9688-20EDCB4BFFBB}"/>
              </a:ext>
            </a:extLst>
          </p:cNvPr>
          <p:cNvSpPr/>
          <p:nvPr/>
        </p:nvSpPr>
        <p:spPr>
          <a:xfrm>
            <a:off x="552775" y="5052062"/>
            <a:ext cx="865943" cy="338554"/>
          </a:xfrm>
          <a:prstGeom prst="rect">
            <a:avLst/>
          </a:prstGeom>
        </p:spPr>
        <p:txBody>
          <a:bodyPr wrap="none">
            <a:spAutoFit/>
          </a:bodyPr>
          <a:lstStyle/>
          <a:p>
            <a:pPr lvl="0" algn="ctr">
              <a:spcBef>
                <a:spcPts val="1000"/>
              </a:spcBef>
              <a:spcAft>
                <a:spcPts val="0"/>
              </a:spcAft>
            </a:pPr>
            <a:r>
              <a:rPr lang="fr-CA" sz="1600" b="1" dirty="0" smtClean="0">
                <a:solidFill>
                  <a:schemeClr val="tx2"/>
                </a:solidFill>
                <a:latin typeface="Arial Narrow"/>
                <a:sym typeface="Arial Narrow"/>
              </a:rPr>
              <a:t>Enfants</a:t>
            </a:r>
            <a:endParaRPr lang="fr-CA" sz="1600" b="1" dirty="0">
              <a:solidFill>
                <a:schemeClr val="tx2"/>
              </a:solidFill>
              <a:latin typeface="Arial Narrow"/>
              <a:ea typeface="ＭＳ Ｐゴシック"/>
              <a:cs typeface="+mn-cs"/>
              <a:sym typeface="Arial Narrow"/>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67" y="-19050"/>
            <a:ext cx="8229600" cy="914400"/>
          </a:xfrm>
        </p:spPr>
        <p:txBody>
          <a:bodyPr/>
          <a:lstStyle/>
          <a:p>
            <a:r>
              <a:rPr lang="fr-CA" dirty="0" smtClean="0">
                <a:sym typeface="Arial"/>
              </a:rPr>
              <a:t>Les femmes ont des problèmes différents</a:t>
            </a:r>
            <a:endParaRPr lang="fr-CA" dirty="0">
              <a:ea typeface="ＭＳ Ｐゴシック"/>
              <a:cs typeface="+mn-cs"/>
              <a:sym typeface="Arial"/>
            </a:endParaRPr>
          </a:p>
        </p:txBody>
      </p:sp>
      <p:sp>
        <p:nvSpPr>
          <p:cNvPr id="4" name="Slide Number Placeholder 3"/>
          <p:cNvSpPr>
            <a:spLocks noGrp="1"/>
          </p:cNvSpPr>
          <p:nvPr>
            <p:ph type="sldNum" sz="quarter" idx="11"/>
          </p:nvPr>
        </p:nvSpPr>
        <p:spPr>
          <a:xfrm>
            <a:off x="8229600" y="5981700"/>
            <a:ext cx="457200" cy="609600"/>
          </a:xfrm>
        </p:spPr>
        <p:txBody>
          <a:bodyPr/>
          <a:lstStyle/>
          <a:p>
            <a:pPr>
              <a:defRPr/>
            </a:pPr>
            <a:fld id="{A8C2AA5B-A104-014F-B9FD-226CAFC3787C}" type="slidenum">
              <a:rPr lang="en-CA" smtClean="0">
                <a:sym typeface="Arial"/>
              </a:rPr>
              <a:pPr>
                <a:defRPr/>
              </a:pPr>
              <a:t>7</a:t>
            </a:fld>
            <a:endParaRPr lang="fr-CA" dirty="0">
              <a:sym typeface="Arial"/>
            </a:endParaRPr>
          </a:p>
        </p:txBody>
      </p:sp>
      <p:sp>
        <p:nvSpPr>
          <p:cNvPr id="8" name="Slide Number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C97B0CD-2274-46BC-A0D0-FF07E387AB03}"/>
              </a:ext>
            </a:extLst>
          </p:cNvPr>
          <p:cNvSpPr txBox="1">
            <a:spLocks/>
          </p:cNvSpPr>
          <p:nvPr/>
        </p:nvSpPr>
        <p:spPr bwMode="auto">
          <a:xfrm>
            <a:off x="8686800" y="6261893"/>
            <a:ext cx="457199" cy="12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vert="horz" wrap="square" lIns="0" tIns="0" rIns="0" bIns="0" numCol="1" anchor="t" anchorCtr="0" compatLnSpc="1">
            <a:prstTxWarp prst="textNoShape">
              <a:avLst/>
            </a:prstTxWarp>
          </a:bodyPr>
          <a:lstStyle/>
          <a:p>
            <a:pPr marL="0" marR="0" lvl="0" indent="0" algn="l" defTabSz="457200" rtl="0" eaLnBrk="1" fontAlgn="base" latinLnBrk="0" hangingPunct="1">
              <a:lnSpc>
                <a:spcPct val="100000"/>
              </a:lnSpc>
              <a:spcBef>
                <a:spcPts val="1000"/>
              </a:spcBef>
              <a:spcAft>
                <a:spcPts val="0"/>
              </a:spcAft>
              <a:buClrTx/>
              <a:buSzTx/>
              <a:buFont typeface="Arial" charset="0"/>
              <a:buNone/>
              <a:tabLst/>
              <a:defRPr/>
            </a:pPr>
            <a:endParaRPr kumimoji="0" lang="en-CA" sz="2000" b="1" i="0" u="none" strike="noStrike" kern="1200" cap="none" spc="0" normalizeH="0" baseline="0" noProof="0" dirty="0">
              <a:ln>
                <a:noFill/>
              </a:ln>
              <a:solidFill>
                <a:srgbClr val="0079C1"/>
              </a:solidFill>
              <a:effectLst/>
              <a:uLnTx/>
              <a:uFillTx/>
              <a:latin typeface="Arial"/>
              <a:ea typeface="ＭＳ Ｐゴシック" charset="0"/>
              <a:cs typeface="Arial"/>
            </a:endParaRPr>
          </a:p>
        </p:txBody>
      </p:sp>
      <p:grpSp>
        <p:nvGrpSpPr>
          <p:cNvPr id="3" name="Group 1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6E9C1D2-988B-4B90-B152-BB8889AA46EE}"/>
              </a:ext>
            </a:extLst>
          </p:cNvPr>
          <p:cNvGrpSpPr/>
          <p:nvPr/>
        </p:nvGrpSpPr>
        <p:grpSpPr>
          <a:xfrm>
            <a:off x="7671917" y="2524817"/>
            <a:ext cx="1135439" cy="1386460"/>
            <a:chOff x="7731367" y="1307608"/>
            <a:chExt cx="1135439" cy="1386460"/>
          </a:xfrm>
        </p:grpSpPr>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CCCCCD2-B5ED-4B5B-9A99-0010042EBF8E}"/>
                </a:ext>
              </a:extLst>
            </p:cNvPr>
            <p:cNvSpPr/>
            <p:nvPr/>
          </p:nvSpPr>
          <p:spPr>
            <a:xfrm>
              <a:off x="7731367" y="2355514"/>
              <a:ext cx="1135439" cy="338554"/>
            </a:xfrm>
            <a:prstGeom prst="rect">
              <a:avLst/>
            </a:prstGeom>
          </p:spPr>
          <p:txBody>
            <a:bodyPr wrap="none">
              <a:spAutoFit/>
            </a:bodyPr>
            <a:lstStyle/>
            <a:p>
              <a:pPr lvl="0" algn="ctr">
                <a:spcBef>
                  <a:spcPts val="1000"/>
                </a:spcBef>
                <a:spcAft>
                  <a:spcPts val="0"/>
                </a:spcAft>
              </a:pPr>
              <a:r>
                <a:rPr lang="fr-CA" sz="1600" b="1" dirty="0">
                  <a:latin typeface="Arial Narrow"/>
                  <a:sym typeface="Arial Narrow"/>
                </a:rPr>
                <a:t>Veuvage</a:t>
              </a:r>
            </a:p>
          </p:txBody>
        </p:sp>
        <p:grpSp>
          <p:nvGrpSpPr>
            <p:cNvPr id="5" name="Group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10007F4-5F2E-47B5-999F-582918C2FF37}"/>
                </a:ext>
              </a:extLst>
            </p:cNvPr>
            <p:cNvGrpSpPr/>
            <p:nvPr/>
          </p:nvGrpSpPr>
          <p:grpSpPr>
            <a:xfrm>
              <a:off x="7901762" y="1307608"/>
              <a:ext cx="788513" cy="1071086"/>
              <a:chOff x="6582187" y="1397844"/>
              <a:chExt cx="788513" cy="1071086"/>
            </a:xfrm>
          </p:grpSpPr>
          <p:pic>
            <p:nvPicPr>
              <p:cNvPr id="19" name="Pictur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EFBEC8-21E6-449C-90CD-A6E757DDC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187" y="1397844"/>
                <a:ext cx="788513" cy="1071086"/>
              </a:xfrm>
              <a:prstGeom prst="rect">
                <a:avLst/>
              </a:prstGeom>
            </p:spPr>
          </p:pic>
          <p:grpSp>
            <p:nvGrpSpPr>
              <p:cNvPr id="6" name="Group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63F3B45-FDF0-49B5-AE27-978365B33DF8}"/>
                  </a:ext>
                </a:extLst>
              </p:cNvPr>
              <p:cNvGrpSpPr/>
              <p:nvPr/>
            </p:nvGrpSpPr>
            <p:grpSpPr>
              <a:xfrm>
                <a:off x="6656403" y="1474044"/>
                <a:ext cx="640080" cy="640080"/>
                <a:chOff x="6399652" y="2420556"/>
                <a:chExt cx="731991" cy="731991"/>
              </a:xfrm>
              <a:effectLst>
                <a:outerShdw blurRad="114300" dist="50800" dir="3000000" algn="ctr" rotWithShape="0">
                  <a:srgbClr val="000000">
                    <a:alpha val="43137"/>
                  </a:srgbClr>
                </a:outerShdw>
              </a:effectLst>
            </p:grpSpPr>
            <p:sp>
              <p:nvSpPr>
                <p:cNvPr id="21" name="Oval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09F67BF-4F92-45B6-9A6E-0F328BCBDB5B}"/>
                    </a:ext>
                  </a:extLst>
                </p:cNvPr>
                <p:cNvSpPr>
                  <a:spLocks noChangeAspect="1"/>
                </p:cNvSpPr>
                <p:nvPr/>
              </p:nvSpPr>
              <p:spPr>
                <a:xfrm>
                  <a:off x="6399652" y="2420556"/>
                  <a:ext cx="731991" cy="731991"/>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22" name="Picture 2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9A1AAE-EC9A-44C0-9EB8-4EFD4BDC1B5C}"/>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605646" y="2527089"/>
                  <a:ext cx="348567" cy="522851"/>
                </a:xfrm>
                <a:prstGeom prst="rect">
                  <a:avLst/>
                </a:prstGeom>
                <a:noFill/>
                <a:effectLst>
                  <a:outerShdw blurRad="114300" dist="50800" dir="3000000" algn="ctr" rotWithShape="0">
                    <a:srgbClr val="000000">
                      <a:alpha val="43137"/>
                    </a:srgbClr>
                  </a:outerShdw>
                </a:effectLst>
              </p:spPr>
            </p:pic>
          </p:grpSp>
        </p:grpSp>
      </p:grpSp>
      <p:grpSp>
        <p:nvGrpSpPr>
          <p:cNvPr id="7" name="Group 2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E13311-4CAC-4470-9856-A7504ECDAADD}"/>
              </a:ext>
            </a:extLst>
          </p:cNvPr>
          <p:cNvGrpSpPr/>
          <p:nvPr/>
        </p:nvGrpSpPr>
        <p:grpSpPr>
          <a:xfrm>
            <a:off x="2198141" y="2503863"/>
            <a:ext cx="1051891" cy="1391228"/>
            <a:chOff x="3344573" y="3507555"/>
            <a:chExt cx="1051891" cy="1391228"/>
          </a:xfrm>
        </p:grpSpPr>
        <p:sp>
          <p:nvSpPr>
            <p:cNvPr id="24" name="Rectangle 2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9A7227-2529-4A1A-9688-20EDCB4BFFBB}"/>
                </a:ext>
              </a:extLst>
            </p:cNvPr>
            <p:cNvSpPr/>
            <p:nvPr/>
          </p:nvSpPr>
          <p:spPr>
            <a:xfrm>
              <a:off x="3344573" y="4560229"/>
              <a:ext cx="1051891" cy="338554"/>
            </a:xfrm>
            <a:prstGeom prst="rect">
              <a:avLst/>
            </a:prstGeom>
          </p:spPr>
          <p:txBody>
            <a:bodyPr wrap="none">
              <a:spAutoFit/>
            </a:bodyPr>
            <a:lstStyle/>
            <a:p>
              <a:pPr lvl="0" algn="ctr">
                <a:spcBef>
                  <a:spcPts val="1000"/>
                </a:spcBef>
                <a:spcAft>
                  <a:spcPts val="0"/>
                </a:spcAft>
              </a:pPr>
              <a:r>
                <a:rPr lang="fr-CA" sz="1600" b="1" dirty="0">
                  <a:latin typeface="Arial Narrow"/>
                  <a:sym typeface="Arial Narrow"/>
                </a:rPr>
                <a:t>Prestation de soins</a:t>
              </a:r>
            </a:p>
          </p:txBody>
        </p:sp>
        <p:grpSp>
          <p:nvGrpSpPr>
            <p:cNvPr id="10" name="Group 3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92F9148-DC72-4B71-9D21-58990E7EFE6E}"/>
                </a:ext>
              </a:extLst>
            </p:cNvPr>
            <p:cNvGrpSpPr/>
            <p:nvPr/>
          </p:nvGrpSpPr>
          <p:grpSpPr>
            <a:xfrm>
              <a:off x="3479736" y="3507555"/>
              <a:ext cx="788513" cy="1071086"/>
              <a:chOff x="3562470" y="2111764"/>
              <a:chExt cx="788513" cy="1071086"/>
            </a:xfrm>
          </p:grpSpPr>
          <p:pic>
            <p:nvPicPr>
              <p:cNvPr id="26" name="Picture 2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A60CD9B-EE9C-4A08-87C9-9FCE87428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470" y="2111764"/>
                <a:ext cx="788513" cy="1071086"/>
              </a:xfrm>
              <a:prstGeom prst="rect">
                <a:avLst/>
              </a:prstGeom>
            </p:spPr>
          </p:pic>
          <p:pic>
            <p:nvPicPr>
              <p:cNvPr id="29" name="Picture 2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0082384-9AF2-4DBD-94B3-1E5D9B19FF0A}"/>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48975" y="2359333"/>
                <a:ext cx="415501" cy="281027"/>
              </a:xfrm>
              <a:prstGeom prst="rect">
                <a:avLst/>
              </a:prstGeom>
              <a:noFill/>
              <a:effectLst>
                <a:outerShdw blurRad="114300" dist="50800" dir="3000000" algn="ctr" rotWithShape="0">
                  <a:srgbClr val="000000">
                    <a:alpha val="43137"/>
                  </a:srgbClr>
                </a:outerShdw>
              </a:effectLst>
            </p:spPr>
          </p:pic>
        </p:grpSp>
      </p:grpSp>
      <p:grpSp>
        <p:nvGrpSpPr>
          <p:cNvPr id="15" name="Group 4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890FEE0-EFBA-4F1F-A843-F05621332706}"/>
              </a:ext>
            </a:extLst>
          </p:cNvPr>
          <p:cNvGrpSpPr/>
          <p:nvPr/>
        </p:nvGrpSpPr>
        <p:grpSpPr>
          <a:xfrm>
            <a:off x="4037431" y="2517573"/>
            <a:ext cx="1061509" cy="1409640"/>
            <a:chOff x="3485807" y="2143301"/>
            <a:chExt cx="1061509" cy="1409640"/>
          </a:xfrm>
        </p:grpSpPr>
        <p:sp>
          <p:nvSpPr>
            <p:cNvPr id="42" name="Rectangle 4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D8DD8FF-547C-4F3E-A093-BE3FB955CF12}"/>
                </a:ext>
              </a:extLst>
            </p:cNvPr>
            <p:cNvSpPr/>
            <p:nvPr/>
          </p:nvSpPr>
          <p:spPr>
            <a:xfrm>
              <a:off x="3485807" y="3214387"/>
              <a:ext cx="1061509" cy="338554"/>
            </a:xfrm>
            <a:prstGeom prst="rect">
              <a:avLst/>
            </a:prstGeom>
          </p:spPr>
          <p:txBody>
            <a:bodyPr wrap="none">
              <a:spAutoFit/>
            </a:bodyPr>
            <a:lstStyle/>
            <a:p>
              <a:pPr lvl="0" algn="ctr">
                <a:spcBef>
                  <a:spcPts val="1000"/>
                </a:spcBef>
                <a:spcAft>
                  <a:spcPts val="0"/>
                </a:spcAft>
              </a:pPr>
              <a:r>
                <a:rPr lang="fr-CA" sz="1600" b="1" dirty="0">
                  <a:latin typeface="Arial Narrow"/>
                  <a:sym typeface="Arial Narrow"/>
                </a:rPr>
                <a:t>Retraite</a:t>
              </a:r>
            </a:p>
          </p:txBody>
        </p:sp>
        <p:grpSp>
          <p:nvGrpSpPr>
            <p:cNvPr id="16" name="Group 5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B8944DE-D087-4F49-8AB2-5A714EE1ECE8}"/>
                </a:ext>
              </a:extLst>
            </p:cNvPr>
            <p:cNvGrpSpPr/>
            <p:nvPr/>
          </p:nvGrpSpPr>
          <p:grpSpPr>
            <a:xfrm>
              <a:off x="3618991" y="2143301"/>
              <a:ext cx="788513" cy="1071086"/>
              <a:chOff x="4722794" y="2267877"/>
              <a:chExt cx="788513" cy="1071086"/>
            </a:xfrm>
          </p:grpSpPr>
          <p:pic>
            <p:nvPicPr>
              <p:cNvPr id="44" name="Picture 4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2C04E4-5F72-41E6-B4A2-5CD9F4C1A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94" y="2267877"/>
                <a:ext cx="788513" cy="1071086"/>
              </a:xfrm>
              <a:prstGeom prst="rect">
                <a:avLst/>
              </a:prstGeom>
            </p:spPr>
          </p:pic>
          <p:pic>
            <p:nvPicPr>
              <p:cNvPr id="47" name="Picture 4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D08E855-E71D-4B45-A61A-D8207613E292}"/>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869874" y="2520314"/>
                <a:ext cx="471005" cy="305876"/>
              </a:xfrm>
              <a:prstGeom prst="rect">
                <a:avLst/>
              </a:prstGeom>
              <a:noFill/>
              <a:effectLst>
                <a:outerShdw blurRad="114300" dist="50800" dir="3000000" algn="ctr" rotWithShape="0">
                  <a:srgbClr val="000000">
                    <a:alpha val="43137"/>
                  </a:srgbClr>
                </a:outerShdw>
              </a:effectLst>
            </p:spPr>
          </p:pic>
        </p:grpSp>
      </p:grpSp>
      <p:grpSp>
        <p:nvGrpSpPr>
          <p:cNvPr id="43" name="Group 7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EC01A4A-1B7F-461C-84A6-E97E6354DBDC}"/>
              </a:ext>
            </a:extLst>
          </p:cNvPr>
          <p:cNvGrpSpPr/>
          <p:nvPr/>
        </p:nvGrpSpPr>
        <p:grpSpPr>
          <a:xfrm>
            <a:off x="5502579" y="2491722"/>
            <a:ext cx="1775441" cy="1681402"/>
            <a:chOff x="7029625" y="4417705"/>
            <a:chExt cx="1775441" cy="1681402"/>
          </a:xfrm>
        </p:grpSpPr>
        <p:sp>
          <p:nvSpPr>
            <p:cNvPr id="76" name="Rectangle 7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2EB0F2-A80E-4D06-8CD0-B77A549AE90F}"/>
                </a:ext>
              </a:extLst>
            </p:cNvPr>
            <p:cNvSpPr/>
            <p:nvPr/>
          </p:nvSpPr>
          <p:spPr>
            <a:xfrm>
              <a:off x="7029625" y="5514332"/>
              <a:ext cx="1775441" cy="584775"/>
            </a:xfrm>
            <a:prstGeom prst="rect">
              <a:avLst/>
            </a:prstGeom>
          </p:spPr>
          <p:txBody>
            <a:bodyPr wrap="square">
              <a:spAutoFit/>
            </a:bodyPr>
            <a:lstStyle/>
            <a:p>
              <a:pPr algn="ctr">
                <a:spcBef>
                  <a:spcPts val="1000"/>
                </a:spcBef>
                <a:spcAft>
                  <a:spcPts val="0"/>
                </a:spcAft>
              </a:pPr>
              <a:r>
                <a:rPr lang="fr-CA" sz="1600" b="1" dirty="0">
                  <a:latin typeface="Arial Narrow"/>
                  <a:sym typeface="Arial Narrow"/>
                </a:rPr>
                <a:t>Changement lié </a:t>
              </a:r>
              <a:r>
                <a:rPr lang="fr-CA" sz="1600" b="1" dirty="0" smtClean="0">
                  <a:latin typeface="Arial Narrow"/>
                  <a:sym typeface="Arial Narrow"/>
                </a:rPr>
                <a:t>à l’état </a:t>
              </a:r>
              <a:r>
                <a:rPr lang="fr-CA" sz="1600" b="1" dirty="0">
                  <a:latin typeface="Arial Narrow"/>
                  <a:sym typeface="Arial Narrow"/>
                </a:rPr>
                <a:t>de santé </a:t>
              </a:r>
              <a:endParaRPr lang="fr-CA" sz="1600" b="1" dirty="0">
                <a:latin typeface="Arial Narrow"/>
                <a:ea typeface="ＭＳ Ｐゴシック"/>
                <a:cs typeface="+mn-cs"/>
                <a:sym typeface="Arial Narrow"/>
              </a:endParaRPr>
            </a:p>
          </p:txBody>
        </p:sp>
        <p:pic>
          <p:nvPicPr>
            <p:cNvPr id="77" name="Picture 7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FA21013-8171-44DD-870A-370E95C62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096" y="4417705"/>
              <a:ext cx="788513" cy="1071086"/>
            </a:xfrm>
            <a:prstGeom prst="rect">
              <a:avLst/>
            </a:prstGeom>
          </p:spPr>
        </p:pic>
        <p:sp>
          <p:nvSpPr>
            <p:cNvPr id="78" name="Oval 7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31D2AE-4879-476D-B898-52C1BC65E020}"/>
                </a:ext>
              </a:extLst>
            </p:cNvPr>
            <p:cNvSpPr>
              <a:spLocks noChangeAspect="1"/>
            </p:cNvSpPr>
            <p:nvPr/>
          </p:nvSpPr>
          <p:spPr>
            <a:xfrm>
              <a:off x="7589313" y="4482195"/>
              <a:ext cx="640080" cy="640080"/>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79" name="Picture 7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972EBF5-A355-4780-9540-28CBCC794DA2}"/>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31367" y="4591765"/>
              <a:ext cx="382865" cy="415501"/>
            </a:xfrm>
            <a:prstGeom prst="rect">
              <a:avLst/>
            </a:prstGeom>
            <a:noFill/>
            <a:effectLst>
              <a:outerShdw blurRad="114300" dist="50800" dir="3000000" algn="ctr" rotWithShape="0">
                <a:srgbClr val="000000">
                  <a:alpha val="43137"/>
                </a:srgbClr>
              </a:outerShdw>
            </a:effectLst>
          </p:spPr>
        </p:pic>
      </p:grpSp>
      <p:pic>
        <p:nvPicPr>
          <p:cNvPr id="86" name="Picture 8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72C04E4-5F72-41E6-B4A2-5CD9F4C1A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38" y="2502410"/>
            <a:ext cx="788513" cy="1071086"/>
          </a:xfrm>
          <a:prstGeom prst="rect">
            <a:avLst/>
          </a:prstGeom>
        </p:spPr>
      </p:pic>
      <p:pic>
        <p:nvPicPr>
          <p:cNvPr id="88" name="Picture 20"/>
          <p:cNvPicPr>
            <a:picLocks noChangeAspect="1" noChangeArrowheads="1"/>
          </p:cNvPicPr>
          <p:nvPr/>
        </p:nvPicPr>
        <p:blipFill>
          <a:blip r:embed="rId8">
            <a:duotone>
              <a:prstClr val="black"/>
              <a:schemeClr val="accent1">
                <a:tint val="45000"/>
                <a:satMod val="400000"/>
              </a:schemeClr>
            </a:duotone>
          </a:blip>
          <a:srcRect/>
          <a:stretch>
            <a:fillRect/>
          </a:stretch>
        </p:blipFill>
        <p:spPr bwMode="auto">
          <a:xfrm>
            <a:off x="675660" y="2690590"/>
            <a:ext cx="357188" cy="357188"/>
          </a:xfrm>
          <a:prstGeom prst="rect">
            <a:avLst/>
          </a:prstGeom>
          <a:noFill/>
          <a:ln w="9525" cap="flat">
            <a:solidFill>
              <a:schemeClr val="bg1"/>
            </a:solidFill>
            <a:round/>
            <a:headEnd/>
            <a:tailEnd/>
          </a:ln>
          <a:effectLst/>
        </p:spPr>
      </p:pic>
      <p:sp>
        <p:nvSpPr>
          <p:cNvPr id="87" name="Rectangle 8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39A7227-2529-4A1A-9688-20EDCB4BFFBB}"/>
              </a:ext>
            </a:extLst>
          </p:cNvPr>
          <p:cNvSpPr/>
          <p:nvPr/>
        </p:nvSpPr>
        <p:spPr>
          <a:xfrm>
            <a:off x="484535" y="3591726"/>
            <a:ext cx="865943" cy="338554"/>
          </a:xfrm>
          <a:prstGeom prst="rect">
            <a:avLst/>
          </a:prstGeom>
        </p:spPr>
        <p:txBody>
          <a:bodyPr wrap="none">
            <a:spAutoFit/>
          </a:bodyPr>
          <a:lstStyle/>
          <a:p>
            <a:pPr lvl="0" algn="ctr">
              <a:spcBef>
                <a:spcPts val="1000"/>
              </a:spcBef>
              <a:spcAft>
                <a:spcPts val="0"/>
              </a:spcAft>
            </a:pPr>
            <a:r>
              <a:rPr lang="fr-CA" sz="1600" b="1" dirty="0" smtClean="0">
                <a:latin typeface="Arial Narrow"/>
                <a:sym typeface="Arial Narrow"/>
              </a:rPr>
              <a:t>Enfants</a:t>
            </a:r>
            <a:endParaRPr lang="fr-CA" sz="1600" b="1" dirty="0">
              <a:latin typeface="Arial Narrow"/>
              <a:ea typeface="ＭＳ Ｐゴシック"/>
              <a:cs typeface="+mn-cs"/>
              <a:sym typeface="Arial Narrow"/>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ym typeface="Arial"/>
              </a:rPr>
              <a:t>Les répercussions des transitions de la vie</a:t>
            </a:r>
            <a:endParaRPr lang="fr-CA" dirty="0">
              <a:ea typeface="ＭＳ Ｐゴシック"/>
              <a:cs typeface="+mn-cs"/>
              <a:sym typeface="Arial"/>
            </a:endParaRPr>
          </a:p>
        </p:txBody>
      </p:sp>
      <p:sp>
        <p:nvSpPr>
          <p:cNvPr id="3" name="Slide Number Placeholder 2"/>
          <p:cNvSpPr>
            <a:spLocks noGrp="1"/>
          </p:cNvSpPr>
          <p:nvPr>
            <p:ph type="sldNum" sz="quarter" idx="11"/>
          </p:nvPr>
        </p:nvSpPr>
        <p:spPr/>
        <p:txBody>
          <a:bodyPr/>
          <a:lstStyle/>
          <a:p>
            <a:pPr>
              <a:defRPr/>
            </a:pPr>
            <a:fld id="{A8C2AA5B-A104-014F-B9FD-226CAFC3787C}" type="slidenum">
              <a:rPr lang="en-CA" smtClean="0">
                <a:sym typeface="Arial"/>
              </a:rPr>
              <a:pPr>
                <a:defRPr/>
              </a:pPr>
              <a:t>8</a:t>
            </a:fld>
            <a:endParaRPr lang="fr-CA" dirty="0">
              <a:sym typeface="Arial"/>
            </a:endParaRPr>
          </a:p>
        </p:txBody>
      </p:sp>
      <p:sp>
        <p:nvSpPr>
          <p:cNvPr id="8" name="Oval 7"/>
          <p:cNvSpPr/>
          <p:nvPr/>
        </p:nvSpPr>
        <p:spPr>
          <a:xfrm>
            <a:off x="2201580" y="3114578"/>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242" y="3350208"/>
            <a:ext cx="679202" cy="58482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749" y="2007237"/>
            <a:ext cx="602040" cy="574038"/>
          </a:xfrm>
          <a:prstGeom prst="rect">
            <a:avLst/>
          </a:prstGeom>
        </p:spPr>
      </p:pic>
      <p:sp>
        <p:nvSpPr>
          <p:cNvPr id="11" name="Oval 10"/>
          <p:cNvSpPr/>
          <p:nvPr/>
        </p:nvSpPr>
        <p:spPr>
          <a:xfrm>
            <a:off x="2160636" y="1263705"/>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890386" y="3112971"/>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849442" y="1263705"/>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87" y="1503651"/>
            <a:ext cx="602040" cy="574038"/>
          </a:xfrm>
          <a:prstGeom prst="rect">
            <a:avLst/>
          </a:prstGeom>
        </p:spPr>
      </p:pic>
      <p:sp>
        <p:nvSpPr>
          <p:cNvPr id="15" name="TextBox 14"/>
          <p:cNvSpPr txBox="1"/>
          <p:nvPr/>
        </p:nvSpPr>
        <p:spPr>
          <a:xfrm>
            <a:off x="2151578" y="2453660"/>
            <a:ext cx="1201804" cy="255229"/>
          </a:xfrm>
          <a:prstGeom prst="rect">
            <a:avLst/>
          </a:prstGeom>
          <a:noFill/>
        </p:spPr>
        <p:txBody>
          <a:bodyPr wrap="square" lIns="0" tIns="0" rIns="0" bIns="0" rtlCol="0">
            <a:noAutofit/>
          </a:bodyPr>
          <a:lstStyle/>
          <a:p>
            <a:pPr algn="ctr">
              <a:spcBef>
                <a:spcPts val="1000"/>
              </a:spcBef>
            </a:pPr>
            <a:r>
              <a:rPr lang="fr-CA" sz="2000" dirty="0" smtClean="0">
                <a:latin typeface="Arial"/>
                <a:sym typeface="Arial"/>
              </a:rPr>
              <a:t>Pratiques</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669" y="1392173"/>
            <a:ext cx="636497" cy="76551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487" y="3304851"/>
            <a:ext cx="614699" cy="621792"/>
          </a:xfrm>
          <a:prstGeom prst="rect">
            <a:avLst/>
          </a:prstGeom>
        </p:spPr>
      </p:pic>
      <p:sp>
        <p:nvSpPr>
          <p:cNvPr id="19" name="TextBox 18"/>
          <p:cNvSpPr txBox="1"/>
          <p:nvPr/>
        </p:nvSpPr>
        <p:spPr>
          <a:xfrm>
            <a:off x="5812302" y="2451685"/>
            <a:ext cx="1277559" cy="255229"/>
          </a:xfrm>
          <a:prstGeom prst="rect">
            <a:avLst/>
          </a:prstGeom>
          <a:noFill/>
        </p:spPr>
        <p:txBody>
          <a:bodyPr wrap="square" lIns="0" tIns="0" rIns="0" bIns="0" rtlCol="0">
            <a:noAutofit/>
          </a:bodyPr>
          <a:lstStyle/>
          <a:p>
            <a:pPr algn="ctr">
              <a:spcBef>
                <a:spcPts val="1000"/>
              </a:spcBef>
            </a:pPr>
            <a:r>
              <a:rPr lang="fr-CA" sz="2000" dirty="0" smtClean="0">
                <a:latin typeface="Arial"/>
                <a:sym typeface="Arial"/>
              </a:rPr>
              <a:t>Émotives</a:t>
            </a:r>
          </a:p>
        </p:txBody>
      </p:sp>
      <p:sp>
        <p:nvSpPr>
          <p:cNvPr id="20" name="TextBox 19"/>
          <p:cNvSpPr txBox="1"/>
          <p:nvPr/>
        </p:nvSpPr>
        <p:spPr>
          <a:xfrm>
            <a:off x="2118834" y="4256644"/>
            <a:ext cx="1267292" cy="255229"/>
          </a:xfrm>
          <a:prstGeom prst="rect">
            <a:avLst/>
          </a:prstGeom>
          <a:noFill/>
        </p:spPr>
        <p:txBody>
          <a:bodyPr wrap="square" lIns="0" tIns="0" rIns="0" bIns="0" rtlCol="0">
            <a:noAutofit/>
          </a:bodyPr>
          <a:lstStyle/>
          <a:p>
            <a:pPr algn="ctr">
              <a:spcBef>
                <a:spcPts val="1000"/>
              </a:spcBef>
            </a:pPr>
            <a:r>
              <a:rPr lang="fr-CA" sz="2000" dirty="0" smtClean="0">
                <a:latin typeface="Arial"/>
                <a:sym typeface="Arial"/>
              </a:rPr>
              <a:t>Familiales</a:t>
            </a:r>
          </a:p>
        </p:txBody>
      </p:sp>
      <p:sp>
        <p:nvSpPr>
          <p:cNvPr id="21" name="TextBox 20"/>
          <p:cNvSpPr txBox="1"/>
          <p:nvPr/>
        </p:nvSpPr>
        <p:spPr>
          <a:xfrm>
            <a:off x="5717508" y="4244798"/>
            <a:ext cx="1467147" cy="255229"/>
          </a:xfrm>
          <a:prstGeom prst="rect">
            <a:avLst/>
          </a:prstGeom>
          <a:noFill/>
        </p:spPr>
        <p:txBody>
          <a:bodyPr wrap="square" lIns="0" tIns="0" rIns="0" bIns="0" rtlCol="0">
            <a:noAutofit/>
          </a:bodyPr>
          <a:lstStyle/>
          <a:p>
            <a:pPr algn="ctr">
              <a:spcBef>
                <a:spcPts val="1000"/>
              </a:spcBef>
            </a:pPr>
            <a:r>
              <a:rPr lang="fr-CA" sz="2000" dirty="0" smtClean="0">
                <a:latin typeface="Arial"/>
                <a:sym typeface="Arial"/>
              </a:rPr>
              <a:t>Financières</a:t>
            </a:r>
          </a:p>
        </p:txBody>
      </p:sp>
      <p:sp>
        <p:nvSpPr>
          <p:cNvPr id="22" name="TextBox 21"/>
          <p:cNvSpPr txBox="1"/>
          <p:nvPr/>
        </p:nvSpPr>
        <p:spPr>
          <a:xfrm>
            <a:off x="928048" y="4885894"/>
            <a:ext cx="7301552" cy="900752"/>
          </a:xfrm>
          <a:prstGeom prst="rect">
            <a:avLst/>
          </a:prstGeom>
          <a:noFill/>
        </p:spPr>
        <p:txBody>
          <a:bodyPr wrap="square" lIns="0" tIns="0" rIns="0" bIns="0" rtlCol="0">
            <a:noAutofit/>
          </a:bodyPr>
          <a:lstStyle/>
          <a:p>
            <a:pPr marL="231775" indent="-231775">
              <a:spcBef>
                <a:spcPts val="1000"/>
              </a:spcBef>
              <a:buFont typeface="Arial" pitchFamily="34" charset="0"/>
              <a:buChar char="•"/>
            </a:pPr>
            <a:r>
              <a:rPr lang="fr-CA" dirty="0" smtClean="0">
                <a:latin typeface="Arial"/>
                <a:sym typeface="Arial"/>
              </a:rPr>
              <a:t>Ce sur quoi vous vous concentrez par rapport à ce sur quoi votre cliente se concentrera</a:t>
            </a:r>
          </a:p>
          <a:p>
            <a:pPr marL="231775" indent="-231775">
              <a:spcBef>
                <a:spcPts val="1000"/>
              </a:spcBef>
              <a:buFont typeface="Arial" pitchFamily="34" charset="0"/>
              <a:buChar char="•"/>
            </a:pPr>
            <a:r>
              <a:rPr lang="fr-CA" dirty="0" smtClean="0">
                <a:latin typeface="Arial"/>
                <a:sym typeface="Arial"/>
              </a:rPr>
              <a:t>Les clientes veulent un conseiller qui les comprend en tant que personnes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sym typeface="Arial"/>
              </a:rPr>
              <a:t>Aider les femmes à prendre </a:t>
            </a:r>
            <a:br>
              <a:rPr lang="fr-CA" dirty="0" smtClean="0">
                <a:sym typeface="Arial"/>
              </a:rPr>
            </a:br>
            <a:r>
              <a:rPr lang="fr-CA" dirty="0" smtClean="0">
                <a:sym typeface="Arial"/>
              </a:rPr>
              <a:t>des décisions financières éclairées</a:t>
            </a:r>
            <a:endParaRPr lang="fr-CA" dirty="0">
              <a:ea typeface="ＭＳ Ｐゴシック"/>
              <a:cs typeface="+mn-cs"/>
              <a:sym typeface="Arial"/>
            </a:endParaRPr>
          </a:p>
        </p:txBody>
      </p:sp>
      <p:sp>
        <p:nvSpPr>
          <p:cNvPr id="3" name="Slide Number Placeholder 2"/>
          <p:cNvSpPr>
            <a:spLocks noGrp="1"/>
          </p:cNvSpPr>
          <p:nvPr>
            <p:ph type="sldNum" sz="quarter" idx="11"/>
          </p:nvPr>
        </p:nvSpPr>
        <p:spPr/>
        <p:txBody>
          <a:bodyPr/>
          <a:lstStyle/>
          <a:p>
            <a:pPr>
              <a:defRPr/>
            </a:pPr>
            <a:fld id="{A8C2AA5B-A104-014F-B9FD-226CAFC3787C}" type="slidenum">
              <a:rPr lang="en-CA" smtClean="0">
                <a:sym typeface="Arial"/>
              </a:rPr>
              <a:pPr>
                <a:defRPr/>
              </a:pPr>
              <a:t>9</a:t>
            </a:fld>
            <a:endParaRPr lang="fr-CA" dirty="0">
              <a:sym typeface="Aria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78" b="11290"/>
          <a:stretch/>
        </p:blipFill>
        <p:spPr>
          <a:xfrm>
            <a:off x="479785" y="1285875"/>
            <a:ext cx="8140483" cy="470693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HB3980D_6CR_GAM_Master_PPT">
  <a:themeElements>
    <a:clrScheme name="Custom 18">
      <a:dk1>
        <a:sysClr val="windowText" lastClr="000000"/>
      </a:dk1>
      <a:lt1>
        <a:sysClr val="window" lastClr="FFFFFF"/>
      </a:lt1>
      <a:dk2>
        <a:srgbClr val="004A7C"/>
      </a:dk2>
      <a:lt2>
        <a:srgbClr val="E0E0E0"/>
      </a:lt2>
      <a:accent1>
        <a:srgbClr val="0079C1"/>
      </a:accent1>
      <a:accent2>
        <a:srgbClr val="559FD1"/>
      </a:accent2>
      <a:accent3>
        <a:srgbClr val="2A80C2"/>
      </a:accent3>
      <a:accent4>
        <a:srgbClr val="89BDE0"/>
      </a:accent4>
      <a:accent5>
        <a:srgbClr val="004A7C"/>
      </a:accent5>
      <a:accent6>
        <a:srgbClr val="5B5B5B"/>
      </a:accent6>
      <a:hlink>
        <a:srgbClr val="0079C1"/>
      </a:hlink>
      <a:folHlink>
        <a:srgbClr val="5B5B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F5126F8B56A349834D2420A16A91BB" ma:contentTypeVersion="0" ma:contentTypeDescription="Create a new document." ma:contentTypeScope="" ma:versionID="f3aed54f61da9b92d48d024e8b4e1252">
  <xsd:schema xmlns:xsd="http://www.w3.org/2001/XMLSchema" xmlns:p="http://schemas.microsoft.com/office/2006/metadata/properties" targetNamespace="http://schemas.microsoft.com/office/2006/metadata/properties" ma:root="true" ma:fieldsID="d1e7b4da1c5555cdca75a47d3ad1440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099695-FE13-4C79-81AA-491E90201600}">
  <ds:schemaRefs>
    <ds:schemaRef ds:uri="http://schemas.microsoft.com/sharepoint/v3/contenttype/forms"/>
  </ds:schemaRefs>
</ds:datastoreItem>
</file>

<file path=customXml/itemProps2.xml><?xml version="1.0" encoding="utf-8"?>
<ds:datastoreItem xmlns:ds="http://schemas.openxmlformats.org/officeDocument/2006/customXml" ds:itemID="{81E41264-5955-4AFF-A693-2493F130C4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A27E821-FF56-4E80-AA98-FC79D907E682}">
  <ds:schemaRefs>
    <ds:schemaRef ds:uri="http://purl.org/dc/dcmitype/"/>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BHB3980D_6CR_GAM_Master_PPT</Template>
  <TotalTime>1495</TotalTime>
  <Words>2417</Words>
  <Application>Microsoft Office PowerPoint</Application>
  <PresentationFormat>On-screen Show (4:3)</PresentationFormat>
  <Paragraphs>287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BHB3980D_6CR_GAM_Master_PPT</vt:lpstr>
      <vt:lpstr>Travailler avec la clientèle féminine</vt:lpstr>
      <vt:lpstr>Aperçu de la séance</vt:lpstr>
      <vt:lpstr>Travailler avec la clientèle féminine </vt:lpstr>
      <vt:lpstr>Les femmes sont différentes</vt:lpstr>
      <vt:lpstr>Les femmes sont différentes</vt:lpstr>
      <vt:lpstr>Transitions de la vie</vt:lpstr>
      <vt:lpstr>Les femmes ont des problèmes différents</vt:lpstr>
      <vt:lpstr>Les répercussions des transitions de la vie</vt:lpstr>
      <vt:lpstr>Aider les femmes à prendre  des décisions financières éclairées</vt:lpstr>
      <vt:lpstr>PowerPoint Presentation</vt:lpstr>
      <vt:lpstr>Vrai ou faux?</vt:lpstr>
      <vt:lpstr>Vrai ou faux?</vt:lpstr>
      <vt:lpstr>Vrai ou faux?</vt:lpstr>
      <vt:lpstr>PowerPoint Presentation</vt:lpstr>
      <vt:lpstr>Question à poser à votre cliente :  Dans quelle mesure vous sentez-vous confiante?</vt:lpstr>
      <vt:lpstr>Question à poser à votre cliente :  Êtes-vous proactive?</vt:lpstr>
      <vt:lpstr>Prenez des mesures pour vos clientes</vt:lpstr>
      <vt:lpstr>Votre feuille de route financière</vt:lpstr>
      <vt:lpstr>Aider les femmes à prendre  des décisions financières éclairées</vt:lpstr>
      <vt:lpstr>Incidence du divorce ou du veuvage d’une cliente sur le conseiller</vt:lpstr>
      <vt:lpstr>Clientes veuves ou divorcées</vt:lpstr>
      <vt:lpstr>Prise de décision judicieuse sur le plan financier lors de transitions</vt:lpstr>
      <vt:lpstr>Merci de votre attention!</vt:lpstr>
      <vt:lpstr>Divulgation de l’information</vt:lpstr>
      <vt:lpstr>Appendix: Sources for Working with female clients (Slide 3)</vt:lpstr>
    </vt:vector>
  </TitlesOfParts>
  <Company>BMO Financial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and who it was presented to goes here</dc:title>
  <dc:creator>Pamela Montgomery</dc:creator>
  <cp:lastModifiedBy>Chauhan, Jitesh</cp:lastModifiedBy>
  <cp:revision>215</cp:revision>
  <cp:lastPrinted>2017-08-16T18:54:08Z</cp:lastPrinted>
  <dcterms:created xsi:type="dcterms:W3CDTF">2015-09-02T20:14:30Z</dcterms:created>
  <dcterms:modified xsi:type="dcterms:W3CDTF">2019-04-03T16:23:07Z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0x010100CEF5126F8B56A349834D2420A16A91BB</vt:lpwstr>
  </property>
</Properties>
</file>