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2.xml" ContentType="application/vnd.ms-office.chartcolorstyle+xml"/>
  <Override PartName="/ppt/charts/style2.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Lst>
  <p:notesMasterIdLst>
    <p:notesMasterId r:id="rId21"/>
  </p:notesMasterIdLst>
  <p:handoutMasterIdLst>
    <p:handoutMasterId r:id="rId22"/>
  </p:handoutMasterIdLst>
  <p:sldIdLst>
    <p:sldId id="306" r:id="rId6"/>
    <p:sldId id="369" r:id="rId7"/>
    <p:sldId id="365" r:id="rId8"/>
    <p:sldId id="373" r:id="rId9"/>
    <p:sldId id="366" r:id="rId10"/>
    <p:sldId id="370" r:id="rId11"/>
    <p:sldId id="374" r:id="rId12"/>
    <p:sldId id="375" r:id="rId13"/>
    <p:sldId id="376" r:id="rId14"/>
    <p:sldId id="377" r:id="rId15"/>
    <p:sldId id="379" r:id="rId16"/>
    <p:sldId id="380" r:id="rId17"/>
    <p:sldId id="383" r:id="rId18"/>
    <p:sldId id="303" r:id="rId19"/>
    <p:sldId id="282" r:id="rId2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85">
          <p15:clr>
            <a:srgbClr val="A4A3A4"/>
          </p15:clr>
        </p15:guide>
        <p15:guide id="2" orient="horz" pos="1070">
          <p15:clr>
            <a:srgbClr val="A4A3A4"/>
          </p15:clr>
        </p15:guide>
        <p15:guide id="3" pos="4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17A"/>
    <a:srgbClr val="465058"/>
    <a:srgbClr val="FFB838"/>
    <a:srgbClr val="353F4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62" autoAdjust="0"/>
    <p:restoredTop sz="97234" autoAdjust="0"/>
  </p:normalViewPr>
  <p:slideViewPr>
    <p:cSldViewPr snapToGrid="0" snapToObjects="1">
      <p:cViewPr>
        <p:scale>
          <a:sx n="79" d="100"/>
          <a:sy n="79" d="100"/>
        </p:scale>
        <p:origin x="-882" y="-36"/>
      </p:cViewPr>
      <p:guideLst>
        <p:guide orient="horz" pos="4085"/>
        <p:guide orient="horz" pos="1070"/>
        <p:guide pos="4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yepimar\Documents\INDEX%20REQUESTS\9.%20DECEMBER%202019\GRAPHS%20COMPARISON%20ACWI%20&amp;%20WORLD.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Sheet6!$C$1</c:f>
              <c:strCache>
                <c:ptCount val="1"/>
                <c:pt idx="0">
                  <c:v>World</c:v>
                </c:pt>
              </c:strCache>
            </c:strRef>
          </c:tx>
          <c:spPr>
            <a:ln w="28575" cap="rnd">
              <a:solidFill>
                <a:srgbClr val="37617A"/>
              </a:solidFill>
              <a:round/>
            </a:ln>
            <a:effectLst/>
          </c:spPr>
          <c:marker>
            <c:symbol val="none"/>
          </c:marker>
          <c:cat>
            <c:numRef>
              <c:f>Sheet6!$B$2:$B$148</c:f>
              <c:numCache>
                <c:formatCode>m/d/yyyy</c:formatCode>
                <c:ptCount val="147"/>
                <c:pt idx="0">
                  <c:v>39353</c:v>
                </c:pt>
                <c:pt idx="1">
                  <c:v>39386</c:v>
                </c:pt>
                <c:pt idx="2">
                  <c:v>39416</c:v>
                </c:pt>
                <c:pt idx="3">
                  <c:v>39447</c:v>
                </c:pt>
                <c:pt idx="4">
                  <c:v>39478</c:v>
                </c:pt>
                <c:pt idx="5">
                  <c:v>39507</c:v>
                </c:pt>
                <c:pt idx="6">
                  <c:v>39538</c:v>
                </c:pt>
                <c:pt idx="7">
                  <c:v>39568</c:v>
                </c:pt>
                <c:pt idx="8">
                  <c:v>39598</c:v>
                </c:pt>
                <c:pt idx="9">
                  <c:v>39629</c:v>
                </c:pt>
                <c:pt idx="10">
                  <c:v>39660</c:v>
                </c:pt>
                <c:pt idx="11">
                  <c:v>39689</c:v>
                </c:pt>
                <c:pt idx="12">
                  <c:v>39721</c:v>
                </c:pt>
                <c:pt idx="13">
                  <c:v>39752</c:v>
                </c:pt>
                <c:pt idx="14">
                  <c:v>39780</c:v>
                </c:pt>
                <c:pt idx="15">
                  <c:v>39813</c:v>
                </c:pt>
                <c:pt idx="16">
                  <c:v>39843</c:v>
                </c:pt>
                <c:pt idx="17">
                  <c:v>39871</c:v>
                </c:pt>
                <c:pt idx="18">
                  <c:v>39903</c:v>
                </c:pt>
                <c:pt idx="19">
                  <c:v>39933</c:v>
                </c:pt>
                <c:pt idx="20">
                  <c:v>39962</c:v>
                </c:pt>
                <c:pt idx="21">
                  <c:v>39994</c:v>
                </c:pt>
                <c:pt idx="22">
                  <c:v>40025</c:v>
                </c:pt>
                <c:pt idx="23">
                  <c:v>40056</c:v>
                </c:pt>
                <c:pt idx="24">
                  <c:v>40086</c:v>
                </c:pt>
                <c:pt idx="25">
                  <c:v>40116</c:v>
                </c:pt>
                <c:pt idx="26">
                  <c:v>40147</c:v>
                </c:pt>
                <c:pt idx="27">
                  <c:v>40178</c:v>
                </c:pt>
                <c:pt idx="28">
                  <c:v>40207</c:v>
                </c:pt>
                <c:pt idx="29">
                  <c:v>40235</c:v>
                </c:pt>
                <c:pt idx="30">
                  <c:v>40268</c:v>
                </c:pt>
                <c:pt idx="31">
                  <c:v>40298</c:v>
                </c:pt>
                <c:pt idx="32">
                  <c:v>40329</c:v>
                </c:pt>
                <c:pt idx="33">
                  <c:v>40359</c:v>
                </c:pt>
                <c:pt idx="34">
                  <c:v>40389</c:v>
                </c:pt>
                <c:pt idx="35">
                  <c:v>40421</c:v>
                </c:pt>
                <c:pt idx="36">
                  <c:v>40451</c:v>
                </c:pt>
                <c:pt idx="37">
                  <c:v>40480</c:v>
                </c:pt>
                <c:pt idx="38">
                  <c:v>40512</c:v>
                </c:pt>
                <c:pt idx="39">
                  <c:v>40543</c:v>
                </c:pt>
                <c:pt idx="40">
                  <c:v>40574</c:v>
                </c:pt>
                <c:pt idx="41">
                  <c:v>40602</c:v>
                </c:pt>
                <c:pt idx="42">
                  <c:v>40633</c:v>
                </c:pt>
                <c:pt idx="43">
                  <c:v>40662</c:v>
                </c:pt>
                <c:pt idx="44">
                  <c:v>40694</c:v>
                </c:pt>
                <c:pt idx="45">
                  <c:v>40724</c:v>
                </c:pt>
                <c:pt idx="46">
                  <c:v>40753</c:v>
                </c:pt>
                <c:pt idx="47">
                  <c:v>40786</c:v>
                </c:pt>
                <c:pt idx="48">
                  <c:v>40816</c:v>
                </c:pt>
                <c:pt idx="49">
                  <c:v>40847</c:v>
                </c:pt>
                <c:pt idx="50">
                  <c:v>40877</c:v>
                </c:pt>
                <c:pt idx="51">
                  <c:v>40907</c:v>
                </c:pt>
                <c:pt idx="52">
                  <c:v>40939</c:v>
                </c:pt>
                <c:pt idx="53">
                  <c:v>40968</c:v>
                </c:pt>
                <c:pt idx="54">
                  <c:v>40998</c:v>
                </c:pt>
                <c:pt idx="55">
                  <c:v>41029</c:v>
                </c:pt>
                <c:pt idx="56">
                  <c:v>41060</c:v>
                </c:pt>
                <c:pt idx="57">
                  <c:v>41089</c:v>
                </c:pt>
                <c:pt idx="58">
                  <c:v>41121</c:v>
                </c:pt>
                <c:pt idx="59">
                  <c:v>41152</c:v>
                </c:pt>
                <c:pt idx="60">
                  <c:v>41180</c:v>
                </c:pt>
                <c:pt idx="61">
                  <c:v>41213</c:v>
                </c:pt>
                <c:pt idx="62">
                  <c:v>41243</c:v>
                </c:pt>
                <c:pt idx="63">
                  <c:v>41274</c:v>
                </c:pt>
                <c:pt idx="64">
                  <c:v>41305</c:v>
                </c:pt>
                <c:pt idx="65">
                  <c:v>41333</c:v>
                </c:pt>
                <c:pt idx="66">
                  <c:v>41362</c:v>
                </c:pt>
                <c:pt idx="67">
                  <c:v>41394</c:v>
                </c:pt>
                <c:pt idx="68">
                  <c:v>41425</c:v>
                </c:pt>
                <c:pt idx="69">
                  <c:v>41453</c:v>
                </c:pt>
                <c:pt idx="70">
                  <c:v>41486</c:v>
                </c:pt>
                <c:pt idx="71">
                  <c:v>41516</c:v>
                </c:pt>
                <c:pt idx="72">
                  <c:v>41547</c:v>
                </c:pt>
                <c:pt idx="73">
                  <c:v>41578</c:v>
                </c:pt>
                <c:pt idx="74">
                  <c:v>41607</c:v>
                </c:pt>
                <c:pt idx="75">
                  <c:v>41639</c:v>
                </c:pt>
                <c:pt idx="76">
                  <c:v>41670</c:v>
                </c:pt>
                <c:pt idx="77">
                  <c:v>41698</c:v>
                </c:pt>
                <c:pt idx="78">
                  <c:v>41729</c:v>
                </c:pt>
                <c:pt idx="79">
                  <c:v>41759</c:v>
                </c:pt>
                <c:pt idx="80">
                  <c:v>41789</c:v>
                </c:pt>
                <c:pt idx="81">
                  <c:v>41820</c:v>
                </c:pt>
                <c:pt idx="82">
                  <c:v>41851</c:v>
                </c:pt>
                <c:pt idx="83">
                  <c:v>41880</c:v>
                </c:pt>
                <c:pt idx="84">
                  <c:v>41912</c:v>
                </c:pt>
                <c:pt idx="85">
                  <c:v>41943</c:v>
                </c:pt>
                <c:pt idx="86">
                  <c:v>41971</c:v>
                </c:pt>
                <c:pt idx="87">
                  <c:v>42004</c:v>
                </c:pt>
                <c:pt idx="88">
                  <c:v>42034</c:v>
                </c:pt>
                <c:pt idx="89">
                  <c:v>42062</c:v>
                </c:pt>
                <c:pt idx="90">
                  <c:v>42094</c:v>
                </c:pt>
                <c:pt idx="91">
                  <c:v>42124</c:v>
                </c:pt>
                <c:pt idx="92">
                  <c:v>42153</c:v>
                </c:pt>
                <c:pt idx="93">
                  <c:v>42185</c:v>
                </c:pt>
                <c:pt idx="94">
                  <c:v>42216</c:v>
                </c:pt>
                <c:pt idx="95">
                  <c:v>42247</c:v>
                </c:pt>
                <c:pt idx="96">
                  <c:v>42277</c:v>
                </c:pt>
                <c:pt idx="97">
                  <c:v>42307</c:v>
                </c:pt>
                <c:pt idx="98">
                  <c:v>42338</c:v>
                </c:pt>
                <c:pt idx="99">
                  <c:v>42369</c:v>
                </c:pt>
                <c:pt idx="100">
                  <c:v>42398</c:v>
                </c:pt>
                <c:pt idx="101">
                  <c:v>42429</c:v>
                </c:pt>
                <c:pt idx="102">
                  <c:v>42460</c:v>
                </c:pt>
                <c:pt idx="103">
                  <c:v>42489</c:v>
                </c:pt>
                <c:pt idx="104">
                  <c:v>42521</c:v>
                </c:pt>
                <c:pt idx="105">
                  <c:v>42551</c:v>
                </c:pt>
                <c:pt idx="106">
                  <c:v>42580</c:v>
                </c:pt>
                <c:pt idx="107">
                  <c:v>42613</c:v>
                </c:pt>
                <c:pt idx="108">
                  <c:v>42643</c:v>
                </c:pt>
                <c:pt idx="109">
                  <c:v>42674</c:v>
                </c:pt>
                <c:pt idx="110">
                  <c:v>42704</c:v>
                </c:pt>
                <c:pt idx="111">
                  <c:v>42734</c:v>
                </c:pt>
                <c:pt idx="112">
                  <c:v>42766</c:v>
                </c:pt>
                <c:pt idx="113">
                  <c:v>42794</c:v>
                </c:pt>
                <c:pt idx="114">
                  <c:v>42825</c:v>
                </c:pt>
                <c:pt idx="115">
                  <c:v>42853</c:v>
                </c:pt>
                <c:pt idx="116">
                  <c:v>42886</c:v>
                </c:pt>
                <c:pt idx="117">
                  <c:v>42916</c:v>
                </c:pt>
                <c:pt idx="118">
                  <c:v>42947</c:v>
                </c:pt>
                <c:pt idx="119">
                  <c:v>42978</c:v>
                </c:pt>
                <c:pt idx="120">
                  <c:v>43007</c:v>
                </c:pt>
                <c:pt idx="121">
                  <c:v>43039</c:v>
                </c:pt>
                <c:pt idx="122">
                  <c:v>43069</c:v>
                </c:pt>
                <c:pt idx="123">
                  <c:v>43098</c:v>
                </c:pt>
                <c:pt idx="124">
                  <c:v>43131</c:v>
                </c:pt>
                <c:pt idx="125">
                  <c:v>43159</c:v>
                </c:pt>
                <c:pt idx="126">
                  <c:v>43189</c:v>
                </c:pt>
                <c:pt idx="127">
                  <c:v>43220</c:v>
                </c:pt>
                <c:pt idx="128">
                  <c:v>43251</c:v>
                </c:pt>
                <c:pt idx="129">
                  <c:v>43280</c:v>
                </c:pt>
                <c:pt idx="130">
                  <c:v>43312</c:v>
                </c:pt>
                <c:pt idx="131">
                  <c:v>43343</c:v>
                </c:pt>
                <c:pt idx="132">
                  <c:v>43371</c:v>
                </c:pt>
                <c:pt idx="133">
                  <c:v>43404</c:v>
                </c:pt>
                <c:pt idx="134">
                  <c:v>43434</c:v>
                </c:pt>
                <c:pt idx="135">
                  <c:v>43465</c:v>
                </c:pt>
                <c:pt idx="136">
                  <c:v>43496</c:v>
                </c:pt>
                <c:pt idx="137">
                  <c:v>43524</c:v>
                </c:pt>
                <c:pt idx="138">
                  <c:v>43553</c:v>
                </c:pt>
                <c:pt idx="139">
                  <c:v>43585</c:v>
                </c:pt>
                <c:pt idx="140">
                  <c:v>43616</c:v>
                </c:pt>
                <c:pt idx="141">
                  <c:v>43644</c:v>
                </c:pt>
                <c:pt idx="142">
                  <c:v>43677</c:v>
                </c:pt>
                <c:pt idx="143">
                  <c:v>43707</c:v>
                </c:pt>
                <c:pt idx="144">
                  <c:v>43738</c:v>
                </c:pt>
                <c:pt idx="145">
                  <c:v>43769</c:v>
                </c:pt>
                <c:pt idx="146">
                  <c:v>43798</c:v>
                </c:pt>
              </c:numCache>
            </c:numRef>
          </c:cat>
          <c:val>
            <c:numRef>
              <c:f>Sheet6!$C$2:$C$148</c:f>
              <c:numCache>
                <c:formatCode>General</c:formatCode>
                <c:ptCount val="147"/>
                <c:pt idx="0">
                  <c:v>100</c:v>
                </c:pt>
                <c:pt idx="1">
                  <c:v>98.513824097081724</c:v>
                </c:pt>
                <c:pt idx="2">
                  <c:v>99.441143795757796</c:v>
                </c:pt>
                <c:pt idx="3">
                  <c:v>96.916029634266366</c:v>
                </c:pt>
                <c:pt idx="4">
                  <c:v>91.436987461734418</c:v>
                </c:pt>
                <c:pt idx="5">
                  <c:v>88.310908898702664</c:v>
                </c:pt>
                <c:pt idx="6">
                  <c:v>91.630484198385403</c:v>
                </c:pt>
                <c:pt idx="7">
                  <c:v>94.665134353946897</c:v>
                </c:pt>
                <c:pt idx="8">
                  <c:v>94.829850200150346</c:v>
                </c:pt>
                <c:pt idx="9">
                  <c:v>89.097525757863593</c:v>
                </c:pt>
                <c:pt idx="10">
                  <c:v>87.862917795684325</c:v>
                </c:pt>
                <c:pt idx="11">
                  <c:v>89.526062952829776</c:v>
                </c:pt>
                <c:pt idx="12">
                  <c:v>79.127324224475515</c:v>
                </c:pt>
                <c:pt idx="13">
                  <c:v>73.331477046899636</c:v>
                </c:pt>
                <c:pt idx="14">
                  <c:v>70.014793288314195</c:v>
                </c:pt>
                <c:pt idx="15">
                  <c:v>71.871067777817174</c:v>
                </c:pt>
                <c:pt idx="16">
                  <c:v>65.858934732576927</c:v>
                </c:pt>
                <c:pt idx="17">
                  <c:v>60.500420468489082</c:v>
                </c:pt>
                <c:pt idx="18">
                  <c:v>64.514024315571291</c:v>
                </c:pt>
                <c:pt idx="19">
                  <c:v>67.756280525089508</c:v>
                </c:pt>
                <c:pt idx="20">
                  <c:v>68.154687781232553</c:v>
                </c:pt>
                <c:pt idx="21">
                  <c:v>71.905779395933251</c:v>
                </c:pt>
                <c:pt idx="22">
                  <c:v>72.606415806206243</c:v>
                </c:pt>
                <c:pt idx="23">
                  <c:v>76.801089914816245</c:v>
                </c:pt>
                <c:pt idx="24">
                  <c:v>78.047942468072364</c:v>
                </c:pt>
                <c:pt idx="25">
                  <c:v>76.937923490482035</c:v>
                </c:pt>
                <c:pt idx="26">
                  <c:v>78.375661967092086</c:v>
                </c:pt>
                <c:pt idx="27">
                  <c:v>79.336571215508116</c:v>
                </c:pt>
                <c:pt idx="28">
                  <c:v>77.301746209852212</c:v>
                </c:pt>
                <c:pt idx="29">
                  <c:v>77.762395567844919</c:v>
                </c:pt>
                <c:pt idx="30">
                  <c:v>79.265585648582046</c:v>
                </c:pt>
                <c:pt idx="31">
                  <c:v>79.143884072312431</c:v>
                </c:pt>
                <c:pt idx="32">
                  <c:v>74.141726666082448</c:v>
                </c:pt>
                <c:pt idx="33">
                  <c:v>72.50718023144394</c:v>
                </c:pt>
                <c:pt idx="34">
                  <c:v>75.973472451258658</c:v>
                </c:pt>
                <c:pt idx="35">
                  <c:v>75.721773491131557</c:v>
                </c:pt>
                <c:pt idx="36">
                  <c:v>79.638429513006173</c:v>
                </c:pt>
                <c:pt idx="37">
                  <c:v>81.942649640571346</c:v>
                </c:pt>
                <c:pt idx="38">
                  <c:v>80.922020558989544</c:v>
                </c:pt>
                <c:pt idx="39">
                  <c:v>84.042665674539251</c:v>
                </c:pt>
                <c:pt idx="40">
                  <c:v>86.512182403811948</c:v>
                </c:pt>
                <c:pt idx="41">
                  <c:v>87.240578537763213</c:v>
                </c:pt>
                <c:pt idx="42">
                  <c:v>86.220687068037677</c:v>
                </c:pt>
                <c:pt idx="43">
                  <c:v>87.675157891373402</c:v>
                </c:pt>
                <c:pt idx="44">
                  <c:v>87.665995429490479</c:v>
                </c:pt>
                <c:pt idx="45">
                  <c:v>85.945214832938319</c:v>
                </c:pt>
                <c:pt idx="46">
                  <c:v>83.429375126654421</c:v>
                </c:pt>
                <c:pt idx="47">
                  <c:v>79.477461474565104</c:v>
                </c:pt>
                <c:pt idx="48">
                  <c:v>77.380298602820446</c:v>
                </c:pt>
                <c:pt idx="49">
                  <c:v>81.385649424096982</c:v>
                </c:pt>
                <c:pt idx="50">
                  <c:v>81.277128183761221</c:v>
                </c:pt>
                <c:pt idx="51">
                  <c:v>81.351812060627765</c:v>
                </c:pt>
                <c:pt idx="52">
                  <c:v>84.142180699804911</c:v>
                </c:pt>
                <c:pt idx="53">
                  <c:v>86.677196872889368</c:v>
                </c:pt>
                <c:pt idx="54">
                  <c:v>89.083988779696654</c:v>
                </c:pt>
                <c:pt idx="55">
                  <c:v>87.058962333575096</c:v>
                </c:pt>
                <c:pt idx="56">
                  <c:v>83.396267490616367</c:v>
                </c:pt>
                <c:pt idx="57">
                  <c:v>86.262288635617665</c:v>
                </c:pt>
                <c:pt idx="58">
                  <c:v>85.901402948774333</c:v>
                </c:pt>
                <c:pt idx="59">
                  <c:v>86.721450193136789</c:v>
                </c:pt>
                <c:pt idx="60">
                  <c:v>88.842135639878833</c:v>
                </c:pt>
                <c:pt idx="61">
                  <c:v>89.636328736111579</c:v>
                </c:pt>
                <c:pt idx="62">
                  <c:v>90.225519195494769</c:v>
                </c:pt>
                <c:pt idx="63">
                  <c:v>92.139784330677983</c:v>
                </c:pt>
                <c:pt idx="64">
                  <c:v>97.139687378174813</c:v>
                </c:pt>
                <c:pt idx="65">
                  <c:v>100.14450034741465</c:v>
                </c:pt>
                <c:pt idx="66">
                  <c:v>101.28393566686178</c:v>
                </c:pt>
                <c:pt idx="67">
                  <c:v>103.43483712366137</c:v>
                </c:pt>
                <c:pt idx="68">
                  <c:v>106.32345348700892</c:v>
                </c:pt>
                <c:pt idx="69">
                  <c:v>105.85081072655352</c:v>
                </c:pt>
                <c:pt idx="70">
                  <c:v>108.58225113804892</c:v>
                </c:pt>
                <c:pt idx="71">
                  <c:v>109.04660375116863</c:v>
                </c:pt>
                <c:pt idx="72">
                  <c:v>111.5697149781481</c:v>
                </c:pt>
                <c:pt idx="73">
                  <c:v>117.62315456029755</c:v>
                </c:pt>
                <c:pt idx="74">
                  <c:v>121.53299368552948</c:v>
                </c:pt>
                <c:pt idx="75">
                  <c:v>124.55004470120647</c:v>
                </c:pt>
                <c:pt idx="76">
                  <c:v>125.85755212561516</c:v>
                </c:pt>
                <c:pt idx="77">
                  <c:v>131.20985054017703</c:v>
                </c:pt>
                <c:pt idx="78">
                  <c:v>131.01989605535431</c:v>
                </c:pt>
                <c:pt idx="79">
                  <c:v>131.60693159110247</c:v>
                </c:pt>
                <c:pt idx="80">
                  <c:v>132.7778247690282</c:v>
                </c:pt>
                <c:pt idx="81">
                  <c:v>132.57663756285538</c:v>
                </c:pt>
                <c:pt idx="82">
                  <c:v>133.33910703425994</c:v>
                </c:pt>
                <c:pt idx="83">
                  <c:v>135.78906075468035</c:v>
                </c:pt>
                <c:pt idx="84">
                  <c:v>136.09806242569556</c:v>
                </c:pt>
                <c:pt idx="85">
                  <c:v>138.19192781770951</c:v>
                </c:pt>
                <c:pt idx="86">
                  <c:v>142.56176469354762</c:v>
                </c:pt>
                <c:pt idx="87">
                  <c:v>142.47713258257912</c:v>
                </c:pt>
                <c:pt idx="88">
                  <c:v>153.14525696186672</c:v>
                </c:pt>
                <c:pt idx="89">
                  <c:v>159.65016448892345</c:v>
                </c:pt>
                <c:pt idx="90">
                  <c:v>159.39761666228401</c:v>
                </c:pt>
                <c:pt idx="91">
                  <c:v>156.01923582474012</c:v>
                </c:pt>
                <c:pt idx="92">
                  <c:v>161.33900702479517</c:v>
                </c:pt>
                <c:pt idx="93">
                  <c:v>157.61275325355953</c:v>
                </c:pt>
                <c:pt idx="94">
                  <c:v>167.18882883526211</c:v>
                </c:pt>
                <c:pt idx="95">
                  <c:v>159.67142929203305</c:v>
                </c:pt>
                <c:pt idx="96">
                  <c:v>154.96099524923918</c:v>
                </c:pt>
                <c:pt idx="97">
                  <c:v>163.20535937391861</c:v>
                </c:pt>
                <c:pt idx="98">
                  <c:v>165.28531941480219</c:v>
                </c:pt>
                <c:pt idx="99">
                  <c:v>169.3854289500195</c:v>
                </c:pt>
                <c:pt idx="100">
                  <c:v>161.33287431590227</c:v>
                </c:pt>
                <c:pt idx="101">
                  <c:v>154.14105373228364</c:v>
                </c:pt>
                <c:pt idx="102">
                  <c:v>157.17042913409824</c:v>
                </c:pt>
                <c:pt idx="103">
                  <c:v>154.6150772791139</c:v>
                </c:pt>
                <c:pt idx="104">
                  <c:v>162.37262867744022</c:v>
                </c:pt>
                <c:pt idx="105">
                  <c:v>159.39944156340368</c:v>
                </c:pt>
                <c:pt idx="106">
                  <c:v>166.81820938667028</c:v>
                </c:pt>
                <c:pt idx="107">
                  <c:v>167.98108715878899</c:v>
                </c:pt>
                <c:pt idx="108">
                  <c:v>169.15655146273738</c:v>
                </c:pt>
                <c:pt idx="109">
                  <c:v>169.16456782824909</c:v>
                </c:pt>
                <c:pt idx="110">
                  <c:v>172.15393484539129</c:v>
                </c:pt>
                <c:pt idx="111">
                  <c:v>175.80790531790956</c:v>
                </c:pt>
                <c:pt idx="112">
                  <c:v>175.0431109838355</c:v>
                </c:pt>
                <c:pt idx="113">
                  <c:v>182.75572012346919</c:v>
                </c:pt>
                <c:pt idx="114">
                  <c:v>185.98541096532441</c:v>
                </c:pt>
                <c:pt idx="115">
                  <c:v>193.5014502433836</c:v>
                </c:pt>
                <c:pt idx="116">
                  <c:v>195.19593177740151</c:v>
                </c:pt>
                <c:pt idx="117">
                  <c:v>188.40327374798738</c:v>
                </c:pt>
                <c:pt idx="118">
                  <c:v>185.75989830979702</c:v>
                </c:pt>
                <c:pt idx="119">
                  <c:v>186.49748566408709</c:v>
                </c:pt>
                <c:pt idx="120">
                  <c:v>190.21179872970185</c:v>
                </c:pt>
                <c:pt idx="121">
                  <c:v>199.76490087959723</c:v>
                </c:pt>
                <c:pt idx="122">
                  <c:v>203.96665625317434</c:v>
                </c:pt>
                <c:pt idx="123">
                  <c:v>201.05261561853234</c:v>
                </c:pt>
                <c:pt idx="124">
                  <c:v>207.25900798702227</c:v>
                </c:pt>
                <c:pt idx="125">
                  <c:v>207.49837253165299</c:v>
                </c:pt>
                <c:pt idx="126">
                  <c:v>204.22706660993782</c:v>
                </c:pt>
                <c:pt idx="127">
                  <c:v>205.40421124767292</c:v>
                </c:pt>
                <c:pt idx="128">
                  <c:v>209.15015052607112</c:v>
                </c:pt>
                <c:pt idx="129">
                  <c:v>211.99146399869173</c:v>
                </c:pt>
                <c:pt idx="130">
                  <c:v>216.37747314112349</c:v>
                </c:pt>
                <c:pt idx="131">
                  <c:v>219.38275553088465</c:v>
                </c:pt>
                <c:pt idx="132">
                  <c:v>218.68409794340261</c:v>
                </c:pt>
                <c:pt idx="133">
                  <c:v>205.86365821484546</c:v>
                </c:pt>
                <c:pt idx="134">
                  <c:v>210.71510478574166</c:v>
                </c:pt>
                <c:pt idx="135">
                  <c:v>200.06873873382384</c:v>
                </c:pt>
                <c:pt idx="136">
                  <c:v>207.34643906065554</c:v>
                </c:pt>
                <c:pt idx="137">
                  <c:v>214.18304012372528</c:v>
                </c:pt>
                <c:pt idx="138">
                  <c:v>220.11852814090847</c:v>
                </c:pt>
                <c:pt idx="139">
                  <c:v>229.50190379957712</c:v>
                </c:pt>
                <c:pt idx="140">
                  <c:v>217.33656436358046</c:v>
                </c:pt>
                <c:pt idx="141">
                  <c:v>223.92115297571542</c:v>
                </c:pt>
                <c:pt idx="142">
                  <c:v>226.13243101164181</c:v>
                </c:pt>
                <c:pt idx="143">
                  <c:v>224.14689678045767</c:v>
                </c:pt>
                <c:pt idx="144">
                  <c:v>228.09004704196681</c:v>
                </c:pt>
                <c:pt idx="145">
                  <c:v>232.18962127717521</c:v>
                </c:pt>
                <c:pt idx="146">
                  <c:v>241.18006440926339</c:v>
                </c:pt>
              </c:numCache>
            </c:numRef>
          </c:val>
          <c:smooth val="0"/>
          <c:extLst xmlns:c16r2="http://schemas.microsoft.com/office/drawing/2015/06/chart">
            <c:ext xmlns:c16="http://schemas.microsoft.com/office/drawing/2014/chart" uri="{C3380CC4-5D6E-409C-BE32-E72D297353CC}">
              <c16:uniqueId val="{00000000-8F8A-4499-B1F3-D3F0EEA139B5}"/>
            </c:ext>
          </c:extLst>
        </c:ser>
        <c:ser>
          <c:idx val="1"/>
          <c:order val="1"/>
          <c:tx>
            <c:strRef>
              <c:f>Sheet6!$D$1</c:f>
              <c:strCache>
                <c:ptCount val="1"/>
                <c:pt idx="0">
                  <c:v>World ESG Leaders</c:v>
                </c:pt>
              </c:strCache>
            </c:strRef>
          </c:tx>
          <c:spPr>
            <a:ln w="28575" cap="rnd">
              <a:solidFill>
                <a:srgbClr val="FFB838"/>
              </a:solidFill>
              <a:round/>
            </a:ln>
            <a:effectLst/>
          </c:spPr>
          <c:marker>
            <c:symbol val="none"/>
          </c:marker>
          <c:cat>
            <c:numRef>
              <c:f>Sheet6!$B$2:$B$148</c:f>
              <c:numCache>
                <c:formatCode>m/d/yyyy</c:formatCode>
                <c:ptCount val="147"/>
                <c:pt idx="0">
                  <c:v>39353</c:v>
                </c:pt>
                <c:pt idx="1">
                  <c:v>39386</c:v>
                </c:pt>
                <c:pt idx="2">
                  <c:v>39416</c:v>
                </c:pt>
                <c:pt idx="3">
                  <c:v>39447</c:v>
                </c:pt>
                <c:pt idx="4">
                  <c:v>39478</c:v>
                </c:pt>
                <c:pt idx="5">
                  <c:v>39507</c:v>
                </c:pt>
                <c:pt idx="6">
                  <c:v>39538</c:v>
                </c:pt>
                <c:pt idx="7">
                  <c:v>39568</c:v>
                </c:pt>
                <c:pt idx="8">
                  <c:v>39598</c:v>
                </c:pt>
                <c:pt idx="9">
                  <c:v>39629</c:v>
                </c:pt>
                <c:pt idx="10">
                  <c:v>39660</c:v>
                </c:pt>
                <c:pt idx="11">
                  <c:v>39689</c:v>
                </c:pt>
                <c:pt idx="12">
                  <c:v>39721</c:v>
                </c:pt>
                <c:pt idx="13">
                  <c:v>39752</c:v>
                </c:pt>
                <c:pt idx="14">
                  <c:v>39780</c:v>
                </c:pt>
                <c:pt idx="15">
                  <c:v>39813</c:v>
                </c:pt>
                <c:pt idx="16">
                  <c:v>39843</c:v>
                </c:pt>
                <c:pt idx="17">
                  <c:v>39871</c:v>
                </c:pt>
                <c:pt idx="18">
                  <c:v>39903</c:v>
                </c:pt>
                <c:pt idx="19">
                  <c:v>39933</c:v>
                </c:pt>
                <c:pt idx="20">
                  <c:v>39962</c:v>
                </c:pt>
                <c:pt idx="21">
                  <c:v>39994</c:v>
                </c:pt>
                <c:pt idx="22">
                  <c:v>40025</c:v>
                </c:pt>
                <c:pt idx="23">
                  <c:v>40056</c:v>
                </c:pt>
                <c:pt idx="24">
                  <c:v>40086</c:v>
                </c:pt>
                <c:pt idx="25">
                  <c:v>40116</c:v>
                </c:pt>
                <c:pt idx="26">
                  <c:v>40147</c:v>
                </c:pt>
                <c:pt idx="27">
                  <c:v>40178</c:v>
                </c:pt>
                <c:pt idx="28">
                  <c:v>40207</c:v>
                </c:pt>
                <c:pt idx="29">
                  <c:v>40235</c:v>
                </c:pt>
                <c:pt idx="30">
                  <c:v>40268</c:v>
                </c:pt>
                <c:pt idx="31">
                  <c:v>40298</c:v>
                </c:pt>
                <c:pt idx="32">
                  <c:v>40329</c:v>
                </c:pt>
                <c:pt idx="33">
                  <c:v>40359</c:v>
                </c:pt>
                <c:pt idx="34">
                  <c:v>40389</c:v>
                </c:pt>
                <c:pt idx="35">
                  <c:v>40421</c:v>
                </c:pt>
                <c:pt idx="36">
                  <c:v>40451</c:v>
                </c:pt>
                <c:pt idx="37">
                  <c:v>40480</c:v>
                </c:pt>
                <c:pt idx="38">
                  <c:v>40512</c:v>
                </c:pt>
                <c:pt idx="39">
                  <c:v>40543</c:v>
                </c:pt>
                <c:pt idx="40">
                  <c:v>40574</c:v>
                </c:pt>
                <c:pt idx="41">
                  <c:v>40602</c:v>
                </c:pt>
                <c:pt idx="42">
                  <c:v>40633</c:v>
                </c:pt>
                <c:pt idx="43">
                  <c:v>40662</c:v>
                </c:pt>
                <c:pt idx="44">
                  <c:v>40694</c:v>
                </c:pt>
                <c:pt idx="45">
                  <c:v>40724</c:v>
                </c:pt>
                <c:pt idx="46">
                  <c:v>40753</c:v>
                </c:pt>
                <c:pt idx="47">
                  <c:v>40786</c:v>
                </c:pt>
                <c:pt idx="48">
                  <c:v>40816</c:v>
                </c:pt>
                <c:pt idx="49">
                  <c:v>40847</c:v>
                </c:pt>
                <c:pt idx="50">
                  <c:v>40877</c:v>
                </c:pt>
                <c:pt idx="51">
                  <c:v>40907</c:v>
                </c:pt>
                <c:pt idx="52">
                  <c:v>40939</c:v>
                </c:pt>
                <c:pt idx="53">
                  <c:v>40968</c:v>
                </c:pt>
                <c:pt idx="54">
                  <c:v>40998</c:v>
                </c:pt>
                <c:pt idx="55">
                  <c:v>41029</c:v>
                </c:pt>
                <c:pt idx="56">
                  <c:v>41060</c:v>
                </c:pt>
                <c:pt idx="57">
                  <c:v>41089</c:v>
                </c:pt>
                <c:pt idx="58">
                  <c:v>41121</c:v>
                </c:pt>
                <c:pt idx="59">
                  <c:v>41152</c:v>
                </c:pt>
                <c:pt idx="60">
                  <c:v>41180</c:v>
                </c:pt>
                <c:pt idx="61">
                  <c:v>41213</c:v>
                </c:pt>
                <c:pt idx="62">
                  <c:v>41243</c:v>
                </c:pt>
                <c:pt idx="63">
                  <c:v>41274</c:v>
                </c:pt>
                <c:pt idx="64">
                  <c:v>41305</c:v>
                </c:pt>
                <c:pt idx="65">
                  <c:v>41333</c:v>
                </c:pt>
                <c:pt idx="66">
                  <c:v>41362</c:v>
                </c:pt>
                <c:pt idx="67">
                  <c:v>41394</c:v>
                </c:pt>
                <c:pt idx="68">
                  <c:v>41425</c:v>
                </c:pt>
                <c:pt idx="69">
                  <c:v>41453</c:v>
                </c:pt>
                <c:pt idx="70">
                  <c:v>41486</c:v>
                </c:pt>
                <c:pt idx="71">
                  <c:v>41516</c:v>
                </c:pt>
                <c:pt idx="72">
                  <c:v>41547</c:v>
                </c:pt>
                <c:pt idx="73">
                  <c:v>41578</c:v>
                </c:pt>
                <c:pt idx="74">
                  <c:v>41607</c:v>
                </c:pt>
                <c:pt idx="75">
                  <c:v>41639</c:v>
                </c:pt>
                <c:pt idx="76">
                  <c:v>41670</c:v>
                </c:pt>
                <c:pt idx="77">
                  <c:v>41698</c:v>
                </c:pt>
                <c:pt idx="78">
                  <c:v>41729</c:v>
                </c:pt>
                <c:pt idx="79">
                  <c:v>41759</c:v>
                </c:pt>
                <c:pt idx="80">
                  <c:v>41789</c:v>
                </c:pt>
                <c:pt idx="81">
                  <c:v>41820</c:v>
                </c:pt>
                <c:pt idx="82">
                  <c:v>41851</c:v>
                </c:pt>
                <c:pt idx="83">
                  <c:v>41880</c:v>
                </c:pt>
                <c:pt idx="84">
                  <c:v>41912</c:v>
                </c:pt>
                <c:pt idx="85">
                  <c:v>41943</c:v>
                </c:pt>
                <c:pt idx="86">
                  <c:v>41971</c:v>
                </c:pt>
                <c:pt idx="87">
                  <c:v>42004</c:v>
                </c:pt>
                <c:pt idx="88">
                  <c:v>42034</c:v>
                </c:pt>
                <c:pt idx="89">
                  <c:v>42062</c:v>
                </c:pt>
                <c:pt idx="90">
                  <c:v>42094</c:v>
                </c:pt>
                <c:pt idx="91">
                  <c:v>42124</c:v>
                </c:pt>
                <c:pt idx="92">
                  <c:v>42153</c:v>
                </c:pt>
                <c:pt idx="93">
                  <c:v>42185</c:v>
                </c:pt>
                <c:pt idx="94">
                  <c:v>42216</c:v>
                </c:pt>
                <c:pt idx="95">
                  <c:v>42247</c:v>
                </c:pt>
                <c:pt idx="96">
                  <c:v>42277</c:v>
                </c:pt>
                <c:pt idx="97">
                  <c:v>42307</c:v>
                </c:pt>
                <c:pt idx="98">
                  <c:v>42338</c:v>
                </c:pt>
                <c:pt idx="99">
                  <c:v>42369</c:v>
                </c:pt>
                <c:pt idx="100">
                  <c:v>42398</c:v>
                </c:pt>
                <c:pt idx="101">
                  <c:v>42429</c:v>
                </c:pt>
                <c:pt idx="102">
                  <c:v>42460</c:v>
                </c:pt>
                <c:pt idx="103">
                  <c:v>42489</c:v>
                </c:pt>
                <c:pt idx="104">
                  <c:v>42521</c:v>
                </c:pt>
                <c:pt idx="105">
                  <c:v>42551</c:v>
                </c:pt>
                <c:pt idx="106">
                  <c:v>42580</c:v>
                </c:pt>
                <c:pt idx="107">
                  <c:v>42613</c:v>
                </c:pt>
                <c:pt idx="108">
                  <c:v>42643</c:v>
                </c:pt>
                <c:pt idx="109">
                  <c:v>42674</c:v>
                </c:pt>
                <c:pt idx="110">
                  <c:v>42704</c:v>
                </c:pt>
                <c:pt idx="111">
                  <c:v>42734</c:v>
                </c:pt>
                <c:pt idx="112">
                  <c:v>42766</c:v>
                </c:pt>
                <c:pt idx="113">
                  <c:v>42794</c:v>
                </c:pt>
                <c:pt idx="114">
                  <c:v>42825</c:v>
                </c:pt>
                <c:pt idx="115">
                  <c:v>42853</c:v>
                </c:pt>
                <c:pt idx="116">
                  <c:v>42886</c:v>
                </c:pt>
                <c:pt idx="117">
                  <c:v>42916</c:v>
                </c:pt>
                <c:pt idx="118">
                  <c:v>42947</c:v>
                </c:pt>
                <c:pt idx="119">
                  <c:v>42978</c:v>
                </c:pt>
                <c:pt idx="120">
                  <c:v>43007</c:v>
                </c:pt>
                <c:pt idx="121">
                  <c:v>43039</c:v>
                </c:pt>
                <c:pt idx="122">
                  <c:v>43069</c:v>
                </c:pt>
                <c:pt idx="123">
                  <c:v>43098</c:v>
                </c:pt>
                <c:pt idx="124">
                  <c:v>43131</c:v>
                </c:pt>
                <c:pt idx="125">
                  <c:v>43159</c:v>
                </c:pt>
                <c:pt idx="126">
                  <c:v>43189</c:v>
                </c:pt>
                <c:pt idx="127">
                  <c:v>43220</c:v>
                </c:pt>
                <c:pt idx="128">
                  <c:v>43251</c:v>
                </c:pt>
                <c:pt idx="129">
                  <c:v>43280</c:v>
                </c:pt>
                <c:pt idx="130">
                  <c:v>43312</c:v>
                </c:pt>
                <c:pt idx="131">
                  <c:v>43343</c:v>
                </c:pt>
                <c:pt idx="132">
                  <c:v>43371</c:v>
                </c:pt>
                <c:pt idx="133">
                  <c:v>43404</c:v>
                </c:pt>
                <c:pt idx="134">
                  <c:v>43434</c:v>
                </c:pt>
                <c:pt idx="135">
                  <c:v>43465</c:v>
                </c:pt>
                <c:pt idx="136">
                  <c:v>43496</c:v>
                </c:pt>
                <c:pt idx="137">
                  <c:v>43524</c:v>
                </c:pt>
                <c:pt idx="138">
                  <c:v>43553</c:v>
                </c:pt>
                <c:pt idx="139">
                  <c:v>43585</c:v>
                </c:pt>
                <c:pt idx="140">
                  <c:v>43616</c:v>
                </c:pt>
                <c:pt idx="141">
                  <c:v>43644</c:v>
                </c:pt>
                <c:pt idx="142">
                  <c:v>43677</c:v>
                </c:pt>
                <c:pt idx="143">
                  <c:v>43707</c:v>
                </c:pt>
                <c:pt idx="144">
                  <c:v>43738</c:v>
                </c:pt>
                <c:pt idx="145">
                  <c:v>43769</c:v>
                </c:pt>
                <c:pt idx="146">
                  <c:v>43798</c:v>
                </c:pt>
              </c:numCache>
            </c:numRef>
          </c:cat>
          <c:val>
            <c:numRef>
              <c:f>Sheet6!$D$2:$D$148</c:f>
              <c:numCache>
                <c:formatCode>General</c:formatCode>
                <c:ptCount val="147"/>
                <c:pt idx="0">
                  <c:v>100</c:v>
                </c:pt>
                <c:pt idx="1">
                  <c:v>98.72097325510714</c:v>
                </c:pt>
                <c:pt idx="2">
                  <c:v>99.529222395089008</c:v>
                </c:pt>
                <c:pt idx="3">
                  <c:v>96.855975552078021</c:v>
                </c:pt>
                <c:pt idx="4">
                  <c:v>91.280900024554654</c:v>
                </c:pt>
                <c:pt idx="5">
                  <c:v>88.056121298782273</c:v>
                </c:pt>
                <c:pt idx="6">
                  <c:v>91.52606791848639</c:v>
                </c:pt>
                <c:pt idx="7">
                  <c:v>93.727705870886552</c:v>
                </c:pt>
                <c:pt idx="8">
                  <c:v>94.271798999999945</c:v>
                </c:pt>
                <c:pt idx="9">
                  <c:v>88.308039025963552</c:v>
                </c:pt>
                <c:pt idx="10">
                  <c:v>87.483615451343468</c:v>
                </c:pt>
                <c:pt idx="11">
                  <c:v>89.445051506893421</c:v>
                </c:pt>
                <c:pt idx="12">
                  <c:v>79.557556934285927</c:v>
                </c:pt>
                <c:pt idx="13">
                  <c:v>73.735880912649648</c:v>
                </c:pt>
                <c:pt idx="14">
                  <c:v>70.220378506188908</c:v>
                </c:pt>
                <c:pt idx="15">
                  <c:v>71.989922783536187</c:v>
                </c:pt>
                <c:pt idx="16">
                  <c:v>65.76192598259027</c:v>
                </c:pt>
                <c:pt idx="17">
                  <c:v>60.339592893529229</c:v>
                </c:pt>
                <c:pt idx="18">
                  <c:v>64.488935168662564</c:v>
                </c:pt>
                <c:pt idx="19">
                  <c:v>68.08122668813526</c:v>
                </c:pt>
                <c:pt idx="20">
                  <c:v>68.636131678639387</c:v>
                </c:pt>
                <c:pt idx="21">
                  <c:v>72.539788544764448</c:v>
                </c:pt>
                <c:pt idx="22">
                  <c:v>73.948455320898603</c:v>
                </c:pt>
                <c:pt idx="23">
                  <c:v>78.082990802387414</c:v>
                </c:pt>
                <c:pt idx="24">
                  <c:v>79.570474685639454</c:v>
                </c:pt>
                <c:pt idx="25">
                  <c:v>78.389150840784922</c:v>
                </c:pt>
                <c:pt idx="26">
                  <c:v>79.791867862254691</c:v>
                </c:pt>
                <c:pt idx="27">
                  <c:v>80.95671987534061</c:v>
                </c:pt>
                <c:pt idx="28">
                  <c:v>78.737069565341585</c:v>
                </c:pt>
                <c:pt idx="29">
                  <c:v>78.996098004797688</c:v>
                </c:pt>
                <c:pt idx="30">
                  <c:v>80.580825939686989</c:v>
                </c:pt>
                <c:pt idx="31">
                  <c:v>80.799657171994539</c:v>
                </c:pt>
                <c:pt idx="32">
                  <c:v>75.302908999983799</c:v>
                </c:pt>
                <c:pt idx="33">
                  <c:v>73.878878677032205</c:v>
                </c:pt>
                <c:pt idx="34">
                  <c:v>77.621118611916017</c:v>
                </c:pt>
                <c:pt idx="35">
                  <c:v>77.027878635402999</c:v>
                </c:pt>
                <c:pt idx="36">
                  <c:v>80.939849788604135</c:v>
                </c:pt>
                <c:pt idx="37">
                  <c:v>83.313209169072067</c:v>
                </c:pt>
                <c:pt idx="38">
                  <c:v>82.044363819603845</c:v>
                </c:pt>
                <c:pt idx="39">
                  <c:v>84.921853919096208</c:v>
                </c:pt>
                <c:pt idx="40">
                  <c:v>87.001723148995964</c:v>
                </c:pt>
                <c:pt idx="41">
                  <c:v>87.26574490625363</c:v>
                </c:pt>
                <c:pt idx="42">
                  <c:v>86.339572715444802</c:v>
                </c:pt>
                <c:pt idx="43">
                  <c:v>87.923349109985111</c:v>
                </c:pt>
                <c:pt idx="44">
                  <c:v>87.984533721887772</c:v>
                </c:pt>
                <c:pt idx="45">
                  <c:v>86.249764535896773</c:v>
                </c:pt>
                <c:pt idx="46">
                  <c:v>83.657671068741536</c:v>
                </c:pt>
                <c:pt idx="47">
                  <c:v>79.864238750724041</c:v>
                </c:pt>
                <c:pt idx="48">
                  <c:v>78.484911423210306</c:v>
                </c:pt>
                <c:pt idx="49">
                  <c:v>82.534456721624636</c:v>
                </c:pt>
                <c:pt idx="50">
                  <c:v>82.683651688168183</c:v>
                </c:pt>
                <c:pt idx="51">
                  <c:v>82.3081390613048</c:v>
                </c:pt>
                <c:pt idx="52">
                  <c:v>84.735951271899651</c:v>
                </c:pt>
                <c:pt idx="53">
                  <c:v>87.033989178172405</c:v>
                </c:pt>
                <c:pt idx="54">
                  <c:v>89.429187805323465</c:v>
                </c:pt>
                <c:pt idx="55">
                  <c:v>87.525654087501223</c:v>
                </c:pt>
                <c:pt idx="56">
                  <c:v>83.646538196236236</c:v>
                </c:pt>
                <c:pt idx="57">
                  <c:v>86.079776802254116</c:v>
                </c:pt>
                <c:pt idx="58">
                  <c:v>85.617260819764496</c:v>
                </c:pt>
                <c:pt idx="59">
                  <c:v>86.419272819814822</c:v>
                </c:pt>
                <c:pt idx="60">
                  <c:v>88.189215527523316</c:v>
                </c:pt>
                <c:pt idx="61">
                  <c:v>89.102040359263299</c:v>
                </c:pt>
                <c:pt idx="62">
                  <c:v>89.916622500150865</c:v>
                </c:pt>
                <c:pt idx="63">
                  <c:v>92.139615052832823</c:v>
                </c:pt>
                <c:pt idx="64">
                  <c:v>97.84548339654819</c:v>
                </c:pt>
                <c:pt idx="65">
                  <c:v>101.1729300182147</c:v>
                </c:pt>
                <c:pt idx="66">
                  <c:v>102.81210646417422</c:v>
                </c:pt>
                <c:pt idx="67">
                  <c:v>104.98553959585382</c:v>
                </c:pt>
                <c:pt idx="68">
                  <c:v>107.69093518904107</c:v>
                </c:pt>
                <c:pt idx="69">
                  <c:v>107.56142591073767</c:v>
                </c:pt>
                <c:pt idx="70">
                  <c:v>109.92024505912195</c:v>
                </c:pt>
                <c:pt idx="71">
                  <c:v>110.20430850276719</c:v>
                </c:pt>
                <c:pt idx="72">
                  <c:v>112.76568105736176</c:v>
                </c:pt>
                <c:pt idx="73">
                  <c:v>118.90883087305002</c:v>
                </c:pt>
                <c:pt idx="74">
                  <c:v>122.55162703703353</c:v>
                </c:pt>
                <c:pt idx="75">
                  <c:v>125.42306644359425</c:v>
                </c:pt>
                <c:pt idx="76">
                  <c:v>126.66845295104163</c:v>
                </c:pt>
                <c:pt idx="77">
                  <c:v>132.2996295511719</c:v>
                </c:pt>
                <c:pt idx="78">
                  <c:v>132.21254657592777</c:v>
                </c:pt>
                <c:pt idx="79">
                  <c:v>132.68405849295598</c:v>
                </c:pt>
                <c:pt idx="80">
                  <c:v>133.93281380592751</c:v>
                </c:pt>
                <c:pt idx="81">
                  <c:v>133.67306212730213</c:v>
                </c:pt>
                <c:pt idx="82">
                  <c:v>134.55030813786814</c:v>
                </c:pt>
                <c:pt idx="83">
                  <c:v>137.04532823840182</c:v>
                </c:pt>
                <c:pt idx="84">
                  <c:v>137.01654353119673</c:v>
                </c:pt>
                <c:pt idx="85">
                  <c:v>139.15523543700343</c:v>
                </c:pt>
                <c:pt idx="86">
                  <c:v>143.39531784089814</c:v>
                </c:pt>
                <c:pt idx="87">
                  <c:v>143.39160293373226</c:v>
                </c:pt>
                <c:pt idx="88">
                  <c:v>154.42368791949258</c:v>
                </c:pt>
                <c:pt idx="89">
                  <c:v>160.10727482122394</c:v>
                </c:pt>
                <c:pt idx="90">
                  <c:v>160.38490924172248</c:v>
                </c:pt>
                <c:pt idx="91">
                  <c:v>156.31835815009529</c:v>
                </c:pt>
                <c:pt idx="92">
                  <c:v>161.42945579198931</c:v>
                </c:pt>
                <c:pt idx="93">
                  <c:v>157.45046850437757</c:v>
                </c:pt>
                <c:pt idx="94">
                  <c:v>167.02287225596237</c:v>
                </c:pt>
                <c:pt idx="95">
                  <c:v>159.80473087149008</c:v>
                </c:pt>
                <c:pt idx="96">
                  <c:v>155.53782079430394</c:v>
                </c:pt>
                <c:pt idx="97">
                  <c:v>163.63342404830422</c:v>
                </c:pt>
                <c:pt idx="98">
                  <c:v>165.80060434326222</c:v>
                </c:pt>
                <c:pt idx="99">
                  <c:v>170.07031440525282</c:v>
                </c:pt>
                <c:pt idx="100">
                  <c:v>162.24892203003935</c:v>
                </c:pt>
                <c:pt idx="101">
                  <c:v>155.40656065693824</c:v>
                </c:pt>
                <c:pt idx="102">
                  <c:v>158.80404421349454</c:v>
                </c:pt>
                <c:pt idx="103">
                  <c:v>156.28805791647315</c:v>
                </c:pt>
                <c:pt idx="104">
                  <c:v>164.17224866649846</c:v>
                </c:pt>
                <c:pt idx="105">
                  <c:v>160.96698268722918</c:v>
                </c:pt>
                <c:pt idx="106">
                  <c:v>168.35425655519808</c:v>
                </c:pt>
                <c:pt idx="107">
                  <c:v>169.66441380054331</c:v>
                </c:pt>
                <c:pt idx="108">
                  <c:v>170.49966150246581</c:v>
                </c:pt>
                <c:pt idx="109">
                  <c:v>169.74548003270615</c:v>
                </c:pt>
                <c:pt idx="110">
                  <c:v>172.68981820871494</c:v>
                </c:pt>
                <c:pt idx="111">
                  <c:v>176.09430115965571</c:v>
                </c:pt>
                <c:pt idx="112">
                  <c:v>174.81115720413635</c:v>
                </c:pt>
                <c:pt idx="113">
                  <c:v>182.04964037803111</c:v>
                </c:pt>
                <c:pt idx="114">
                  <c:v>185.2568249210523</c:v>
                </c:pt>
                <c:pt idx="115">
                  <c:v>192.66368920227404</c:v>
                </c:pt>
                <c:pt idx="116">
                  <c:v>194.08497279390133</c:v>
                </c:pt>
                <c:pt idx="117">
                  <c:v>187.32648760853382</c:v>
                </c:pt>
                <c:pt idx="118">
                  <c:v>185.04136654317145</c:v>
                </c:pt>
                <c:pt idx="119">
                  <c:v>185.1503656561332</c:v>
                </c:pt>
                <c:pt idx="120">
                  <c:v>189.15686937184248</c:v>
                </c:pt>
                <c:pt idx="121">
                  <c:v>198.51715921515546</c:v>
                </c:pt>
                <c:pt idx="122">
                  <c:v>202.23631238341494</c:v>
                </c:pt>
                <c:pt idx="123">
                  <c:v>199.03851020650089</c:v>
                </c:pt>
                <c:pt idx="124">
                  <c:v>204.66298612941517</c:v>
                </c:pt>
                <c:pt idx="125">
                  <c:v>204.36918452631616</c:v>
                </c:pt>
                <c:pt idx="126">
                  <c:v>202.57564495471451</c:v>
                </c:pt>
                <c:pt idx="127">
                  <c:v>203.49255669855063</c:v>
                </c:pt>
                <c:pt idx="128">
                  <c:v>205.92378228720884</c:v>
                </c:pt>
                <c:pt idx="129">
                  <c:v>208.8624118322432</c:v>
                </c:pt>
                <c:pt idx="130">
                  <c:v>213.78124076884347</c:v>
                </c:pt>
                <c:pt idx="131">
                  <c:v>216.38546358684684</c:v>
                </c:pt>
                <c:pt idx="132">
                  <c:v>215.48779024916973</c:v>
                </c:pt>
                <c:pt idx="133">
                  <c:v>202.5427563089961</c:v>
                </c:pt>
                <c:pt idx="134">
                  <c:v>210.14030273945875</c:v>
                </c:pt>
                <c:pt idx="135">
                  <c:v>200.09657366992019</c:v>
                </c:pt>
                <c:pt idx="136">
                  <c:v>206.25902771570827</c:v>
                </c:pt>
                <c:pt idx="137">
                  <c:v>213.65620491395751</c:v>
                </c:pt>
                <c:pt idx="138">
                  <c:v>219.2974145776391</c:v>
                </c:pt>
                <c:pt idx="139">
                  <c:v>228.36961686424462</c:v>
                </c:pt>
                <c:pt idx="140">
                  <c:v>217.26212120187137</c:v>
                </c:pt>
                <c:pt idx="141">
                  <c:v>223.20717601690592</c:v>
                </c:pt>
                <c:pt idx="142">
                  <c:v>225.70398545592246</c:v>
                </c:pt>
                <c:pt idx="143">
                  <c:v>225.13884074710649</c:v>
                </c:pt>
                <c:pt idx="144">
                  <c:v>229.44935988728949</c:v>
                </c:pt>
                <c:pt idx="145">
                  <c:v>233.52549413917626</c:v>
                </c:pt>
                <c:pt idx="146">
                  <c:v>242.30323867263698</c:v>
                </c:pt>
              </c:numCache>
            </c:numRef>
          </c:val>
          <c:smooth val="0"/>
          <c:extLst xmlns:c16r2="http://schemas.microsoft.com/office/drawing/2015/06/chart">
            <c:ext xmlns:c16="http://schemas.microsoft.com/office/drawing/2014/chart" uri="{C3380CC4-5D6E-409C-BE32-E72D297353CC}">
              <c16:uniqueId val="{00000001-8F8A-4499-B1F3-D3F0EEA139B5}"/>
            </c:ext>
          </c:extLst>
        </c:ser>
        <c:dLbls>
          <c:showLegendKey val="0"/>
          <c:showVal val="0"/>
          <c:showCatName val="0"/>
          <c:showSerName val="0"/>
          <c:showPercent val="0"/>
          <c:showBubbleSize val="0"/>
        </c:dLbls>
        <c:marker val="1"/>
        <c:smooth val="0"/>
        <c:axId val="410100864"/>
        <c:axId val="410102400"/>
      </c:lineChart>
      <c:dateAx>
        <c:axId val="4101008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102400"/>
        <c:crosses val="autoZero"/>
        <c:auto val="1"/>
        <c:lblOffset val="100"/>
        <c:baseTimeUnit val="months"/>
      </c:dateAx>
      <c:valAx>
        <c:axId val="410102400"/>
        <c:scaling>
          <c:orientation val="minMax"/>
          <c:max val="25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100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bg2"/>
                </a:solidFill>
              </a:rPr>
              <a:t>Historical PE - World vs. World ESG Leaders</a:t>
            </a:r>
          </a:p>
        </c:rich>
      </c:tx>
      <c:layout/>
      <c:overlay val="0"/>
      <c:spPr>
        <a:noFill/>
        <a:ln>
          <a:noFill/>
        </a:ln>
        <a:effectLst/>
      </c:spPr>
    </c:title>
    <c:autoTitleDeleted val="0"/>
    <c:plotArea>
      <c:layout/>
      <c:lineChart>
        <c:grouping val="standard"/>
        <c:varyColors val="0"/>
        <c:ser>
          <c:idx val="0"/>
          <c:order val="0"/>
          <c:tx>
            <c:strRef>
              <c:f>Sheet2!$C$2</c:f>
              <c:strCache>
                <c:ptCount val="1"/>
                <c:pt idx="0">
                  <c:v>World</c:v>
                </c:pt>
              </c:strCache>
            </c:strRef>
          </c:tx>
          <c:spPr>
            <a:ln w="28575" cap="rnd">
              <a:solidFill>
                <a:srgbClr val="37617A"/>
              </a:solidFill>
              <a:round/>
            </a:ln>
            <a:effectLst/>
          </c:spPr>
          <c:marker>
            <c:symbol val="none"/>
          </c:marker>
          <c:cat>
            <c:strRef>
              <c:f>Sheet2!$B$3:$B$113</c:f>
              <c:strCache>
                <c:ptCount val="111"/>
                <c:pt idx="0">
                  <c:v>09/30/2010</c:v>
                </c:pt>
                <c:pt idx="1">
                  <c:v>10/29/2010</c:v>
                </c:pt>
                <c:pt idx="2">
                  <c:v>11/30/2010</c:v>
                </c:pt>
                <c:pt idx="3">
                  <c:v>12/31/2010</c:v>
                </c:pt>
                <c:pt idx="4">
                  <c:v>01/31/2011</c:v>
                </c:pt>
                <c:pt idx="5">
                  <c:v>02/28/2011</c:v>
                </c:pt>
                <c:pt idx="6">
                  <c:v>03/31/2011</c:v>
                </c:pt>
                <c:pt idx="7">
                  <c:v>04/29/2011</c:v>
                </c:pt>
                <c:pt idx="8">
                  <c:v>05/31/2011</c:v>
                </c:pt>
                <c:pt idx="9">
                  <c:v>06/30/2011</c:v>
                </c:pt>
                <c:pt idx="10">
                  <c:v>07/29/2011</c:v>
                </c:pt>
                <c:pt idx="11">
                  <c:v>08/31/2011</c:v>
                </c:pt>
                <c:pt idx="12">
                  <c:v>09/30/2011</c:v>
                </c:pt>
                <c:pt idx="13">
                  <c:v>10/31/2011</c:v>
                </c:pt>
                <c:pt idx="14">
                  <c:v>11/30/2011</c:v>
                </c:pt>
                <c:pt idx="15">
                  <c:v>12/30/2011</c:v>
                </c:pt>
                <c:pt idx="16">
                  <c:v>01/31/2012</c:v>
                </c:pt>
                <c:pt idx="17">
                  <c:v>02/29/2012</c:v>
                </c:pt>
                <c:pt idx="18">
                  <c:v>03/30/2012</c:v>
                </c:pt>
                <c:pt idx="19">
                  <c:v>04/30/2012</c:v>
                </c:pt>
                <c:pt idx="20">
                  <c:v>05/31/2012</c:v>
                </c:pt>
                <c:pt idx="21">
                  <c:v>06/29/2012</c:v>
                </c:pt>
                <c:pt idx="22">
                  <c:v>07/31/2012</c:v>
                </c:pt>
                <c:pt idx="23">
                  <c:v>08/31/2012</c:v>
                </c:pt>
                <c:pt idx="24">
                  <c:v>09/28/2012</c:v>
                </c:pt>
                <c:pt idx="25">
                  <c:v>10/31/2012</c:v>
                </c:pt>
                <c:pt idx="26">
                  <c:v>11/30/2012</c:v>
                </c:pt>
                <c:pt idx="27">
                  <c:v>12/31/2012</c:v>
                </c:pt>
                <c:pt idx="28">
                  <c:v>01/31/2013</c:v>
                </c:pt>
                <c:pt idx="29">
                  <c:v>02/28/2013</c:v>
                </c:pt>
                <c:pt idx="30">
                  <c:v>03/29/2013</c:v>
                </c:pt>
                <c:pt idx="31">
                  <c:v>04/30/2013</c:v>
                </c:pt>
                <c:pt idx="32">
                  <c:v>05/31/2013</c:v>
                </c:pt>
                <c:pt idx="33">
                  <c:v>06/28/2013</c:v>
                </c:pt>
                <c:pt idx="34">
                  <c:v>07/31/2013</c:v>
                </c:pt>
                <c:pt idx="35">
                  <c:v>08/30/2013</c:v>
                </c:pt>
                <c:pt idx="36">
                  <c:v>09/30/2013</c:v>
                </c:pt>
                <c:pt idx="37">
                  <c:v>10/31/2013</c:v>
                </c:pt>
                <c:pt idx="38">
                  <c:v>11/29/2013</c:v>
                </c:pt>
                <c:pt idx="39">
                  <c:v>12/31/2013</c:v>
                </c:pt>
                <c:pt idx="40">
                  <c:v>01/31/2014</c:v>
                </c:pt>
                <c:pt idx="41">
                  <c:v>02/28/2014</c:v>
                </c:pt>
                <c:pt idx="42">
                  <c:v>03/31/2014</c:v>
                </c:pt>
                <c:pt idx="43">
                  <c:v>04/30/2014</c:v>
                </c:pt>
                <c:pt idx="44">
                  <c:v>05/30/2014</c:v>
                </c:pt>
                <c:pt idx="45">
                  <c:v>06/30/2014</c:v>
                </c:pt>
                <c:pt idx="46">
                  <c:v>07/31/2014</c:v>
                </c:pt>
                <c:pt idx="47">
                  <c:v>08/29/2014</c:v>
                </c:pt>
                <c:pt idx="48">
                  <c:v>09/30/2014</c:v>
                </c:pt>
                <c:pt idx="49">
                  <c:v>10/31/2014</c:v>
                </c:pt>
                <c:pt idx="50">
                  <c:v>11/28/2014</c:v>
                </c:pt>
                <c:pt idx="51">
                  <c:v>12/31/2014</c:v>
                </c:pt>
                <c:pt idx="52">
                  <c:v>01/30/2015</c:v>
                </c:pt>
                <c:pt idx="53">
                  <c:v>02/27/2015</c:v>
                </c:pt>
                <c:pt idx="54">
                  <c:v>03/31/2015</c:v>
                </c:pt>
                <c:pt idx="55">
                  <c:v>04/30/2015</c:v>
                </c:pt>
                <c:pt idx="56">
                  <c:v>05/29/2015</c:v>
                </c:pt>
                <c:pt idx="57">
                  <c:v>06/30/2015</c:v>
                </c:pt>
                <c:pt idx="58">
                  <c:v>07/31/2015</c:v>
                </c:pt>
                <c:pt idx="59">
                  <c:v>08/31/2015</c:v>
                </c:pt>
                <c:pt idx="60">
                  <c:v>09/30/2015</c:v>
                </c:pt>
                <c:pt idx="61">
                  <c:v>10/30/2015</c:v>
                </c:pt>
                <c:pt idx="62">
                  <c:v>11/30/2015</c:v>
                </c:pt>
                <c:pt idx="63">
                  <c:v>12/31/2015</c:v>
                </c:pt>
                <c:pt idx="64">
                  <c:v>01/29/2016</c:v>
                </c:pt>
                <c:pt idx="65">
                  <c:v>02/29/2016</c:v>
                </c:pt>
                <c:pt idx="66">
                  <c:v>03/31/2016</c:v>
                </c:pt>
                <c:pt idx="67">
                  <c:v>04/29/2016</c:v>
                </c:pt>
                <c:pt idx="68">
                  <c:v>05/31/2016</c:v>
                </c:pt>
                <c:pt idx="69">
                  <c:v>06/30/2016</c:v>
                </c:pt>
                <c:pt idx="70">
                  <c:v>07/29/2016</c:v>
                </c:pt>
                <c:pt idx="71">
                  <c:v>08/31/2016</c:v>
                </c:pt>
                <c:pt idx="72">
                  <c:v>09/30/2016</c:v>
                </c:pt>
                <c:pt idx="73">
                  <c:v>10/31/2016</c:v>
                </c:pt>
                <c:pt idx="74">
                  <c:v>11/30/2016</c:v>
                </c:pt>
                <c:pt idx="75">
                  <c:v>12/30/2016</c:v>
                </c:pt>
                <c:pt idx="76">
                  <c:v>01/31/2017</c:v>
                </c:pt>
                <c:pt idx="77">
                  <c:v>02/28/2017</c:v>
                </c:pt>
                <c:pt idx="78">
                  <c:v>03/31/2017</c:v>
                </c:pt>
                <c:pt idx="79">
                  <c:v>04/28/2017</c:v>
                </c:pt>
                <c:pt idx="80">
                  <c:v>05/31/2017</c:v>
                </c:pt>
                <c:pt idx="81">
                  <c:v>06/30/2017</c:v>
                </c:pt>
                <c:pt idx="82">
                  <c:v>07/31/2017</c:v>
                </c:pt>
                <c:pt idx="83">
                  <c:v>08/31/2017</c:v>
                </c:pt>
                <c:pt idx="84">
                  <c:v>09/29/2017</c:v>
                </c:pt>
                <c:pt idx="85">
                  <c:v>10/31/2017</c:v>
                </c:pt>
                <c:pt idx="86">
                  <c:v>11/30/2017</c:v>
                </c:pt>
                <c:pt idx="87">
                  <c:v>12/29/2017</c:v>
                </c:pt>
                <c:pt idx="88">
                  <c:v>01/31/2018</c:v>
                </c:pt>
                <c:pt idx="89">
                  <c:v>02/28/2018</c:v>
                </c:pt>
                <c:pt idx="90">
                  <c:v>03/30/2018</c:v>
                </c:pt>
                <c:pt idx="91">
                  <c:v>04/30/2018</c:v>
                </c:pt>
                <c:pt idx="92">
                  <c:v>05/31/2018</c:v>
                </c:pt>
                <c:pt idx="93">
                  <c:v>06/29/2018</c:v>
                </c:pt>
                <c:pt idx="94">
                  <c:v>07/31/2018</c:v>
                </c:pt>
                <c:pt idx="95">
                  <c:v>08/31/2018</c:v>
                </c:pt>
                <c:pt idx="96">
                  <c:v>09/28/2018</c:v>
                </c:pt>
                <c:pt idx="97">
                  <c:v>10/31/2018</c:v>
                </c:pt>
                <c:pt idx="98">
                  <c:v>11/30/2018</c:v>
                </c:pt>
                <c:pt idx="99">
                  <c:v>12/31/2018</c:v>
                </c:pt>
                <c:pt idx="100">
                  <c:v>01/31/2019</c:v>
                </c:pt>
                <c:pt idx="101">
                  <c:v>02/28/2019</c:v>
                </c:pt>
                <c:pt idx="102">
                  <c:v>03/29/2019</c:v>
                </c:pt>
                <c:pt idx="103">
                  <c:v>04/30/2019</c:v>
                </c:pt>
                <c:pt idx="104">
                  <c:v>05/31/2019</c:v>
                </c:pt>
                <c:pt idx="105">
                  <c:v>06/28/2019</c:v>
                </c:pt>
                <c:pt idx="106">
                  <c:v>07/31/2019</c:v>
                </c:pt>
                <c:pt idx="107">
                  <c:v>08/30/2019</c:v>
                </c:pt>
                <c:pt idx="108">
                  <c:v>09/30/2019</c:v>
                </c:pt>
                <c:pt idx="109">
                  <c:v>10/31/2019</c:v>
                </c:pt>
                <c:pt idx="110">
                  <c:v>11/29/2019</c:v>
                </c:pt>
              </c:strCache>
            </c:strRef>
          </c:cat>
          <c:val>
            <c:numRef>
              <c:f>Sheet2!$C$3:$C$113</c:f>
              <c:numCache>
                <c:formatCode>0.0000</c:formatCode>
                <c:ptCount val="111"/>
                <c:pt idx="0">
                  <c:v>15.970325000000001</c:v>
                </c:pt>
                <c:pt idx="1">
                  <c:v>16.339130000000001</c:v>
                </c:pt>
                <c:pt idx="2">
                  <c:v>15.290906</c:v>
                </c:pt>
                <c:pt idx="3">
                  <c:v>16.071542999999998</c:v>
                </c:pt>
                <c:pt idx="4">
                  <c:v>16.365317999999998</c:v>
                </c:pt>
                <c:pt idx="5">
                  <c:v>16.727903000000001</c:v>
                </c:pt>
                <c:pt idx="6">
                  <c:v>15.382953000000001</c:v>
                </c:pt>
                <c:pt idx="7">
                  <c:v>15.592162999999999</c:v>
                </c:pt>
                <c:pt idx="8">
                  <c:v>14.892877</c:v>
                </c:pt>
                <c:pt idx="9">
                  <c:v>14.831664</c:v>
                </c:pt>
                <c:pt idx="10">
                  <c:v>14.431634000000001</c:v>
                </c:pt>
                <c:pt idx="11">
                  <c:v>13.121549</c:v>
                </c:pt>
                <c:pt idx="12">
                  <c:v>12.212914</c:v>
                </c:pt>
                <c:pt idx="13">
                  <c:v>13.264821</c:v>
                </c:pt>
                <c:pt idx="14">
                  <c:v>12.982995000000001</c:v>
                </c:pt>
                <c:pt idx="15">
                  <c:v>13.172271</c:v>
                </c:pt>
                <c:pt idx="16">
                  <c:v>13.751256</c:v>
                </c:pt>
                <c:pt idx="17">
                  <c:v>14.523929000000001</c:v>
                </c:pt>
                <c:pt idx="18">
                  <c:v>14.796737</c:v>
                </c:pt>
                <c:pt idx="19">
                  <c:v>14.617198999999999</c:v>
                </c:pt>
                <c:pt idx="20">
                  <c:v>13.35042</c:v>
                </c:pt>
                <c:pt idx="21">
                  <c:v>13.731227000000001</c:v>
                </c:pt>
                <c:pt idx="22">
                  <c:v>13.927676</c:v>
                </c:pt>
                <c:pt idx="23">
                  <c:v>14.413743</c:v>
                </c:pt>
                <c:pt idx="24">
                  <c:v>14.67821</c:v>
                </c:pt>
                <c:pt idx="25">
                  <c:v>14.545176</c:v>
                </c:pt>
                <c:pt idx="26">
                  <c:v>14.624305</c:v>
                </c:pt>
                <c:pt idx="27">
                  <c:v>14.792611000000001</c:v>
                </c:pt>
                <c:pt idx="28">
                  <c:v>15.499499999999999</c:v>
                </c:pt>
                <c:pt idx="29">
                  <c:v>15.310563</c:v>
                </c:pt>
                <c:pt idx="30">
                  <c:v>16.087105999999999</c:v>
                </c:pt>
                <c:pt idx="31">
                  <c:v>16.459434999999999</c:v>
                </c:pt>
                <c:pt idx="32">
                  <c:v>16.541784</c:v>
                </c:pt>
                <c:pt idx="33">
                  <c:v>16.259307</c:v>
                </c:pt>
                <c:pt idx="34">
                  <c:v>16.963974</c:v>
                </c:pt>
                <c:pt idx="35">
                  <c:v>16.294508</c:v>
                </c:pt>
                <c:pt idx="36">
                  <c:v>16.862469000000001</c:v>
                </c:pt>
                <c:pt idx="37">
                  <c:v>17.520603000000001</c:v>
                </c:pt>
                <c:pt idx="38">
                  <c:v>17.571763000000001</c:v>
                </c:pt>
                <c:pt idx="39">
                  <c:v>17.948657000000001</c:v>
                </c:pt>
                <c:pt idx="40">
                  <c:v>17.355837999999999</c:v>
                </c:pt>
                <c:pt idx="41">
                  <c:v>17.931279</c:v>
                </c:pt>
                <c:pt idx="42">
                  <c:v>17.519043</c:v>
                </c:pt>
                <c:pt idx="43">
                  <c:v>17.707055</c:v>
                </c:pt>
                <c:pt idx="44">
                  <c:v>17.921285000000001</c:v>
                </c:pt>
                <c:pt idx="45">
                  <c:v>18.189641999999999</c:v>
                </c:pt>
                <c:pt idx="46">
                  <c:v>18.017599000000001</c:v>
                </c:pt>
                <c:pt idx="47">
                  <c:v>18.227148</c:v>
                </c:pt>
                <c:pt idx="48">
                  <c:v>17.924651000000001</c:v>
                </c:pt>
                <c:pt idx="49">
                  <c:v>18.101939000000002</c:v>
                </c:pt>
                <c:pt idx="50">
                  <c:v>18.230281999999999</c:v>
                </c:pt>
                <c:pt idx="51">
                  <c:v>18.024704</c:v>
                </c:pt>
                <c:pt idx="52">
                  <c:v>17.861083000000001</c:v>
                </c:pt>
                <c:pt idx="53">
                  <c:v>18.774066000000001</c:v>
                </c:pt>
                <c:pt idx="54">
                  <c:v>19.252119</c:v>
                </c:pt>
                <c:pt idx="55">
                  <c:v>19.375281000000001</c:v>
                </c:pt>
                <c:pt idx="56">
                  <c:v>19.790505</c:v>
                </c:pt>
                <c:pt idx="57">
                  <c:v>19.205098</c:v>
                </c:pt>
                <c:pt idx="58">
                  <c:v>19.616358999999999</c:v>
                </c:pt>
                <c:pt idx="59">
                  <c:v>18.296555999999999</c:v>
                </c:pt>
                <c:pt idx="60">
                  <c:v>17.686519000000001</c:v>
                </c:pt>
                <c:pt idx="61">
                  <c:v>18.993675</c:v>
                </c:pt>
                <c:pt idx="62">
                  <c:v>19.340736</c:v>
                </c:pt>
                <c:pt idx="63">
                  <c:v>19.018308000000001</c:v>
                </c:pt>
                <c:pt idx="64">
                  <c:v>17.951512000000001</c:v>
                </c:pt>
                <c:pt idx="65">
                  <c:v>17.617925</c:v>
                </c:pt>
                <c:pt idx="66">
                  <c:v>19.289719999999999</c:v>
                </c:pt>
                <c:pt idx="67">
                  <c:v>19.810409</c:v>
                </c:pt>
                <c:pt idx="68">
                  <c:v>20.335597</c:v>
                </c:pt>
                <c:pt idx="69">
                  <c:v>20.134371999999999</c:v>
                </c:pt>
                <c:pt idx="70">
                  <c:v>20.976054999999999</c:v>
                </c:pt>
                <c:pt idx="71">
                  <c:v>21.301051999999999</c:v>
                </c:pt>
                <c:pt idx="72">
                  <c:v>21.500205999999999</c:v>
                </c:pt>
                <c:pt idx="73">
                  <c:v>21.544363000000001</c:v>
                </c:pt>
                <c:pt idx="74">
                  <c:v>21.755710000000001</c:v>
                </c:pt>
                <c:pt idx="75">
                  <c:v>21.930064999999999</c:v>
                </c:pt>
                <c:pt idx="76">
                  <c:v>22.095777999999999</c:v>
                </c:pt>
                <c:pt idx="77">
                  <c:v>22.530805000000001</c:v>
                </c:pt>
                <c:pt idx="78">
                  <c:v>22.043310999999999</c:v>
                </c:pt>
                <c:pt idx="79">
                  <c:v>22.332767</c:v>
                </c:pt>
                <c:pt idx="80">
                  <c:v>21.660765999999999</c:v>
                </c:pt>
                <c:pt idx="81">
                  <c:v>21.417169000000001</c:v>
                </c:pt>
                <c:pt idx="82">
                  <c:v>21.555952999999999</c:v>
                </c:pt>
                <c:pt idx="83">
                  <c:v>20.761883000000001</c:v>
                </c:pt>
                <c:pt idx="84">
                  <c:v>20.798311999999999</c:v>
                </c:pt>
                <c:pt idx="85">
                  <c:v>21.286808000000001</c:v>
                </c:pt>
                <c:pt idx="86">
                  <c:v>21.215620000000001</c:v>
                </c:pt>
                <c:pt idx="87">
                  <c:v>21.555479999999999</c:v>
                </c:pt>
                <c:pt idx="88">
                  <c:v>22.288426999999999</c:v>
                </c:pt>
                <c:pt idx="89">
                  <c:v>21.001087999999999</c:v>
                </c:pt>
                <c:pt idx="90">
                  <c:v>19.586182000000001</c:v>
                </c:pt>
                <c:pt idx="91">
                  <c:v>19.685269000000002</c:v>
                </c:pt>
                <c:pt idx="92">
                  <c:v>19.286847000000002</c:v>
                </c:pt>
                <c:pt idx="93">
                  <c:v>19.355278999999999</c:v>
                </c:pt>
                <c:pt idx="94">
                  <c:v>19.869686000000002</c:v>
                </c:pt>
                <c:pt idx="95">
                  <c:v>19.452242999999999</c:v>
                </c:pt>
                <c:pt idx="96">
                  <c:v>19.352989000000001</c:v>
                </c:pt>
                <c:pt idx="97">
                  <c:v>17.907364000000001</c:v>
                </c:pt>
                <c:pt idx="98">
                  <c:v>17.526426000000001</c:v>
                </c:pt>
                <c:pt idx="99">
                  <c:v>16.084596000000001</c:v>
                </c:pt>
                <c:pt idx="100">
                  <c:v>17.119537999999999</c:v>
                </c:pt>
                <c:pt idx="101">
                  <c:v>17.620125000000002</c:v>
                </c:pt>
                <c:pt idx="102">
                  <c:v>17.803129999999999</c:v>
                </c:pt>
                <c:pt idx="103">
                  <c:v>18.351068999999999</c:v>
                </c:pt>
                <c:pt idx="104">
                  <c:v>17.420324999999998</c:v>
                </c:pt>
                <c:pt idx="105">
                  <c:v>18.285091999999999</c:v>
                </c:pt>
                <c:pt idx="106">
                  <c:v>18.475612000000002</c:v>
                </c:pt>
                <c:pt idx="107">
                  <c:v>18.148817000000001</c:v>
                </c:pt>
                <c:pt idx="108">
                  <c:v>18.555019000000001</c:v>
                </c:pt>
                <c:pt idx="109">
                  <c:v>18.846008999999999</c:v>
                </c:pt>
                <c:pt idx="110">
                  <c:v>19.684975999999999</c:v>
                </c:pt>
              </c:numCache>
            </c:numRef>
          </c:val>
          <c:smooth val="0"/>
          <c:extLst xmlns:c16r2="http://schemas.microsoft.com/office/drawing/2015/06/chart">
            <c:ext xmlns:c16="http://schemas.microsoft.com/office/drawing/2014/chart" uri="{C3380CC4-5D6E-409C-BE32-E72D297353CC}">
              <c16:uniqueId val="{00000000-7FEE-4D5F-AC27-079EF4D2BC83}"/>
            </c:ext>
          </c:extLst>
        </c:ser>
        <c:ser>
          <c:idx val="1"/>
          <c:order val="1"/>
          <c:tx>
            <c:strRef>
              <c:f>Sheet2!$D$2</c:f>
              <c:strCache>
                <c:ptCount val="1"/>
                <c:pt idx="0">
                  <c:v>World ESG Leaders</c:v>
                </c:pt>
              </c:strCache>
            </c:strRef>
          </c:tx>
          <c:spPr>
            <a:ln w="28575" cap="rnd">
              <a:solidFill>
                <a:srgbClr val="FFB838"/>
              </a:solidFill>
              <a:round/>
            </a:ln>
            <a:effectLst/>
          </c:spPr>
          <c:marker>
            <c:symbol val="none"/>
          </c:marker>
          <c:cat>
            <c:strRef>
              <c:f>Sheet2!$B$3:$B$113</c:f>
              <c:strCache>
                <c:ptCount val="111"/>
                <c:pt idx="0">
                  <c:v>09/30/2010</c:v>
                </c:pt>
                <c:pt idx="1">
                  <c:v>10/29/2010</c:v>
                </c:pt>
                <c:pt idx="2">
                  <c:v>11/30/2010</c:v>
                </c:pt>
                <c:pt idx="3">
                  <c:v>12/31/2010</c:v>
                </c:pt>
                <c:pt idx="4">
                  <c:v>01/31/2011</c:v>
                </c:pt>
                <c:pt idx="5">
                  <c:v>02/28/2011</c:v>
                </c:pt>
                <c:pt idx="6">
                  <c:v>03/31/2011</c:v>
                </c:pt>
                <c:pt idx="7">
                  <c:v>04/29/2011</c:v>
                </c:pt>
                <c:pt idx="8">
                  <c:v>05/31/2011</c:v>
                </c:pt>
                <c:pt idx="9">
                  <c:v>06/30/2011</c:v>
                </c:pt>
                <c:pt idx="10">
                  <c:v>07/29/2011</c:v>
                </c:pt>
                <c:pt idx="11">
                  <c:v>08/31/2011</c:v>
                </c:pt>
                <c:pt idx="12">
                  <c:v>09/30/2011</c:v>
                </c:pt>
                <c:pt idx="13">
                  <c:v>10/31/2011</c:v>
                </c:pt>
                <c:pt idx="14">
                  <c:v>11/30/2011</c:v>
                </c:pt>
                <c:pt idx="15">
                  <c:v>12/30/2011</c:v>
                </c:pt>
                <c:pt idx="16">
                  <c:v>01/31/2012</c:v>
                </c:pt>
                <c:pt idx="17">
                  <c:v>02/29/2012</c:v>
                </c:pt>
                <c:pt idx="18">
                  <c:v>03/30/2012</c:v>
                </c:pt>
                <c:pt idx="19">
                  <c:v>04/30/2012</c:v>
                </c:pt>
                <c:pt idx="20">
                  <c:v>05/31/2012</c:v>
                </c:pt>
                <c:pt idx="21">
                  <c:v>06/29/2012</c:v>
                </c:pt>
                <c:pt idx="22">
                  <c:v>07/31/2012</c:v>
                </c:pt>
                <c:pt idx="23">
                  <c:v>08/31/2012</c:v>
                </c:pt>
                <c:pt idx="24">
                  <c:v>09/28/2012</c:v>
                </c:pt>
                <c:pt idx="25">
                  <c:v>10/31/2012</c:v>
                </c:pt>
                <c:pt idx="26">
                  <c:v>11/30/2012</c:v>
                </c:pt>
                <c:pt idx="27">
                  <c:v>12/31/2012</c:v>
                </c:pt>
                <c:pt idx="28">
                  <c:v>01/31/2013</c:v>
                </c:pt>
                <c:pt idx="29">
                  <c:v>02/28/2013</c:v>
                </c:pt>
                <c:pt idx="30">
                  <c:v>03/29/2013</c:v>
                </c:pt>
                <c:pt idx="31">
                  <c:v>04/30/2013</c:v>
                </c:pt>
                <c:pt idx="32">
                  <c:v>05/31/2013</c:v>
                </c:pt>
                <c:pt idx="33">
                  <c:v>06/28/2013</c:v>
                </c:pt>
                <c:pt idx="34">
                  <c:v>07/31/2013</c:v>
                </c:pt>
                <c:pt idx="35">
                  <c:v>08/30/2013</c:v>
                </c:pt>
                <c:pt idx="36">
                  <c:v>09/30/2013</c:v>
                </c:pt>
                <c:pt idx="37">
                  <c:v>10/31/2013</c:v>
                </c:pt>
                <c:pt idx="38">
                  <c:v>11/29/2013</c:v>
                </c:pt>
                <c:pt idx="39">
                  <c:v>12/31/2013</c:v>
                </c:pt>
                <c:pt idx="40">
                  <c:v>01/31/2014</c:v>
                </c:pt>
                <c:pt idx="41">
                  <c:v>02/28/2014</c:v>
                </c:pt>
                <c:pt idx="42">
                  <c:v>03/31/2014</c:v>
                </c:pt>
                <c:pt idx="43">
                  <c:v>04/30/2014</c:v>
                </c:pt>
                <c:pt idx="44">
                  <c:v>05/30/2014</c:v>
                </c:pt>
                <c:pt idx="45">
                  <c:v>06/30/2014</c:v>
                </c:pt>
                <c:pt idx="46">
                  <c:v>07/31/2014</c:v>
                </c:pt>
                <c:pt idx="47">
                  <c:v>08/29/2014</c:v>
                </c:pt>
                <c:pt idx="48">
                  <c:v>09/30/2014</c:v>
                </c:pt>
                <c:pt idx="49">
                  <c:v>10/31/2014</c:v>
                </c:pt>
                <c:pt idx="50">
                  <c:v>11/28/2014</c:v>
                </c:pt>
                <c:pt idx="51">
                  <c:v>12/31/2014</c:v>
                </c:pt>
                <c:pt idx="52">
                  <c:v>01/30/2015</c:v>
                </c:pt>
                <c:pt idx="53">
                  <c:v>02/27/2015</c:v>
                </c:pt>
                <c:pt idx="54">
                  <c:v>03/31/2015</c:v>
                </c:pt>
                <c:pt idx="55">
                  <c:v>04/30/2015</c:v>
                </c:pt>
                <c:pt idx="56">
                  <c:v>05/29/2015</c:v>
                </c:pt>
                <c:pt idx="57">
                  <c:v>06/30/2015</c:v>
                </c:pt>
                <c:pt idx="58">
                  <c:v>07/31/2015</c:v>
                </c:pt>
                <c:pt idx="59">
                  <c:v>08/31/2015</c:v>
                </c:pt>
                <c:pt idx="60">
                  <c:v>09/30/2015</c:v>
                </c:pt>
                <c:pt idx="61">
                  <c:v>10/30/2015</c:v>
                </c:pt>
                <c:pt idx="62">
                  <c:v>11/30/2015</c:v>
                </c:pt>
                <c:pt idx="63">
                  <c:v>12/31/2015</c:v>
                </c:pt>
                <c:pt idx="64">
                  <c:v>01/29/2016</c:v>
                </c:pt>
                <c:pt idx="65">
                  <c:v>02/29/2016</c:v>
                </c:pt>
                <c:pt idx="66">
                  <c:v>03/31/2016</c:v>
                </c:pt>
                <c:pt idx="67">
                  <c:v>04/29/2016</c:v>
                </c:pt>
                <c:pt idx="68">
                  <c:v>05/31/2016</c:v>
                </c:pt>
                <c:pt idx="69">
                  <c:v>06/30/2016</c:v>
                </c:pt>
                <c:pt idx="70">
                  <c:v>07/29/2016</c:v>
                </c:pt>
                <c:pt idx="71">
                  <c:v>08/31/2016</c:v>
                </c:pt>
                <c:pt idx="72">
                  <c:v>09/30/2016</c:v>
                </c:pt>
                <c:pt idx="73">
                  <c:v>10/31/2016</c:v>
                </c:pt>
                <c:pt idx="74">
                  <c:v>11/30/2016</c:v>
                </c:pt>
                <c:pt idx="75">
                  <c:v>12/30/2016</c:v>
                </c:pt>
                <c:pt idx="76">
                  <c:v>01/31/2017</c:v>
                </c:pt>
                <c:pt idx="77">
                  <c:v>02/28/2017</c:v>
                </c:pt>
                <c:pt idx="78">
                  <c:v>03/31/2017</c:v>
                </c:pt>
                <c:pt idx="79">
                  <c:v>04/28/2017</c:v>
                </c:pt>
                <c:pt idx="80">
                  <c:v>05/31/2017</c:v>
                </c:pt>
                <c:pt idx="81">
                  <c:v>06/30/2017</c:v>
                </c:pt>
                <c:pt idx="82">
                  <c:v>07/31/2017</c:v>
                </c:pt>
                <c:pt idx="83">
                  <c:v>08/31/2017</c:v>
                </c:pt>
                <c:pt idx="84">
                  <c:v>09/29/2017</c:v>
                </c:pt>
                <c:pt idx="85">
                  <c:v>10/31/2017</c:v>
                </c:pt>
                <c:pt idx="86">
                  <c:v>11/30/2017</c:v>
                </c:pt>
                <c:pt idx="87">
                  <c:v>12/29/2017</c:v>
                </c:pt>
                <c:pt idx="88">
                  <c:v>01/31/2018</c:v>
                </c:pt>
                <c:pt idx="89">
                  <c:v>02/28/2018</c:v>
                </c:pt>
                <c:pt idx="90">
                  <c:v>03/30/2018</c:v>
                </c:pt>
                <c:pt idx="91">
                  <c:v>04/30/2018</c:v>
                </c:pt>
                <c:pt idx="92">
                  <c:v>05/31/2018</c:v>
                </c:pt>
                <c:pt idx="93">
                  <c:v>06/29/2018</c:v>
                </c:pt>
                <c:pt idx="94">
                  <c:v>07/31/2018</c:v>
                </c:pt>
                <c:pt idx="95">
                  <c:v>08/31/2018</c:v>
                </c:pt>
                <c:pt idx="96">
                  <c:v>09/28/2018</c:v>
                </c:pt>
                <c:pt idx="97">
                  <c:v>10/31/2018</c:v>
                </c:pt>
                <c:pt idx="98">
                  <c:v>11/30/2018</c:v>
                </c:pt>
                <c:pt idx="99">
                  <c:v>12/31/2018</c:v>
                </c:pt>
                <c:pt idx="100">
                  <c:v>01/31/2019</c:v>
                </c:pt>
                <c:pt idx="101">
                  <c:v>02/28/2019</c:v>
                </c:pt>
                <c:pt idx="102">
                  <c:v>03/29/2019</c:v>
                </c:pt>
                <c:pt idx="103">
                  <c:v>04/30/2019</c:v>
                </c:pt>
                <c:pt idx="104">
                  <c:v>05/31/2019</c:v>
                </c:pt>
                <c:pt idx="105">
                  <c:v>06/28/2019</c:v>
                </c:pt>
                <c:pt idx="106">
                  <c:v>07/31/2019</c:v>
                </c:pt>
                <c:pt idx="107">
                  <c:v>08/30/2019</c:v>
                </c:pt>
                <c:pt idx="108">
                  <c:v>09/30/2019</c:v>
                </c:pt>
                <c:pt idx="109">
                  <c:v>10/31/2019</c:v>
                </c:pt>
                <c:pt idx="110">
                  <c:v>11/29/2019</c:v>
                </c:pt>
              </c:strCache>
            </c:strRef>
          </c:cat>
          <c:val>
            <c:numRef>
              <c:f>Sheet2!$D$3:$D$113</c:f>
              <c:numCache>
                <c:formatCode>0.0000</c:formatCode>
                <c:ptCount val="111"/>
                <c:pt idx="0">
                  <c:v>16.294826</c:v>
                </c:pt>
                <c:pt idx="1">
                  <c:v>16.709522</c:v>
                </c:pt>
                <c:pt idx="2">
                  <c:v>15.824147999999999</c:v>
                </c:pt>
                <c:pt idx="3">
                  <c:v>16.526765000000001</c:v>
                </c:pt>
                <c:pt idx="4">
                  <c:v>16.711089999999999</c:v>
                </c:pt>
                <c:pt idx="5">
                  <c:v>17.007496</c:v>
                </c:pt>
                <c:pt idx="6">
                  <c:v>16.068773</c:v>
                </c:pt>
                <c:pt idx="7">
                  <c:v>16.234183000000002</c:v>
                </c:pt>
                <c:pt idx="8">
                  <c:v>15.537292000000001</c:v>
                </c:pt>
                <c:pt idx="9">
                  <c:v>15.457363000000001</c:v>
                </c:pt>
                <c:pt idx="10">
                  <c:v>14.961499999999999</c:v>
                </c:pt>
                <c:pt idx="11">
                  <c:v>13.598599999999999</c:v>
                </c:pt>
                <c:pt idx="12">
                  <c:v>12.911885</c:v>
                </c:pt>
                <c:pt idx="13">
                  <c:v>13.993999000000001</c:v>
                </c:pt>
                <c:pt idx="14">
                  <c:v>13.730328999999999</c:v>
                </c:pt>
                <c:pt idx="15">
                  <c:v>13.751061999999999</c:v>
                </c:pt>
                <c:pt idx="16">
                  <c:v>14.285919</c:v>
                </c:pt>
                <c:pt idx="17">
                  <c:v>15.302904</c:v>
                </c:pt>
                <c:pt idx="18">
                  <c:v>15.416214999999999</c:v>
                </c:pt>
                <c:pt idx="19">
                  <c:v>15.217582999999999</c:v>
                </c:pt>
                <c:pt idx="20">
                  <c:v>13.867604</c:v>
                </c:pt>
                <c:pt idx="21">
                  <c:v>14.321035</c:v>
                </c:pt>
                <c:pt idx="22">
                  <c:v>14.468195</c:v>
                </c:pt>
                <c:pt idx="23">
                  <c:v>15.153615</c:v>
                </c:pt>
                <c:pt idx="24">
                  <c:v>15.400973</c:v>
                </c:pt>
                <c:pt idx="25">
                  <c:v>15.255742</c:v>
                </c:pt>
                <c:pt idx="26">
                  <c:v>15.521715</c:v>
                </c:pt>
                <c:pt idx="27">
                  <c:v>15.779054</c:v>
                </c:pt>
                <c:pt idx="28">
                  <c:v>16.671852000000001</c:v>
                </c:pt>
                <c:pt idx="29">
                  <c:v>16.414935</c:v>
                </c:pt>
                <c:pt idx="30">
                  <c:v>17.332796999999999</c:v>
                </c:pt>
                <c:pt idx="31">
                  <c:v>17.718579999999999</c:v>
                </c:pt>
                <c:pt idx="32">
                  <c:v>17.729704999999999</c:v>
                </c:pt>
                <c:pt idx="33">
                  <c:v>17.301083999999999</c:v>
                </c:pt>
                <c:pt idx="34">
                  <c:v>17.915174</c:v>
                </c:pt>
                <c:pt idx="35">
                  <c:v>17.093765000000001</c:v>
                </c:pt>
                <c:pt idx="36">
                  <c:v>17.642275000000001</c:v>
                </c:pt>
                <c:pt idx="37">
                  <c:v>18.31617</c:v>
                </c:pt>
                <c:pt idx="38">
                  <c:v>18.264005999999998</c:v>
                </c:pt>
                <c:pt idx="39">
                  <c:v>18.609051999999998</c:v>
                </c:pt>
                <c:pt idx="40">
                  <c:v>17.985617999999999</c:v>
                </c:pt>
                <c:pt idx="41">
                  <c:v>18.423161</c:v>
                </c:pt>
                <c:pt idx="42">
                  <c:v>18.212187</c:v>
                </c:pt>
                <c:pt idx="43">
                  <c:v>18.270499000000001</c:v>
                </c:pt>
                <c:pt idx="44">
                  <c:v>18.45627</c:v>
                </c:pt>
                <c:pt idx="45">
                  <c:v>18.434439999999999</c:v>
                </c:pt>
                <c:pt idx="46">
                  <c:v>18.295504999999999</c:v>
                </c:pt>
                <c:pt idx="47">
                  <c:v>18.356981000000001</c:v>
                </c:pt>
                <c:pt idx="48">
                  <c:v>18.060872</c:v>
                </c:pt>
                <c:pt idx="49">
                  <c:v>18.253359</c:v>
                </c:pt>
                <c:pt idx="50">
                  <c:v>18.298663000000001</c:v>
                </c:pt>
                <c:pt idx="51">
                  <c:v>18.156499</c:v>
                </c:pt>
                <c:pt idx="52">
                  <c:v>18.103396</c:v>
                </c:pt>
                <c:pt idx="53">
                  <c:v>19.037253</c:v>
                </c:pt>
                <c:pt idx="54">
                  <c:v>19.336148000000001</c:v>
                </c:pt>
                <c:pt idx="55">
                  <c:v>19.410539</c:v>
                </c:pt>
                <c:pt idx="56">
                  <c:v>19.847715000000001</c:v>
                </c:pt>
                <c:pt idx="57">
                  <c:v>19.323678999999998</c:v>
                </c:pt>
                <c:pt idx="58">
                  <c:v>19.771519999999999</c:v>
                </c:pt>
                <c:pt idx="59">
                  <c:v>18.633414999999999</c:v>
                </c:pt>
                <c:pt idx="60">
                  <c:v>17.952646999999999</c:v>
                </c:pt>
                <c:pt idx="61">
                  <c:v>19.296807999999999</c:v>
                </c:pt>
                <c:pt idx="62">
                  <c:v>19.697177</c:v>
                </c:pt>
                <c:pt idx="63">
                  <c:v>19.283532000000001</c:v>
                </c:pt>
                <c:pt idx="64">
                  <c:v>18.241959000000001</c:v>
                </c:pt>
                <c:pt idx="65">
                  <c:v>17.904852000000002</c:v>
                </c:pt>
                <c:pt idx="66">
                  <c:v>19.413376</c:v>
                </c:pt>
                <c:pt idx="67">
                  <c:v>19.514081999999998</c:v>
                </c:pt>
                <c:pt idx="68">
                  <c:v>19.946128999999999</c:v>
                </c:pt>
                <c:pt idx="69">
                  <c:v>20.125620999999999</c:v>
                </c:pt>
                <c:pt idx="70">
                  <c:v>20.931815</c:v>
                </c:pt>
                <c:pt idx="71">
                  <c:v>21.146174999999999</c:v>
                </c:pt>
                <c:pt idx="72">
                  <c:v>21.275107999999999</c:v>
                </c:pt>
                <c:pt idx="73">
                  <c:v>21.020136999999998</c:v>
                </c:pt>
                <c:pt idx="74">
                  <c:v>21.301988999999999</c:v>
                </c:pt>
                <c:pt idx="75">
                  <c:v>21.725617</c:v>
                </c:pt>
                <c:pt idx="76">
                  <c:v>21.845192000000001</c:v>
                </c:pt>
                <c:pt idx="77">
                  <c:v>22.438977999999999</c:v>
                </c:pt>
                <c:pt idx="78">
                  <c:v>21.674683000000002</c:v>
                </c:pt>
                <c:pt idx="79">
                  <c:v>21.853815999999998</c:v>
                </c:pt>
                <c:pt idx="80">
                  <c:v>21.222435000000001</c:v>
                </c:pt>
                <c:pt idx="81">
                  <c:v>20.836969</c:v>
                </c:pt>
                <c:pt idx="82">
                  <c:v>21.079162</c:v>
                </c:pt>
                <c:pt idx="83">
                  <c:v>20.333742000000001</c:v>
                </c:pt>
                <c:pt idx="84">
                  <c:v>20.557846000000001</c:v>
                </c:pt>
                <c:pt idx="85">
                  <c:v>21.010736000000001</c:v>
                </c:pt>
                <c:pt idx="86">
                  <c:v>20.84205</c:v>
                </c:pt>
                <c:pt idx="87">
                  <c:v>20.972944999999999</c:v>
                </c:pt>
                <c:pt idx="88">
                  <c:v>21.655391999999999</c:v>
                </c:pt>
                <c:pt idx="89">
                  <c:v>20.259041</c:v>
                </c:pt>
                <c:pt idx="90">
                  <c:v>19.336552999999999</c:v>
                </c:pt>
                <c:pt idx="91">
                  <c:v>19.57142</c:v>
                </c:pt>
                <c:pt idx="92">
                  <c:v>19.116629</c:v>
                </c:pt>
                <c:pt idx="93">
                  <c:v>19.521505999999999</c:v>
                </c:pt>
                <c:pt idx="94">
                  <c:v>20.154536</c:v>
                </c:pt>
                <c:pt idx="95">
                  <c:v>19.756357999999999</c:v>
                </c:pt>
                <c:pt idx="96">
                  <c:v>19.699199</c:v>
                </c:pt>
                <c:pt idx="97">
                  <c:v>18.300187000000001</c:v>
                </c:pt>
                <c:pt idx="98">
                  <c:v>18.113703999999998</c:v>
                </c:pt>
                <c:pt idx="99">
                  <c:v>16.759485999999999</c:v>
                </c:pt>
                <c:pt idx="100">
                  <c:v>17.772894999999998</c:v>
                </c:pt>
                <c:pt idx="101">
                  <c:v>18.309348</c:v>
                </c:pt>
                <c:pt idx="102">
                  <c:v>18.336542000000001</c:v>
                </c:pt>
                <c:pt idx="103">
                  <c:v>18.891472</c:v>
                </c:pt>
                <c:pt idx="104">
                  <c:v>17.860997000000001</c:v>
                </c:pt>
                <c:pt idx="105">
                  <c:v>18.763286000000001</c:v>
                </c:pt>
                <c:pt idx="106">
                  <c:v>18.979165999999999</c:v>
                </c:pt>
                <c:pt idx="107">
                  <c:v>18.669194000000001</c:v>
                </c:pt>
                <c:pt idx="108">
                  <c:v>19.113029999999998</c:v>
                </c:pt>
                <c:pt idx="109">
                  <c:v>19.388413</c:v>
                </c:pt>
                <c:pt idx="110">
                  <c:v>20.219577000000001</c:v>
                </c:pt>
              </c:numCache>
            </c:numRef>
          </c:val>
          <c:smooth val="0"/>
          <c:extLst xmlns:c16r2="http://schemas.microsoft.com/office/drawing/2015/06/chart">
            <c:ext xmlns:c16="http://schemas.microsoft.com/office/drawing/2014/chart" uri="{C3380CC4-5D6E-409C-BE32-E72D297353CC}">
              <c16:uniqueId val="{00000001-7FEE-4D5F-AC27-079EF4D2BC83}"/>
            </c:ext>
          </c:extLst>
        </c:ser>
        <c:dLbls>
          <c:showLegendKey val="0"/>
          <c:showVal val="0"/>
          <c:showCatName val="0"/>
          <c:showSerName val="0"/>
          <c:showPercent val="0"/>
          <c:showBubbleSize val="0"/>
        </c:dLbls>
        <c:marker val="1"/>
        <c:smooth val="0"/>
        <c:axId val="413006080"/>
        <c:axId val="413085696"/>
      </c:lineChart>
      <c:dateAx>
        <c:axId val="41300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085696"/>
        <c:crosses val="autoZero"/>
        <c:auto val="0"/>
        <c:lblOffset val="100"/>
        <c:baseTimeUnit val="days"/>
        <c:minorUnit val="1"/>
      </c:dateAx>
      <c:valAx>
        <c:axId val="413085696"/>
        <c:scaling>
          <c:orientation val="minMax"/>
          <c:max val="36"/>
          <c:min val="6"/>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006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8BAF65A3-EAF0-8D46-BB35-B6F70C09664B}" type="datetimeFigureOut">
              <a:rPr lang="en-US" smtClean="0"/>
              <a:t>2/4/2020</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FDD2596-4D7B-6B4A-8668-69393A9CFB51}" type="slidenum">
              <a:rPr lang="en-US" smtClean="0"/>
              <a:t>‹#›</a:t>
            </a:fld>
            <a:endParaRPr lang="en-US" dirty="0"/>
          </a:p>
        </p:txBody>
      </p:sp>
    </p:spTree>
    <p:extLst>
      <p:ext uri="{BB962C8B-B14F-4D97-AF65-F5344CB8AC3E}">
        <p14:creationId xmlns:p14="http://schemas.microsoft.com/office/powerpoint/2010/main" val="2922416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92BEFC3-455F-A648-98F0-D686907E2B3E}" type="datetimeFigureOut">
              <a:rPr lang="en-US" smtClean="0"/>
              <a:t>2/4/2020</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0D1CB70-96A2-1B47-BE1C-4D2608E5FBDD}" type="slidenum">
              <a:rPr lang="en-US" smtClean="0"/>
              <a:t>‹#›</a:t>
            </a:fld>
            <a:endParaRPr lang="en-US" dirty="0"/>
          </a:p>
        </p:txBody>
      </p:sp>
    </p:spTree>
    <p:extLst>
      <p:ext uri="{BB962C8B-B14F-4D97-AF65-F5344CB8AC3E}">
        <p14:creationId xmlns:p14="http://schemas.microsoft.com/office/powerpoint/2010/main" val="28330407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CB70-96A2-1B47-BE1C-4D2608E5FBDD}" type="slidenum">
              <a:rPr lang="en-US" smtClean="0"/>
              <a:t>3</a:t>
            </a:fld>
            <a:endParaRPr lang="en-US" dirty="0"/>
          </a:p>
        </p:txBody>
      </p:sp>
    </p:spTree>
    <p:extLst>
      <p:ext uri="{BB962C8B-B14F-4D97-AF65-F5344CB8AC3E}">
        <p14:creationId xmlns:p14="http://schemas.microsoft.com/office/powerpoint/2010/main" val="299956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rigold Title Slide">
    <p:spTree>
      <p:nvGrpSpPr>
        <p:cNvPr id="1" name=""/>
        <p:cNvGrpSpPr/>
        <p:nvPr/>
      </p:nvGrpSpPr>
      <p:grpSpPr>
        <a:xfrm>
          <a:off x="0" y="0"/>
          <a:ext cx="0" cy="0"/>
          <a:chOff x="0" y="0"/>
          <a:chExt cx="0" cy="0"/>
        </a:xfrm>
      </p:grpSpPr>
      <p:grpSp>
        <p:nvGrpSpPr>
          <p:cNvPr id="4" name="Group 3"/>
          <p:cNvGrpSpPr/>
          <p:nvPr userDrawn="1"/>
        </p:nvGrpSpPr>
        <p:grpSpPr>
          <a:xfrm>
            <a:off x="227013" y="228600"/>
            <a:ext cx="8725311" cy="6020562"/>
            <a:chOff x="227013" y="228600"/>
            <a:chExt cx="8725311" cy="6020562"/>
          </a:xfrm>
        </p:grpSpPr>
        <p:sp>
          <p:nvSpPr>
            <p:cNvPr id="8" name="Rectangle 7"/>
            <p:cNvSpPr/>
            <p:nvPr userDrawn="1"/>
          </p:nvSpPr>
          <p:spPr>
            <a:xfrm>
              <a:off x="227013" y="228600"/>
              <a:ext cx="8686800" cy="597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bg1"/>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904014"/>
          </a:xfrm>
        </p:spPr>
        <p:txBody>
          <a:bodyPr>
            <a:normAutofit/>
          </a:bodyPr>
          <a:lstStyle>
            <a:lvl1pPr marL="0" indent="0" algn="l">
              <a:lnSpc>
                <a:spcPct val="120000"/>
              </a:lnSpc>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
        <p:nvSpPr>
          <p:cNvPr id="16" name="Text Placeholder 15"/>
          <p:cNvSpPr>
            <a:spLocks noGrp="1"/>
          </p:cNvSpPr>
          <p:nvPr>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2"/>
                </a:solidFill>
                <a:latin typeface="Calibri"/>
                <a:ea typeface="+mn-ea"/>
                <a:cs typeface="Calibri"/>
              </a:defRPr>
            </a:lvl1pPr>
          </a:lstStyle>
          <a:p>
            <a:pPr lvl="0"/>
            <a:r>
              <a:rPr lang="en-US" dirty="0"/>
              <a:t>Click to edit Master text styles</a:t>
            </a:r>
          </a:p>
        </p:txBody>
      </p:sp>
    </p:spTree>
    <p:extLst>
      <p:ext uri="{BB962C8B-B14F-4D97-AF65-F5344CB8AC3E}">
        <p14:creationId xmlns:p14="http://schemas.microsoft.com/office/powerpoint/2010/main" val="277783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594000" y="1223999"/>
            <a:ext cx="3960000" cy="4824000"/>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23999"/>
            <a:ext cx="3960000" cy="4824000"/>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185719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accent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174636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accent1"/>
                </a:solidFill>
              </a:defRPr>
            </a:lvl1pPr>
          </a:lstStyle>
          <a:p>
            <a:r>
              <a:rPr lang="en-US" dirty="0"/>
              <a:t>Click to edit Master title style</a:t>
            </a:r>
          </a:p>
        </p:txBody>
      </p:sp>
      <p:sp>
        <p:nvSpPr>
          <p:cNvPr id="6" name="Picture Placeholder 2"/>
          <p:cNvSpPr>
            <a:spLocks noGrp="1"/>
          </p:cNvSpPr>
          <p:nvPr>
            <p:ph type="pic" idx="1"/>
          </p:nvPr>
        </p:nvSpPr>
        <p:spPr>
          <a:xfrm>
            <a:off x="594000" y="1368000"/>
            <a:ext cx="7992000" cy="3888000"/>
          </a:xfrm>
        </p:spPr>
        <p:txBody>
          <a:bodyPr>
            <a:normAutofit/>
          </a:bodyPr>
          <a:lstStyle>
            <a:lvl1pPr marL="0" indent="0">
              <a:buNone/>
              <a:defRPr sz="18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Text Placeholder 3"/>
          <p:cNvSpPr>
            <a:spLocks noGrp="1"/>
          </p:cNvSpPr>
          <p:nvPr>
            <p:ph type="body" sz="half" idx="2"/>
          </p:nvPr>
        </p:nvSpPr>
        <p:spPr>
          <a:xfrm>
            <a:off x="594000" y="5591463"/>
            <a:ext cx="7992000" cy="347857"/>
          </a:xfrm>
        </p:spPr>
        <p:txBody>
          <a:bodyP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403644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grpSp>
        <p:nvGrpSpPr>
          <p:cNvPr id="10" name="Group 9"/>
          <p:cNvGrpSpPr/>
          <p:nvPr userDrawn="1"/>
        </p:nvGrpSpPr>
        <p:grpSpPr>
          <a:xfrm>
            <a:off x="227013" y="228600"/>
            <a:ext cx="8725311" cy="6020562"/>
            <a:chOff x="227013" y="228600"/>
            <a:chExt cx="8725311" cy="6020562"/>
          </a:xfrm>
        </p:grpSpPr>
        <p:sp>
          <p:nvSpPr>
            <p:cNvPr id="12" name="Rectangle 11"/>
            <p:cNvSpPr/>
            <p:nvPr userDrawn="1"/>
          </p:nvSpPr>
          <p:spPr>
            <a:xfrm>
              <a:off x="227013" y="228600"/>
              <a:ext cx="8686800" cy="5971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3" name="Right Triangle 12"/>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3" name="Content Placeholder 2"/>
          <p:cNvSpPr>
            <a:spLocks noGrp="1"/>
          </p:cNvSpPr>
          <p:nvPr>
            <p:ph idx="1"/>
          </p:nvPr>
        </p:nvSpPr>
        <p:spPr>
          <a:xfrm>
            <a:off x="396000" y="1224000"/>
            <a:ext cx="2520000" cy="4824000"/>
          </a:xfrm>
        </p:spPr>
        <p:txBody>
          <a:bodyPr>
            <a:normAutofit/>
          </a:bodyPr>
          <a:lstStyle>
            <a:lvl1pPr marL="0" indent="0">
              <a:lnSpc>
                <a:spcPct val="100000"/>
              </a:lnSpc>
              <a:spcBef>
                <a:spcPts val="0"/>
              </a:spcBef>
              <a:spcAft>
                <a:spcPts val="600"/>
              </a:spcAft>
              <a:buClr>
                <a:schemeClr val="accent2"/>
              </a:buClr>
              <a:buFont typeface="Arial"/>
              <a:buNone/>
              <a:tabLst/>
              <a:defRPr sz="1200">
                <a:solidFill>
                  <a:schemeClr val="bg2"/>
                </a:solidFill>
              </a:defRPr>
            </a:lvl1pPr>
            <a:lvl2pPr marL="230188" indent="0">
              <a:lnSpc>
                <a:spcPct val="100000"/>
              </a:lnSpc>
              <a:spcBef>
                <a:spcPts val="0"/>
              </a:spcBef>
              <a:spcAft>
                <a:spcPts val="600"/>
              </a:spcAft>
              <a:buClr>
                <a:schemeClr val="accent2"/>
              </a:buClr>
              <a:buNone/>
              <a:defRPr sz="1200">
                <a:solidFill>
                  <a:schemeClr val="bg2"/>
                </a:solidFill>
              </a:defRPr>
            </a:lvl2pPr>
            <a:lvl3pPr marL="461963" indent="0">
              <a:lnSpc>
                <a:spcPct val="100000"/>
              </a:lnSpc>
              <a:spcBef>
                <a:spcPts val="0"/>
              </a:spcBef>
              <a:spcAft>
                <a:spcPts val="600"/>
              </a:spcAft>
              <a:buClr>
                <a:schemeClr val="accent2"/>
              </a:buClr>
              <a:buNone/>
              <a:defRPr sz="1200">
                <a:solidFill>
                  <a:schemeClr val="bg2"/>
                </a:solidFill>
              </a:defRPr>
            </a:lvl3pPr>
            <a:lvl4pPr marL="681038" indent="0">
              <a:lnSpc>
                <a:spcPct val="100000"/>
              </a:lnSpc>
              <a:spcBef>
                <a:spcPts val="0"/>
              </a:spcBef>
              <a:spcAft>
                <a:spcPts val="600"/>
              </a:spcAft>
              <a:buClr>
                <a:schemeClr val="accent2"/>
              </a:buClr>
              <a:buNone/>
              <a:defRPr sz="1200">
                <a:solidFill>
                  <a:schemeClr val="bg2"/>
                </a:solidFill>
              </a:defRPr>
            </a:lvl4pPr>
            <a:lvl5pPr marL="912812" indent="0">
              <a:lnSpc>
                <a:spcPct val="100000"/>
              </a:lnSpc>
              <a:spcBef>
                <a:spcPts val="0"/>
              </a:spcBef>
              <a:spcAft>
                <a:spcPts val="600"/>
              </a:spcAft>
              <a:buClr>
                <a:schemeClr val="accent2"/>
              </a:buClr>
              <a:buNone/>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rmAutofit/>
          </a:bodyPr>
          <a:lstStyle>
            <a:lvl1pPr>
              <a:defRPr sz="2800">
                <a:solidFill>
                  <a:schemeClr val="tx1"/>
                </a:solidFill>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93AC2C76-E6AA-46CB-A2DE-F6E097F7C440}" type="slidenum">
              <a:rPr lang="en-GB" smtClean="0"/>
              <a:t>‹#›</a:t>
            </a:fld>
            <a:endParaRPr lang="en-GB" dirty="0"/>
          </a:p>
        </p:txBody>
      </p:sp>
      <p:sp>
        <p:nvSpPr>
          <p:cNvPr id="8" name="Content Placeholder 2"/>
          <p:cNvSpPr>
            <a:spLocks noGrp="1"/>
          </p:cNvSpPr>
          <p:nvPr>
            <p:ph idx="11"/>
          </p:nvPr>
        </p:nvSpPr>
        <p:spPr>
          <a:xfrm>
            <a:off x="3312000" y="1224000"/>
            <a:ext cx="2520000" cy="4824000"/>
          </a:xfrm>
        </p:spPr>
        <p:txBody>
          <a:bodyPr>
            <a:normAutofit/>
          </a:bodyPr>
          <a:lstStyle>
            <a:lvl1pPr marL="0" indent="0">
              <a:lnSpc>
                <a:spcPct val="100000"/>
              </a:lnSpc>
              <a:spcBef>
                <a:spcPts val="0"/>
              </a:spcBef>
              <a:spcAft>
                <a:spcPts val="600"/>
              </a:spcAft>
              <a:buClr>
                <a:schemeClr val="accent2"/>
              </a:buClr>
              <a:buFont typeface="Arial"/>
              <a:buNone/>
              <a:tabLst/>
              <a:defRPr sz="1200">
                <a:solidFill>
                  <a:schemeClr val="bg2"/>
                </a:solidFill>
              </a:defRPr>
            </a:lvl1pPr>
            <a:lvl2pPr marL="230188" indent="0">
              <a:lnSpc>
                <a:spcPct val="100000"/>
              </a:lnSpc>
              <a:spcBef>
                <a:spcPts val="0"/>
              </a:spcBef>
              <a:spcAft>
                <a:spcPts val="600"/>
              </a:spcAft>
              <a:buClr>
                <a:schemeClr val="accent2"/>
              </a:buClr>
              <a:buNone/>
              <a:defRPr sz="1200">
                <a:solidFill>
                  <a:schemeClr val="bg2"/>
                </a:solidFill>
              </a:defRPr>
            </a:lvl2pPr>
            <a:lvl3pPr marL="461963" indent="0">
              <a:lnSpc>
                <a:spcPct val="100000"/>
              </a:lnSpc>
              <a:spcBef>
                <a:spcPts val="0"/>
              </a:spcBef>
              <a:spcAft>
                <a:spcPts val="600"/>
              </a:spcAft>
              <a:buClr>
                <a:schemeClr val="accent2"/>
              </a:buClr>
              <a:buNone/>
              <a:defRPr sz="1200">
                <a:solidFill>
                  <a:schemeClr val="bg2"/>
                </a:solidFill>
              </a:defRPr>
            </a:lvl3pPr>
            <a:lvl4pPr marL="681038" indent="0">
              <a:lnSpc>
                <a:spcPct val="100000"/>
              </a:lnSpc>
              <a:spcBef>
                <a:spcPts val="0"/>
              </a:spcBef>
              <a:spcAft>
                <a:spcPts val="600"/>
              </a:spcAft>
              <a:buClr>
                <a:schemeClr val="accent2"/>
              </a:buClr>
              <a:buNone/>
              <a:defRPr sz="1200">
                <a:solidFill>
                  <a:schemeClr val="bg2"/>
                </a:solidFill>
              </a:defRPr>
            </a:lvl4pPr>
            <a:lvl5pPr marL="912812" indent="0">
              <a:lnSpc>
                <a:spcPct val="100000"/>
              </a:lnSpc>
              <a:spcBef>
                <a:spcPts val="0"/>
              </a:spcBef>
              <a:spcAft>
                <a:spcPts val="600"/>
              </a:spcAft>
              <a:buClr>
                <a:schemeClr val="accent2"/>
              </a:buClr>
              <a:buNone/>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2"/>
          </p:nvPr>
        </p:nvSpPr>
        <p:spPr>
          <a:xfrm>
            <a:off x="6228000" y="1224000"/>
            <a:ext cx="2520000" cy="4824000"/>
          </a:xfrm>
        </p:spPr>
        <p:txBody>
          <a:bodyPr>
            <a:normAutofit/>
          </a:bodyPr>
          <a:lstStyle>
            <a:lvl1pPr marL="0" indent="0">
              <a:lnSpc>
                <a:spcPct val="100000"/>
              </a:lnSpc>
              <a:spcBef>
                <a:spcPts val="0"/>
              </a:spcBef>
              <a:spcAft>
                <a:spcPts val="600"/>
              </a:spcAft>
              <a:buClr>
                <a:schemeClr val="accent2"/>
              </a:buClr>
              <a:buFont typeface="Arial"/>
              <a:buNone/>
              <a:tabLst/>
              <a:defRPr sz="1200">
                <a:solidFill>
                  <a:schemeClr val="bg2"/>
                </a:solidFill>
              </a:defRPr>
            </a:lvl1pPr>
            <a:lvl2pPr marL="230188" indent="0">
              <a:lnSpc>
                <a:spcPct val="100000"/>
              </a:lnSpc>
              <a:spcBef>
                <a:spcPts val="0"/>
              </a:spcBef>
              <a:spcAft>
                <a:spcPts val="600"/>
              </a:spcAft>
              <a:buClr>
                <a:schemeClr val="accent2"/>
              </a:buClr>
              <a:buNone/>
              <a:defRPr sz="1200">
                <a:solidFill>
                  <a:schemeClr val="bg2"/>
                </a:solidFill>
              </a:defRPr>
            </a:lvl2pPr>
            <a:lvl3pPr marL="461963" indent="0">
              <a:lnSpc>
                <a:spcPct val="100000"/>
              </a:lnSpc>
              <a:spcBef>
                <a:spcPts val="0"/>
              </a:spcBef>
              <a:spcAft>
                <a:spcPts val="600"/>
              </a:spcAft>
              <a:buClr>
                <a:schemeClr val="accent2"/>
              </a:buClr>
              <a:buNone/>
              <a:defRPr sz="1200">
                <a:solidFill>
                  <a:schemeClr val="bg2"/>
                </a:solidFill>
              </a:defRPr>
            </a:lvl3pPr>
            <a:lvl4pPr marL="681038" indent="0">
              <a:lnSpc>
                <a:spcPct val="100000"/>
              </a:lnSpc>
              <a:spcBef>
                <a:spcPts val="0"/>
              </a:spcBef>
              <a:spcAft>
                <a:spcPts val="600"/>
              </a:spcAft>
              <a:buClr>
                <a:schemeClr val="accent2"/>
              </a:buClr>
              <a:buNone/>
              <a:defRPr sz="1200">
                <a:solidFill>
                  <a:schemeClr val="bg2"/>
                </a:solidFill>
              </a:defRPr>
            </a:lvl4pPr>
            <a:lvl5pPr marL="912812" indent="0">
              <a:lnSpc>
                <a:spcPct val="100000"/>
              </a:lnSpc>
              <a:spcBef>
                <a:spcPts val="0"/>
              </a:spcBef>
              <a:spcAft>
                <a:spcPts val="600"/>
              </a:spcAft>
              <a:buClr>
                <a:schemeClr val="accent2"/>
              </a:buClr>
              <a:buNone/>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2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10" name="Group 9"/>
          <p:cNvGrpSpPr/>
          <p:nvPr userDrawn="1"/>
        </p:nvGrpSpPr>
        <p:grpSpPr>
          <a:xfrm>
            <a:off x="227013" y="228600"/>
            <a:ext cx="8725311" cy="6020562"/>
            <a:chOff x="227013" y="228600"/>
            <a:chExt cx="8725311" cy="6020562"/>
          </a:xfrm>
        </p:grpSpPr>
        <p:sp>
          <p:nvSpPr>
            <p:cNvPr id="12" name="Rectangle 11"/>
            <p:cNvSpPr/>
            <p:nvPr userDrawn="1"/>
          </p:nvSpPr>
          <p:spPr>
            <a:xfrm>
              <a:off x="227013" y="228600"/>
              <a:ext cx="8686800" cy="5971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3" name="Right Triangle 12"/>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3" name="Content Placeholder 2"/>
          <p:cNvSpPr>
            <a:spLocks noGrp="1"/>
          </p:cNvSpPr>
          <p:nvPr>
            <p:ph idx="1"/>
          </p:nvPr>
        </p:nvSpPr>
        <p:spPr>
          <a:xfrm>
            <a:off x="594360" y="1224000"/>
            <a:ext cx="7992000" cy="4824000"/>
          </a:xfrm>
        </p:spPr>
        <p:txBody>
          <a:bodyPr>
            <a:normAutofit/>
          </a:bodyPr>
          <a:lstStyle>
            <a:lvl1pPr marL="0" indent="0">
              <a:lnSpc>
                <a:spcPct val="100000"/>
              </a:lnSpc>
              <a:spcBef>
                <a:spcPts val="0"/>
              </a:spcBef>
              <a:spcAft>
                <a:spcPts val="600"/>
              </a:spcAft>
              <a:buClr>
                <a:schemeClr val="accent2"/>
              </a:buClr>
              <a:buFont typeface="Arial"/>
              <a:buNone/>
              <a:tabLst/>
              <a:defRPr sz="800">
                <a:solidFill>
                  <a:schemeClr val="bg2"/>
                </a:solidFill>
              </a:defRPr>
            </a:lvl1pPr>
            <a:lvl2pPr marL="230188" indent="0">
              <a:lnSpc>
                <a:spcPct val="100000"/>
              </a:lnSpc>
              <a:spcBef>
                <a:spcPts val="0"/>
              </a:spcBef>
              <a:spcAft>
                <a:spcPts val="600"/>
              </a:spcAft>
              <a:buClr>
                <a:schemeClr val="accent2"/>
              </a:buClr>
              <a:buNone/>
              <a:defRPr sz="800">
                <a:solidFill>
                  <a:schemeClr val="bg2"/>
                </a:solidFill>
              </a:defRPr>
            </a:lvl2pPr>
            <a:lvl3pPr marL="461963" indent="0">
              <a:lnSpc>
                <a:spcPct val="100000"/>
              </a:lnSpc>
              <a:spcBef>
                <a:spcPts val="0"/>
              </a:spcBef>
              <a:spcAft>
                <a:spcPts val="600"/>
              </a:spcAft>
              <a:buClr>
                <a:schemeClr val="accent2"/>
              </a:buClr>
              <a:buNone/>
              <a:defRPr sz="800">
                <a:solidFill>
                  <a:schemeClr val="bg2"/>
                </a:solidFill>
              </a:defRPr>
            </a:lvl3pPr>
            <a:lvl4pPr marL="681038" indent="0">
              <a:lnSpc>
                <a:spcPct val="100000"/>
              </a:lnSpc>
              <a:spcBef>
                <a:spcPts val="0"/>
              </a:spcBef>
              <a:spcAft>
                <a:spcPts val="600"/>
              </a:spcAft>
              <a:buClr>
                <a:schemeClr val="accent2"/>
              </a:buClr>
              <a:buNone/>
              <a:defRPr sz="800">
                <a:solidFill>
                  <a:schemeClr val="bg2"/>
                </a:solidFill>
              </a:defRPr>
            </a:lvl4pPr>
            <a:lvl5pPr marL="912812" indent="0">
              <a:lnSpc>
                <a:spcPct val="100000"/>
              </a:lnSpc>
              <a:spcBef>
                <a:spcPts val="0"/>
              </a:spcBef>
              <a:spcAft>
                <a:spcPts val="600"/>
              </a:spcAft>
              <a:buClr>
                <a:schemeClr val="accent2"/>
              </a:buClr>
              <a:buNone/>
              <a:defRPr sz="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rmAutofit/>
          </a:bodyPr>
          <a:lstStyle>
            <a:lvl1pPr>
              <a:defRPr sz="2800">
                <a:solidFill>
                  <a:schemeClr val="tx1"/>
                </a:solidFill>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353362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F9B734-185E-4BA1-A864-83A166B3336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59481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9B734-185E-4BA1-A864-83A166B3336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294496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9B734-185E-4BA1-A864-83A166B3336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38161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9B734-185E-4BA1-A864-83A166B3336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405852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F9B734-185E-4BA1-A864-83A166B33366}"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394617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Slide - Marigold Text">
    <p:spTree>
      <p:nvGrpSpPr>
        <p:cNvPr id="1" name=""/>
        <p:cNvGrpSpPr/>
        <p:nvPr/>
      </p:nvGrpSpPr>
      <p:grpSpPr>
        <a:xfrm>
          <a:off x="0" y="0"/>
          <a:ext cx="0" cy="0"/>
          <a:chOff x="0" y="0"/>
          <a:chExt cx="0" cy="0"/>
        </a:xfrm>
      </p:grpSpPr>
      <p:grpSp>
        <p:nvGrpSpPr>
          <p:cNvPr id="4" name="Group 3"/>
          <p:cNvGrpSpPr/>
          <p:nvPr userDrawn="1"/>
        </p:nvGrpSpPr>
        <p:grpSpPr>
          <a:xfrm>
            <a:off x="227013" y="228600"/>
            <a:ext cx="8725311" cy="6020562"/>
            <a:chOff x="227013" y="228600"/>
            <a:chExt cx="8725311" cy="6020562"/>
          </a:xfrm>
        </p:grpSpPr>
        <p:sp>
          <p:nvSpPr>
            <p:cNvPr id="8" name="Rectangle 7"/>
            <p:cNvSpPr/>
            <p:nvPr userDrawn="1"/>
          </p:nvSpPr>
          <p:spPr>
            <a:xfrm>
              <a:off x="227013" y="228600"/>
              <a:ext cx="8686800" cy="597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accent2"/>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904014"/>
          </a:xfrm>
        </p:spPr>
        <p:txBody>
          <a:bodyPr>
            <a:normAutofit/>
          </a:bodyPr>
          <a:lstStyle>
            <a:lvl1pPr marL="0" indent="0" algn="l">
              <a:lnSpc>
                <a:spcPct val="12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5"/>
          <p:cNvSpPr>
            <a:spLocks noGrp="1"/>
          </p:cNvSpPr>
          <p:nvPr>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1"/>
                </a:solidFill>
                <a:latin typeface="Calibri"/>
                <a:ea typeface="+mn-ea"/>
                <a:cs typeface="Calibri"/>
              </a:defRPr>
            </a:lvl1pPr>
          </a:lstStyle>
          <a:p>
            <a:pPr lvl="0"/>
            <a:r>
              <a:rPr lang="en-US" dirty="0"/>
              <a:t>Click to edit Master text styles</a:t>
            </a:r>
          </a:p>
        </p:txBody>
      </p:sp>
      <p:sp>
        <p:nvSpPr>
          <p:cNvPr id="11" name="TextBox 10"/>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Tree>
    <p:extLst>
      <p:ext uri="{BB962C8B-B14F-4D97-AF65-F5344CB8AC3E}">
        <p14:creationId xmlns:p14="http://schemas.microsoft.com/office/powerpoint/2010/main" val="507463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F9B734-185E-4BA1-A864-83A166B33366}"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246168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9B734-185E-4BA1-A864-83A166B33366}"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2372958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9B734-185E-4BA1-A864-83A166B3336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1295058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9B734-185E-4BA1-A864-83A166B3336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262344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9B734-185E-4BA1-A864-83A166B3336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101021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9B734-185E-4BA1-A864-83A166B3336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5C44-9E2C-458C-A192-36C8E48D00F5}" type="slidenum">
              <a:rPr lang="en-US" smtClean="0"/>
              <a:t>‹#›</a:t>
            </a:fld>
            <a:endParaRPr lang="en-US"/>
          </a:p>
        </p:txBody>
      </p:sp>
    </p:spTree>
    <p:extLst>
      <p:ext uri="{BB962C8B-B14F-4D97-AF65-F5344CB8AC3E}">
        <p14:creationId xmlns:p14="http://schemas.microsoft.com/office/powerpoint/2010/main" val="93363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Title Slide - White Text">
    <p:spTree>
      <p:nvGrpSpPr>
        <p:cNvPr id="1" name=""/>
        <p:cNvGrpSpPr/>
        <p:nvPr/>
      </p:nvGrpSpPr>
      <p:grpSpPr>
        <a:xfrm>
          <a:off x="0" y="0"/>
          <a:ext cx="0" cy="0"/>
          <a:chOff x="0" y="0"/>
          <a:chExt cx="0" cy="0"/>
        </a:xfrm>
      </p:grpSpPr>
      <p:grpSp>
        <p:nvGrpSpPr>
          <p:cNvPr id="4" name="Group 3"/>
          <p:cNvGrpSpPr/>
          <p:nvPr userDrawn="1"/>
        </p:nvGrpSpPr>
        <p:grpSpPr>
          <a:xfrm>
            <a:off x="227013" y="228600"/>
            <a:ext cx="8725311" cy="6020562"/>
            <a:chOff x="227013" y="228600"/>
            <a:chExt cx="8725311" cy="6020562"/>
          </a:xfrm>
        </p:grpSpPr>
        <p:sp>
          <p:nvSpPr>
            <p:cNvPr id="8" name="Rectangle 7"/>
            <p:cNvSpPr/>
            <p:nvPr userDrawn="1"/>
          </p:nvSpPr>
          <p:spPr>
            <a:xfrm>
              <a:off x="227013" y="228600"/>
              <a:ext cx="8686800" cy="597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bg1"/>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904014"/>
          </a:xfrm>
        </p:spPr>
        <p:txBody>
          <a:bodyPr>
            <a:normAutofit/>
          </a:bodyPr>
          <a:lstStyle>
            <a:lvl1pPr marL="0" indent="0" algn="l">
              <a:lnSpc>
                <a:spcPct val="12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5"/>
          <p:cNvSpPr>
            <a:spLocks noGrp="1"/>
          </p:cNvSpPr>
          <p:nvPr>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1"/>
                </a:solidFill>
                <a:latin typeface="Calibri"/>
                <a:ea typeface="+mn-ea"/>
                <a:cs typeface="Calibri"/>
              </a:defRPr>
            </a:lvl1pPr>
          </a:lstStyle>
          <a:p>
            <a:pPr lvl="0"/>
            <a:r>
              <a:rPr lang="en-US" dirty="0"/>
              <a:t>Click to edit Master text styles</a:t>
            </a:r>
          </a:p>
        </p:txBody>
      </p:sp>
      <p:sp>
        <p:nvSpPr>
          <p:cNvPr id="11" name="TextBox 10"/>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Tree>
    <p:extLst>
      <p:ext uri="{BB962C8B-B14F-4D97-AF65-F5344CB8AC3E}">
        <p14:creationId xmlns:p14="http://schemas.microsoft.com/office/powerpoint/2010/main" val="415272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Title Slide">
    <p:spTree>
      <p:nvGrpSpPr>
        <p:cNvPr id="1" name=""/>
        <p:cNvGrpSpPr/>
        <p:nvPr/>
      </p:nvGrpSpPr>
      <p:grpSpPr>
        <a:xfrm>
          <a:off x="0" y="0"/>
          <a:ext cx="0" cy="0"/>
          <a:chOff x="0" y="0"/>
          <a:chExt cx="0" cy="0"/>
        </a:xfrm>
      </p:grpSpPr>
      <p:grpSp>
        <p:nvGrpSpPr>
          <p:cNvPr id="5" name="Group 4"/>
          <p:cNvGrpSpPr/>
          <p:nvPr userDrawn="1"/>
        </p:nvGrpSpPr>
        <p:grpSpPr>
          <a:xfrm>
            <a:off x="227013" y="228600"/>
            <a:ext cx="8725311" cy="6020562"/>
            <a:chOff x="227013" y="228600"/>
            <a:chExt cx="8725311" cy="6020562"/>
          </a:xfrm>
        </p:grpSpPr>
        <p:sp>
          <p:nvSpPr>
            <p:cNvPr id="8" name="Rectangle 7"/>
            <p:cNvSpPr/>
            <p:nvPr userDrawn="1"/>
          </p:nvSpPr>
          <p:spPr>
            <a:xfrm>
              <a:off x="227013" y="228600"/>
              <a:ext cx="8686800" cy="5971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tx1"/>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885542"/>
          </a:xfrm>
        </p:spPr>
        <p:txBody>
          <a:bodyPr>
            <a:normAutofit/>
          </a:bodyPr>
          <a:lstStyle>
            <a:lvl1pPr marL="0" indent="0" algn="l">
              <a:lnSpc>
                <a:spcPct val="120000"/>
              </a:lnSpc>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5"/>
          <p:cNvSpPr>
            <a:spLocks noGrp="1"/>
          </p:cNvSpPr>
          <p:nvPr userDrawn="1">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2"/>
                </a:solidFill>
                <a:latin typeface="Calibri"/>
                <a:ea typeface="+mn-ea"/>
                <a:cs typeface="Calibri"/>
              </a:defRPr>
            </a:lvl1pPr>
          </a:lstStyle>
          <a:p>
            <a:pPr lvl="0"/>
            <a:r>
              <a:rPr lang="en-US" dirty="0"/>
              <a:t>Click to edit Master text styles</a:t>
            </a:r>
          </a:p>
        </p:txBody>
      </p:sp>
      <p:sp>
        <p:nvSpPr>
          <p:cNvPr id="11" name="TextBox 10"/>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Tree>
    <p:extLst>
      <p:ext uri="{BB962C8B-B14F-4D97-AF65-F5344CB8AC3E}">
        <p14:creationId xmlns:p14="http://schemas.microsoft.com/office/powerpoint/2010/main" val="133703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Grey Title Slide - Marigold Text">
    <p:spTree>
      <p:nvGrpSpPr>
        <p:cNvPr id="1" name=""/>
        <p:cNvGrpSpPr/>
        <p:nvPr/>
      </p:nvGrpSpPr>
      <p:grpSpPr>
        <a:xfrm>
          <a:off x="0" y="0"/>
          <a:ext cx="0" cy="0"/>
          <a:chOff x="0" y="0"/>
          <a:chExt cx="0" cy="0"/>
        </a:xfrm>
      </p:grpSpPr>
      <p:grpSp>
        <p:nvGrpSpPr>
          <p:cNvPr id="4" name="Group 3"/>
          <p:cNvGrpSpPr/>
          <p:nvPr userDrawn="1"/>
        </p:nvGrpSpPr>
        <p:grpSpPr>
          <a:xfrm>
            <a:off x="227013" y="247277"/>
            <a:ext cx="8725311" cy="6001885"/>
            <a:chOff x="227013" y="247277"/>
            <a:chExt cx="8725311" cy="6001885"/>
          </a:xfrm>
        </p:grpSpPr>
        <p:sp>
          <p:nvSpPr>
            <p:cNvPr id="8" name="Rectangle 7"/>
            <p:cNvSpPr/>
            <p:nvPr userDrawn="1"/>
          </p:nvSpPr>
          <p:spPr>
            <a:xfrm>
              <a:off x="227013" y="247277"/>
              <a:ext cx="8686800" cy="5971032"/>
            </a:xfrm>
            <a:prstGeom prst="rect">
              <a:avLst/>
            </a:prstGeom>
            <a:solidFill>
              <a:srgbClr val="465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accent2"/>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876305"/>
          </a:xfrm>
        </p:spPr>
        <p:txBody>
          <a:bodyPr>
            <a:normAutofit/>
          </a:bodyPr>
          <a:lstStyle>
            <a:lvl1pPr marL="0" indent="0" algn="l">
              <a:lnSpc>
                <a:spcPct val="12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5"/>
          <p:cNvSpPr>
            <a:spLocks noGrp="1"/>
          </p:cNvSpPr>
          <p:nvPr>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1"/>
                </a:solidFill>
                <a:latin typeface="Calibri"/>
                <a:ea typeface="+mn-ea"/>
                <a:cs typeface="Calibri"/>
              </a:defRPr>
            </a:lvl1pPr>
          </a:lstStyle>
          <a:p>
            <a:pPr lvl="0"/>
            <a:r>
              <a:rPr lang="en-US" dirty="0"/>
              <a:t>Click to edit Master text styles</a:t>
            </a:r>
          </a:p>
        </p:txBody>
      </p:sp>
      <p:sp>
        <p:nvSpPr>
          <p:cNvPr id="11" name="TextBox 10"/>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Tree>
    <p:extLst>
      <p:ext uri="{BB962C8B-B14F-4D97-AF65-F5344CB8AC3E}">
        <p14:creationId xmlns:p14="http://schemas.microsoft.com/office/powerpoint/2010/main" val="411195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Grey Title Slide - White Text">
    <p:spTree>
      <p:nvGrpSpPr>
        <p:cNvPr id="1" name=""/>
        <p:cNvGrpSpPr/>
        <p:nvPr/>
      </p:nvGrpSpPr>
      <p:grpSpPr>
        <a:xfrm>
          <a:off x="0" y="0"/>
          <a:ext cx="0" cy="0"/>
          <a:chOff x="0" y="0"/>
          <a:chExt cx="0" cy="0"/>
        </a:xfrm>
      </p:grpSpPr>
      <p:grpSp>
        <p:nvGrpSpPr>
          <p:cNvPr id="4" name="Group 3"/>
          <p:cNvGrpSpPr/>
          <p:nvPr userDrawn="1"/>
        </p:nvGrpSpPr>
        <p:grpSpPr>
          <a:xfrm>
            <a:off x="227013" y="247277"/>
            <a:ext cx="8725311" cy="6001885"/>
            <a:chOff x="227013" y="247277"/>
            <a:chExt cx="8725311" cy="6001885"/>
          </a:xfrm>
        </p:grpSpPr>
        <p:sp>
          <p:nvSpPr>
            <p:cNvPr id="8" name="Rectangle 7"/>
            <p:cNvSpPr/>
            <p:nvPr userDrawn="1"/>
          </p:nvSpPr>
          <p:spPr>
            <a:xfrm>
              <a:off x="227013" y="247277"/>
              <a:ext cx="8686800" cy="5971032"/>
            </a:xfrm>
            <a:prstGeom prst="rect">
              <a:avLst/>
            </a:prstGeom>
            <a:solidFill>
              <a:srgbClr val="465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Right Triangle 9"/>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userDrawn="1">
            <p:ph type="ctrTitle"/>
          </p:nvPr>
        </p:nvSpPr>
        <p:spPr>
          <a:xfrm>
            <a:off x="685800" y="1232690"/>
            <a:ext cx="6382932" cy="2014406"/>
          </a:xfrm>
        </p:spPr>
        <p:txBody>
          <a:bodyPr lIns="91440" bIns="45720" anchor="b">
            <a:noAutofit/>
          </a:bodyPr>
          <a:lstStyle>
            <a:lvl1pPr>
              <a:lnSpc>
                <a:spcPct val="90000"/>
              </a:lnSpc>
              <a:defRPr sz="4000" b="0" i="0">
                <a:solidFill>
                  <a:schemeClr val="bg1"/>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685800" y="3446313"/>
            <a:ext cx="6382932" cy="876305"/>
          </a:xfrm>
        </p:spPr>
        <p:txBody>
          <a:bodyPr>
            <a:normAutofit/>
          </a:bodyPr>
          <a:lstStyle>
            <a:lvl1pPr marL="0" indent="0" algn="l">
              <a:lnSpc>
                <a:spcPct val="12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5712839" y="6219877"/>
            <a:ext cx="3336331" cy="570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5"/>
          <p:cNvSpPr>
            <a:spLocks noGrp="1"/>
          </p:cNvSpPr>
          <p:nvPr>
            <p:ph type="body" sz="quarter" idx="10"/>
          </p:nvPr>
        </p:nvSpPr>
        <p:spPr>
          <a:xfrm>
            <a:off x="685800" y="4489450"/>
            <a:ext cx="6383338" cy="719138"/>
          </a:xfrm>
        </p:spPr>
        <p:txBody>
          <a:bodyPr>
            <a:normAutofit/>
          </a:bodyPr>
          <a:lstStyle>
            <a:lvl1pPr marL="0" indent="0" algn="l" defTabSz="457200" rtl="0" eaLnBrk="1" latinLnBrk="0" hangingPunct="1">
              <a:lnSpc>
                <a:spcPct val="120000"/>
              </a:lnSpc>
              <a:spcBef>
                <a:spcPts val="0"/>
              </a:spcBef>
              <a:buClr>
                <a:schemeClr val="accent2"/>
              </a:buClr>
              <a:buFont typeface="Arial"/>
              <a:buNone/>
              <a:defRPr lang="en-US" sz="1800" b="1" i="0" kern="1200" dirty="0" smtClean="0">
                <a:solidFill>
                  <a:schemeClr val="bg1"/>
                </a:solidFill>
                <a:latin typeface="Calibri"/>
                <a:ea typeface="+mn-ea"/>
                <a:cs typeface="Calibri"/>
              </a:defRPr>
            </a:lvl1pPr>
          </a:lstStyle>
          <a:p>
            <a:pPr lvl="0"/>
            <a:r>
              <a:rPr lang="en-US" dirty="0"/>
              <a:t>Click to edit Master text styles</a:t>
            </a:r>
          </a:p>
        </p:txBody>
      </p:sp>
      <p:sp>
        <p:nvSpPr>
          <p:cNvPr id="11" name="TextBox 10"/>
          <p:cNvSpPr txBox="1"/>
          <p:nvPr userDrawn="1"/>
        </p:nvSpPr>
        <p:spPr>
          <a:xfrm>
            <a:off x="5937141" y="6438935"/>
            <a:ext cx="2987785" cy="246124"/>
          </a:xfrm>
          <a:prstGeom prst="rect">
            <a:avLst/>
          </a:prstGeom>
          <a:noFill/>
        </p:spPr>
        <p:txBody>
          <a:bodyPr wrap="none" lIns="0" tIns="0" rIns="0" bIns="0" rtlCol="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 2018 MSCI Inc. All rights reserved. </a:t>
            </a:r>
          </a:p>
          <a:p>
            <a:pPr marL="0" marR="0" indent="0" algn="r" defTabSz="457200"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2"/>
                </a:solidFill>
                <a:latin typeface="+mn-lt"/>
                <a:ea typeface="+mn-ea"/>
                <a:cs typeface="+mn-cs"/>
              </a:rPr>
              <a:t>Please refer to the disclaimer at the end of this document.</a:t>
            </a:r>
          </a:p>
        </p:txBody>
      </p:sp>
    </p:spTree>
    <p:extLst>
      <p:ext uri="{BB962C8B-B14F-4D97-AF65-F5344CB8AC3E}">
        <p14:creationId xmlns:p14="http://schemas.microsoft.com/office/powerpoint/2010/main" val="356146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5" name="Group 4"/>
          <p:cNvGrpSpPr/>
          <p:nvPr userDrawn="1"/>
        </p:nvGrpSpPr>
        <p:grpSpPr>
          <a:xfrm>
            <a:off x="227013" y="228600"/>
            <a:ext cx="8725311" cy="6020562"/>
            <a:chOff x="227013" y="228600"/>
            <a:chExt cx="8725311" cy="6020562"/>
          </a:xfrm>
        </p:grpSpPr>
        <p:sp>
          <p:nvSpPr>
            <p:cNvPr id="10" name="Rectangle 9"/>
            <p:cNvSpPr/>
            <p:nvPr userDrawn="1"/>
          </p:nvSpPr>
          <p:spPr>
            <a:xfrm>
              <a:off x="227013" y="228600"/>
              <a:ext cx="8686800" cy="5971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Right Triangle 10"/>
            <p:cNvSpPr>
              <a:spLocks noChangeAspect="1"/>
            </p:cNvSpPr>
            <p:nvPr userDrawn="1"/>
          </p:nvSpPr>
          <p:spPr>
            <a:xfrm flipH="1">
              <a:off x="8403684" y="5700522"/>
              <a:ext cx="548640" cy="5486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2" name="Title 1"/>
          <p:cNvSpPr>
            <a:spLocks noGrp="1"/>
          </p:cNvSpPr>
          <p:nvPr>
            <p:ph type="title"/>
          </p:nvPr>
        </p:nvSpPr>
        <p:spPr>
          <a:xfrm>
            <a:off x="674688" y="646079"/>
            <a:ext cx="7313361" cy="2595596"/>
          </a:xfrm>
        </p:spPr>
        <p:txBody>
          <a:bodyPr lIns="91440" anchor="b">
            <a:noAutofit/>
          </a:bodyPr>
          <a:lstStyle>
            <a:lvl1pPr algn="l">
              <a:lnSpc>
                <a:spcPct val="90000"/>
              </a:lnSpc>
              <a:defRPr sz="40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74688" y="3450018"/>
            <a:ext cx="7313361" cy="1536480"/>
          </a:xfrm>
        </p:spPr>
        <p:txBody>
          <a:bodyPr anchor="t">
            <a:normAutofit/>
          </a:bodyPr>
          <a:lstStyle>
            <a:lvl1pPr marL="0" indent="0">
              <a:lnSpc>
                <a:spcPct val="120000"/>
              </a:lnSpc>
              <a:spcBef>
                <a:spcPts val="0"/>
              </a:spcBef>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365857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224000"/>
            <a:ext cx="7992000" cy="4824000"/>
          </a:xfrm>
        </p:spPr>
        <p:txBody>
          <a:bodyPr/>
          <a:lstStyle>
            <a:lvl1pPr marL="230188" indent="-230188">
              <a:buClr>
                <a:schemeClr val="accent1"/>
              </a:buClr>
              <a:buFont typeface="Arial"/>
              <a:buChar cha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normAutofit/>
          </a:bodyPr>
          <a:lstStyle>
            <a:lvl1pPr>
              <a:defRPr sz="2800">
                <a:solidFill>
                  <a:schemeClr val="accent1"/>
                </a:solidFill>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lvl1pPr>
              <a:defRPr>
                <a:solidFill>
                  <a:schemeClr val="bg2"/>
                </a:solidFill>
              </a:defRPr>
            </a:lvl1pPr>
          </a:lstStyle>
          <a:p>
            <a:fld id="{93AC2C76-E6AA-46CB-A2DE-F6E097F7C440}" type="slidenum">
              <a:rPr lang="en-GB" smtClean="0"/>
              <a:pPr/>
              <a:t>‹#›</a:t>
            </a:fld>
            <a:endParaRPr lang="en-GB" dirty="0"/>
          </a:p>
        </p:txBody>
      </p:sp>
    </p:spTree>
    <p:extLst>
      <p:ext uri="{BB962C8B-B14F-4D97-AF65-F5344CB8AC3E}">
        <p14:creationId xmlns:p14="http://schemas.microsoft.com/office/powerpoint/2010/main" val="413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00" y="1224000"/>
            <a:ext cx="7992000" cy="4824000"/>
          </a:xfrm>
        </p:spPr>
        <p:txBody>
          <a:bodyPr/>
          <a:lstStyle>
            <a:lvl1pPr marL="0" indent="0">
              <a:lnSpc>
                <a:spcPts val="1800"/>
              </a:lnSpc>
              <a:spcBef>
                <a:spcPts val="0"/>
              </a:spcBef>
              <a:spcAft>
                <a:spcPts val="1800"/>
              </a:spcAft>
              <a:buClr>
                <a:schemeClr val="accent2"/>
              </a:buClr>
              <a:buFont typeface="Arial"/>
              <a:buNone/>
              <a:tabLst/>
              <a:defRPr>
                <a:solidFill>
                  <a:schemeClr val="bg2"/>
                </a:solidFill>
              </a:defRPr>
            </a:lvl1pPr>
            <a:lvl2pPr marL="230188" indent="0">
              <a:lnSpc>
                <a:spcPts val="1800"/>
              </a:lnSpc>
              <a:spcBef>
                <a:spcPts val="0"/>
              </a:spcBef>
              <a:spcAft>
                <a:spcPts val="1800"/>
              </a:spcAft>
              <a:buClr>
                <a:schemeClr val="accent2"/>
              </a:buClr>
              <a:buNone/>
              <a:defRPr>
                <a:solidFill>
                  <a:schemeClr val="bg2"/>
                </a:solidFill>
              </a:defRPr>
            </a:lvl2pPr>
            <a:lvl3pPr marL="461963" indent="0">
              <a:lnSpc>
                <a:spcPts val="1800"/>
              </a:lnSpc>
              <a:spcBef>
                <a:spcPts val="0"/>
              </a:spcBef>
              <a:spcAft>
                <a:spcPts val="1800"/>
              </a:spcAft>
              <a:buClr>
                <a:schemeClr val="accent2"/>
              </a:buClr>
              <a:buNone/>
              <a:defRPr>
                <a:solidFill>
                  <a:schemeClr val="bg2"/>
                </a:solidFill>
              </a:defRPr>
            </a:lvl3pPr>
            <a:lvl4pPr marL="681038" indent="0">
              <a:lnSpc>
                <a:spcPts val="1800"/>
              </a:lnSpc>
              <a:spcBef>
                <a:spcPts val="0"/>
              </a:spcBef>
              <a:spcAft>
                <a:spcPts val="1800"/>
              </a:spcAft>
              <a:buClr>
                <a:schemeClr val="accent2"/>
              </a:buClr>
              <a:buNone/>
              <a:defRPr>
                <a:solidFill>
                  <a:schemeClr val="bg2"/>
                </a:solidFill>
              </a:defRPr>
            </a:lvl4pPr>
            <a:lvl5pPr marL="912812" indent="0">
              <a:lnSpc>
                <a:spcPts val="1800"/>
              </a:lnSpc>
              <a:spcBef>
                <a:spcPts val="0"/>
              </a:spcBef>
              <a:spcAft>
                <a:spcPts val="1800"/>
              </a:spcAft>
              <a:buClr>
                <a:schemeClr val="accent2"/>
              </a:buClr>
              <a:buNone/>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rmAutofit/>
          </a:bodyPr>
          <a:lstStyle>
            <a:lvl1pPr>
              <a:defRPr sz="2800">
                <a:solidFill>
                  <a:schemeClr val="accent1"/>
                </a:solidFill>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93AC2C76-E6AA-46CB-A2DE-F6E097F7C440}" type="slidenum">
              <a:rPr lang="en-GB" smtClean="0"/>
              <a:t>‹#›</a:t>
            </a:fld>
            <a:endParaRPr lang="en-GB" dirty="0"/>
          </a:p>
        </p:txBody>
      </p:sp>
    </p:spTree>
    <p:extLst>
      <p:ext uri="{BB962C8B-B14F-4D97-AF65-F5344CB8AC3E}">
        <p14:creationId xmlns:p14="http://schemas.microsoft.com/office/powerpoint/2010/main" val="95786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359" y="1224000"/>
            <a:ext cx="7992000" cy="460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28600" y="228600"/>
            <a:ext cx="8696326" cy="777240"/>
          </a:xfrm>
          <a:prstGeom prst="rect">
            <a:avLst/>
          </a:prstGeom>
        </p:spPr>
        <p:txBody>
          <a:bodyPr vert="horz" lIns="182880" tIns="45720" rIns="91440" bIns="45720" rtlCol="0" anchor="ctr">
            <a:normAutofit/>
          </a:bodyPr>
          <a:lstStyle/>
          <a:p>
            <a:r>
              <a:rPr lang="en-US" dirty="0"/>
              <a:t>Click to edit Master title style</a:t>
            </a:r>
          </a:p>
        </p:txBody>
      </p:sp>
      <p:sp>
        <p:nvSpPr>
          <p:cNvPr id="5" name="Slide Number Placeholder 4"/>
          <p:cNvSpPr>
            <a:spLocks noGrp="1"/>
          </p:cNvSpPr>
          <p:nvPr>
            <p:ph type="sldNum" sz="quarter" idx="4"/>
          </p:nvPr>
        </p:nvSpPr>
        <p:spPr>
          <a:xfrm>
            <a:off x="7070400" y="6325200"/>
            <a:ext cx="1846800" cy="365125"/>
          </a:xfrm>
          <a:prstGeom prst="rect">
            <a:avLst/>
          </a:prstGeom>
        </p:spPr>
        <p:txBody>
          <a:bodyPr vert="horz" lIns="91440" tIns="45720" rIns="91440" bIns="45720" rtlCol="0" anchor="ctr"/>
          <a:lstStyle>
            <a:lvl1pPr algn="r">
              <a:defRPr sz="1200">
                <a:solidFill>
                  <a:schemeClr val="bg2"/>
                </a:solidFill>
              </a:defRPr>
            </a:lvl1pPr>
          </a:lstStyle>
          <a:p>
            <a:fld id="{93AC2C76-E6AA-46CB-A2DE-F6E097F7C440}" type="slidenum">
              <a:rPr lang="en-GB" smtClean="0"/>
              <a:pPr/>
              <a:t>‹#›</a:t>
            </a:fld>
            <a:endParaRPr lang="en-GB" dirty="0"/>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88667" y="6189342"/>
            <a:ext cx="1700213" cy="6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SIPCMContentMarking" descr="{&quot;HashCode&quot;:-2080938371,&quot;Placement&quot;:&quot;Header&quot;}">
            <a:extLst>
              <a:ext uri="{FF2B5EF4-FFF2-40B4-BE49-F238E27FC236}">
                <a16:creationId xmlns:a16="http://schemas.microsoft.com/office/drawing/2014/main" xmlns="" id="{F4CF4F47-205F-4B74-A74C-891D27BDF3D2}"/>
              </a:ext>
            </a:extLst>
          </p:cNvPr>
          <p:cNvSpPr txBox="1"/>
          <p:nvPr userDrawn="1"/>
        </p:nvSpPr>
        <p:spPr>
          <a:xfrm>
            <a:off x="6949023" y="0"/>
            <a:ext cx="2194977" cy="242910"/>
          </a:xfrm>
          <a:prstGeom prst="rect">
            <a:avLst/>
          </a:prstGeom>
          <a:noFill/>
        </p:spPr>
        <p:txBody>
          <a:bodyPr vert="horz" wrap="square" lIns="0" tIns="0" rIns="0" bIns="0" rtlCol="0" anchor="ctr" anchorCtr="1">
            <a:spAutoFit/>
          </a:bodyPr>
          <a:lstStyle/>
          <a:p>
            <a:pPr algn="r">
              <a:spcBef>
                <a:spcPts val="0"/>
              </a:spcBef>
              <a:spcAft>
                <a:spcPts val="0"/>
              </a:spcAft>
            </a:pPr>
            <a:r>
              <a:rPr lang="en-US" sz="900">
                <a:solidFill>
                  <a:srgbClr val="011B2B"/>
                </a:solidFill>
                <a:latin typeface="roboto" panose="02000000000000000000" pitchFamily="2" charset="0"/>
              </a:rPr>
              <a:t> Information Classification: GENERAL </a:t>
            </a:r>
            <a:endParaRPr lang="en-US" sz="900" dirty="0" err="1">
              <a:solidFill>
                <a:srgbClr val="011B2B"/>
              </a:solidFill>
              <a:latin typeface="roboto" panose="02000000000000000000" pitchFamily="2" charset="0"/>
            </a:endParaRPr>
          </a:p>
        </p:txBody>
      </p:sp>
    </p:spTree>
    <p:extLst>
      <p:ext uri="{BB962C8B-B14F-4D97-AF65-F5344CB8AC3E}">
        <p14:creationId xmlns:p14="http://schemas.microsoft.com/office/powerpoint/2010/main" val="2039682403"/>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77" r:id="rId3"/>
    <p:sldLayoutId id="2147483675" r:id="rId4"/>
    <p:sldLayoutId id="2147483668" r:id="rId5"/>
    <p:sldLayoutId id="2147483676" r:id="rId6"/>
    <p:sldLayoutId id="2147483651" r:id="rId7"/>
    <p:sldLayoutId id="2147483650" r:id="rId8"/>
    <p:sldLayoutId id="2147483670" r:id="rId9"/>
    <p:sldLayoutId id="2147483652" r:id="rId10"/>
    <p:sldLayoutId id="2147483654" r:id="rId11"/>
    <p:sldLayoutId id="2147483672" r:id="rId12"/>
    <p:sldLayoutId id="2147483678" r:id="rId13"/>
    <p:sldLayoutId id="2147483674" r:id="rId14"/>
  </p:sldLayoutIdLst>
  <p:hf hdr="0" ftr="0" dt="0"/>
  <p:txStyles>
    <p:titleStyle>
      <a:lvl1pPr algn="l" defTabSz="457200" rtl="0" eaLnBrk="1" latinLnBrk="0" hangingPunct="1">
        <a:spcBef>
          <a:spcPct val="0"/>
        </a:spcBef>
        <a:buNone/>
        <a:defRPr sz="2800" b="0" i="0" kern="1200" cap="all">
          <a:solidFill>
            <a:schemeClr val="bg1"/>
          </a:solidFill>
          <a:latin typeface="Calibri"/>
          <a:ea typeface="+mj-ea"/>
          <a:cs typeface="Calibri"/>
        </a:defRPr>
      </a:lvl1pPr>
    </p:titleStyle>
    <p:bodyStyle>
      <a:lvl1pPr marL="230188" indent="-230188" algn="l" defTabSz="457200" rtl="0" eaLnBrk="1" latinLnBrk="0" hangingPunct="1">
        <a:lnSpc>
          <a:spcPts val="1800"/>
        </a:lnSpc>
        <a:spcBef>
          <a:spcPts val="1800"/>
        </a:spcBef>
        <a:spcAft>
          <a:spcPts val="600"/>
        </a:spcAft>
        <a:buClr>
          <a:schemeClr val="accent1"/>
        </a:buClr>
        <a:buFont typeface="Arial"/>
        <a:buChar char="•"/>
        <a:defRPr sz="1600" b="0" i="0" kern="1200">
          <a:solidFill>
            <a:schemeClr val="bg2"/>
          </a:solidFill>
          <a:latin typeface="Calibri"/>
          <a:ea typeface="+mn-ea"/>
          <a:cs typeface="Calibri"/>
        </a:defRPr>
      </a:lvl1pPr>
      <a:lvl2pPr marL="461963" indent="-231775" algn="l" defTabSz="457200" rtl="0" eaLnBrk="1" latinLnBrk="0" hangingPunct="1">
        <a:lnSpc>
          <a:spcPts val="1800"/>
        </a:lnSpc>
        <a:spcBef>
          <a:spcPts val="0"/>
        </a:spcBef>
        <a:spcAft>
          <a:spcPts val="600"/>
        </a:spcAft>
        <a:buClr>
          <a:schemeClr val="accent1"/>
        </a:buClr>
        <a:buFont typeface="Calibri" panose="020F0502020204030204" pitchFamily="34" charset="0"/>
        <a:buChar char="─"/>
        <a:defRPr sz="1600" b="0" i="0" kern="1200">
          <a:solidFill>
            <a:schemeClr val="bg2"/>
          </a:solidFill>
          <a:latin typeface="Calibri"/>
          <a:ea typeface="+mn-ea"/>
          <a:cs typeface="Calibri"/>
        </a:defRPr>
      </a:lvl2pPr>
      <a:lvl3pPr marL="681038" indent="-219075" algn="l" defTabSz="457200" rtl="0" eaLnBrk="1" latinLnBrk="0" hangingPunct="1">
        <a:lnSpc>
          <a:spcPts val="1800"/>
        </a:lnSpc>
        <a:spcBef>
          <a:spcPts val="0"/>
        </a:spcBef>
        <a:spcAft>
          <a:spcPts val="600"/>
        </a:spcAft>
        <a:buClr>
          <a:schemeClr val="accent1"/>
        </a:buClr>
        <a:buFont typeface="Arial" panose="020B0604020202020204" pitchFamily="34" charset="0"/>
        <a:buChar char="•"/>
        <a:defRPr sz="1600" b="0" i="0" kern="1200">
          <a:solidFill>
            <a:schemeClr val="bg2"/>
          </a:solidFill>
          <a:latin typeface="Calibri"/>
          <a:ea typeface="+mn-ea"/>
          <a:cs typeface="Calibri"/>
        </a:defRPr>
      </a:lvl3pPr>
      <a:lvl4pPr marL="912813" indent="-231775" algn="l" defTabSz="457200" rtl="0" eaLnBrk="1" latinLnBrk="0" hangingPunct="1">
        <a:lnSpc>
          <a:spcPts val="1800"/>
        </a:lnSpc>
        <a:spcBef>
          <a:spcPts val="0"/>
        </a:spcBef>
        <a:spcAft>
          <a:spcPts val="600"/>
        </a:spcAft>
        <a:buClr>
          <a:schemeClr val="accent1"/>
        </a:buClr>
        <a:buFont typeface="Arial" panose="020B0604020202020204" pitchFamily="34" charset="0"/>
        <a:buChar char="•"/>
        <a:defRPr sz="1600" b="0" i="0" kern="1200">
          <a:solidFill>
            <a:schemeClr val="bg2"/>
          </a:solidFill>
          <a:latin typeface="Calibri"/>
          <a:ea typeface="+mn-ea"/>
          <a:cs typeface="Calibri"/>
        </a:defRPr>
      </a:lvl4pPr>
      <a:lvl5pPr marL="1143000" indent="-230188" algn="l" defTabSz="457200" rtl="0" eaLnBrk="1" latinLnBrk="0" hangingPunct="1">
        <a:lnSpc>
          <a:spcPts val="1800"/>
        </a:lnSpc>
        <a:spcBef>
          <a:spcPts val="0"/>
        </a:spcBef>
        <a:spcAft>
          <a:spcPts val="600"/>
        </a:spcAft>
        <a:buClr>
          <a:schemeClr val="accent1"/>
        </a:buClr>
        <a:buFont typeface="Arial" panose="020B0604020202020204" pitchFamily="34" charset="0"/>
        <a:buChar char="•"/>
        <a:defRPr sz="1600" b="0" i="0" kern="1200">
          <a:solidFill>
            <a:schemeClr val="bg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9B734-185E-4BA1-A864-83A166B33366}" type="datetimeFigureOut">
              <a:rPr lang="en-US" smtClean="0"/>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25C44-9E2C-458C-A192-36C8E48D00F5}" type="slidenum">
              <a:rPr lang="en-US" smtClean="0"/>
              <a:t>‹#›</a:t>
            </a:fld>
            <a:endParaRPr lang="en-US"/>
          </a:p>
        </p:txBody>
      </p:sp>
      <p:sp>
        <p:nvSpPr>
          <p:cNvPr id="7" name="MSIPCMContentMarking" descr="{&quot;HashCode&quot;:-2080938371,&quot;Placement&quot;:&quot;Header&quot;}">
            <a:extLst>
              <a:ext uri="{FF2B5EF4-FFF2-40B4-BE49-F238E27FC236}">
                <a16:creationId xmlns:a16="http://schemas.microsoft.com/office/drawing/2014/main" xmlns="" id="{78A7232B-B9CB-42DB-9D70-E5F6EB668613}"/>
              </a:ext>
            </a:extLst>
          </p:cNvPr>
          <p:cNvSpPr txBox="1"/>
          <p:nvPr userDrawn="1"/>
        </p:nvSpPr>
        <p:spPr>
          <a:xfrm>
            <a:off x="6949023" y="0"/>
            <a:ext cx="2194977" cy="242910"/>
          </a:xfrm>
          <a:prstGeom prst="rect">
            <a:avLst/>
          </a:prstGeom>
          <a:noFill/>
        </p:spPr>
        <p:txBody>
          <a:bodyPr vert="horz" wrap="square" lIns="0" tIns="0" rIns="0" bIns="0" rtlCol="0" anchor="ctr" anchorCtr="1">
            <a:spAutoFit/>
          </a:bodyPr>
          <a:lstStyle/>
          <a:p>
            <a:pPr algn="r">
              <a:spcBef>
                <a:spcPts val="0"/>
              </a:spcBef>
              <a:spcAft>
                <a:spcPts val="0"/>
              </a:spcAft>
            </a:pPr>
            <a:r>
              <a:rPr lang="en-US" sz="900">
                <a:solidFill>
                  <a:srgbClr val="011B2B"/>
                </a:solidFill>
                <a:latin typeface="roboto" panose="02000000000000000000" pitchFamily="2" charset="0"/>
              </a:rPr>
              <a:t> Information Classification: GENERAL </a:t>
            </a:r>
          </a:p>
        </p:txBody>
      </p:sp>
    </p:spTree>
    <p:extLst>
      <p:ext uri="{BB962C8B-B14F-4D97-AF65-F5344CB8AC3E}">
        <p14:creationId xmlns:p14="http://schemas.microsoft.com/office/powerpoint/2010/main" val="10882177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MSCI Index comparison</a:t>
            </a:r>
            <a:endParaRPr lang="en-GB" dirty="0">
              <a:solidFill>
                <a:srgbClr val="FFB838"/>
              </a:solidFill>
            </a:endParaRPr>
          </a:p>
        </p:txBody>
      </p:sp>
      <p:sp>
        <p:nvSpPr>
          <p:cNvPr id="3" name="Subtitle 2"/>
          <p:cNvSpPr>
            <a:spLocks noGrp="1"/>
          </p:cNvSpPr>
          <p:nvPr>
            <p:ph type="subTitle" idx="1"/>
          </p:nvPr>
        </p:nvSpPr>
        <p:spPr/>
        <p:txBody>
          <a:bodyPr>
            <a:normAutofit/>
          </a:bodyPr>
          <a:lstStyle/>
          <a:p>
            <a:r>
              <a:rPr lang="en-GB" sz="2400" dirty="0">
                <a:solidFill>
                  <a:schemeClr val="accent2"/>
                </a:solidFill>
              </a:rPr>
              <a:t>Prepared for BMO</a:t>
            </a:r>
          </a:p>
        </p:txBody>
      </p:sp>
      <p:sp>
        <p:nvSpPr>
          <p:cNvPr id="4" name="Text Placeholder 3"/>
          <p:cNvSpPr>
            <a:spLocks noGrp="1"/>
          </p:cNvSpPr>
          <p:nvPr>
            <p:ph type="body" sz="quarter" idx="10"/>
          </p:nvPr>
        </p:nvSpPr>
        <p:spPr/>
        <p:txBody>
          <a:bodyPr/>
          <a:lstStyle/>
          <a:p>
            <a:r>
              <a:rPr lang="en-GB" dirty="0"/>
              <a:t>DEC 2019</a:t>
            </a:r>
          </a:p>
        </p:txBody>
      </p:sp>
    </p:spTree>
    <p:extLst>
      <p:ext uri="{BB962C8B-B14F-4D97-AF65-F5344CB8AC3E}">
        <p14:creationId xmlns:p14="http://schemas.microsoft.com/office/powerpoint/2010/main" val="316601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a:bodyPr>
          <a:lstStyle/>
          <a:p>
            <a:r>
              <a:rPr lang="en-US" dirty="0"/>
              <a:t>MSCI </a:t>
            </a:r>
            <a:r>
              <a:rPr lang="en-US" dirty="0" err="1"/>
              <a:t>usa</a:t>
            </a:r>
            <a:r>
              <a:rPr lang="en-US" dirty="0"/>
              <a:t> ESG Leaders vs </a:t>
            </a:r>
            <a:r>
              <a:rPr lang="en-US" dirty="0" err="1"/>
              <a:t>msci</a:t>
            </a:r>
            <a:r>
              <a:rPr lang="en-US" dirty="0"/>
              <a:t> </a:t>
            </a:r>
            <a:r>
              <a:rPr lang="en-US" dirty="0" err="1"/>
              <a:t>usa</a:t>
            </a:r>
            <a:endParaRPr lang="en-US" dirty="0"/>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10</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4 2019.</a:t>
            </a:r>
          </a:p>
        </p:txBody>
      </p:sp>
      <p:pic>
        <p:nvPicPr>
          <p:cNvPr id="2" name="Picture 1">
            <a:extLst>
              <a:ext uri="{FF2B5EF4-FFF2-40B4-BE49-F238E27FC236}">
                <a16:creationId xmlns:a16="http://schemas.microsoft.com/office/drawing/2014/main" xmlns="" id="{144953C3-202B-4C98-8DD8-F5BF0D2AA653}"/>
              </a:ext>
            </a:extLst>
          </p:cNvPr>
          <p:cNvPicPr>
            <a:picLocks noChangeAspect="1"/>
          </p:cNvPicPr>
          <p:nvPr/>
        </p:nvPicPr>
        <p:blipFill>
          <a:blip r:embed="rId2"/>
          <a:stretch>
            <a:fillRect/>
          </a:stretch>
        </p:blipFill>
        <p:spPr>
          <a:xfrm>
            <a:off x="461109" y="857196"/>
            <a:ext cx="8065476" cy="5405515"/>
          </a:xfrm>
          <a:prstGeom prst="rect">
            <a:avLst/>
          </a:prstGeom>
        </p:spPr>
      </p:pic>
    </p:spTree>
    <p:extLst>
      <p:ext uri="{BB962C8B-B14F-4D97-AF65-F5344CB8AC3E}">
        <p14:creationId xmlns:p14="http://schemas.microsoft.com/office/powerpoint/2010/main" val="420814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fontScale="90000"/>
          </a:bodyPr>
          <a:lstStyle/>
          <a:p>
            <a:r>
              <a:rPr lang="en-US" dirty="0"/>
              <a:t>MSCI </a:t>
            </a:r>
            <a:r>
              <a:rPr lang="en-US" dirty="0" err="1"/>
              <a:t>usa</a:t>
            </a:r>
            <a:r>
              <a:rPr lang="en-US" dirty="0"/>
              <a:t> ESG Leaders vs </a:t>
            </a:r>
            <a:r>
              <a:rPr lang="en-US" dirty="0" err="1"/>
              <a:t>msci</a:t>
            </a:r>
            <a:r>
              <a:rPr lang="en-US" dirty="0"/>
              <a:t> </a:t>
            </a:r>
            <a:r>
              <a:rPr lang="en-US" dirty="0" err="1"/>
              <a:t>usa</a:t>
            </a:r>
            <a:r>
              <a:rPr lang="en-US" dirty="0"/>
              <a:t> extended </a:t>
            </a:r>
            <a:r>
              <a:rPr lang="en-US" dirty="0" err="1"/>
              <a:t>esg</a:t>
            </a:r>
            <a:r>
              <a:rPr lang="en-US" dirty="0"/>
              <a:t> focus</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11</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2" name="Picture 1">
            <a:extLst>
              <a:ext uri="{FF2B5EF4-FFF2-40B4-BE49-F238E27FC236}">
                <a16:creationId xmlns:a16="http://schemas.microsoft.com/office/drawing/2014/main" xmlns="" id="{70327AFB-9FAC-44E4-A0A1-7B2DEA08E355}"/>
              </a:ext>
            </a:extLst>
          </p:cNvPr>
          <p:cNvPicPr>
            <a:picLocks noChangeAspect="1"/>
          </p:cNvPicPr>
          <p:nvPr/>
        </p:nvPicPr>
        <p:blipFill>
          <a:blip r:embed="rId2"/>
          <a:stretch>
            <a:fillRect/>
          </a:stretch>
        </p:blipFill>
        <p:spPr>
          <a:xfrm>
            <a:off x="468924" y="871261"/>
            <a:ext cx="7995138" cy="5446526"/>
          </a:xfrm>
          <a:prstGeom prst="rect">
            <a:avLst/>
          </a:prstGeom>
        </p:spPr>
      </p:pic>
    </p:spTree>
    <p:extLst>
      <p:ext uri="{BB962C8B-B14F-4D97-AF65-F5344CB8AC3E}">
        <p14:creationId xmlns:p14="http://schemas.microsoft.com/office/powerpoint/2010/main" val="58018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a:bodyPr>
          <a:lstStyle/>
          <a:p>
            <a:r>
              <a:rPr lang="en-US" dirty="0"/>
              <a:t>MSCI </a:t>
            </a:r>
            <a:r>
              <a:rPr lang="en-US" dirty="0" err="1"/>
              <a:t>canada</a:t>
            </a:r>
            <a:r>
              <a:rPr lang="en-US" dirty="0"/>
              <a:t> ESG Leaders vs </a:t>
            </a:r>
            <a:r>
              <a:rPr lang="en-US" dirty="0" err="1"/>
              <a:t>msci</a:t>
            </a:r>
            <a:r>
              <a:rPr lang="en-US" dirty="0"/>
              <a:t> </a:t>
            </a:r>
            <a:r>
              <a:rPr lang="en-US" dirty="0" err="1"/>
              <a:t>canada</a:t>
            </a:r>
            <a:endParaRPr lang="en-US" dirty="0"/>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12</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4 2019.</a:t>
            </a:r>
          </a:p>
        </p:txBody>
      </p:sp>
      <p:pic>
        <p:nvPicPr>
          <p:cNvPr id="5" name="Picture 4">
            <a:extLst>
              <a:ext uri="{FF2B5EF4-FFF2-40B4-BE49-F238E27FC236}">
                <a16:creationId xmlns:a16="http://schemas.microsoft.com/office/drawing/2014/main" xmlns="" id="{46355370-FC00-4249-A861-41B7DD8B6D31}"/>
              </a:ext>
            </a:extLst>
          </p:cNvPr>
          <p:cNvPicPr>
            <a:picLocks noChangeAspect="1"/>
          </p:cNvPicPr>
          <p:nvPr/>
        </p:nvPicPr>
        <p:blipFill>
          <a:blip r:embed="rId2"/>
          <a:stretch>
            <a:fillRect/>
          </a:stretch>
        </p:blipFill>
        <p:spPr>
          <a:xfrm>
            <a:off x="616867" y="860153"/>
            <a:ext cx="7910266" cy="5360893"/>
          </a:xfrm>
          <a:prstGeom prst="rect">
            <a:avLst/>
          </a:prstGeom>
        </p:spPr>
      </p:pic>
    </p:spTree>
    <p:extLst>
      <p:ext uri="{BB962C8B-B14F-4D97-AF65-F5344CB8AC3E}">
        <p14:creationId xmlns:p14="http://schemas.microsoft.com/office/powerpoint/2010/main" val="6881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a:bodyPr>
          <a:lstStyle/>
          <a:p>
            <a:r>
              <a:rPr lang="en-US" dirty="0"/>
              <a:t>MSCI </a:t>
            </a:r>
            <a:r>
              <a:rPr lang="en-US" dirty="0" err="1"/>
              <a:t>canada</a:t>
            </a:r>
            <a:r>
              <a:rPr lang="en-US" dirty="0"/>
              <a:t> ESG Leaders vs </a:t>
            </a:r>
            <a:r>
              <a:rPr lang="en-US" dirty="0" err="1"/>
              <a:t>msci</a:t>
            </a:r>
            <a:r>
              <a:rPr lang="en-US" dirty="0"/>
              <a:t> Canada </a:t>
            </a:r>
            <a:r>
              <a:rPr lang="en-US" dirty="0" err="1"/>
              <a:t>esg</a:t>
            </a:r>
            <a:r>
              <a:rPr lang="en-US" dirty="0"/>
              <a:t> focus</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13</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5" name="Picture 4">
            <a:extLst>
              <a:ext uri="{FF2B5EF4-FFF2-40B4-BE49-F238E27FC236}">
                <a16:creationId xmlns:a16="http://schemas.microsoft.com/office/drawing/2014/main" xmlns="" id="{4A26EC73-C0BB-4879-BD17-5D3B8BCBC511}"/>
              </a:ext>
            </a:extLst>
          </p:cNvPr>
          <p:cNvPicPr>
            <a:picLocks noChangeAspect="1"/>
          </p:cNvPicPr>
          <p:nvPr/>
        </p:nvPicPr>
        <p:blipFill>
          <a:blip r:embed="rId2"/>
          <a:stretch>
            <a:fillRect/>
          </a:stretch>
        </p:blipFill>
        <p:spPr>
          <a:xfrm>
            <a:off x="672123" y="806930"/>
            <a:ext cx="8026400" cy="5510857"/>
          </a:xfrm>
          <a:prstGeom prst="rect">
            <a:avLst/>
          </a:prstGeom>
        </p:spPr>
      </p:pic>
    </p:spTree>
    <p:extLst>
      <p:ext uri="{BB962C8B-B14F-4D97-AF65-F5344CB8AC3E}">
        <p14:creationId xmlns:p14="http://schemas.microsoft.com/office/powerpoint/2010/main" val="24994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GB" sz="1400" dirty="0"/>
              <a:t>AMERICAS</a:t>
            </a:r>
          </a:p>
          <a:p>
            <a:endParaRPr lang="en-GB" dirty="0"/>
          </a:p>
          <a:p>
            <a:r>
              <a:rPr lang="en-GB" dirty="0"/>
              <a:t>Americas 	1 888 588 4567 *</a:t>
            </a:r>
          </a:p>
          <a:p>
            <a:r>
              <a:rPr lang="en-GB" dirty="0"/>
              <a:t>Atlanta		+ 1 404 551 3212</a:t>
            </a:r>
          </a:p>
          <a:p>
            <a:r>
              <a:rPr lang="en-GB" dirty="0"/>
              <a:t>Boston		+ 1 617 532 0920</a:t>
            </a:r>
          </a:p>
          <a:p>
            <a:r>
              <a:rPr lang="en-GB" dirty="0"/>
              <a:t>Chicago	+ 1 312 675 0545</a:t>
            </a:r>
          </a:p>
          <a:p>
            <a:r>
              <a:rPr lang="en-GB" dirty="0"/>
              <a:t>Monterrey	+ 52 81 1253 4020</a:t>
            </a:r>
          </a:p>
          <a:p>
            <a:r>
              <a:rPr lang="en-GB" dirty="0"/>
              <a:t>New York	+ 1 212 804 3901</a:t>
            </a:r>
          </a:p>
          <a:p>
            <a:r>
              <a:rPr lang="en-GB" dirty="0"/>
              <a:t>San Francisco	+ 1 415 836 8800</a:t>
            </a:r>
          </a:p>
          <a:p>
            <a:r>
              <a:rPr lang="en-GB" dirty="0"/>
              <a:t>Sao Paulo	+ 55 11 3706 1360</a:t>
            </a:r>
          </a:p>
          <a:p>
            <a:r>
              <a:rPr lang="en-GB" dirty="0"/>
              <a:t>Toronto	+ 1 416 628 1007</a:t>
            </a:r>
          </a:p>
          <a:p>
            <a:endParaRPr lang="en-GB" dirty="0"/>
          </a:p>
          <a:p>
            <a:pPr>
              <a:tabLst>
                <a:tab pos="460375" algn="l"/>
                <a:tab pos="909638" algn="l"/>
              </a:tabLst>
            </a:pPr>
            <a:r>
              <a:rPr lang="pt-BR" sz="1050" dirty="0"/>
              <a:t>* = toll free</a:t>
            </a:r>
          </a:p>
          <a:p>
            <a:endParaRPr lang="en-GB" sz="1600" b="1" dirty="0"/>
          </a:p>
          <a:p>
            <a:r>
              <a:rPr lang="en-GB" sz="1600" b="1" dirty="0"/>
              <a:t>msci.com</a:t>
            </a:r>
          </a:p>
          <a:p>
            <a:r>
              <a:rPr lang="en-GB" sz="1600" b="1" dirty="0"/>
              <a:t>clientservice@msci.com</a:t>
            </a:r>
          </a:p>
          <a:p>
            <a:endParaRPr lang="en-GB" dirty="0"/>
          </a:p>
          <a:p>
            <a:endParaRPr lang="en-GB" dirty="0"/>
          </a:p>
        </p:txBody>
      </p:sp>
      <p:sp>
        <p:nvSpPr>
          <p:cNvPr id="3" name="Title 2"/>
          <p:cNvSpPr>
            <a:spLocks noGrp="1"/>
          </p:cNvSpPr>
          <p:nvPr>
            <p:ph type="title"/>
          </p:nvPr>
        </p:nvSpPr>
        <p:spPr/>
        <p:txBody>
          <a:bodyPr/>
          <a:lstStyle/>
          <a:p>
            <a:r>
              <a:rPr lang="en-GB" dirty="0"/>
              <a:t>Contact Us</a:t>
            </a:r>
          </a:p>
        </p:txBody>
      </p:sp>
      <p:sp>
        <p:nvSpPr>
          <p:cNvPr id="4" name="Slide Number Placeholder 3"/>
          <p:cNvSpPr>
            <a:spLocks noGrp="1"/>
          </p:cNvSpPr>
          <p:nvPr>
            <p:ph type="sldNum" sz="quarter" idx="10"/>
          </p:nvPr>
        </p:nvSpPr>
        <p:spPr/>
        <p:txBody>
          <a:bodyPr/>
          <a:lstStyle/>
          <a:p>
            <a:fld id="{93AC2C76-E6AA-46CB-A2DE-F6E097F7C440}" type="slidenum">
              <a:rPr lang="en-GB" smtClean="0"/>
              <a:t>14</a:t>
            </a:fld>
            <a:endParaRPr lang="en-GB" dirty="0"/>
          </a:p>
        </p:txBody>
      </p:sp>
      <p:sp>
        <p:nvSpPr>
          <p:cNvPr id="5" name="Content Placeholder 4"/>
          <p:cNvSpPr>
            <a:spLocks noGrp="1"/>
          </p:cNvSpPr>
          <p:nvPr>
            <p:ph idx="11"/>
          </p:nvPr>
        </p:nvSpPr>
        <p:spPr/>
        <p:txBody>
          <a:bodyPr/>
          <a:lstStyle/>
          <a:p>
            <a:pPr>
              <a:spcAft>
                <a:spcPts val="1200"/>
              </a:spcAft>
            </a:pPr>
            <a:r>
              <a:rPr lang="en-GB" sz="1400" dirty="0"/>
              <a:t>EUROPE, MIDDLE EAST </a:t>
            </a:r>
            <a:br>
              <a:rPr lang="en-GB" sz="1400" dirty="0"/>
            </a:br>
            <a:r>
              <a:rPr lang="en-GB" sz="1400" dirty="0"/>
              <a:t>&amp; AFRICA</a:t>
            </a:r>
          </a:p>
          <a:p>
            <a:r>
              <a:rPr lang="en-GB" dirty="0"/>
              <a:t>Cape Town	+ 27 21 673 0100</a:t>
            </a:r>
          </a:p>
          <a:p>
            <a:r>
              <a:rPr lang="en-GB" dirty="0"/>
              <a:t>Frankfurt	+ 49 69 133 859 00</a:t>
            </a:r>
          </a:p>
          <a:p>
            <a:r>
              <a:rPr lang="en-GB" dirty="0"/>
              <a:t>Geneva	+ 41 22 817 9777</a:t>
            </a:r>
          </a:p>
          <a:p>
            <a:r>
              <a:rPr lang="en-GB" dirty="0"/>
              <a:t>London	+ 44 20 7618 2222</a:t>
            </a:r>
          </a:p>
          <a:p>
            <a:r>
              <a:rPr lang="en-GB" dirty="0"/>
              <a:t>Milan		+ 39 02 5849 0415</a:t>
            </a:r>
          </a:p>
          <a:p>
            <a:r>
              <a:rPr lang="en-GB" dirty="0"/>
              <a:t>Paris		0800 91 59 17 *</a:t>
            </a:r>
          </a:p>
          <a:p>
            <a:endParaRPr lang="en-GB" dirty="0"/>
          </a:p>
        </p:txBody>
      </p:sp>
      <p:sp>
        <p:nvSpPr>
          <p:cNvPr id="6" name="Content Placeholder 5"/>
          <p:cNvSpPr>
            <a:spLocks noGrp="1"/>
          </p:cNvSpPr>
          <p:nvPr>
            <p:ph idx="12"/>
          </p:nvPr>
        </p:nvSpPr>
        <p:spPr>
          <a:xfrm>
            <a:off x="6228000" y="1224000"/>
            <a:ext cx="2625854" cy="4824000"/>
          </a:xfrm>
        </p:spPr>
        <p:txBody>
          <a:bodyPr/>
          <a:lstStyle/>
          <a:p>
            <a:pPr>
              <a:spcAft>
                <a:spcPts val="1200"/>
              </a:spcAft>
            </a:pPr>
            <a:r>
              <a:rPr lang="en-GB" sz="1400" dirty="0"/>
              <a:t>ASIA PACIFIC</a:t>
            </a:r>
          </a:p>
          <a:p>
            <a:endParaRPr lang="en-GB" dirty="0"/>
          </a:p>
          <a:p>
            <a:r>
              <a:rPr lang="en-GB" dirty="0"/>
              <a:t>China North	10800 852 1032 *</a:t>
            </a:r>
          </a:p>
          <a:p>
            <a:r>
              <a:rPr lang="en-GB" dirty="0"/>
              <a:t>China South	10800 152 1032 *</a:t>
            </a:r>
          </a:p>
          <a:p>
            <a:r>
              <a:rPr lang="en-GB" dirty="0"/>
              <a:t>Hong Kong	+ 852 2844 9333</a:t>
            </a:r>
          </a:p>
          <a:p>
            <a:r>
              <a:rPr lang="en-GB" dirty="0"/>
              <a:t>Mumbai	+ 91 22 6784 9160</a:t>
            </a:r>
          </a:p>
          <a:p>
            <a:r>
              <a:rPr lang="en-GB" dirty="0"/>
              <a:t>Seoul		00798 8521 3392 *</a:t>
            </a:r>
          </a:p>
          <a:p>
            <a:r>
              <a:rPr lang="en-GB" dirty="0"/>
              <a:t>Singapore	800 852 3749 *</a:t>
            </a:r>
          </a:p>
          <a:p>
            <a:r>
              <a:rPr lang="en-GB" dirty="0"/>
              <a:t>Sydney		+ 61 2 9033 9333</a:t>
            </a:r>
          </a:p>
          <a:p>
            <a:r>
              <a:rPr lang="en-GB" dirty="0"/>
              <a:t>Taipei		008 0112 7513 *</a:t>
            </a:r>
          </a:p>
          <a:p>
            <a:r>
              <a:rPr lang="en-US" dirty="0"/>
              <a:t>Thailand	0018 0015 6207 7181 *</a:t>
            </a:r>
            <a:endParaRPr lang="en-GB" dirty="0"/>
          </a:p>
          <a:p>
            <a:r>
              <a:rPr lang="en-GB" dirty="0"/>
              <a:t>Tokyo		81 3 5290 1555</a:t>
            </a:r>
          </a:p>
          <a:p>
            <a:endParaRPr lang="en-GB" dirty="0"/>
          </a:p>
          <a:p>
            <a:endParaRPr lang="en-GB" dirty="0"/>
          </a:p>
        </p:txBody>
      </p:sp>
    </p:spTree>
    <p:extLst>
      <p:ext uri="{BB962C8B-B14F-4D97-AF65-F5344CB8AC3E}">
        <p14:creationId xmlns:p14="http://schemas.microsoft.com/office/powerpoint/2010/main" val="400588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600" dirty="0"/>
              <a:t>This document and all of the information contained in it, including without limitation all text, data, graphs, charts (collectively, the “Information”) is the property of MSCI Inc. or its subsidiaries (collectively, “MSCI”), or MSCI’s licensors, direct or indirect suppliers or any third party involved in making or compiling any Information (collectively, with MSCI, the “Information Providers”) and is provided for informational purposes only.  The Information may not be modified, reverse-engineered, reproduced or </a:t>
            </a:r>
            <a:r>
              <a:rPr lang="en-GB" sz="600" dirty="0" err="1"/>
              <a:t>redisseminated</a:t>
            </a:r>
            <a:r>
              <a:rPr lang="en-GB" sz="600" dirty="0"/>
              <a:t> in whole or in part without prior written permission from MSCI. </a:t>
            </a:r>
          </a:p>
          <a:p>
            <a:r>
              <a:rPr lang="en-GB" sz="600" dirty="0"/>
              <a:t>The Information may not be used to create derivative works or to verify or correct other data or information.   For example (but without limitation), the Information may not be used to create indexes, databases, risk models, analytics, software, or in connection with the issuing, offering, sponsoring, managing or marketing of any securities, portfolios, financial products or other investment vehicles utilizing or based on, linked to, tracking or otherwise derived from the Information or any other MSCI data, information, products or services.  </a:t>
            </a:r>
          </a:p>
          <a:p>
            <a:r>
              <a:rPr lang="en-GB" sz="600" dirty="0"/>
              <a:t>The user of the Information assumes the entire risk of any use it may make or permit to be made of the Information.  NONE OF THE INFORMATION PROVIDERS MAKES ANY EXPRESS OR IMPLIED WARRANTIES OR REPRESENTATIONS WITH RESPECT TO THE INFORMATION (OR THE RESULTS TO BE OBTAINED BY THE USE THEREOF), AND TO THE MAXIMUM EXTENT PERMITTED BY APPLICABLE LAW, EACH INFORMATION PROVIDER EXPRESSLY DISCLAIMS ALL IMPLIED WARRANTIES (INCLUDING, WITHOUT LIMITATION, ANY IMPLIED WARRANTIES OF ORIGINALITY, ACCURACY, TIMELINESS, NON-INFRINGEMENT, COMPLETENESS, MERCHANTABILITY AND FITNESS FOR A PARTICULAR PURPOSE) WITH RESPECT TO ANY OF THE INFORMATION.</a:t>
            </a:r>
          </a:p>
          <a:p>
            <a:r>
              <a:rPr lang="en-GB" sz="600" dirty="0"/>
              <a:t>Without limiting any of the foregoing and to the maximum extent permitted by applicable law, in no event shall any Information Provider have any liability regarding any of the Information for any direct, indirect, special, punitive, consequential (including lost profits) or any other damages even if notified of the possibility of such damages. The foregoing shall not exclude or limit any liability that may not by applicable law be excluded or limited, including without limitation (as applicable), any liability for death or personal injury to the extent that such injury results from the negligence or </a:t>
            </a:r>
            <a:r>
              <a:rPr lang="en-GB" sz="600" dirty="0" err="1"/>
              <a:t>willful</a:t>
            </a:r>
            <a:r>
              <a:rPr lang="en-GB" sz="600" dirty="0"/>
              <a:t> default of itself, its servants, agents or sub-contractors.  </a:t>
            </a:r>
          </a:p>
          <a:p>
            <a:r>
              <a:rPr lang="en-GB" sz="600" dirty="0"/>
              <a:t>Information containing any historical information, data or analysis should not be taken as an indication or guarantee of any future performance, analysis, forecast or prediction.  Past performance does not guarantee future results.  </a:t>
            </a:r>
          </a:p>
          <a:p>
            <a:r>
              <a:rPr lang="en-GB" sz="600" dirty="0"/>
              <a:t>The Information should not be relied on and is not a substitute for the skill, judgment and experience of the user, its management, employees, advisors and/or clients when making investment and other business decisions.  All Information is impersonal and not tailored to the needs of any person, entity or group of persons.</a:t>
            </a:r>
          </a:p>
          <a:p>
            <a:r>
              <a:rPr lang="en-GB" sz="600" dirty="0"/>
              <a:t>None of the Information constitutes an offer to sell (or a solicitation of an offer to buy), any security, financial product or other investment vehicle or any trading strategy. </a:t>
            </a:r>
          </a:p>
          <a:p>
            <a:r>
              <a:rPr lang="en-GB" sz="600" dirty="0"/>
              <a:t>It is not possible to invest directly in an index.  Exposure to an asset class or trading strategy or other category represented by an index is only available through third party investable instruments (if any) based on that index.   MSCI does not issue, sponsor, endorse, market, offer, review or otherwise express any opinion regarding any fund, ETF, derivative or other security, investment, financial product or trading strategy that is based on, linked to or seeks to provide an investment return related to the performance of any MSCI index (collectively, “Index Linked Investments”). MSCI makes no assurance that any Index Linked Investments will accurately track index performance or provide positive investment returns.  MSCI Inc. is not an investment adviser or fiduciary and MSCI makes no representation regarding the advisability of investing in any Index Linked Investments.</a:t>
            </a:r>
          </a:p>
          <a:p>
            <a:r>
              <a:rPr lang="en-GB" sz="600" dirty="0"/>
              <a:t>Index returns do not represent the results of actual trading of investible assets/securities. MSCI maintains and calculates indexes, but does not manage actual assets. Index returns do not reflect payment of any sales charges or fees an investor may pay to purchase the securities underlying the index or Index Linked Investments. The imposition of these fees and charges would cause the performance of an Index Linked Investment to be different than the MSCI index performance.</a:t>
            </a:r>
          </a:p>
          <a:p>
            <a:r>
              <a:rPr lang="en-GB" sz="600" dirty="0"/>
              <a:t>The Information may contain back tested data.  Back-tested performance is not actual performance, but is hypothetical.  There are frequently material differences between back tested performance results and actual results subsequently achieved by any investment strategy.  </a:t>
            </a:r>
          </a:p>
          <a:p>
            <a:r>
              <a:rPr lang="en-GB" sz="600" dirty="0"/>
              <a:t>Constituents of MSCI equity indexes are listed companies, which are included in or excluded from the indexes according to the application of the relevant index methodologies. Accordingly, constituents in MSCI equity indexes may include MSCI Inc., clients of MSCI or suppliers to MSCI.  Inclusion of a security within an MSCI index is not a recommendation by MSCI to buy, sell, or hold such security, nor is it considered to be investment advice.</a:t>
            </a:r>
          </a:p>
          <a:p>
            <a:r>
              <a:rPr lang="en-GB" sz="600" dirty="0"/>
              <a:t>Data and information produced by various affiliates of MSCI Inc., including MSCI ESG Research LLC and Barra LLC, may be used in calculating certain MSCI indexes.  More information can be found in the relevant index methodologies on www.msci.com. </a:t>
            </a:r>
          </a:p>
          <a:p>
            <a:r>
              <a:rPr lang="en-GB" sz="600" dirty="0"/>
              <a:t>MSCI receives compensation in connection with licensing its indexes to third parties.  MSCI Inc.’s revenue includes fees based on assets in Index Linked Investments. Information can be found in MSCI Inc.’s company filings on the Investor Relations section of www.msci.com.</a:t>
            </a:r>
          </a:p>
          <a:p>
            <a:r>
              <a:rPr lang="en-GB" sz="600" dirty="0"/>
              <a:t>MSCI ESG Research LLC is a Registered Investment Adviser under the Investment Advisers Act of 1940 and a subsidiary of MSCI Inc.  Except with respect to any applicable products or services from MSCI ESG Research, neither MSCI nor any of its products or services recommends, endorses, approves or otherwise expresses any opinion regarding any issuer, securities, financial products or instruments or trading strategies and MSCI’s products or services are not intended to constitute investment advice or a recommendation to make (or refrain from making) any kind of investment decision and may not be relied on as such. Issuers mentioned or included in any MSCI ESG Research materials may include MSCI Inc., clients of MSCI or suppliers to MSCI, and may also purchase research or other products or services from MSCI ESG Research.  MSCI ESG Research materials, including materials utilized in any MSCI ESG Indexes or other products, have not been submitted to, nor received approval from, the United States Securities and Exchange Commission or any other regulatory body.</a:t>
            </a:r>
          </a:p>
          <a:p>
            <a:r>
              <a:rPr lang="en-GB" sz="600" dirty="0"/>
              <a:t>Any use of or access to products, services or information of MSCI requires a license from MSCI.  MSCI, Barra, </a:t>
            </a:r>
            <a:r>
              <a:rPr lang="en-GB" sz="600" dirty="0" err="1"/>
              <a:t>RiskMetrics</a:t>
            </a:r>
            <a:r>
              <a:rPr lang="en-GB" sz="600" dirty="0"/>
              <a:t>, IPD, FEA, </a:t>
            </a:r>
            <a:r>
              <a:rPr lang="en-GB" sz="600" dirty="0" err="1"/>
              <a:t>InvestorForce</a:t>
            </a:r>
            <a:r>
              <a:rPr lang="en-GB" sz="600" dirty="0"/>
              <a:t>, and other MSCI brands and product names are the trademarks, service marks, or registered trademarks of MSCI or its subsidiaries in the United States and other jurisdictions.  The Global Industry Classification Standard (GICS) was developed by and is the exclusive property of MSCI and Standard &amp; Poor’s.  “Global Industry Classification Standard (GICS)” is a service mark of MSCI and Standard &amp; Poor’s.</a:t>
            </a:r>
          </a:p>
        </p:txBody>
      </p:sp>
      <p:sp>
        <p:nvSpPr>
          <p:cNvPr id="4" name="Title 3"/>
          <p:cNvSpPr>
            <a:spLocks noGrp="1"/>
          </p:cNvSpPr>
          <p:nvPr>
            <p:ph type="title"/>
          </p:nvPr>
        </p:nvSpPr>
        <p:spPr/>
        <p:txBody>
          <a:bodyPr/>
          <a:lstStyle/>
          <a:p>
            <a:r>
              <a:rPr lang="en-US" dirty="0"/>
              <a:t>Notice and disclaimer</a:t>
            </a:r>
          </a:p>
        </p:txBody>
      </p:sp>
      <p:sp>
        <p:nvSpPr>
          <p:cNvPr id="6" name="Slide Number Placeholder 5"/>
          <p:cNvSpPr>
            <a:spLocks noGrp="1"/>
          </p:cNvSpPr>
          <p:nvPr>
            <p:ph type="sldNum" sz="quarter" idx="10"/>
          </p:nvPr>
        </p:nvSpPr>
        <p:spPr/>
        <p:txBody>
          <a:bodyPr/>
          <a:lstStyle/>
          <a:p>
            <a:fld id="{93AC2C76-E6AA-46CB-A2DE-F6E097F7C440}" type="slidenum">
              <a:rPr lang="en-GB" smtClean="0"/>
              <a:t>15</a:t>
            </a:fld>
            <a:endParaRPr lang="en-GB" dirty="0"/>
          </a:p>
        </p:txBody>
      </p:sp>
    </p:spTree>
    <p:extLst>
      <p:ext uri="{BB962C8B-B14F-4D97-AF65-F5344CB8AC3E}">
        <p14:creationId xmlns:p14="http://schemas.microsoft.com/office/powerpoint/2010/main" val="100202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MSCI world vs MSCI world ESG Leaders</a:t>
            </a:r>
          </a:p>
        </p:txBody>
      </p:sp>
      <p:sp>
        <p:nvSpPr>
          <p:cNvPr id="4" name="Slide Number Placeholder 3"/>
          <p:cNvSpPr>
            <a:spLocks noGrp="1"/>
          </p:cNvSpPr>
          <p:nvPr>
            <p:ph type="sldNum" sz="quarter" idx="10"/>
          </p:nvPr>
        </p:nvSpPr>
        <p:spPr/>
        <p:txBody>
          <a:bodyPr/>
          <a:lstStyle/>
          <a:p>
            <a:fld id="{93AC2C76-E6AA-46CB-A2DE-F6E097F7C440}" type="slidenum">
              <a:rPr lang="en-GB" smtClean="0"/>
              <a:pPr/>
              <a:t>2</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622031976"/>
              </p:ext>
            </p:extLst>
          </p:nvPr>
        </p:nvGraphicFramePr>
        <p:xfrm>
          <a:off x="437387" y="1005840"/>
          <a:ext cx="7922770" cy="2683673"/>
        </p:xfrm>
        <a:graphic>
          <a:graphicData uri="http://schemas.openxmlformats.org/drawingml/2006/table">
            <a:tbl>
              <a:tblPr firstRow="1">
                <a:tableStyleId>{B301B821-A1FF-4177-AEE7-76D212191A09}</a:tableStyleId>
              </a:tblPr>
              <a:tblGrid>
                <a:gridCol w="2001837">
                  <a:extLst>
                    <a:ext uri="{9D8B030D-6E8A-4147-A177-3AD203B41FA5}">
                      <a16:colId xmlns:a16="http://schemas.microsoft.com/office/drawing/2014/main" xmlns="" val="20000"/>
                    </a:ext>
                  </a:extLst>
                </a:gridCol>
                <a:gridCol w="2001837">
                  <a:extLst>
                    <a:ext uri="{9D8B030D-6E8A-4147-A177-3AD203B41FA5}">
                      <a16:colId xmlns:a16="http://schemas.microsoft.com/office/drawing/2014/main" xmlns="" val="1608104943"/>
                    </a:ext>
                  </a:extLst>
                </a:gridCol>
                <a:gridCol w="2205593">
                  <a:extLst>
                    <a:ext uri="{9D8B030D-6E8A-4147-A177-3AD203B41FA5}">
                      <a16:colId xmlns:a16="http://schemas.microsoft.com/office/drawing/2014/main" xmlns="" val="20001"/>
                    </a:ext>
                  </a:extLst>
                </a:gridCol>
                <a:gridCol w="1713503">
                  <a:extLst>
                    <a:ext uri="{9D8B030D-6E8A-4147-A177-3AD203B41FA5}">
                      <a16:colId xmlns:a16="http://schemas.microsoft.com/office/drawing/2014/main" xmlns="" val="324787463"/>
                    </a:ext>
                  </a:extLst>
                </a:gridCol>
              </a:tblGrid>
              <a:tr h="398769">
                <a:tc>
                  <a:txBody>
                    <a:bodyPr/>
                    <a:lstStyle/>
                    <a:p>
                      <a:pPr algn="ctr" fontAlgn="b"/>
                      <a:r>
                        <a:rPr lang="en-US" sz="1500" b="1" u="none" strike="noStrike" dirty="0">
                          <a:effectLst/>
                        </a:rPr>
                        <a:t>Sector Weight</a:t>
                      </a:r>
                      <a:endParaRPr lang="en-US" sz="1500" b="1" i="0" u="none" strike="noStrike" dirty="0">
                        <a:effectLst/>
                        <a:latin typeface="Arial"/>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500" b="1" i="0" u="none" strike="noStrike" dirty="0">
                        <a:effectLst/>
                        <a:latin typeface="Arial"/>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500" b="1" i="0" u="none" strike="noStrike" dirty="0">
                          <a:effectLst/>
                          <a:latin typeface="Arial"/>
                        </a:rPr>
                        <a:t>World</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500" b="1" u="none" strike="noStrike" kern="1200" dirty="0">
                          <a:solidFill>
                            <a:schemeClr val="lt1"/>
                          </a:solidFill>
                          <a:effectLst/>
                          <a:latin typeface="+mn-lt"/>
                          <a:ea typeface="+mn-ea"/>
                          <a:cs typeface="+mn-cs"/>
                        </a:rPr>
                        <a:t>World ESG Leaders</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68147">
                <a:tc gridSpan="2">
                  <a:txBody>
                    <a:bodyPr/>
                    <a:lstStyle/>
                    <a:p>
                      <a:pPr algn="l" fontAlgn="b"/>
                      <a:r>
                        <a:rPr lang="en-US" sz="1300" b="0" i="0" u="none" strike="noStrike" dirty="0">
                          <a:solidFill>
                            <a:srgbClr val="465058"/>
                          </a:solidFill>
                          <a:effectLst/>
                          <a:latin typeface="+mn-lt"/>
                        </a:rPr>
                        <a:t>Communication Services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8.487%</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8.482%</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2518">
                <a:tc gridSpan="2">
                  <a:txBody>
                    <a:bodyPr/>
                    <a:lstStyle/>
                    <a:p>
                      <a:pPr algn="l" fontAlgn="b"/>
                      <a:r>
                        <a:rPr lang="en-US" sz="1300" b="0" i="0" u="none" strike="noStrike" dirty="0">
                          <a:solidFill>
                            <a:srgbClr val="465058"/>
                          </a:solidFill>
                          <a:effectLst/>
                          <a:latin typeface="+mn-lt"/>
                        </a:rPr>
                        <a:t>Consumer Discretionary</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10.279%</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10.371%</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86442208"/>
                  </a:ext>
                </a:extLst>
              </a:tr>
              <a:tr h="105942">
                <a:tc gridSpan="2">
                  <a:txBody>
                    <a:bodyPr/>
                    <a:lstStyle/>
                    <a:p>
                      <a:pPr algn="l" fontAlgn="b"/>
                      <a:r>
                        <a:rPr lang="en-US" sz="1300" b="0" i="0" u="none" strike="noStrike" dirty="0">
                          <a:solidFill>
                            <a:srgbClr val="465058"/>
                          </a:solidFill>
                          <a:effectLst/>
                          <a:latin typeface="+mn-lt"/>
                        </a:rPr>
                        <a:t>Consumer Staples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8.371%</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8.215%</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49393206"/>
                  </a:ext>
                </a:extLst>
              </a:tr>
              <a:tr h="124634">
                <a:tc>
                  <a:txBody>
                    <a:bodyPr/>
                    <a:lstStyle/>
                    <a:p>
                      <a:pPr algn="l" fontAlgn="b"/>
                      <a:r>
                        <a:rPr lang="en-US" sz="1300" b="0" i="0" u="none" strike="noStrike" dirty="0">
                          <a:solidFill>
                            <a:srgbClr val="465058"/>
                          </a:solidFill>
                          <a:effectLst/>
                          <a:latin typeface="+mn-lt"/>
                        </a:rPr>
                        <a:t>Energy</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300" b="0" i="0" u="none" strike="noStrike" dirty="0">
                        <a:solidFill>
                          <a:srgbClr val="465058"/>
                        </a:solidFill>
                        <a:effectLst/>
                        <a:latin typeface="+mn-lt"/>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4.814%</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4.204%</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32891463"/>
                  </a:ext>
                </a:extLst>
              </a:tr>
              <a:tr h="52791">
                <a:tc gridSpan="2">
                  <a:txBody>
                    <a:bodyPr/>
                    <a:lstStyle/>
                    <a:p>
                      <a:pPr algn="l" fontAlgn="b"/>
                      <a:r>
                        <a:rPr lang="en-US" sz="1300" b="0" i="0" u="none" strike="noStrike" dirty="0">
                          <a:solidFill>
                            <a:srgbClr val="465058"/>
                          </a:solidFill>
                          <a:effectLst/>
                          <a:latin typeface="+mn-lt"/>
                        </a:rPr>
                        <a:t>Financials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15.692%</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15.405%</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89178">
                <a:tc gridSpan="2">
                  <a:txBody>
                    <a:bodyPr/>
                    <a:lstStyle/>
                    <a:p>
                      <a:pPr algn="l" fontAlgn="b"/>
                      <a:r>
                        <a:rPr lang="en-US" sz="1300" b="0" i="0" u="none" strike="noStrike" dirty="0">
                          <a:solidFill>
                            <a:srgbClr val="465058"/>
                          </a:solidFill>
                          <a:effectLst/>
                          <a:latin typeface="+mn-lt"/>
                        </a:rPr>
                        <a:t>Health Care</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12.956%</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12.952%</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89762">
                <a:tc gridSpan="2">
                  <a:txBody>
                    <a:bodyPr/>
                    <a:lstStyle/>
                    <a:p>
                      <a:pPr algn="l" fontAlgn="b"/>
                      <a:r>
                        <a:rPr lang="en-US" sz="1300" b="0" i="0" u="none" strike="noStrike" dirty="0">
                          <a:solidFill>
                            <a:srgbClr val="465058"/>
                          </a:solidFill>
                          <a:effectLst/>
                          <a:latin typeface="+mn-lt"/>
                        </a:rPr>
                        <a:t>Industrials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11.196%</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11.271%</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08454">
                <a:tc gridSpan="2">
                  <a:txBody>
                    <a:bodyPr/>
                    <a:lstStyle/>
                    <a:p>
                      <a:pPr algn="l" fontAlgn="b"/>
                      <a:r>
                        <a:rPr lang="en-US" sz="1300" b="0" i="0" u="none" strike="noStrike" dirty="0">
                          <a:solidFill>
                            <a:srgbClr val="465058"/>
                          </a:solidFill>
                          <a:effectLst/>
                          <a:latin typeface="+mn-lt"/>
                        </a:rPr>
                        <a:t>Information Technology</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17.163%</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17.565%</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81481">
                <a:tc gridSpan="2">
                  <a:txBody>
                    <a:bodyPr/>
                    <a:lstStyle/>
                    <a:p>
                      <a:pPr algn="l" fontAlgn="b"/>
                      <a:r>
                        <a:rPr lang="en-US" sz="1300" b="0" i="0" u="none" strike="noStrike" dirty="0">
                          <a:solidFill>
                            <a:srgbClr val="465058"/>
                          </a:solidFill>
                          <a:effectLst/>
                          <a:latin typeface="+mn-lt"/>
                        </a:rPr>
                        <a:t>Materials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4.342%</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4.736%</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82066">
                <a:tc gridSpan="2">
                  <a:txBody>
                    <a:bodyPr/>
                    <a:lstStyle/>
                    <a:p>
                      <a:pPr algn="l" fontAlgn="b"/>
                      <a:r>
                        <a:rPr lang="en-US" sz="1300" b="0" i="0" u="none" strike="noStrike" dirty="0">
                          <a:solidFill>
                            <a:srgbClr val="465058"/>
                          </a:solidFill>
                          <a:effectLst/>
                          <a:latin typeface="+mn-lt"/>
                        </a:rPr>
                        <a:t>Real Estate</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3.308%</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3.280%</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02892">
                <a:tc>
                  <a:txBody>
                    <a:bodyPr/>
                    <a:lstStyle/>
                    <a:p>
                      <a:pPr algn="l" fontAlgn="b"/>
                      <a:r>
                        <a:rPr lang="en-US" sz="1300" b="0" i="0" u="none" strike="noStrike" dirty="0">
                          <a:solidFill>
                            <a:srgbClr val="465058"/>
                          </a:solidFill>
                          <a:effectLst/>
                          <a:latin typeface="+mn-lt"/>
                        </a:rPr>
                        <a:t>Utilities</a:t>
                      </a: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300" b="0" i="0" u="none" strike="noStrike" dirty="0">
                        <a:solidFill>
                          <a:srgbClr val="465058"/>
                        </a:solidFill>
                        <a:effectLst/>
                        <a:latin typeface="+mn-lt"/>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3.392%</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kern="1200" dirty="0">
                          <a:solidFill>
                            <a:srgbClr val="465058"/>
                          </a:solidFill>
                          <a:effectLst/>
                          <a:latin typeface="+mn-lt"/>
                          <a:ea typeface="+mn-ea"/>
                          <a:cs typeface="+mn-cs"/>
                        </a:rPr>
                        <a:t>3.518%</a:t>
                      </a: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7" name="Rectangle 6"/>
          <p:cNvSpPr/>
          <p:nvPr/>
        </p:nvSpPr>
        <p:spPr>
          <a:xfrm>
            <a:off x="1652877" y="6590297"/>
            <a:ext cx="5697014" cy="200055"/>
          </a:xfrm>
          <a:prstGeom prst="rect">
            <a:avLst/>
          </a:prstGeom>
        </p:spPr>
        <p:txBody>
          <a:bodyPr wrap="square">
            <a:spAutoFit/>
          </a:bodyPr>
          <a:lstStyle/>
          <a:p>
            <a:pPr>
              <a:spcAft>
                <a:spcPts val="300"/>
              </a:spcAft>
              <a:defRPr/>
            </a:pPr>
            <a:r>
              <a:rPr lang="en-US" sz="700" dirty="0"/>
              <a:t>Data as of  November 29, 2019.</a:t>
            </a:r>
          </a:p>
        </p:txBody>
      </p:sp>
      <p:graphicFrame>
        <p:nvGraphicFramePr>
          <p:cNvPr id="10" name="Table 9">
            <a:extLst>
              <a:ext uri="{FF2B5EF4-FFF2-40B4-BE49-F238E27FC236}">
                <a16:creationId xmlns:a16="http://schemas.microsoft.com/office/drawing/2014/main" xmlns="" id="{D3BFB92A-CA32-4991-9240-C93D90D25F99}"/>
              </a:ext>
            </a:extLst>
          </p:cNvPr>
          <p:cNvGraphicFramePr>
            <a:graphicFrameLocks noGrp="1"/>
          </p:cNvGraphicFramePr>
          <p:nvPr>
            <p:extLst>
              <p:ext uri="{D42A27DB-BD31-4B8C-83A1-F6EECF244321}">
                <p14:modId xmlns:p14="http://schemas.microsoft.com/office/powerpoint/2010/main" val="1805007177"/>
              </p:ext>
            </p:extLst>
          </p:nvPr>
        </p:nvGraphicFramePr>
        <p:xfrm>
          <a:off x="925159" y="3873404"/>
          <a:ext cx="3165795" cy="2737485"/>
        </p:xfrm>
        <a:graphic>
          <a:graphicData uri="http://schemas.openxmlformats.org/drawingml/2006/table">
            <a:tbl>
              <a:tblPr firstRow="1" bandRow="1">
                <a:tableStyleId>{69012ECD-51FC-41F1-AA8D-1B2483CD663E}</a:tableStyleId>
              </a:tblPr>
              <a:tblGrid>
                <a:gridCol w="2380999">
                  <a:extLst>
                    <a:ext uri="{9D8B030D-6E8A-4147-A177-3AD203B41FA5}">
                      <a16:colId xmlns:a16="http://schemas.microsoft.com/office/drawing/2014/main" xmlns="" val="20000"/>
                    </a:ext>
                  </a:extLst>
                </a:gridCol>
                <a:gridCol w="784796">
                  <a:extLst>
                    <a:ext uri="{9D8B030D-6E8A-4147-A177-3AD203B41FA5}">
                      <a16:colId xmlns:a16="http://schemas.microsoft.com/office/drawing/2014/main" xmlns="" val="20001"/>
                    </a:ext>
                  </a:extLst>
                </a:gridCol>
              </a:tblGrid>
              <a:tr h="280208">
                <a:tc>
                  <a:txBody>
                    <a:bodyPr/>
                    <a:lstStyle/>
                    <a:p>
                      <a:pPr algn="ctr"/>
                      <a:r>
                        <a:rPr lang="en-US" sz="1500" b="1" dirty="0"/>
                        <a:t>World Top 10 Constituents</a:t>
                      </a:r>
                    </a:p>
                    <a:p>
                      <a:pPr algn="ctr"/>
                      <a:endParaRPr lang="en-US" sz="15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500" b="1" dirty="0"/>
                        <a:t>Weight</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07587">
                <a:tc>
                  <a:txBody>
                    <a:bodyPr/>
                    <a:lstStyle/>
                    <a:p>
                      <a:pPr marL="0" algn="ctr" defTabSz="457200" rtl="0" eaLnBrk="1" fontAlgn="b" latinLnBrk="0" hangingPunct="1"/>
                      <a:r>
                        <a:rPr lang="en-US" sz="1300" b="0" i="0" u="none" strike="noStrike" kern="1200" dirty="0">
                          <a:solidFill>
                            <a:schemeClr val="tx1"/>
                          </a:solidFill>
                          <a:effectLst/>
                          <a:latin typeface="+mn-lt"/>
                          <a:ea typeface="+mn-ea"/>
                          <a:cs typeface="+mn-cs"/>
                        </a:rPr>
                        <a:t>APPLE </a:t>
                      </a:r>
                    </a:p>
                    <a:p>
                      <a:pPr marL="0" algn="ctr" defTabSz="457200" rtl="0" eaLnBrk="1" fontAlgn="b" latinLnBrk="0" hangingPunct="1"/>
                      <a:r>
                        <a:rPr lang="en-US" sz="1300" b="0" i="0" u="none" strike="noStrike" kern="1200" dirty="0">
                          <a:solidFill>
                            <a:schemeClr val="tx1"/>
                          </a:solidFill>
                          <a:effectLst/>
                          <a:latin typeface="+mn-lt"/>
                          <a:ea typeface="+mn-ea"/>
                          <a:cs typeface="+mn-cs"/>
                        </a:rPr>
                        <a:t>MICROSOFT CORP </a:t>
                      </a:r>
                    </a:p>
                    <a:p>
                      <a:pPr marL="0" algn="ctr" defTabSz="457200" rtl="0" eaLnBrk="1" fontAlgn="b" latinLnBrk="0" hangingPunct="1"/>
                      <a:r>
                        <a:rPr lang="en-US" sz="1300" b="0" i="0" u="none" strike="noStrike" kern="1200" dirty="0">
                          <a:solidFill>
                            <a:schemeClr val="tx1"/>
                          </a:solidFill>
                          <a:effectLst/>
                          <a:latin typeface="+mn-lt"/>
                          <a:ea typeface="+mn-ea"/>
                          <a:cs typeface="+mn-cs"/>
                        </a:rPr>
                        <a:t>AMAZON.COM </a:t>
                      </a:r>
                    </a:p>
                    <a:p>
                      <a:pPr marL="0" algn="ctr" defTabSz="457200" rtl="0" eaLnBrk="1" fontAlgn="b" latinLnBrk="0" hangingPunct="1"/>
                      <a:r>
                        <a:rPr lang="en-US" sz="1300" b="0" i="0" u="none" strike="noStrike" kern="1200" dirty="0">
                          <a:solidFill>
                            <a:schemeClr val="tx1"/>
                          </a:solidFill>
                          <a:effectLst/>
                          <a:latin typeface="+mn-lt"/>
                          <a:ea typeface="+mn-ea"/>
                          <a:cs typeface="+mn-cs"/>
                        </a:rPr>
                        <a:t>FACEBOOK A </a:t>
                      </a:r>
                    </a:p>
                    <a:p>
                      <a:pPr marL="0" algn="ctr" defTabSz="457200" rtl="0" eaLnBrk="1" fontAlgn="b" latinLnBrk="0" hangingPunct="1"/>
                      <a:r>
                        <a:rPr lang="en-US" sz="1300" b="0" i="0" u="none" strike="noStrike" kern="1200" dirty="0">
                          <a:solidFill>
                            <a:schemeClr val="tx1"/>
                          </a:solidFill>
                          <a:effectLst/>
                          <a:latin typeface="+mn-lt"/>
                          <a:ea typeface="+mn-ea"/>
                          <a:cs typeface="+mn-cs"/>
                        </a:rPr>
                        <a:t>JPMORGAN CHASE &amp; CO </a:t>
                      </a:r>
                    </a:p>
                    <a:p>
                      <a:pPr marL="0" algn="ctr" defTabSz="457200" rtl="0" eaLnBrk="1" fontAlgn="b" latinLnBrk="0" hangingPunct="1"/>
                      <a:r>
                        <a:rPr lang="en-US" sz="1300" b="0" i="0" u="none" strike="noStrike" kern="1200" dirty="0">
                          <a:solidFill>
                            <a:schemeClr val="tx1"/>
                          </a:solidFill>
                          <a:effectLst/>
                          <a:latin typeface="+mn-lt"/>
                          <a:ea typeface="+mn-ea"/>
                          <a:cs typeface="+mn-cs"/>
                        </a:rPr>
                        <a:t>ALPHABET C </a:t>
                      </a:r>
                    </a:p>
                    <a:p>
                      <a:pPr marL="0" algn="ctr" defTabSz="457200" rtl="0" eaLnBrk="1" fontAlgn="b" latinLnBrk="0" hangingPunct="1"/>
                      <a:r>
                        <a:rPr lang="en-US" sz="1300" b="0" i="0" u="none" strike="noStrike" kern="1200" dirty="0">
                          <a:solidFill>
                            <a:schemeClr val="tx1"/>
                          </a:solidFill>
                          <a:effectLst/>
                          <a:latin typeface="+mn-lt"/>
                          <a:ea typeface="+mn-ea"/>
                          <a:cs typeface="+mn-cs"/>
                        </a:rPr>
                        <a:t>ALPHABET A </a:t>
                      </a:r>
                    </a:p>
                    <a:p>
                      <a:pPr marL="0" algn="ctr" defTabSz="457200" rtl="0" eaLnBrk="1" fontAlgn="b" latinLnBrk="0" hangingPunct="1"/>
                      <a:r>
                        <a:rPr lang="en-US" sz="1300" b="0" i="0" u="none" strike="noStrike" kern="1200" dirty="0">
                          <a:solidFill>
                            <a:schemeClr val="tx1"/>
                          </a:solidFill>
                          <a:effectLst/>
                          <a:latin typeface="+mn-lt"/>
                          <a:ea typeface="+mn-ea"/>
                          <a:cs typeface="+mn-cs"/>
                        </a:rPr>
                        <a:t>JOHNSON &amp; JOHNSON</a:t>
                      </a:r>
                    </a:p>
                    <a:p>
                      <a:pPr marL="0" algn="ctr" defTabSz="457200" rtl="0" eaLnBrk="1" fontAlgn="b" latinLnBrk="0" hangingPunct="1"/>
                      <a:r>
                        <a:rPr lang="en-US" sz="1300" b="0" i="0" u="none" strike="noStrike" kern="1200" dirty="0">
                          <a:solidFill>
                            <a:schemeClr val="tx1"/>
                          </a:solidFill>
                          <a:effectLst/>
                          <a:latin typeface="+mn-lt"/>
                          <a:ea typeface="+mn-ea"/>
                          <a:cs typeface="+mn-cs"/>
                        </a:rPr>
                        <a:t>VISA A </a:t>
                      </a:r>
                    </a:p>
                    <a:p>
                      <a:pPr marL="0" algn="ctr" defTabSz="457200" rtl="0" eaLnBrk="1" fontAlgn="b" latinLnBrk="0" hangingPunct="1"/>
                      <a:r>
                        <a:rPr lang="en-US" sz="1300" b="0" i="0" u="none" strike="noStrike" kern="1200" dirty="0">
                          <a:solidFill>
                            <a:schemeClr val="tx1"/>
                          </a:solidFill>
                          <a:effectLst/>
                          <a:latin typeface="+mn-lt"/>
                          <a:ea typeface="+mn-ea"/>
                          <a:cs typeface="+mn-cs"/>
                        </a:rPr>
                        <a:t>NESTLE</a:t>
                      </a:r>
                    </a:p>
                    <a:p>
                      <a:pPr marL="0" algn="ctr" defTabSz="457200" rtl="0" eaLnBrk="1" fontAlgn="b" latinLnBrk="0" hangingPunct="1"/>
                      <a:endParaRPr lang="en-US" sz="1300" b="0" i="0" u="none" strike="noStrike" dirty="0">
                        <a:effectLst/>
                        <a:latin typeface="Calibri"/>
                      </a:endParaRPr>
                    </a:p>
                  </a:txBody>
                  <a:tcPr marL="7620" marR="7620" marT="762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300" b="0" i="0" u="none" strike="noStrike" kern="1200" dirty="0">
                          <a:solidFill>
                            <a:schemeClr val="tx1"/>
                          </a:solidFill>
                          <a:effectLst/>
                          <a:latin typeface="+mn-lt"/>
                          <a:ea typeface="+mn-ea"/>
                          <a:cs typeface="+mn-cs"/>
                        </a:rPr>
                        <a:t>2.78%</a:t>
                      </a:r>
                    </a:p>
                    <a:p>
                      <a:pPr marL="0" algn="ctr" defTabSz="457200" rtl="0" eaLnBrk="1" fontAlgn="b" latinLnBrk="0" hangingPunct="1"/>
                      <a:r>
                        <a:rPr lang="en-US" sz="1300" b="0" i="0" u="none" strike="noStrike" kern="1200" dirty="0">
                          <a:solidFill>
                            <a:schemeClr val="tx1"/>
                          </a:solidFill>
                          <a:effectLst/>
                          <a:latin typeface="+mn-lt"/>
                          <a:ea typeface="+mn-ea"/>
                          <a:cs typeface="+mn-cs"/>
                        </a:rPr>
                        <a:t>2.53%</a:t>
                      </a:r>
                    </a:p>
                    <a:p>
                      <a:pPr marL="0" algn="ctr" defTabSz="457200" rtl="0" eaLnBrk="1" fontAlgn="b" latinLnBrk="0" hangingPunct="1"/>
                      <a:r>
                        <a:rPr lang="en-US" sz="1300" b="0" i="0" u="none" strike="noStrike" kern="1200" dirty="0">
                          <a:solidFill>
                            <a:schemeClr val="tx1"/>
                          </a:solidFill>
                          <a:effectLst/>
                          <a:latin typeface="+mn-lt"/>
                          <a:ea typeface="+mn-ea"/>
                          <a:cs typeface="+mn-cs"/>
                        </a:rPr>
                        <a:t>1.74%</a:t>
                      </a:r>
                    </a:p>
                    <a:p>
                      <a:pPr marL="0" algn="ctr" defTabSz="457200" rtl="0" eaLnBrk="1" fontAlgn="b" latinLnBrk="0" hangingPunct="1"/>
                      <a:r>
                        <a:rPr lang="en-US" sz="1300" b="0" i="0" u="none" strike="noStrike" kern="1200" dirty="0">
                          <a:solidFill>
                            <a:schemeClr val="tx1"/>
                          </a:solidFill>
                          <a:effectLst/>
                          <a:latin typeface="+mn-lt"/>
                          <a:ea typeface="+mn-ea"/>
                          <a:cs typeface="+mn-cs"/>
                        </a:rPr>
                        <a:t>1.12%</a:t>
                      </a:r>
                    </a:p>
                    <a:p>
                      <a:pPr marL="0" algn="ctr" defTabSz="457200" rtl="0" eaLnBrk="1" fontAlgn="b" latinLnBrk="0" hangingPunct="1"/>
                      <a:r>
                        <a:rPr lang="en-US" sz="1300" b="0" i="0" u="none" strike="noStrike" kern="1200" dirty="0">
                          <a:solidFill>
                            <a:schemeClr val="tx1"/>
                          </a:solidFill>
                          <a:effectLst/>
                          <a:latin typeface="+mn-lt"/>
                          <a:ea typeface="+mn-ea"/>
                          <a:cs typeface="+mn-cs"/>
                        </a:rPr>
                        <a:t>0.97%</a:t>
                      </a:r>
                    </a:p>
                    <a:p>
                      <a:pPr marL="0" algn="ctr" defTabSz="457200" rtl="0" eaLnBrk="1" fontAlgn="b" latinLnBrk="0" hangingPunct="1"/>
                      <a:r>
                        <a:rPr lang="en-US" sz="1300" b="0" i="0" u="none" strike="noStrike" kern="1200" dirty="0">
                          <a:solidFill>
                            <a:schemeClr val="tx1"/>
                          </a:solidFill>
                          <a:effectLst/>
                          <a:latin typeface="+mn-lt"/>
                          <a:ea typeface="+mn-ea"/>
                          <a:cs typeface="+mn-cs"/>
                        </a:rPr>
                        <a:t>0.94%</a:t>
                      </a:r>
                    </a:p>
                    <a:p>
                      <a:pPr marL="0" algn="ctr" defTabSz="457200" rtl="0" eaLnBrk="1" fontAlgn="b" latinLnBrk="0" hangingPunct="1"/>
                      <a:r>
                        <a:rPr lang="en-US" sz="1300" b="0" i="0" u="none" strike="noStrike" kern="1200" dirty="0">
                          <a:solidFill>
                            <a:schemeClr val="tx1"/>
                          </a:solidFill>
                          <a:effectLst/>
                          <a:latin typeface="+mn-lt"/>
                          <a:ea typeface="+mn-ea"/>
                          <a:cs typeface="+mn-cs"/>
                        </a:rPr>
                        <a:t>0.90%</a:t>
                      </a:r>
                    </a:p>
                    <a:p>
                      <a:pPr marL="0" algn="ctr" defTabSz="457200" rtl="0" eaLnBrk="1" fontAlgn="b" latinLnBrk="0" hangingPunct="1"/>
                      <a:r>
                        <a:rPr lang="en-US" sz="1300" b="0" i="0" u="none" strike="noStrike" kern="1200" dirty="0">
                          <a:solidFill>
                            <a:schemeClr val="tx1"/>
                          </a:solidFill>
                          <a:effectLst/>
                          <a:latin typeface="+mn-lt"/>
                          <a:ea typeface="+mn-ea"/>
                          <a:cs typeface="+mn-cs"/>
                        </a:rPr>
                        <a:t>0.84%</a:t>
                      </a:r>
                    </a:p>
                    <a:p>
                      <a:pPr marL="0" algn="ctr" defTabSz="457200" rtl="0" eaLnBrk="1" fontAlgn="b" latinLnBrk="0" hangingPunct="1"/>
                      <a:r>
                        <a:rPr lang="en-US" sz="1300" b="0" i="0" u="none" strike="noStrike" kern="1200" dirty="0">
                          <a:solidFill>
                            <a:schemeClr val="tx1"/>
                          </a:solidFill>
                          <a:effectLst/>
                          <a:latin typeface="+mn-lt"/>
                          <a:ea typeface="+mn-ea"/>
                          <a:cs typeface="+mn-cs"/>
                        </a:rPr>
                        <a:t>0.73%</a:t>
                      </a:r>
                    </a:p>
                    <a:p>
                      <a:pPr marL="0" algn="ctr" defTabSz="457200" rtl="0" eaLnBrk="1" fontAlgn="b" latinLnBrk="0" hangingPunct="1"/>
                      <a:r>
                        <a:rPr lang="en-US" sz="1300" b="0" i="0" u="none" strike="noStrike" kern="1200" dirty="0">
                          <a:solidFill>
                            <a:schemeClr val="tx1"/>
                          </a:solidFill>
                          <a:effectLst/>
                          <a:latin typeface="+mn-lt"/>
                          <a:ea typeface="+mn-ea"/>
                          <a:cs typeface="+mn-cs"/>
                        </a:rPr>
                        <a:t>0.71%</a:t>
                      </a:r>
                    </a:p>
                    <a:p>
                      <a:pPr marL="0" algn="ctr" defTabSz="457200" rtl="0" eaLnBrk="1" fontAlgn="b" latinLnBrk="0" hangingPunct="1"/>
                      <a:endParaRPr lang="en-US" sz="1300" b="0" i="0" u="none" strike="noStrike" kern="1200" dirty="0">
                        <a:solidFill>
                          <a:schemeClr val="tx1"/>
                        </a:solidFill>
                        <a:effectLst/>
                        <a:latin typeface="+mn-lt"/>
                        <a:ea typeface="+mn-ea"/>
                        <a:cs typeface="+mn-cs"/>
                      </a:endParaRPr>
                    </a:p>
                  </a:txBody>
                  <a:tcPr marL="9525" marR="9525" marT="9525"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1" name="Table 10">
            <a:extLst>
              <a:ext uri="{FF2B5EF4-FFF2-40B4-BE49-F238E27FC236}">
                <a16:creationId xmlns:a16="http://schemas.microsoft.com/office/drawing/2014/main" xmlns="" id="{2A4C780C-D901-413B-A818-DE55741CC303}"/>
              </a:ext>
            </a:extLst>
          </p:cNvPr>
          <p:cNvGraphicFramePr>
            <a:graphicFrameLocks noGrp="1"/>
          </p:cNvGraphicFramePr>
          <p:nvPr>
            <p:extLst>
              <p:ext uri="{D42A27DB-BD31-4B8C-83A1-F6EECF244321}">
                <p14:modId xmlns:p14="http://schemas.microsoft.com/office/powerpoint/2010/main" val="2442608527"/>
              </p:ext>
            </p:extLst>
          </p:nvPr>
        </p:nvGraphicFramePr>
        <p:xfrm>
          <a:off x="4572000" y="3878894"/>
          <a:ext cx="3165794" cy="2735580"/>
        </p:xfrm>
        <a:graphic>
          <a:graphicData uri="http://schemas.openxmlformats.org/drawingml/2006/table">
            <a:tbl>
              <a:tblPr firstRow="1" bandRow="1">
                <a:tableStyleId>{69012ECD-51FC-41F1-AA8D-1B2483CD663E}</a:tableStyleId>
              </a:tblPr>
              <a:tblGrid>
                <a:gridCol w="2248177">
                  <a:extLst>
                    <a:ext uri="{9D8B030D-6E8A-4147-A177-3AD203B41FA5}">
                      <a16:colId xmlns:a16="http://schemas.microsoft.com/office/drawing/2014/main" xmlns="" val="20000"/>
                    </a:ext>
                  </a:extLst>
                </a:gridCol>
                <a:gridCol w="917617">
                  <a:extLst>
                    <a:ext uri="{9D8B030D-6E8A-4147-A177-3AD203B41FA5}">
                      <a16:colId xmlns:a16="http://schemas.microsoft.com/office/drawing/2014/main" xmlns="" val="467417951"/>
                    </a:ext>
                  </a:extLst>
                </a:gridCol>
              </a:tblGrid>
              <a:tr h="418194">
                <a:tc>
                  <a:txBody>
                    <a:bodyPr/>
                    <a:lstStyle/>
                    <a:p>
                      <a:pPr algn="ctr"/>
                      <a:r>
                        <a:rPr lang="en-US" sz="1500" b="1" dirty="0"/>
                        <a:t>World ESG Leaders Top 10 Constituents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500" b="1" dirty="0"/>
                        <a:t>Weight</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07587">
                <a:tc>
                  <a:txBody>
                    <a:bodyPr/>
                    <a:lstStyle/>
                    <a:p>
                      <a:pPr algn="ctr" fontAlgn="b"/>
                      <a:r>
                        <a:rPr lang="en-US" sz="1300" b="0" i="0" u="none" strike="noStrike" dirty="0">
                          <a:effectLst/>
                          <a:latin typeface="+mn-lt"/>
                        </a:rPr>
                        <a:t>MICROSOFT CORP </a:t>
                      </a:r>
                    </a:p>
                    <a:p>
                      <a:pPr algn="ctr" fontAlgn="b"/>
                      <a:r>
                        <a:rPr lang="en-US" sz="1300" b="0" i="0" u="none" strike="noStrike" dirty="0">
                          <a:effectLst/>
                          <a:latin typeface="+mn-lt"/>
                        </a:rPr>
                        <a:t>ALPHABET C </a:t>
                      </a:r>
                    </a:p>
                    <a:p>
                      <a:pPr algn="ctr" fontAlgn="b"/>
                      <a:r>
                        <a:rPr lang="en-US" sz="1300" b="0" i="0" u="none" strike="noStrike" dirty="0">
                          <a:effectLst/>
                          <a:latin typeface="+mn-lt"/>
                        </a:rPr>
                        <a:t>ALPHABET A </a:t>
                      </a:r>
                    </a:p>
                    <a:p>
                      <a:pPr algn="ctr" fontAlgn="b"/>
                      <a:r>
                        <a:rPr lang="en-US" sz="1300" b="0" i="0" u="none" strike="noStrike" dirty="0">
                          <a:effectLst/>
                          <a:latin typeface="+mn-lt"/>
                        </a:rPr>
                        <a:t>JOHNSON &amp; JOHNSON </a:t>
                      </a:r>
                    </a:p>
                    <a:p>
                      <a:pPr algn="ctr" fontAlgn="b"/>
                      <a:r>
                        <a:rPr lang="en-US" sz="1300" b="0" i="0" u="none" strike="noStrike" dirty="0">
                          <a:effectLst/>
                          <a:latin typeface="+mn-lt"/>
                        </a:rPr>
                        <a:t>VISA A </a:t>
                      </a:r>
                    </a:p>
                    <a:p>
                      <a:pPr algn="ctr" fontAlgn="b"/>
                      <a:r>
                        <a:rPr lang="en-US" sz="1300" b="0" i="0" u="none" strike="noStrike" dirty="0">
                          <a:effectLst/>
                          <a:latin typeface="+mn-lt"/>
                        </a:rPr>
                        <a:t>PROCTER &amp; GAMBLE CO</a:t>
                      </a:r>
                    </a:p>
                    <a:p>
                      <a:pPr algn="ctr" fontAlgn="b"/>
                      <a:r>
                        <a:rPr lang="en-US" sz="1300" b="0" i="0" u="none" strike="noStrike" dirty="0">
                          <a:effectLst/>
                          <a:latin typeface="+mn-lt"/>
                        </a:rPr>
                        <a:t>DISNEY (WALT) </a:t>
                      </a:r>
                    </a:p>
                    <a:p>
                      <a:pPr algn="ctr" fontAlgn="b"/>
                      <a:r>
                        <a:rPr lang="en-US" sz="1300" b="0" i="0" u="none" strike="noStrike" dirty="0">
                          <a:effectLst/>
                          <a:latin typeface="+mn-lt"/>
                        </a:rPr>
                        <a:t>MASTERCARD A </a:t>
                      </a:r>
                    </a:p>
                    <a:p>
                      <a:pPr algn="ctr" fontAlgn="b"/>
                      <a:r>
                        <a:rPr lang="en-US" sz="1300" b="0" i="0" u="none" strike="noStrike" dirty="0">
                          <a:effectLst/>
                          <a:latin typeface="+mn-lt"/>
                        </a:rPr>
                        <a:t>INTEL CORP </a:t>
                      </a:r>
                    </a:p>
                    <a:p>
                      <a:pPr algn="ctr" fontAlgn="b"/>
                      <a:r>
                        <a:rPr lang="en-US" sz="1300" b="0" i="0" u="none" strike="noStrike" dirty="0">
                          <a:effectLst/>
                          <a:latin typeface="+mn-lt"/>
                        </a:rPr>
                        <a:t>VERIZON COMMUNICATIONS</a:t>
                      </a:r>
                    </a:p>
                    <a:p>
                      <a:pPr algn="ctr" fontAlgn="b"/>
                      <a:endParaRPr lang="en-US" sz="1300" b="0" i="0" u="none" strike="noStrike" dirty="0">
                        <a:effectLst/>
                        <a:latin typeface="+mn-lt"/>
                      </a:endParaRPr>
                    </a:p>
                  </a:txBody>
                  <a:tcPr marL="7620" marR="7620" marT="762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300" b="0" i="0" u="none" strike="noStrike" dirty="0">
                          <a:effectLst/>
                          <a:latin typeface="+mn-lt"/>
                        </a:rPr>
                        <a:t>5.06%</a:t>
                      </a:r>
                    </a:p>
                    <a:p>
                      <a:pPr algn="ctr" fontAlgn="b"/>
                      <a:r>
                        <a:rPr lang="en-US" sz="1300" b="0" i="0" u="none" strike="noStrike" dirty="0">
                          <a:effectLst/>
                          <a:latin typeface="+mn-lt"/>
                        </a:rPr>
                        <a:t>1.88%</a:t>
                      </a:r>
                    </a:p>
                    <a:p>
                      <a:pPr algn="ctr" fontAlgn="b"/>
                      <a:r>
                        <a:rPr lang="en-US" sz="1300" b="0" i="0" u="none" strike="noStrike" dirty="0">
                          <a:effectLst/>
                          <a:latin typeface="+mn-lt"/>
                        </a:rPr>
                        <a:t>1.80%</a:t>
                      </a:r>
                    </a:p>
                    <a:p>
                      <a:pPr algn="ctr" fontAlgn="b"/>
                      <a:r>
                        <a:rPr lang="en-US" sz="1300" b="0" i="0" u="none" strike="noStrike" dirty="0">
                          <a:effectLst/>
                          <a:latin typeface="+mn-lt"/>
                        </a:rPr>
                        <a:t>1.67%</a:t>
                      </a:r>
                    </a:p>
                    <a:p>
                      <a:pPr algn="ctr" fontAlgn="b"/>
                      <a:r>
                        <a:rPr lang="en-US" sz="1300" b="0" i="0" u="none" strike="noStrike" dirty="0">
                          <a:effectLst/>
                          <a:latin typeface="+mn-lt"/>
                        </a:rPr>
                        <a:t>1.47%</a:t>
                      </a:r>
                    </a:p>
                    <a:p>
                      <a:pPr algn="ctr" fontAlgn="b"/>
                      <a:r>
                        <a:rPr lang="en-US" sz="1300" b="0" i="0" u="none" strike="noStrike" dirty="0">
                          <a:effectLst/>
                          <a:latin typeface="+mn-lt"/>
                        </a:rPr>
                        <a:t>1.41%</a:t>
                      </a:r>
                    </a:p>
                    <a:p>
                      <a:pPr algn="ctr" fontAlgn="b"/>
                      <a:r>
                        <a:rPr lang="en-US" sz="1300" b="0" i="0" u="none" strike="noStrike" dirty="0">
                          <a:effectLst/>
                          <a:latin typeface="+mn-lt"/>
                        </a:rPr>
                        <a:t>1.26%</a:t>
                      </a:r>
                    </a:p>
                    <a:p>
                      <a:pPr algn="ctr" fontAlgn="b"/>
                      <a:r>
                        <a:rPr lang="en-US" sz="1300" b="0" i="0" u="none" strike="noStrike" dirty="0">
                          <a:effectLst/>
                          <a:latin typeface="+mn-lt"/>
                        </a:rPr>
                        <a:t>1.22%</a:t>
                      </a:r>
                    </a:p>
                    <a:p>
                      <a:pPr algn="ctr" fontAlgn="b"/>
                      <a:r>
                        <a:rPr lang="en-US" sz="1300" b="0" i="0" u="none" strike="noStrike" dirty="0">
                          <a:effectLst/>
                          <a:latin typeface="+mn-lt"/>
                        </a:rPr>
                        <a:t>1.18%</a:t>
                      </a:r>
                    </a:p>
                    <a:p>
                      <a:pPr algn="ctr" fontAlgn="b"/>
                      <a:r>
                        <a:rPr lang="en-US" sz="1300" b="0" i="0" u="none" strike="noStrike" dirty="0">
                          <a:effectLst/>
                          <a:latin typeface="+mn-lt"/>
                        </a:rPr>
                        <a:t>1.15%</a:t>
                      </a:r>
                    </a:p>
                    <a:p>
                      <a:pPr algn="ctr" fontAlgn="b"/>
                      <a:endParaRPr lang="en-US" sz="1300" b="0" i="0" u="none" strike="noStrike" dirty="0">
                        <a:effectLst/>
                        <a:latin typeface="+mn-lt"/>
                      </a:endParaRPr>
                    </a:p>
                  </a:txBody>
                  <a:tcPr marL="7620" marR="7620" marT="762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3693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6326" cy="777240"/>
          </a:xfrm>
        </p:spPr>
        <p:txBody>
          <a:bodyPr>
            <a:normAutofit/>
          </a:bodyPr>
          <a:lstStyle/>
          <a:p>
            <a:r>
              <a:rPr lang="en-US" dirty="0"/>
              <a:t>Index Performance</a:t>
            </a:r>
          </a:p>
        </p:txBody>
      </p:sp>
      <p:sp>
        <p:nvSpPr>
          <p:cNvPr id="4" name="Slide Number Placeholder 3"/>
          <p:cNvSpPr>
            <a:spLocks noGrp="1"/>
          </p:cNvSpPr>
          <p:nvPr>
            <p:ph type="sldNum" sz="quarter" idx="10"/>
          </p:nvPr>
        </p:nvSpPr>
        <p:spPr/>
        <p:txBody>
          <a:bodyPr/>
          <a:lstStyle/>
          <a:p>
            <a:fld id="{93AC2C76-E6AA-46CB-A2DE-F6E097F7C440}" type="slidenum">
              <a:rPr lang="en-GB" smtClean="0"/>
              <a:pPr/>
              <a:t>3</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610947179"/>
              </p:ext>
            </p:extLst>
          </p:nvPr>
        </p:nvGraphicFramePr>
        <p:xfrm>
          <a:off x="6035847" y="1181541"/>
          <a:ext cx="2840514" cy="1676400"/>
        </p:xfrm>
        <a:graphic>
          <a:graphicData uri="http://schemas.openxmlformats.org/drawingml/2006/table">
            <a:tbl>
              <a:tblPr>
                <a:tableStyleId>{2D5ABB26-0587-4C30-8999-92F81FD0307C}</a:tableStyleId>
              </a:tblPr>
              <a:tblGrid>
                <a:gridCol w="939287">
                  <a:extLst>
                    <a:ext uri="{9D8B030D-6E8A-4147-A177-3AD203B41FA5}">
                      <a16:colId xmlns:a16="http://schemas.microsoft.com/office/drawing/2014/main" xmlns="" val="20000"/>
                    </a:ext>
                  </a:extLst>
                </a:gridCol>
                <a:gridCol w="954389">
                  <a:extLst>
                    <a:ext uri="{9D8B030D-6E8A-4147-A177-3AD203B41FA5}">
                      <a16:colId xmlns:a16="http://schemas.microsoft.com/office/drawing/2014/main" xmlns="" val="20001"/>
                    </a:ext>
                  </a:extLst>
                </a:gridCol>
                <a:gridCol w="946838">
                  <a:extLst>
                    <a:ext uri="{9D8B030D-6E8A-4147-A177-3AD203B41FA5}">
                      <a16:colId xmlns:a16="http://schemas.microsoft.com/office/drawing/2014/main" xmlns="" val="20002"/>
                    </a:ext>
                  </a:extLst>
                </a:gridCol>
              </a:tblGrid>
              <a:tr h="240859">
                <a:tc gridSpan="3">
                  <a:txBody>
                    <a:bodyPr/>
                    <a:lstStyle/>
                    <a:p>
                      <a:r>
                        <a:rPr lang="en-US" sz="1400" b="1" dirty="0">
                          <a:solidFill>
                            <a:schemeClr val="accent1"/>
                          </a:solidFill>
                        </a:rPr>
                        <a:t>Returns</a:t>
                      </a:r>
                    </a:p>
                  </a:txBody>
                  <a:tcPr anchor="ctr">
                    <a:lnB w="28575"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4800">
                <a:tc>
                  <a:txBody>
                    <a:bodyPr/>
                    <a:lstStyle/>
                    <a:p>
                      <a:pPr algn="ctr"/>
                      <a:endParaRPr lang="en-US" sz="1200" dirty="0">
                        <a:solidFill>
                          <a:schemeClr val="accent1"/>
                        </a:solidFill>
                        <a:latin typeface="+mj-lt"/>
                      </a:endParaRPr>
                    </a:p>
                  </a:txBody>
                  <a:tcPr anchor="ctr">
                    <a:lnT w="28575" cap="flat" cmpd="sng" algn="ctr">
                      <a:solidFill>
                        <a:schemeClr val="accent2"/>
                      </a:solidFill>
                      <a:prstDash val="solid"/>
                      <a:round/>
                      <a:headEnd type="none" w="med" len="med"/>
                      <a:tailEnd type="none" w="med" len="med"/>
                    </a:lnT>
                  </a:tcPr>
                </a:tc>
                <a:tc>
                  <a:txBody>
                    <a:bodyPr/>
                    <a:lstStyle/>
                    <a:p>
                      <a:pPr algn="ctr"/>
                      <a:r>
                        <a:rPr lang="en-US" sz="1200" b="1" dirty="0">
                          <a:solidFill>
                            <a:schemeClr val="accent1"/>
                          </a:solidFill>
                          <a:latin typeface="+mj-lt"/>
                        </a:rPr>
                        <a:t>World</a:t>
                      </a:r>
                    </a:p>
                  </a:txBody>
                  <a:tcPr anchor="ctr">
                    <a:lnT w="28575" cap="flat" cmpd="sng" algn="ctr">
                      <a:solidFill>
                        <a:schemeClr val="accent2"/>
                      </a:solidFill>
                      <a:prstDash val="solid"/>
                      <a:round/>
                      <a:headEnd type="none" w="med" len="med"/>
                      <a:tailEnd type="none" w="med" len="med"/>
                    </a:lnT>
                  </a:tcPr>
                </a:tc>
                <a:tc>
                  <a:txBody>
                    <a:bodyPr/>
                    <a:lstStyle/>
                    <a:p>
                      <a:pPr algn="ctr"/>
                      <a:r>
                        <a:rPr lang="en-US" sz="1200" b="1" dirty="0">
                          <a:solidFill>
                            <a:schemeClr val="accent1"/>
                          </a:solidFill>
                          <a:latin typeface="+mj-lt"/>
                        </a:rPr>
                        <a:t>World ESG Leaders</a:t>
                      </a:r>
                    </a:p>
                  </a:txBody>
                  <a:tcPr anchor="ctr">
                    <a:lnT w="28575"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xmlns="" val="10001"/>
                  </a:ext>
                </a:extLst>
              </a:tr>
              <a:tr h="304800">
                <a:tc>
                  <a:txBody>
                    <a:bodyPr/>
                    <a:lstStyle/>
                    <a:p>
                      <a:pPr algn="l"/>
                      <a:r>
                        <a:rPr lang="en-US" sz="1200" b="1" dirty="0">
                          <a:solidFill>
                            <a:schemeClr val="accent1"/>
                          </a:solidFill>
                          <a:latin typeface="+mj-lt"/>
                        </a:rPr>
                        <a:t>YTD</a:t>
                      </a:r>
                    </a:p>
                  </a:txBody>
                  <a:tcPr anchor="ctr"/>
                </a:tc>
                <a:tc>
                  <a:txBody>
                    <a:bodyPr/>
                    <a:lstStyle/>
                    <a:p>
                      <a:pPr algn="ctr" fontAlgn="b"/>
                      <a:r>
                        <a:rPr lang="en-US" sz="1200" b="0" i="0" u="none" strike="noStrike" dirty="0">
                          <a:solidFill>
                            <a:schemeClr val="accent1"/>
                          </a:solidFill>
                          <a:effectLst/>
                          <a:latin typeface="+mj-lt"/>
                        </a:rPr>
                        <a:t>20.55</a:t>
                      </a:r>
                    </a:p>
                  </a:txBody>
                  <a:tcPr marL="7620" marR="7620" marT="7620" marB="0" anchor="ctr"/>
                </a:tc>
                <a:tc>
                  <a:txBody>
                    <a:bodyPr/>
                    <a:lstStyle/>
                    <a:p>
                      <a:pPr algn="ctr" fontAlgn="b"/>
                      <a:r>
                        <a:rPr lang="en-US" sz="1200" b="0" i="0" u="none" strike="noStrike" dirty="0">
                          <a:solidFill>
                            <a:schemeClr val="accent1"/>
                          </a:solidFill>
                          <a:effectLst/>
                          <a:latin typeface="+mj-lt"/>
                        </a:rPr>
                        <a:t>21.09</a:t>
                      </a:r>
                    </a:p>
                  </a:txBody>
                  <a:tcPr marL="7620" marR="7620" marT="7620" marB="0" anchor="ctr"/>
                </a:tc>
                <a:extLst>
                  <a:ext uri="{0D108BD9-81ED-4DB2-BD59-A6C34878D82A}">
                    <a16:rowId xmlns:a16="http://schemas.microsoft.com/office/drawing/2014/main" xmlns="" val="10002"/>
                  </a:ext>
                </a:extLst>
              </a:tr>
              <a:tr h="304800">
                <a:tc>
                  <a:txBody>
                    <a:bodyPr/>
                    <a:lstStyle/>
                    <a:p>
                      <a:pPr algn="l"/>
                      <a:r>
                        <a:rPr lang="en-US" sz="1200" b="1" dirty="0">
                          <a:solidFill>
                            <a:schemeClr val="accent1"/>
                          </a:solidFill>
                          <a:latin typeface="+mj-lt"/>
                        </a:rPr>
                        <a:t>3 Year</a:t>
                      </a:r>
                    </a:p>
                  </a:txBody>
                  <a:tcPr anchor="ctr"/>
                </a:tc>
                <a:tc>
                  <a:txBody>
                    <a:bodyPr/>
                    <a:lstStyle/>
                    <a:p>
                      <a:pPr algn="ctr" fontAlgn="b"/>
                      <a:r>
                        <a:rPr lang="en-US" sz="1200" b="0" i="0" u="none" strike="noStrike">
                          <a:solidFill>
                            <a:schemeClr val="accent1"/>
                          </a:solidFill>
                          <a:effectLst/>
                          <a:latin typeface="+mj-lt"/>
                        </a:rPr>
                        <a:t>11.89</a:t>
                      </a:r>
                      <a:endParaRPr lang="en-US" sz="1200" b="0" i="0" u="none" strike="noStrike" dirty="0">
                        <a:solidFill>
                          <a:schemeClr val="accent1"/>
                        </a:solidFill>
                        <a:effectLst/>
                        <a:latin typeface="+mj-lt"/>
                      </a:endParaRPr>
                    </a:p>
                  </a:txBody>
                  <a:tcPr marL="7620" marR="7620" marT="7620" marB="0" anchor="ctr"/>
                </a:tc>
                <a:tc>
                  <a:txBody>
                    <a:bodyPr/>
                    <a:lstStyle/>
                    <a:p>
                      <a:pPr algn="ctr" fontAlgn="b"/>
                      <a:r>
                        <a:rPr lang="en-US" sz="1200" b="0" i="0" u="none" strike="noStrike">
                          <a:solidFill>
                            <a:schemeClr val="accent1"/>
                          </a:solidFill>
                          <a:effectLst/>
                          <a:latin typeface="+mj-lt"/>
                        </a:rPr>
                        <a:t>11.95</a:t>
                      </a:r>
                      <a:endParaRPr lang="en-US" sz="1200" b="0" i="0" u="none" strike="noStrike" dirty="0">
                        <a:solidFill>
                          <a:schemeClr val="accent1"/>
                        </a:solidFill>
                        <a:effectLst/>
                        <a:latin typeface="+mj-lt"/>
                      </a:endParaRPr>
                    </a:p>
                  </a:txBody>
                  <a:tcPr marL="7620" marR="7620" marT="7620" marB="0" anchor="ctr"/>
                </a:tc>
                <a:extLst>
                  <a:ext uri="{0D108BD9-81ED-4DB2-BD59-A6C34878D82A}">
                    <a16:rowId xmlns:a16="http://schemas.microsoft.com/office/drawing/2014/main" xmlns="" val="10003"/>
                  </a:ext>
                </a:extLst>
              </a:tr>
              <a:tr h="304800">
                <a:tc>
                  <a:txBody>
                    <a:bodyPr/>
                    <a:lstStyle/>
                    <a:p>
                      <a:pPr algn="l"/>
                      <a:r>
                        <a:rPr lang="en-US" sz="1200" b="1" dirty="0">
                          <a:solidFill>
                            <a:schemeClr val="accent1"/>
                          </a:solidFill>
                          <a:latin typeface="+mj-lt"/>
                        </a:rPr>
                        <a:t>5 Year</a:t>
                      </a:r>
                    </a:p>
                  </a:txBody>
                  <a:tcPr anchor="ctr"/>
                </a:tc>
                <a:tc>
                  <a:txBody>
                    <a:bodyPr/>
                    <a:lstStyle/>
                    <a:p>
                      <a:pPr algn="ctr" fontAlgn="b"/>
                      <a:r>
                        <a:rPr lang="en-US" sz="1200" b="0" i="0" u="none" strike="noStrike">
                          <a:solidFill>
                            <a:schemeClr val="accent1"/>
                          </a:solidFill>
                          <a:effectLst/>
                          <a:latin typeface="+mj-lt"/>
                        </a:rPr>
                        <a:t>11.09</a:t>
                      </a:r>
                      <a:endParaRPr lang="en-US" sz="1200" b="0" i="0" u="none" strike="noStrike" dirty="0">
                        <a:solidFill>
                          <a:schemeClr val="accent1"/>
                        </a:solidFill>
                        <a:effectLst/>
                        <a:latin typeface="+mj-lt"/>
                      </a:endParaRPr>
                    </a:p>
                  </a:txBody>
                  <a:tcPr marL="7620" marR="7620" marT="7620" marB="0" anchor="ctr"/>
                </a:tc>
                <a:tc>
                  <a:txBody>
                    <a:bodyPr/>
                    <a:lstStyle/>
                    <a:p>
                      <a:pPr algn="ctr" fontAlgn="b"/>
                      <a:r>
                        <a:rPr lang="en-US" sz="1200" b="0" i="0" u="none" strike="noStrike" dirty="0">
                          <a:solidFill>
                            <a:schemeClr val="accent1"/>
                          </a:solidFill>
                          <a:effectLst/>
                          <a:latin typeface="+mj-lt"/>
                        </a:rPr>
                        <a:t>11.06</a:t>
                      </a:r>
                    </a:p>
                  </a:txBody>
                  <a:tcPr marL="7620" marR="7620" marT="7620" marB="0" anchor="ctr"/>
                </a:tc>
                <a:extLst>
                  <a:ext uri="{0D108BD9-81ED-4DB2-BD59-A6C34878D82A}">
                    <a16:rowId xmlns:a16="http://schemas.microsoft.com/office/drawing/2014/main" xmlns=""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60976160"/>
              </p:ext>
            </p:extLst>
          </p:nvPr>
        </p:nvGraphicFramePr>
        <p:xfrm>
          <a:off x="6066189" y="3658279"/>
          <a:ext cx="2822868" cy="2100795"/>
        </p:xfrm>
        <a:graphic>
          <a:graphicData uri="http://schemas.openxmlformats.org/drawingml/2006/table">
            <a:tbl>
              <a:tblPr>
                <a:tableStyleId>{2D5ABB26-0587-4C30-8999-92F81FD0307C}</a:tableStyleId>
              </a:tblPr>
              <a:tblGrid>
                <a:gridCol w="940956">
                  <a:extLst>
                    <a:ext uri="{9D8B030D-6E8A-4147-A177-3AD203B41FA5}">
                      <a16:colId xmlns:a16="http://schemas.microsoft.com/office/drawing/2014/main" xmlns="" val="20000"/>
                    </a:ext>
                  </a:extLst>
                </a:gridCol>
                <a:gridCol w="940956">
                  <a:extLst>
                    <a:ext uri="{9D8B030D-6E8A-4147-A177-3AD203B41FA5}">
                      <a16:colId xmlns:a16="http://schemas.microsoft.com/office/drawing/2014/main" xmlns="" val="20001"/>
                    </a:ext>
                  </a:extLst>
                </a:gridCol>
                <a:gridCol w="940956">
                  <a:extLst>
                    <a:ext uri="{9D8B030D-6E8A-4147-A177-3AD203B41FA5}">
                      <a16:colId xmlns:a16="http://schemas.microsoft.com/office/drawing/2014/main" xmlns="" val="20002"/>
                    </a:ext>
                  </a:extLst>
                </a:gridCol>
              </a:tblGrid>
              <a:tr h="328719">
                <a:tc gridSpan="3">
                  <a:txBody>
                    <a:bodyPr/>
                    <a:lstStyle/>
                    <a:p>
                      <a:r>
                        <a:rPr lang="en-US" sz="1400" b="1" dirty="0">
                          <a:solidFill>
                            <a:schemeClr val="accent1"/>
                          </a:solidFill>
                        </a:rPr>
                        <a:t>Key Metrics</a:t>
                      </a:r>
                    </a:p>
                  </a:txBody>
                  <a:tcPr anchor="ctr">
                    <a:lnB w="28575"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4859">
                <a:tc>
                  <a:txBody>
                    <a:bodyPr/>
                    <a:lstStyle/>
                    <a:p>
                      <a:pPr algn="l" fontAlgn="b"/>
                      <a:endParaRPr lang="en-US" sz="1200" b="0" i="0" u="none" strike="noStrike" kern="1200" dirty="0">
                        <a:solidFill>
                          <a:schemeClr val="accent1"/>
                        </a:solidFill>
                        <a:effectLst/>
                        <a:latin typeface="+mj-lt"/>
                        <a:ea typeface="+mn-ea"/>
                        <a:cs typeface="+mn-cs"/>
                      </a:endParaRPr>
                    </a:p>
                  </a:txBody>
                  <a:tcPr marL="7620" marR="7620" marT="7620" marB="0" anchor="ctr">
                    <a:lnT w="28575" cap="flat" cmpd="sng" algn="ctr">
                      <a:solidFill>
                        <a:schemeClr val="accent2"/>
                      </a:solidFill>
                      <a:prstDash val="solid"/>
                      <a:round/>
                      <a:headEnd type="none" w="med" len="med"/>
                      <a:tailEnd type="none" w="med" len="med"/>
                    </a:lnT>
                  </a:tcPr>
                </a:tc>
                <a:tc>
                  <a:txBody>
                    <a:bodyPr/>
                    <a:lstStyle/>
                    <a:p>
                      <a:pPr algn="ctr"/>
                      <a:r>
                        <a:rPr lang="en-US" sz="1200" b="1" dirty="0">
                          <a:solidFill>
                            <a:schemeClr val="accent1"/>
                          </a:solidFill>
                          <a:latin typeface="+mj-lt"/>
                        </a:rPr>
                        <a:t>World</a:t>
                      </a:r>
                    </a:p>
                  </a:txBody>
                  <a:tcPr anchor="ctr">
                    <a:lnT w="28575" cap="flat" cmpd="sng" algn="ctr">
                      <a:solidFill>
                        <a:schemeClr val="accent2"/>
                      </a:solidFill>
                      <a:prstDash val="solid"/>
                      <a:round/>
                      <a:headEnd type="none" w="med" len="med"/>
                      <a:tailEnd type="none" w="med" len="med"/>
                    </a:lnT>
                  </a:tcPr>
                </a:tc>
                <a:tc>
                  <a:txBody>
                    <a:bodyPr/>
                    <a:lstStyle/>
                    <a:p>
                      <a:pPr algn="ctr"/>
                      <a:r>
                        <a:rPr lang="en-US" sz="1200" b="1" dirty="0">
                          <a:solidFill>
                            <a:schemeClr val="accent1"/>
                          </a:solidFill>
                          <a:latin typeface="+mj-lt"/>
                        </a:rPr>
                        <a:t>World ESG Leaders</a:t>
                      </a:r>
                    </a:p>
                  </a:txBody>
                  <a:tcPr anchor="ctr">
                    <a:lnT w="28575"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xmlns="" val="10001"/>
                  </a:ext>
                </a:extLst>
              </a:tr>
              <a:tr h="328719">
                <a:tc>
                  <a:txBody>
                    <a:bodyPr/>
                    <a:lstStyle/>
                    <a:p>
                      <a:pPr algn="l" fontAlgn="b"/>
                      <a:r>
                        <a:rPr lang="en-US" sz="1200" b="1" i="0" u="none" strike="noStrike" kern="1200" dirty="0">
                          <a:solidFill>
                            <a:schemeClr val="accent1"/>
                          </a:solidFill>
                          <a:effectLst/>
                          <a:latin typeface="+mj-lt"/>
                          <a:ea typeface="+mn-ea"/>
                          <a:cs typeface="+mn-cs"/>
                        </a:rPr>
                        <a:t>No. of Stocks</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1650</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781</a:t>
                      </a:r>
                    </a:p>
                  </a:txBody>
                  <a:tcPr marL="7620" marR="7620" marT="7620" marB="0" anchor="ctr"/>
                </a:tc>
                <a:extLst>
                  <a:ext uri="{0D108BD9-81ED-4DB2-BD59-A6C34878D82A}">
                    <a16:rowId xmlns:a16="http://schemas.microsoft.com/office/drawing/2014/main" xmlns="" val="10002"/>
                  </a:ext>
                </a:extLst>
              </a:tr>
              <a:tr h="328719">
                <a:tc>
                  <a:txBody>
                    <a:bodyPr/>
                    <a:lstStyle/>
                    <a:p>
                      <a:pPr algn="l" fontAlgn="b"/>
                      <a:r>
                        <a:rPr lang="en-US" sz="1200" b="1" i="0" u="none" strike="noStrike" kern="1200" dirty="0">
                          <a:solidFill>
                            <a:schemeClr val="accent1"/>
                          </a:solidFill>
                          <a:effectLst/>
                          <a:latin typeface="+mj-lt"/>
                          <a:ea typeface="+mn-ea"/>
                          <a:cs typeface="+mn-cs"/>
                        </a:rPr>
                        <a:t>Div.</a:t>
                      </a:r>
                      <a:r>
                        <a:rPr lang="en-US" sz="1200" b="1" i="0" u="none" strike="noStrike" kern="1200" baseline="0" dirty="0">
                          <a:solidFill>
                            <a:schemeClr val="accent1"/>
                          </a:solidFill>
                          <a:effectLst/>
                          <a:latin typeface="+mj-lt"/>
                          <a:ea typeface="+mn-ea"/>
                          <a:cs typeface="+mn-cs"/>
                        </a:rPr>
                        <a:t> Yield</a:t>
                      </a:r>
                      <a:endParaRPr lang="en-US" sz="1200" b="1" i="0" u="none" strike="noStrike" kern="1200" dirty="0">
                        <a:solidFill>
                          <a:schemeClr val="accent1"/>
                        </a:solidFill>
                        <a:effectLst/>
                        <a:latin typeface="+mj-lt"/>
                        <a:ea typeface="+mn-ea"/>
                        <a:cs typeface="+mn-cs"/>
                      </a:endParaRP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2.3584</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2.3460</a:t>
                      </a:r>
                    </a:p>
                  </a:txBody>
                  <a:tcPr marL="7620" marR="7620" marT="7620" marB="0" anchor="ctr"/>
                </a:tc>
                <a:extLst>
                  <a:ext uri="{0D108BD9-81ED-4DB2-BD59-A6C34878D82A}">
                    <a16:rowId xmlns:a16="http://schemas.microsoft.com/office/drawing/2014/main" xmlns="" val="10003"/>
                  </a:ext>
                </a:extLst>
              </a:tr>
              <a:tr h="328719">
                <a:tc>
                  <a:txBody>
                    <a:bodyPr/>
                    <a:lstStyle/>
                    <a:p>
                      <a:pPr algn="l" fontAlgn="b"/>
                      <a:r>
                        <a:rPr lang="en-US" sz="1200" b="1" i="0" u="none" strike="noStrike" kern="1200" dirty="0">
                          <a:solidFill>
                            <a:schemeClr val="accent1"/>
                          </a:solidFill>
                          <a:effectLst/>
                          <a:latin typeface="+mj-lt"/>
                          <a:ea typeface="+mn-ea"/>
                          <a:cs typeface="+mn-cs"/>
                        </a:rPr>
                        <a:t>Payout Ratio</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0.4642</a:t>
                      </a:r>
                    </a:p>
                  </a:txBody>
                  <a:tcPr marL="7620" marR="7620" marT="7620" marB="0" anchor="ctr"/>
                </a:tc>
                <a:tc>
                  <a:txBody>
                    <a:bodyPr/>
                    <a:lstStyle/>
                    <a:p>
                      <a:pPr algn="ctr" fontAlgn="b"/>
                      <a:r>
                        <a:rPr lang="en-US" sz="1200" b="0" i="0" u="none" strike="noStrike" kern="1200">
                          <a:solidFill>
                            <a:schemeClr val="accent1"/>
                          </a:solidFill>
                          <a:effectLst/>
                          <a:latin typeface="+mj-lt"/>
                          <a:ea typeface="+mn-ea"/>
                          <a:cs typeface="+mn-cs"/>
                        </a:rPr>
                        <a:t>0.4744</a:t>
                      </a:r>
                    </a:p>
                  </a:txBody>
                  <a:tcPr marL="7620" marR="7620" marT="7620" marB="0" anchor="ctr"/>
                </a:tc>
                <a:extLst>
                  <a:ext uri="{0D108BD9-81ED-4DB2-BD59-A6C34878D82A}">
                    <a16:rowId xmlns:a16="http://schemas.microsoft.com/office/drawing/2014/main" xmlns="" val="10004"/>
                  </a:ext>
                </a:extLst>
              </a:tr>
              <a:tr h="328719">
                <a:tc>
                  <a:txBody>
                    <a:bodyPr/>
                    <a:lstStyle/>
                    <a:p>
                      <a:pPr algn="l" fontAlgn="b"/>
                      <a:r>
                        <a:rPr lang="en-US" sz="1200" b="1" i="0" u="none" strike="noStrike" kern="1200" dirty="0">
                          <a:solidFill>
                            <a:schemeClr val="accent1"/>
                          </a:solidFill>
                          <a:effectLst/>
                          <a:latin typeface="+mj-lt"/>
                          <a:ea typeface="+mn-ea"/>
                          <a:cs typeface="+mn-cs"/>
                        </a:rPr>
                        <a:t>P/E</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19.6850</a:t>
                      </a:r>
                    </a:p>
                  </a:txBody>
                  <a:tcPr marL="7620" marR="7620" marT="7620" marB="0" anchor="ctr"/>
                </a:tc>
                <a:tc>
                  <a:txBody>
                    <a:bodyPr/>
                    <a:lstStyle/>
                    <a:p>
                      <a:pPr algn="ctr" fontAlgn="b"/>
                      <a:r>
                        <a:rPr lang="en-US" sz="1200" b="0" i="0" u="none" strike="noStrike" kern="1200" dirty="0">
                          <a:solidFill>
                            <a:schemeClr val="accent1"/>
                          </a:solidFill>
                          <a:effectLst/>
                          <a:latin typeface="+mj-lt"/>
                          <a:ea typeface="+mn-ea"/>
                          <a:cs typeface="+mn-cs"/>
                        </a:rPr>
                        <a:t>20.2196</a:t>
                      </a:r>
                    </a:p>
                  </a:txBody>
                  <a:tcPr marL="7620" marR="7620" marT="7620" marB="0" anchor="ctr"/>
                </a:tc>
                <a:extLst>
                  <a:ext uri="{0D108BD9-81ED-4DB2-BD59-A6C34878D82A}">
                    <a16:rowId xmlns:a16="http://schemas.microsoft.com/office/drawing/2014/main" xmlns="" val="10005"/>
                  </a:ext>
                </a:extLst>
              </a:tr>
            </a:tbl>
          </a:graphicData>
        </a:graphic>
      </p:graphicFrame>
      <p:sp>
        <p:nvSpPr>
          <p:cNvPr id="2" name="TextBox 1"/>
          <p:cNvSpPr txBox="1"/>
          <p:nvPr/>
        </p:nvSpPr>
        <p:spPr>
          <a:xfrm>
            <a:off x="1324766" y="879325"/>
            <a:ext cx="3612720" cy="461665"/>
          </a:xfrm>
          <a:prstGeom prst="rect">
            <a:avLst/>
          </a:prstGeom>
          <a:noFill/>
        </p:spPr>
        <p:txBody>
          <a:bodyPr wrap="none" rtlCol="0">
            <a:spAutoFit/>
          </a:bodyPr>
          <a:lstStyle/>
          <a:p>
            <a:r>
              <a:rPr lang="en-US" sz="1400" b="1" dirty="0">
                <a:solidFill>
                  <a:schemeClr val="bg2"/>
                </a:solidFill>
              </a:rPr>
              <a:t>Cumulative Index Performance – Net Returns  </a:t>
            </a:r>
          </a:p>
          <a:p>
            <a:pPr algn="ctr"/>
            <a:r>
              <a:rPr lang="en-US" sz="1000" dirty="0">
                <a:solidFill>
                  <a:schemeClr val="bg2"/>
                </a:solidFill>
              </a:rPr>
              <a:t>(CAD)</a:t>
            </a:r>
          </a:p>
        </p:txBody>
      </p:sp>
      <p:sp>
        <p:nvSpPr>
          <p:cNvPr id="20" name="Frame 19"/>
          <p:cNvSpPr/>
          <p:nvPr/>
        </p:nvSpPr>
        <p:spPr>
          <a:xfrm>
            <a:off x="5999979" y="1080383"/>
            <a:ext cx="2889078" cy="1842571"/>
          </a:xfrm>
          <a:prstGeom prst="frame">
            <a:avLst>
              <a:gd name="adj1" fmla="val 1319"/>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5999979" y="3613848"/>
            <a:ext cx="2889078" cy="2107317"/>
          </a:xfrm>
          <a:prstGeom prst="frame">
            <a:avLst>
              <a:gd name="adj1" fmla="val 1319"/>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Nov 2019.</a:t>
            </a:r>
          </a:p>
        </p:txBody>
      </p:sp>
      <p:graphicFrame>
        <p:nvGraphicFramePr>
          <p:cNvPr id="14" name="Chart 13">
            <a:extLst>
              <a:ext uri="{FF2B5EF4-FFF2-40B4-BE49-F238E27FC236}">
                <a16:creationId xmlns:a16="http://schemas.microsoft.com/office/drawing/2014/main" xmlns="" id="{75405726-3485-43E6-A0E9-F207BB0E8139}"/>
              </a:ext>
            </a:extLst>
          </p:cNvPr>
          <p:cNvGraphicFramePr>
            <a:graphicFrameLocks/>
          </p:cNvGraphicFramePr>
          <p:nvPr>
            <p:extLst>
              <p:ext uri="{D42A27DB-BD31-4B8C-83A1-F6EECF244321}">
                <p14:modId xmlns:p14="http://schemas.microsoft.com/office/powerpoint/2010/main" val="2815519670"/>
              </p:ext>
            </p:extLst>
          </p:nvPr>
        </p:nvGraphicFramePr>
        <p:xfrm>
          <a:off x="267639" y="1780683"/>
          <a:ext cx="5290215" cy="3427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22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32A402B-102A-4D25-81F0-65B9FD58C7E3}"/>
              </a:ext>
            </a:extLst>
          </p:cNvPr>
          <p:cNvSpPr>
            <a:spLocks noGrp="1"/>
          </p:cNvSpPr>
          <p:nvPr>
            <p:ph type="title"/>
          </p:nvPr>
        </p:nvSpPr>
        <p:spPr/>
        <p:txBody>
          <a:bodyPr/>
          <a:lstStyle/>
          <a:p>
            <a:r>
              <a:rPr lang="en-US" dirty="0"/>
              <a:t>Risk profile </a:t>
            </a:r>
          </a:p>
        </p:txBody>
      </p:sp>
      <p:sp>
        <p:nvSpPr>
          <p:cNvPr id="4" name="Slide Number Placeholder 3">
            <a:extLst>
              <a:ext uri="{FF2B5EF4-FFF2-40B4-BE49-F238E27FC236}">
                <a16:creationId xmlns:a16="http://schemas.microsoft.com/office/drawing/2014/main" xmlns="" id="{65FDE627-7A78-4BC7-B646-F2B0BDE9860B}"/>
              </a:ext>
            </a:extLst>
          </p:cNvPr>
          <p:cNvSpPr>
            <a:spLocks noGrp="1"/>
          </p:cNvSpPr>
          <p:nvPr>
            <p:ph type="sldNum" sz="quarter" idx="10"/>
          </p:nvPr>
        </p:nvSpPr>
        <p:spPr/>
        <p:txBody>
          <a:bodyPr/>
          <a:lstStyle/>
          <a:p>
            <a:fld id="{93AC2C76-E6AA-46CB-A2DE-F6E097F7C440}" type="slidenum">
              <a:rPr lang="en-GB" smtClean="0"/>
              <a:pPr/>
              <a:t>4</a:t>
            </a:fld>
            <a:endParaRPr lang="en-GB" dirty="0"/>
          </a:p>
        </p:txBody>
      </p:sp>
      <p:pic>
        <p:nvPicPr>
          <p:cNvPr id="7" name="Picture 6">
            <a:extLst>
              <a:ext uri="{FF2B5EF4-FFF2-40B4-BE49-F238E27FC236}">
                <a16:creationId xmlns:a16="http://schemas.microsoft.com/office/drawing/2014/main" xmlns="" id="{4DB497C2-A62D-401C-8341-F388661BFAF5}"/>
              </a:ext>
            </a:extLst>
          </p:cNvPr>
          <p:cNvPicPr>
            <a:picLocks noChangeAspect="1"/>
          </p:cNvPicPr>
          <p:nvPr/>
        </p:nvPicPr>
        <p:blipFill>
          <a:blip r:embed="rId2"/>
          <a:stretch>
            <a:fillRect/>
          </a:stretch>
        </p:blipFill>
        <p:spPr>
          <a:xfrm>
            <a:off x="560744" y="1173746"/>
            <a:ext cx="3574015" cy="4352759"/>
          </a:xfrm>
          <a:prstGeom prst="rect">
            <a:avLst/>
          </a:prstGeom>
        </p:spPr>
      </p:pic>
      <p:pic>
        <p:nvPicPr>
          <p:cNvPr id="8" name="Picture 7">
            <a:extLst>
              <a:ext uri="{FF2B5EF4-FFF2-40B4-BE49-F238E27FC236}">
                <a16:creationId xmlns:a16="http://schemas.microsoft.com/office/drawing/2014/main" xmlns="" id="{D7DEA636-C84B-4286-B633-3AFE4007A768}"/>
              </a:ext>
            </a:extLst>
          </p:cNvPr>
          <p:cNvPicPr>
            <a:picLocks noChangeAspect="1"/>
          </p:cNvPicPr>
          <p:nvPr/>
        </p:nvPicPr>
        <p:blipFill>
          <a:blip r:embed="rId3"/>
          <a:stretch>
            <a:fillRect/>
          </a:stretch>
        </p:blipFill>
        <p:spPr>
          <a:xfrm>
            <a:off x="4303387" y="1173747"/>
            <a:ext cx="4310566" cy="4296612"/>
          </a:xfrm>
          <a:prstGeom prst="rect">
            <a:avLst/>
          </a:prstGeom>
        </p:spPr>
      </p:pic>
    </p:spTree>
    <p:extLst>
      <p:ext uri="{BB962C8B-B14F-4D97-AF65-F5344CB8AC3E}">
        <p14:creationId xmlns:p14="http://schemas.microsoft.com/office/powerpoint/2010/main" val="282533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F1C511E-2D00-4672-B69F-5F6E0FFEE0BF}"/>
              </a:ext>
            </a:extLst>
          </p:cNvPr>
          <p:cNvSpPr>
            <a:spLocks noGrp="1"/>
          </p:cNvSpPr>
          <p:nvPr>
            <p:ph type="title"/>
          </p:nvPr>
        </p:nvSpPr>
        <p:spPr/>
        <p:txBody>
          <a:bodyPr/>
          <a:lstStyle/>
          <a:p>
            <a:r>
              <a:rPr lang="en-US" dirty="0"/>
              <a:t>Historical PE -  World vs World ESG Leaders</a:t>
            </a:r>
          </a:p>
        </p:txBody>
      </p:sp>
      <p:sp>
        <p:nvSpPr>
          <p:cNvPr id="4" name="Slide Number Placeholder 3">
            <a:extLst>
              <a:ext uri="{FF2B5EF4-FFF2-40B4-BE49-F238E27FC236}">
                <a16:creationId xmlns:a16="http://schemas.microsoft.com/office/drawing/2014/main" xmlns="" id="{B140CD34-CBC6-4C31-B8E7-9A04DAE7F723}"/>
              </a:ext>
            </a:extLst>
          </p:cNvPr>
          <p:cNvSpPr>
            <a:spLocks noGrp="1"/>
          </p:cNvSpPr>
          <p:nvPr>
            <p:ph type="sldNum" sz="quarter" idx="10"/>
          </p:nvPr>
        </p:nvSpPr>
        <p:spPr/>
        <p:txBody>
          <a:bodyPr/>
          <a:lstStyle/>
          <a:p>
            <a:fld id="{93AC2C76-E6AA-46CB-A2DE-F6E097F7C440}" type="slidenum">
              <a:rPr lang="en-GB" smtClean="0"/>
              <a:pPr/>
              <a:t>5</a:t>
            </a:fld>
            <a:endParaRPr lang="en-GB" dirty="0"/>
          </a:p>
        </p:txBody>
      </p:sp>
      <p:graphicFrame>
        <p:nvGraphicFramePr>
          <p:cNvPr id="6" name="Chart 5">
            <a:extLst>
              <a:ext uri="{FF2B5EF4-FFF2-40B4-BE49-F238E27FC236}">
                <a16:creationId xmlns:a16="http://schemas.microsoft.com/office/drawing/2014/main" xmlns="" id="{8E88E05A-E679-49E6-A4E1-A06D142FD6F8}"/>
              </a:ext>
            </a:extLst>
          </p:cNvPr>
          <p:cNvGraphicFramePr>
            <a:graphicFrameLocks/>
          </p:cNvGraphicFramePr>
          <p:nvPr>
            <p:extLst>
              <p:ext uri="{D42A27DB-BD31-4B8C-83A1-F6EECF244321}">
                <p14:modId xmlns:p14="http://schemas.microsoft.com/office/powerpoint/2010/main" val="1368714797"/>
              </p:ext>
            </p:extLst>
          </p:nvPr>
        </p:nvGraphicFramePr>
        <p:xfrm>
          <a:off x="1348967" y="1566251"/>
          <a:ext cx="6247763" cy="3865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308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lstStyle/>
          <a:p>
            <a:r>
              <a:rPr lang="en-US" dirty="0"/>
              <a:t>MSCI World ESG Leaders vs </a:t>
            </a:r>
            <a:r>
              <a:rPr lang="en-US" dirty="0" err="1"/>
              <a:t>msci</a:t>
            </a:r>
            <a:r>
              <a:rPr lang="en-US" dirty="0"/>
              <a:t> world</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6</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2" name="Picture 1">
            <a:extLst>
              <a:ext uri="{FF2B5EF4-FFF2-40B4-BE49-F238E27FC236}">
                <a16:creationId xmlns:a16="http://schemas.microsoft.com/office/drawing/2014/main" xmlns="" id="{A9C3BB6B-1B80-4D1E-B981-E4B3767FD4D3}"/>
              </a:ext>
            </a:extLst>
          </p:cNvPr>
          <p:cNvPicPr>
            <a:picLocks noChangeAspect="1"/>
          </p:cNvPicPr>
          <p:nvPr/>
        </p:nvPicPr>
        <p:blipFill>
          <a:blip r:embed="rId2"/>
          <a:stretch>
            <a:fillRect/>
          </a:stretch>
        </p:blipFill>
        <p:spPr>
          <a:xfrm>
            <a:off x="969108" y="885610"/>
            <a:ext cx="7450730" cy="5259694"/>
          </a:xfrm>
          <a:prstGeom prst="rect">
            <a:avLst/>
          </a:prstGeom>
        </p:spPr>
      </p:pic>
    </p:spTree>
    <p:extLst>
      <p:ext uri="{BB962C8B-B14F-4D97-AF65-F5344CB8AC3E}">
        <p14:creationId xmlns:p14="http://schemas.microsoft.com/office/powerpoint/2010/main" val="316216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fontScale="90000"/>
          </a:bodyPr>
          <a:lstStyle/>
          <a:p>
            <a:r>
              <a:rPr lang="en-US" dirty="0"/>
              <a:t>MSCI World ESG Leaders vs </a:t>
            </a:r>
            <a:r>
              <a:rPr lang="en-US" dirty="0" err="1"/>
              <a:t>msci</a:t>
            </a:r>
            <a:r>
              <a:rPr lang="en-US" dirty="0"/>
              <a:t> world extended ESG focus</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7</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5" name="Picture 4">
            <a:extLst>
              <a:ext uri="{FF2B5EF4-FFF2-40B4-BE49-F238E27FC236}">
                <a16:creationId xmlns:a16="http://schemas.microsoft.com/office/drawing/2014/main" xmlns="" id="{74388461-0330-4FC3-A4F7-A524D4B4D19B}"/>
              </a:ext>
            </a:extLst>
          </p:cNvPr>
          <p:cNvPicPr>
            <a:picLocks noChangeAspect="1"/>
          </p:cNvPicPr>
          <p:nvPr/>
        </p:nvPicPr>
        <p:blipFill>
          <a:blip r:embed="rId2"/>
          <a:stretch>
            <a:fillRect/>
          </a:stretch>
        </p:blipFill>
        <p:spPr>
          <a:xfrm>
            <a:off x="773480" y="1005840"/>
            <a:ext cx="7252920" cy="5083546"/>
          </a:xfrm>
          <a:prstGeom prst="rect">
            <a:avLst/>
          </a:prstGeom>
        </p:spPr>
      </p:pic>
    </p:spTree>
    <p:extLst>
      <p:ext uri="{BB962C8B-B14F-4D97-AF65-F5344CB8AC3E}">
        <p14:creationId xmlns:p14="http://schemas.microsoft.com/office/powerpoint/2010/main" val="316167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a:bodyPr>
          <a:lstStyle/>
          <a:p>
            <a:r>
              <a:rPr lang="en-US" dirty="0"/>
              <a:t>MSCI EAFE ESG Leaders vs </a:t>
            </a:r>
            <a:r>
              <a:rPr lang="en-US" dirty="0" err="1"/>
              <a:t>msci</a:t>
            </a:r>
            <a:r>
              <a:rPr lang="en-US" dirty="0"/>
              <a:t> EAFE</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8</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6" name="Picture 5">
            <a:extLst>
              <a:ext uri="{FF2B5EF4-FFF2-40B4-BE49-F238E27FC236}">
                <a16:creationId xmlns:a16="http://schemas.microsoft.com/office/drawing/2014/main" xmlns="" id="{2803F63F-3366-4C39-B52C-1C8A16335838}"/>
              </a:ext>
            </a:extLst>
          </p:cNvPr>
          <p:cNvPicPr>
            <a:picLocks noChangeAspect="1"/>
          </p:cNvPicPr>
          <p:nvPr/>
        </p:nvPicPr>
        <p:blipFill>
          <a:blip r:embed="rId2"/>
          <a:stretch>
            <a:fillRect/>
          </a:stretch>
        </p:blipFill>
        <p:spPr>
          <a:xfrm>
            <a:off x="755822" y="938064"/>
            <a:ext cx="7684793" cy="5110669"/>
          </a:xfrm>
          <a:prstGeom prst="rect">
            <a:avLst/>
          </a:prstGeom>
        </p:spPr>
      </p:pic>
    </p:spTree>
    <p:extLst>
      <p:ext uri="{BB962C8B-B14F-4D97-AF65-F5344CB8AC3E}">
        <p14:creationId xmlns:p14="http://schemas.microsoft.com/office/powerpoint/2010/main" val="426843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B2B6C7-54E0-469D-A541-46269B0ABA66}"/>
              </a:ext>
            </a:extLst>
          </p:cNvPr>
          <p:cNvSpPr>
            <a:spLocks noGrp="1"/>
          </p:cNvSpPr>
          <p:nvPr>
            <p:ph type="title"/>
          </p:nvPr>
        </p:nvSpPr>
        <p:spPr/>
        <p:txBody>
          <a:bodyPr>
            <a:normAutofit fontScale="90000"/>
          </a:bodyPr>
          <a:lstStyle/>
          <a:p>
            <a:r>
              <a:rPr lang="en-US" dirty="0"/>
              <a:t>MSCI EAFE ESG Leaders vs </a:t>
            </a:r>
            <a:r>
              <a:rPr lang="en-US" dirty="0" err="1"/>
              <a:t>msci</a:t>
            </a:r>
            <a:r>
              <a:rPr lang="en-US" dirty="0"/>
              <a:t> EAFE extended </a:t>
            </a:r>
            <a:r>
              <a:rPr lang="en-US" dirty="0" err="1"/>
              <a:t>esg</a:t>
            </a:r>
            <a:r>
              <a:rPr lang="en-US" dirty="0"/>
              <a:t> focus</a:t>
            </a:r>
          </a:p>
        </p:txBody>
      </p:sp>
      <p:sp>
        <p:nvSpPr>
          <p:cNvPr id="4" name="Slide Number Placeholder 3">
            <a:extLst>
              <a:ext uri="{FF2B5EF4-FFF2-40B4-BE49-F238E27FC236}">
                <a16:creationId xmlns:a16="http://schemas.microsoft.com/office/drawing/2014/main" xmlns="" id="{52F8C3CF-800C-4095-BA81-DF810B7A69D3}"/>
              </a:ext>
            </a:extLst>
          </p:cNvPr>
          <p:cNvSpPr>
            <a:spLocks noGrp="1"/>
          </p:cNvSpPr>
          <p:nvPr>
            <p:ph type="sldNum" sz="quarter" idx="10"/>
          </p:nvPr>
        </p:nvSpPr>
        <p:spPr/>
        <p:txBody>
          <a:bodyPr/>
          <a:lstStyle/>
          <a:p>
            <a:fld id="{93AC2C76-E6AA-46CB-A2DE-F6E097F7C440}" type="slidenum">
              <a:rPr lang="en-GB" smtClean="0"/>
              <a:pPr/>
              <a:t>9</a:t>
            </a:fld>
            <a:endParaRPr lang="en-GB" dirty="0"/>
          </a:p>
        </p:txBody>
      </p:sp>
      <p:sp>
        <p:nvSpPr>
          <p:cNvPr id="7" name="Rectangle 6">
            <a:extLst>
              <a:ext uri="{FF2B5EF4-FFF2-40B4-BE49-F238E27FC236}">
                <a16:creationId xmlns:a16="http://schemas.microsoft.com/office/drawing/2014/main" xmlns="" id="{332CB94B-83FC-460D-89DD-DDF0180BD447}"/>
              </a:ext>
            </a:extLst>
          </p:cNvPr>
          <p:cNvSpPr/>
          <p:nvPr/>
        </p:nvSpPr>
        <p:spPr>
          <a:xfrm>
            <a:off x="1652877" y="6317787"/>
            <a:ext cx="5697014" cy="200055"/>
          </a:xfrm>
          <a:prstGeom prst="rect">
            <a:avLst/>
          </a:prstGeom>
        </p:spPr>
        <p:txBody>
          <a:bodyPr wrap="square">
            <a:spAutoFit/>
          </a:bodyPr>
          <a:lstStyle/>
          <a:p>
            <a:pPr>
              <a:spcAft>
                <a:spcPts val="300"/>
              </a:spcAft>
              <a:defRPr/>
            </a:pPr>
            <a:r>
              <a:rPr lang="en-US" sz="700" dirty="0"/>
              <a:t>Data as of  Dec 31 2019.</a:t>
            </a:r>
          </a:p>
        </p:txBody>
      </p:sp>
      <p:pic>
        <p:nvPicPr>
          <p:cNvPr id="5" name="Picture 4">
            <a:extLst>
              <a:ext uri="{FF2B5EF4-FFF2-40B4-BE49-F238E27FC236}">
                <a16:creationId xmlns:a16="http://schemas.microsoft.com/office/drawing/2014/main" xmlns="" id="{08373938-ADDC-4208-9CC6-B14A8258094A}"/>
              </a:ext>
            </a:extLst>
          </p:cNvPr>
          <p:cNvPicPr>
            <a:picLocks noChangeAspect="1"/>
          </p:cNvPicPr>
          <p:nvPr/>
        </p:nvPicPr>
        <p:blipFill>
          <a:blip r:embed="rId2"/>
          <a:stretch>
            <a:fillRect/>
          </a:stretch>
        </p:blipFill>
        <p:spPr>
          <a:xfrm>
            <a:off x="547077" y="865920"/>
            <a:ext cx="7729415" cy="5279384"/>
          </a:xfrm>
          <a:prstGeom prst="rect">
            <a:avLst/>
          </a:prstGeom>
        </p:spPr>
      </p:pic>
    </p:spTree>
    <p:extLst>
      <p:ext uri="{BB962C8B-B14F-4D97-AF65-F5344CB8AC3E}">
        <p14:creationId xmlns:p14="http://schemas.microsoft.com/office/powerpoint/2010/main" val="2706331755"/>
      </p:ext>
    </p:extLst>
  </p:cSld>
  <p:clrMapOvr>
    <a:masterClrMapping/>
  </p:clrMapOvr>
</p:sld>
</file>

<file path=ppt/theme/theme1.xml><?xml version="1.0" encoding="utf-8"?>
<a:theme xmlns:a="http://schemas.openxmlformats.org/drawingml/2006/main" name="Default Theme">
  <a:themeElements>
    <a:clrScheme name="MSCI">
      <a:dk1>
        <a:srgbClr val="465058"/>
      </a:dk1>
      <a:lt1>
        <a:sysClr val="window" lastClr="FFFFFF"/>
      </a:lt1>
      <a:dk2>
        <a:srgbClr val="237E74"/>
      </a:dk2>
      <a:lt2>
        <a:srgbClr val="465058"/>
      </a:lt2>
      <a:accent1>
        <a:srgbClr val="37617A"/>
      </a:accent1>
      <a:accent2>
        <a:srgbClr val="FFB838"/>
      </a:accent2>
      <a:accent3>
        <a:srgbClr val="DBD5CD"/>
      </a:accent3>
      <a:accent4>
        <a:srgbClr val="40C1BB"/>
      </a:accent4>
      <a:accent5>
        <a:srgbClr val="F38B3C"/>
      </a:accent5>
      <a:accent6>
        <a:srgbClr val="D03300"/>
      </a:accent6>
      <a:hlink>
        <a:srgbClr val="37617A"/>
      </a:hlink>
      <a:folHlink>
        <a:srgbClr val="968F8B"/>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bg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595C74108EDF49B531FE848A3026E5" ma:contentTypeVersion="3" ma:contentTypeDescription="Create a new document." ma:contentTypeScope="" ma:versionID="ed0c6e20659e071581c2f9e7b11ab137">
  <xsd:schema xmlns:xsd="http://www.w3.org/2001/XMLSchema" xmlns:xs="http://www.w3.org/2001/XMLSchema" xmlns:p="http://schemas.microsoft.com/office/2006/metadata/properties" xmlns:ns1="http://schemas.microsoft.com/sharepoint/v3" targetNamespace="http://schemas.microsoft.com/office/2006/metadata/properties" ma:root="true" ma:fieldsID="ec22c3d8327a010df437c55bb0fc7a9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0BFE3-1EDD-4DA3-A99D-B847A3C14D83}">
  <ds:schemaRefs>
    <ds:schemaRef ds:uri="http://purl.org/dc/elements/1.1/"/>
    <ds:schemaRef ds:uri="http://schemas.openxmlformats.org/package/2006/metadata/core-properties"/>
    <ds:schemaRef ds:uri="http://schemas.microsoft.com/sharepoint/v3"/>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10FDFE3-7112-4C95-B655-73FE3507C179}">
  <ds:schemaRefs>
    <ds:schemaRef ds:uri="http://schemas.microsoft.com/sharepoint/v3/contenttype/forms"/>
  </ds:schemaRefs>
</ds:datastoreItem>
</file>

<file path=customXml/itemProps3.xml><?xml version="1.0" encoding="utf-8"?>
<ds:datastoreItem xmlns:ds="http://schemas.openxmlformats.org/officeDocument/2006/customXml" ds:itemID="{3A3A264E-2358-460C-9735-A877932E1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11572</TotalTime>
  <Words>1711</Words>
  <Application>Microsoft Office PowerPoint</Application>
  <PresentationFormat>On-screen Show (4:3)</PresentationFormat>
  <Paragraphs>202</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Theme</vt:lpstr>
      <vt:lpstr>Custom Design</vt:lpstr>
      <vt:lpstr>MSCI Index comparison</vt:lpstr>
      <vt:lpstr>MSCI world vs MSCI world ESG Leaders</vt:lpstr>
      <vt:lpstr>Index Performance</vt:lpstr>
      <vt:lpstr>Risk profile </vt:lpstr>
      <vt:lpstr>Historical PE -  World vs World ESG Leaders</vt:lpstr>
      <vt:lpstr>MSCI World ESG Leaders vs msci world</vt:lpstr>
      <vt:lpstr>MSCI World ESG Leaders vs msci world extended ESG focus</vt:lpstr>
      <vt:lpstr>MSCI EAFE ESG Leaders vs msci EAFE</vt:lpstr>
      <vt:lpstr>MSCI EAFE ESG Leaders vs msci EAFE extended esg focus</vt:lpstr>
      <vt:lpstr>MSCI usa ESG Leaders vs msci usa</vt:lpstr>
      <vt:lpstr>MSCI usa ESG Leaders vs msci usa extended esg focus</vt:lpstr>
      <vt:lpstr>MSCI canada ESG Leaders vs msci canada</vt:lpstr>
      <vt:lpstr>MSCI canada ESG Leaders vs msci Canada esg focus</vt:lpstr>
      <vt:lpstr>Contact Us</vt:lpstr>
      <vt:lpstr>Notice and disclaimer</vt:lpstr>
    </vt:vector>
  </TitlesOfParts>
  <Company>MSCI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Evelyn</dc:creator>
  <cp:lastModifiedBy>Prins, Kevin</cp:lastModifiedBy>
  <cp:revision>381</cp:revision>
  <cp:lastPrinted>2015-02-27T09:21:32Z</cp:lastPrinted>
  <dcterms:created xsi:type="dcterms:W3CDTF">2014-09-02T16:02:03Z</dcterms:created>
  <dcterms:modified xsi:type="dcterms:W3CDTF">2020-02-04T23:00:20Z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0x010100C0595C74108EDF49B531FE848A3026E5</vt:lpwstr>
  </property>
  <property fmtid="{D5CDD505-2E9C-101B-9397-08002B2CF9AE}" pid="3" name="MSIP_Label_b60f8386-55a0-404e-9dce-4d5bc8b309d8_Enabled">
    <vt:lpwstr>True</vt:lpwstr>
  </property>
  <property fmtid="{D5CDD505-2E9C-101B-9397-08002B2CF9AE}" pid="4" name="MSIP_Label_b60f8386-55a0-404e-9dce-4d5bc8b309d8_SiteId">
    <vt:lpwstr>7a9376d4-7c43-480f-82ba-a090647f651d</vt:lpwstr>
  </property>
  <property fmtid="{D5CDD505-2E9C-101B-9397-08002B2CF9AE}" pid="5" name="MSIP_Label_b60f8386-55a0-404e-9dce-4d5bc8b309d8_Owner">
    <vt:lpwstr>Carol.Chen@msci.com</vt:lpwstr>
  </property>
  <property fmtid="{D5CDD505-2E9C-101B-9397-08002B2CF9AE}" pid="6" name="MSIP_Label_b60f8386-55a0-404e-9dce-4d5bc8b309d8_SetDate">
    <vt:lpwstr>2019-12-04T16:08:18.7027950Z</vt:lpwstr>
  </property>
  <property fmtid="{D5CDD505-2E9C-101B-9397-08002B2CF9AE}" pid="7" name="MSIP_Label_b60f8386-55a0-404e-9dce-4d5bc8b309d8_Name">
    <vt:lpwstr>General</vt:lpwstr>
  </property>
  <property fmtid="{D5CDD505-2E9C-101B-9397-08002B2CF9AE}" pid="8" name="MSIP_Label_b60f8386-55a0-404e-9dce-4d5bc8b309d8_Application">
    <vt:lpwstr>Microsoft Azure Information Protection</vt:lpwstr>
  </property>
  <property fmtid="{D5CDD505-2E9C-101B-9397-08002B2CF9AE}" pid="9" name="MSIP_Label_b60f8386-55a0-404e-9dce-4d5bc8b309d8_ActionId">
    <vt:lpwstr>b263bbe4-2cc5-4371-a594-aedcff87ae54</vt:lpwstr>
  </property>
  <property fmtid="{D5CDD505-2E9C-101B-9397-08002B2CF9AE}" pid="10" name="MSIP_Label_b60f8386-55a0-404e-9dce-4d5bc8b309d8_Extended_MSFT_Method">
    <vt:lpwstr>Automatic</vt:lpwstr>
  </property>
  <property fmtid="{D5CDD505-2E9C-101B-9397-08002B2CF9AE}" pid="11" name="Sensitivity">
    <vt:lpwstr>General</vt:lpwstr>
  </property>
</Properties>
</file>