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notesSlides/notesSlide25.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8"/>
  </p:sldMasterIdLst>
  <p:notesMasterIdLst>
    <p:notesMasterId r:id="rId44"/>
  </p:notesMasterIdLst>
  <p:sldIdLst>
    <p:sldId id="257" r:id="rId9"/>
    <p:sldId id="260" r:id="rId10"/>
    <p:sldId id="261" r:id="rId11"/>
    <p:sldId id="262" r:id="rId12"/>
    <p:sldId id="264" r:id="rId13"/>
    <p:sldId id="265" r:id="rId14"/>
    <p:sldId id="279" r:id="rId15"/>
    <p:sldId id="268" r:id="rId16"/>
    <p:sldId id="1991" r:id="rId17"/>
    <p:sldId id="1990" r:id="rId18"/>
    <p:sldId id="1976" r:id="rId19"/>
    <p:sldId id="1980" r:id="rId20"/>
    <p:sldId id="2000" r:id="rId21"/>
    <p:sldId id="1982" r:id="rId22"/>
    <p:sldId id="1983" r:id="rId23"/>
    <p:sldId id="1985" r:id="rId24"/>
    <p:sldId id="1512" r:id="rId25"/>
    <p:sldId id="1986" r:id="rId26"/>
    <p:sldId id="1516" r:id="rId27"/>
    <p:sldId id="1992" r:id="rId28"/>
    <p:sldId id="1987" r:id="rId29"/>
    <p:sldId id="1998" r:id="rId30"/>
    <p:sldId id="1988" r:id="rId31"/>
    <p:sldId id="1989" r:id="rId32"/>
    <p:sldId id="281" r:id="rId33"/>
    <p:sldId id="326" r:id="rId34"/>
    <p:sldId id="1981" r:id="rId35"/>
    <p:sldId id="1522" r:id="rId36"/>
    <p:sldId id="1997" r:id="rId37"/>
    <p:sldId id="277" r:id="rId38"/>
    <p:sldId id="1999" r:id="rId39"/>
    <p:sldId id="1993" r:id="rId40"/>
    <p:sldId id="1994" r:id="rId41"/>
    <p:sldId id="1995" r:id="rId42"/>
    <p:sldId id="1996" r:id="rId43"/>
  </p:sldIdLst>
  <p:sldSz cx="9144000" cy="6858000" type="screen4x3"/>
  <p:notesSz cx="6858000" cy="9144000"/>
  <p:custDataLst>
    <p:custData r:id="rId3"/>
    <p:custData r:id="rId2"/>
    <p:custData r:id="rId6"/>
    <p:custData r:id="rId5"/>
    <p:custData r:id="rId7"/>
    <p:custData r:id="rId1"/>
    <p:custData r:id="rId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894">
          <p15:clr>
            <a:srgbClr val="A4A3A4"/>
          </p15:clr>
        </p15:guide>
        <p15:guide id="3" pos="2880">
          <p15:clr>
            <a:srgbClr val="A4A3A4"/>
          </p15:clr>
        </p15:guide>
        <p15:guide id="4" pos="29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rhar, Bel" initials="PB"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966" autoAdjust="0"/>
  </p:normalViewPr>
  <p:slideViewPr>
    <p:cSldViewPr showGuides="1">
      <p:cViewPr varScale="1">
        <p:scale>
          <a:sx n="90" d="100"/>
          <a:sy n="90" d="100"/>
        </p:scale>
        <p:origin x="2214" y="84"/>
      </p:cViewPr>
      <p:guideLst>
        <p:guide orient="horz" pos="2160"/>
        <p:guide orient="horz" pos="3894"/>
        <p:guide pos="2880"/>
        <p:guide pos="295"/>
      </p:guideLst>
    </p:cSldViewPr>
  </p:slideViewPr>
  <p:notesTextViewPr>
    <p:cViewPr>
      <p:scale>
        <a:sx n="1" d="1"/>
        <a:sy n="1" d="1"/>
      </p:scale>
      <p:origin x="0" y="-2544"/>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jhnotosrv1\JHWorkGroups\BMO%20GAM\ETF\Decks\Copy%20of%20ETFs%20Canada%20Chart%20(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box\AppData\Local\Microsoft\Windows\Temporary%20Internet%20Files\Content.Outlook\YEDF41PJ\ZWG%20summary.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2.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BMO ETFs</c:v>
                </c:pt>
              </c:strCache>
            </c:strRef>
          </c:tx>
          <c:invertIfNegative val="0"/>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Sheet1!$B$2:$B$12</c:f>
              <c:numCache>
                <c:formatCode>General</c:formatCode>
                <c:ptCount val="11"/>
                <c:pt idx="0">
                  <c:v>0.16800000000000001</c:v>
                </c:pt>
                <c:pt idx="1">
                  <c:v>1.5</c:v>
                </c:pt>
                <c:pt idx="2">
                  <c:v>3.8</c:v>
                </c:pt>
                <c:pt idx="3">
                  <c:v>9.1</c:v>
                </c:pt>
                <c:pt idx="4">
                  <c:v>12.6</c:v>
                </c:pt>
                <c:pt idx="5">
                  <c:v>18.7</c:v>
                </c:pt>
                <c:pt idx="6">
                  <c:v>24.3</c:v>
                </c:pt>
                <c:pt idx="7">
                  <c:v>34.145000000000003</c:v>
                </c:pt>
                <c:pt idx="8">
                  <c:v>46.7</c:v>
                </c:pt>
                <c:pt idx="9">
                  <c:v>48.6</c:v>
                </c:pt>
                <c:pt idx="10">
                  <c:v>62.7</c:v>
                </c:pt>
              </c:numCache>
            </c:numRef>
          </c:val>
          <c:extLst>
            <c:ext xmlns:c16="http://schemas.microsoft.com/office/drawing/2014/chart" uri="{C3380CC4-5D6E-409C-BE32-E72D297353CC}">
              <c16:uniqueId val="{00000000-7797-4683-94B1-74D914E0940B}"/>
            </c:ext>
          </c:extLst>
        </c:ser>
        <c:ser>
          <c:idx val="1"/>
          <c:order val="1"/>
          <c:tx>
            <c:strRef>
              <c:f>Sheet1!$C$1</c:f>
              <c:strCache>
                <c:ptCount val="1"/>
                <c:pt idx="0">
                  <c:v>AUM</c:v>
                </c:pt>
              </c:strCache>
            </c:strRef>
          </c:tx>
          <c:spPr>
            <a:solidFill>
              <a:schemeClr val="bg1">
                <a:lumMod val="65000"/>
              </a:schemeClr>
            </a:solidFill>
          </c:spPr>
          <c:invertIfNegative val="0"/>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Sheet1!$C$2:$C$12</c:f>
              <c:numCache>
                <c:formatCode>General</c:formatCode>
                <c:ptCount val="11"/>
                <c:pt idx="0">
                  <c:v>31.332000000000001</c:v>
                </c:pt>
                <c:pt idx="1">
                  <c:v>36.799999999999997</c:v>
                </c:pt>
                <c:pt idx="2">
                  <c:v>39.4</c:v>
                </c:pt>
                <c:pt idx="3">
                  <c:v>47.4</c:v>
                </c:pt>
                <c:pt idx="4">
                  <c:v>50.5</c:v>
                </c:pt>
                <c:pt idx="5">
                  <c:v>58.1</c:v>
                </c:pt>
                <c:pt idx="6">
                  <c:v>65.3</c:v>
                </c:pt>
                <c:pt idx="7">
                  <c:v>79.510000000000005</c:v>
                </c:pt>
                <c:pt idx="8">
                  <c:v>100.3</c:v>
                </c:pt>
                <c:pt idx="9">
                  <c:v>108</c:v>
                </c:pt>
                <c:pt idx="10">
                  <c:v>142</c:v>
                </c:pt>
              </c:numCache>
            </c:numRef>
          </c:val>
          <c:extLst>
            <c:ext xmlns:c16="http://schemas.microsoft.com/office/drawing/2014/chart" uri="{C3380CC4-5D6E-409C-BE32-E72D297353CC}">
              <c16:uniqueId val="{00000001-7797-4683-94B1-74D914E0940B}"/>
            </c:ext>
          </c:extLst>
        </c:ser>
        <c:dLbls>
          <c:showLegendKey val="0"/>
          <c:showVal val="0"/>
          <c:showCatName val="0"/>
          <c:showSerName val="0"/>
          <c:showPercent val="0"/>
          <c:showBubbleSize val="0"/>
        </c:dLbls>
        <c:gapWidth val="150"/>
        <c:overlap val="100"/>
        <c:axId val="202885376"/>
        <c:axId val="202891264"/>
      </c:barChart>
      <c:catAx>
        <c:axId val="202885376"/>
        <c:scaling>
          <c:orientation val="minMax"/>
        </c:scaling>
        <c:delete val="0"/>
        <c:axPos val="b"/>
        <c:numFmt formatCode="General" sourceLinked="1"/>
        <c:majorTickMark val="out"/>
        <c:minorTickMark val="none"/>
        <c:tickLblPos val="nextTo"/>
        <c:crossAx val="202891264"/>
        <c:crosses val="autoZero"/>
        <c:auto val="1"/>
        <c:lblAlgn val="ctr"/>
        <c:lblOffset val="100"/>
        <c:noMultiLvlLbl val="0"/>
      </c:catAx>
      <c:valAx>
        <c:axId val="202891264"/>
        <c:scaling>
          <c:orientation val="minMax"/>
        </c:scaling>
        <c:delete val="0"/>
        <c:axPos val="l"/>
        <c:numFmt formatCode="General" sourceLinked="1"/>
        <c:majorTickMark val="out"/>
        <c:minorTickMark val="none"/>
        <c:tickLblPos val="nextTo"/>
        <c:crossAx val="202885376"/>
        <c:crosses val="autoZero"/>
        <c:crossBetween val="between"/>
        <c:majorUnit val="25"/>
      </c:valAx>
    </c:plotArea>
    <c:legend>
      <c:legendPos val="r"/>
      <c:layout>
        <c:manualLayout>
          <c:xMode val="edge"/>
          <c:yMode val="edge"/>
          <c:x val="0.88390252324114904"/>
          <c:y val="0.23696545470447711"/>
          <c:w val="9.3875301828354268E-2"/>
          <c:h val="0.19732066971882992"/>
        </c:manualLayout>
      </c:layout>
      <c:overlay val="0"/>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doughnutChart>
        <c:varyColors val="1"/>
        <c:ser>
          <c:idx val="0"/>
          <c:order val="0"/>
          <c:dPt>
            <c:idx val="0"/>
            <c:bubble3D val="0"/>
            <c:spPr>
              <a:solidFill>
                <a:srgbClr val="0070C0"/>
              </a:solidFill>
            </c:spPr>
            <c:extLst>
              <c:ext xmlns:c16="http://schemas.microsoft.com/office/drawing/2014/chart" uri="{C3380CC4-5D6E-409C-BE32-E72D297353CC}">
                <c16:uniqueId val="{00000001-D486-4017-8AAD-96893D2E62CA}"/>
              </c:ext>
            </c:extLst>
          </c:dPt>
          <c:dPt>
            <c:idx val="1"/>
            <c:bubble3D val="0"/>
            <c:spPr>
              <a:solidFill>
                <a:schemeClr val="tx2">
                  <a:lumMod val="50000"/>
                </a:schemeClr>
              </a:solidFill>
            </c:spPr>
            <c:extLst>
              <c:ext xmlns:c16="http://schemas.microsoft.com/office/drawing/2014/chart" uri="{C3380CC4-5D6E-409C-BE32-E72D297353CC}">
                <c16:uniqueId val="{00000003-D486-4017-8AAD-96893D2E62CA}"/>
              </c:ext>
            </c:extLst>
          </c:dPt>
          <c:dPt>
            <c:idx val="2"/>
            <c:bubble3D val="0"/>
            <c:spPr>
              <a:solidFill>
                <a:schemeClr val="accent1">
                  <a:lumMod val="40000"/>
                  <a:lumOff val="60000"/>
                </a:schemeClr>
              </a:solidFill>
            </c:spPr>
            <c:extLst>
              <c:ext xmlns:c16="http://schemas.microsoft.com/office/drawing/2014/chart" uri="{C3380CC4-5D6E-409C-BE32-E72D297353CC}">
                <c16:uniqueId val="{00000005-D486-4017-8AAD-96893D2E62CA}"/>
              </c:ext>
            </c:extLst>
          </c:dPt>
          <c:dPt>
            <c:idx val="3"/>
            <c:bubble3D val="0"/>
            <c:spPr>
              <a:solidFill>
                <a:schemeClr val="tx2">
                  <a:lumMod val="60000"/>
                  <a:lumOff val="40000"/>
                </a:schemeClr>
              </a:solidFill>
            </c:spPr>
            <c:extLst>
              <c:ext xmlns:c16="http://schemas.microsoft.com/office/drawing/2014/chart" uri="{C3380CC4-5D6E-409C-BE32-E72D297353CC}">
                <c16:uniqueId val="{00000007-D486-4017-8AAD-96893D2E62CA}"/>
              </c:ext>
            </c:extLst>
          </c:dPt>
          <c:dPt>
            <c:idx val="4"/>
            <c:bubble3D val="0"/>
            <c:spPr>
              <a:solidFill>
                <a:schemeClr val="tx2">
                  <a:lumMod val="40000"/>
                  <a:lumOff val="60000"/>
                </a:schemeClr>
              </a:solidFill>
            </c:spPr>
            <c:extLst>
              <c:ext xmlns:c16="http://schemas.microsoft.com/office/drawing/2014/chart" uri="{C3380CC4-5D6E-409C-BE32-E72D297353CC}">
                <c16:uniqueId val="{00000009-D486-4017-8AAD-96893D2E62CA}"/>
              </c:ext>
            </c:extLst>
          </c:dPt>
          <c:dPt>
            <c:idx val="5"/>
            <c:bubble3D val="0"/>
            <c:spPr>
              <a:solidFill>
                <a:schemeClr val="accent1">
                  <a:lumMod val="20000"/>
                  <a:lumOff val="80000"/>
                </a:schemeClr>
              </a:solidFill>
            </c:spPr>
            <c:extLst>
              <c:ext xmlns:c16="http://schemas.microsoft.com/office/drawing/2014/chart" uri="{C3380CC4-5D6E-409C-BE32-E72D297353CC}">
                <c16:uniqueId val="{0000000B-D486-4017-8AAD-96893D2E62CA}"/>
              </c:ext>
            </c:extLst>
          </c:dPt>
          <c:dPt>
            <c:idx val="8"/>
            <c:bubble3D val="0"/>
            <c:spPr>
              <a:solidFill>
                <a:srgbClr val="00B0F0"/>
              </a:solidFill>
            </c:spPr>
            <c:extLst>
              <c:ext xmlns:c16="http://schemas.microsoft.com/office/drawing/2014/chart" uri="{C3380CC4-5D6E-409C-BE32-E72D297353CC}">
                <c16:uniqueId val="{0000000D-D486-4017-8AAD-96893D2E62CA}"/>
              </c:ext>
            </c:extLst>
          </c:dPt>
          <c:dPt>
            <c:idx val="10"/>
            <c:bubble3D val="0"/>
            <c:spPr>
              <a:solidFill>
                <a:schemeClr val="bg1">
                  <a:lumMod val="85000"/>
                </a:schemeClr>
              </a:solidFill>
            </c:spPr>
            <c:extLst>
              <c:ext xmlns:c16="http://schemas.microsoft.com/office/drawing/2014/chart" uri="{C3380CC4-5D6E-409C-BE32-E72D297353CC}">
                <c16:uniqueId val="{0000000F-D486-4017-8AAD-96893D2E62CA}"/>
              </c:ext>
            </c:extLst>
          </c:dPt>
          <c:dPt>
            <c:idx val="11"/>
            <c:bubble3D val="0"/>
            <c:spPr>
              <a:solidFill>
                <a:schemeClr val="bg1">
                  <a:lumMod val="50000"/>
                </a:schemeClr>
              </a:solidFill>
            </c:spPr>
            <c:extLst>
              <c:ext xmlns:c16="http://schemas.microsoft.com/office/drawing/2014/chart" uri="{C3380CC4-5D6E-409C-BE32-E72D297353CC}">
                <c16:uniqueId val="{00000011-D486-4017-8AAD-96893D2E62CA}"/>
              </c:ext>
            </c:extLst>
          </c:dPt>
          <c:cat>
            <c:strRef>
              <c:f>Sheet1!$A$2:$A$13</c:f>
              <c:strCache>
                <c:ptCount val="12"/>
                <c:pt idx="0">
                  <c:v>United States</c:v>
                </c:pt>
                <c:pt idx="1">
                  <c:v>Canada</c:v>
                </c:pt>
                <c:pt idx="2">
                  <c:v>Australia</c:v>
                </c:pt>
                <c:pt idx="3">
                  <c:v>Germany</c:v>
                </c:pt>
                <c:pt idx="4">
                  <c:v>France</c:v>
                </c:pt>
                <c:pt idx="5">
                  <c:v>Switzerland</c:v>
                </c:pt>
                <c:pt idx="6">
                  <c:v>Japan</c:v>
                </c:pt>
                <c:pt idx="7">
                  <c:v>Netherlands</c:v>
                </c:pt>
                <c:pt idx="8">
                  <c:v>Italy</c:v>
                </c:pt>
                <c:pt idx="9">
                  <c:v>Spain</c:v>
                </c:pt>
                <c:pt idx="10">
                  <c:v>Britain</c:v>
                </c:pt>
                <c:pt idx="11">
                  <c:v>Denmark</c:v>
                </c:pt>
              </c:strCache>
            </c:strRef>
          </c:cat>
          <c:val>
            <c:numRef>
              <c:f>Sheet1!$B$2:$B$13</c:f>
              <c:numCache>
                <c:formatCode>0.0%</c:formatCode>
                <c:ptCount val="12"/>
                <c:pt idx="0">
                  <c:v>0.62538471469593726</c:v>
                </c:pt>
                <c:pt idx="1">
                  <c:v>6.832794076654812E-2</c:v>
                </c:pt>
                <c:pt idx="2">
                  <c:v>6.3095424524885133E-2</c:v>
                </c:pt>
                <c:pt idx="3">
                  <c:v>4.9556939996708391E-2</c:v>
                </c:pt>
                <c:pt idx="4">
                  <c:v>4.4698724873266558E-2</c:v>
                </c:pt>
                <c:pt idx="5">
                  <c:v>4.4211266360060189E-2</c:v>
                </c:pt>
                <c:pt idx="6">
                  <c:v>3.1311306460000174E-2</c:v>
                </c:pt>
                <c:pt idx="7">
                  <c:v>2.5881767901475086E-2</c:v>
                </c:pt>
                <c:pt idx="8">
                  <c:v>1.4791573663092418E-2</c:v>
                </c:pt>
                <c:pt idx="9">
                  <c:v>1.1934421598353026E-2</c:v>
                </c:pt>
                <c:pt idx="10">
                  <c:v>1.0491993176331349E-2</c:v>
                </c:pt>
                <c:pt idx="11">
                  <c:v>1.0313925983342168E-2</c:v>
                </c:pt>
              </c:numCache>
            </c:numRef>
          </c:val>
          <c:extLst>
            <c:ext xmlns:c16="http://schemas.microsoft.com/office/drawing/2014/chart" uri="{C3380CC4-5D6E-409C-BE32-E72D297353CC}">
              <c16:uniqueId val="{00000012-D486-4017-8AAD-96893D2E62CA}"/>
            </c:ext>
          </c:extLst>
        </c:ser>
        <c:dLbls>
          <c:showLegendKey val="0"/>
          <c:showVal val="0"/>
          <c:showCatName val="0"/>
          <c:showSerName val="0"/>
          <c:showPercent val="0"/>
          <c:showBubbleSize val="0"/>
          <c:showLeaderLines val="1"/>
        </c:dLbls>
        <c:firstSliceAng val="0"/>
        <c:holeSize val="50"/>
      </c:doughnutChart>
    </c:plotArea>
    <c:legend>
      <c:legendPos val="r"/>
      <c:overlay val="0"/>
      <c:txPr>
        <a:bodyPr/>
        <a:lstStyle/>
        <a:p>
          <a:pPr>
            <a:defRPr>
              <a:latin typeface="Arial" panose="020B0604020202020204" pitchFamily="34" charset="0"/>
              <a:cs typeface="Arial" panose="020B0604020202020204" pitchFamily="34" charset="0"/>
            </a:defRPr>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CA"/>
              <a:t>WORLD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World!$M$1</c:f>
              <c:strCache>
                <c:ptCount val="1"/>
                <c:pt idx="0">
                  <c:v> MSCI World GR (USD) </c:v>
                </c:pt>
              </c:strCache>
            </c:strRef>
          </c:tx>
          <c:spPr>
            <a:ln w="28575" cap="rnd">
              <a:solidFill>
                <a:schemeClr val="accent1"/>
              </a:solidFill>
              <a:round/>
            </a:ln>
            <a:effectLst/>
          </c:spPr>
          <c:marker>
            <c:symbol val="none"/>
          </c:marker>
          <c:cat>
            <c:numRef>
              <c:f>World!$L$2:$L$145</c:f>
              <c:numCache>
                <c:formatCode>mmm\-yy</c:formatCode>
                <c:ptCount val="144"/>
                <c:pt idx="0">
                  <c:v>39417</c:v>
                </c:pt>
                <c:pt idx="1">
                  <c:v>39448</c:v>
                </c:pt>
                <c:pt idx="2">
                  <c:v>39479</c:v>
                </c:pt>
                <c:pt idx="3">
                  <c:v>39508</c:v>
                </c:pt>
                <c:pt idx="4">
                  <c:v>39539</c:v>
                </c:pt>
                <c:pt idx="5">
                  <c:v>39569</c:v>
                </c:pt>
                <c:pt idx="6">
                  <c:v>39600</c:v>
                </c:pt>
                <c:pt idx="7">
                  <c:v>39630</c:v>
                </c:pt>
                <c:pt idx="8">
                  <c:v>39661</c:v>
                </c:pt>
                <c:pt idx="9">
                  <c:v>39692</c:v>
                </c:pt>
                <c:pt idx="10">
                  <c:v>39722</c:v>
                </c:pt>
                <c:pt idx="11">
                  <c:v>39753</c:v>
                </c:pt>
                <c:pt idx="12">
                  <c:v>39783</c:v>
                </c:pt>
                <c:pt idx="13">
                  <c:v>39814</c:v>
                </c:pt>
                <c:pt idx="14">
                  <c:v>39845</c:v>
                </c:pt>
                <c:pt idx="15">
                  <c:v>39873</c:v>
                </c:pt>
                <c:pt idx="16">
                  <c:v>39904</c:v>
                </c:pt>
                <c:pt idx="17">
                  <c:v>39934</c:v>
                </c:pt>
                <c:pt idx="18">
                  <c:v>39965</c:v>
                </c:pt>
                <c:pt idx="19">
                  <c:v>39995</c:v>
                </c:pt>
                <c:pt idx="20">
                  <c:v>40026</c:v>
                </c:pt>
                <c:pt idx="21">
                  <c:v>40057</c:v>
                </c:pt>
                <c:pt idx="22">
                  <c:v>40087</c:v>
                </c:pt>
                <c:pt idx="23">
                  <c:v>40118</c:v>
                </c:pt>
                <c:pt idx="24">
                  <c:v>40148</c:v>
                </c:pt>
                <c:pt idx="25">
                  <c:v>40179</c:v>
                </c:pt>
                <c:pt idx="26">
                  <c:v>40210</c:v>
                </c:pt>
                <c:pt idx="27">
                  <c:v>40238</c:v>
                </c:pt>
                <c:pt idx="28">
                  <c:v>40269</c:v>
                </c:pt>
                <c:pt idx="29">
                  <c:v>40299</c:v>
                </c:pt>
                <c:pt idx="30">
                  <c:v>40330</c:v>
                </c:pt>
                <c:pt idx="31">
                  <c:v>40360</c:v>
                </c:pt>
                <c:pt idx="32">
                  <c:v>40391</c:v>
                </c:pt>
                <c:pt idx="33">
                  <c:v>40422</c:v>
                </c:pt>
                <c:pt idx="34">
                  <c:v>40452</c:v>
                </c:pt>
                <c:pt idx="35">
                  <c:v>40483</c:v>
                </c:pt>
                <c:pt idx="36">
                  <c:v>40513</c:v>
                </c:pt>
                <c:pt idx="37">
                  <c:v>40544</c:v>
                </c:pt>
                <c:pt idx="38">
                  <c:v>40575</c:v>
                </c:pt>
                <c:pt idx="39">
                  <c:v>40603</c:v>
                </c:pt>
                <c:pt idx="40">
                  <c:v>40634</c:v>
                </c:pt>
                <c:pt idx="41">
                  <c:v>40664</c:v>
                </c:pt>
                <c:pt idx="42">
                  <c:v>40695</c:v>
                </c:pt>
                <c:pt idx="43">
                  <c:v>40725</c:v>
                </c:pt>
                <c:pt idx="44">
                  <c:v>40756</c:v>
                </c:pt>
                <c:pt idx="45">
                  <c:v>40787</c:v>
                </c:pt>
                <c:pt idx="46">
                  <c:v>40817</c:v>
                </c:pt>
                <c:pt idx="47">
                  <c:v>40848</c:v>
                </c:pt>
                <c:pt idx="48">
                  <c:v>40878</c:v>
                </c:pt>
                <c:pt idx="49">
                  <c:v>40909</c:v>
                </c:pt>
                <c:pt idx="50">
                  <c:v>40940</c:v>
                </c:pt>
                <c:pt idx="51">
                  <c:v>40969</c:v>
                </c:pt>
                <c:pt idx="52">
                  <c:v>41000</c:v>
                </c:pt>
                <c:pt idx="53">
                  <c:v>41030</c:v>
                </c:pt>
                <c:pt idx="54">
                  <c:v>41061</c:v>
                </c:pt>
                <c:pt idx="55">
                  <c:v>41091</c:v>
                </c:pt>
                <c:pt idx="56">
                  <c:v>41122</c:v>
                </c:pt>
                <c:pt idx="57">
                  <c:v>41153</c:v>
                </c:pt>
                <c:pt idx="58">
                  <c:v>41183</c:v>
                </c:pt>
                <c:pt idx="59">
                  <c:v>41214</c:v>
                </c:pt>
                <c:pt idx="60">
                  <c:v>41244</c:v>
                </c:pt>
                <c:pt idx="61">
                  <c:v>41275</c:v>
                </c:pt>
                <c:pt idx="62">
                  <c:v>41306</c:v>
                </c:pt>
                <c:pt idx="63">
                  <c:v>41334</c:v>
                </c:pt>
                <c:pt idx="64">
                  <c:v>41365</c:v>
                </c:pt>
                <c:pt idx="65">
                  <c:v>41395</c:v>
                </c:pt>
                <c:pt idx="66">
                  <c:v>41426</c:v>
                </c:pt>
                <c:pt idx="67">
                  <c:v>41456</c:v>
                </c:pt>
                <c:pt idx="68">
                  <c:v>41487</c:v>
                </c:pt>
                <c:pt idx="69">
                  <c:v>41518</c:v>
                </c:pt>
                <c:pt idx="70">
                  <c:v>41548</c:v>
                </c:pt>
                <c:pt idx="71">
                  <c:v>41579</c:v>
                </c:pt>
                <c:pt idx="72">
                  <c:v>41609</c:v>
                </c:pt>
                <c:pt idx="73">
                  <c:v>41640</c:v>
                </c:pt>
                <c:pt idx="74">
                  <c:v>41671</c:v>
                </c:pt>
                <c:pt idx="75">
                  <c:v>41699</c:v>
                </c:pt>
                <c:pt idx="76">
                  <c:v>41730</c:v>
                </c:pt>
                <c:pt idx="77">
                  <c:v>41760</c:v>
                </c:pt>
                <c:pt idx="78">
                  <c:v>41791</c:v>
                </c:pt>
                <c:pt idx="79">
                  <c:v>41821</c:v>
                </c:pt>
                <c:pt idx="80">
                  <c:v>41852</c:v>
                </c:pt>
                <c:pt idx="81">
                  <c:v>41883</c:v>
                </c:pt>
                <c:pt idx="82">
                  <c:v>41913</c:v>
                </c:pt>
                <c:pt idx="83">
                  <c:v>41944</c:v>
                </c:pt>
                <c:pt idx="84">
                  <c:v>41974</c:v>
                </c:pt>
                <c:pt idx="85">
                  <c:v>42005</c:v>
                </c:pt>
                <c:pt idx="86">
                  <c:v>42036</c:v>
                </c:pt>
                <c:pt idx="87">
                  <c:v>42064</c:v>
                </c:pt>
                <c:pt idx="88">
                  <c:v>42095</c:v>
                </c:pt>
                <c:pt idx="89">
                  <c:v>42125</c:v>
                </c:pt>
                <c:pt idx="90">
                  <c:v>42156</c:v>
                </c:pt>
                <c:pt idx="91">
                  <c:v>42186</c:v>
                </c:pt>
                <c:pt idx="92">
                  <c:v>42217</c:v>
                </c:pt>
                <c:pt idx="93">
                  <c:v>42248</c:v>
                </c:pt>
                <c:pt idx="94">
                  <c:v>42278</c:v>
                </c:pt>
                <c:pt idx="95">
                  <c:v>42309</c:v>
                </c:pt>
                <c:pt idx="96">
                  <c:v>42339</c:v>
                </c:pt>
                <c:pt idx="97">
                  <c:v>42370</c:v>
                </c:pt>
                <c:pt idx="98">
                  <c:v>42401</c:v>
                </c:pt>
                <c:pt idx="99">
                  <c:v>42430</c:v>
                </c:pt>
                <c:pt idx="100">
                  <c:v>42461</c:v>
                </c:pt>
                <c:pt idx="101">
                  <c:v>42491</c:v>
                </c:pt>
                <c:pt idx="102">
                  <c:v>42522</c:v>
                </c:pt>
                <c:pt idx="103">
                  <c:v>42552</c:v>
                </c:pt>
                <c:pt idx="104">
                  <c:v>42583</c:v>
                </c:pt>
                <c:pt idx="105">
                  <c:v>42614</c:v>
                </c:pt>
                <c:pt idx="106">
                  <c:v>42644</c:v>
                </c:pt>
                <c:pt idx="107">
                  <c:v>42675</c:v>
                </c:pt>
                <c:pt idx="108">
                  <c:v>42705</c:v>
                </c:pt>
                <c:pt idx="109">
                  <c:v>42736</c:v>
                </c:pt>
                <c:pt idx="110">
                  <c:v>42767</c:v>
                </c:pt>
                <c:pt idx="111">
                  <c:v>42795</c:v>
                </c:pt>
                <c:pt idx="112">
                  <c:v>42826</c:v>
                </c:pt>
                <c:pt idx="113">
                  <c:v>42856</c:v>
                </c:pt>
                <c:pt idx="114">
                  <c:v>42887</c:v>
                </c:pt>
                <c:pt idx="115">
                  <c:v>42917</c:v>
                </c:pt>
                <c:pt idx="116">
                  <c:v>42948</c:v>
                </c:pt>
                <c:pt idx="117">
                  <c:v>42979</c:v>
                </c:pt>
                <c:pt idx="118">
                  <c:v>43009</c:v>
                </c:pt>
                <c:pt idx="119">
                  <c:v>43040</c:v>
                </c:pt>
                <c:pt idx="120">
                  <c:v>43070</c:v>
                </c:pt>
                <c:pt idx="121">
                  <c:v>43101</c:v>
                </c:pt>
                <c:pt idx="122">
                  <c:v>43132</c:v>
                </c:pt>
                <c:pt idx="123">
                  <c:v>43160</c:v>
                </c:pt>
                <c:pt idx="124">
                  <c:v>43191</c:v>
                </c:pt>
                <c:pt idx="125">
                  <c:v>43221</c:v>
                </c:pt>
                <c:pt idx="126">
                  <c:v>43252</c:v>
                </c:pt>
                <c:pt idx="127">
                  <c:v>43282</c:v>
                </c:pt>
                <c:pt idx="128">
                  <c:v>43313</c:v>
                </c:pt>
                <c:pt idx="129">
                  <c:v>43344</c:v>
                </c:pt>
                <c:pt idx="130">
                  <c:v>43374</c:v>
                </c:pt>
                <c:pt idx="131">
                  <c:v>43405</c:v>
                </c:pt>
                <c:pt idx="132">
                  <c:v>43435</c:v>
                </c:pt>
                <c:pt idx="133">
                  <c:v>43466</c:v>
                </c:pt>
                <c:pt idx="134">
                  <c:v>43497</c:v>
                </c:pt>
                <c:pt idx="135">
                  <c:v>43525</c:v>
                </c:pt>
                <c:pt idx="136">
                  <c:v>43556</c:v>
                </c:pt>
                <c:pt idx="137">
                  <c:v>43586</c:v>
                </c:pt>
                <c:pt idx="138">
                  <c:v>43617</c:v>
                </c:pt>
                <c:pt idx="139">
                  <c:v>43647</c:v>
                </c:pt>
                <c:pt idx="140">
                  <c:v>43678</c:v>
                </c:pt>
                <c:pt idx="141">
                  <c:v>43709</c:v>
                </c:pt>
                <c:pt idx="142">
                  <c:v>43739</c:v>
                </c:pt>
                <c:pt idx="143">
                  <c:v>43770</c:v>
                </c:pt>
              </c:numCache>
            </c:numRef>
          </c:cat>
          <c:val>
            <c:numRef>
              <c:f>World!$M$2:$M$145</c:f>
              <c:numCache>
                <c:formatCode>_("$"* #,##0.00_);_("$"* \(#,##0.00\);_("$"* "-"??_);_(@_)</c:formatCode>
                <c:ptCount val="144"/>
                <c:pt idx="0">
                  <c:v>10000</c:v>
                </c:pt>
                <c:pt idx="1">
                  <c:v>9436.94</c:v>
                </c:pt>
                <c:pt idx="2">
                  <c:v>9118.7438415390006</c:v>
                </c:pt>
                <c:pt idx="3">
                  <c:v>9466.2105664353767</c:v>
                </c:pt>
                <c:pt idx="4">
                  <c:v>9787.1914969568079</c:v>
                </c:pt>
                <c:pt idx="5">
                  <c:v>9816.2545621070221</c:v>
                </c:pt>
                <c:pt idx="6">
                  <c:v>9226.4436306297284</c:v>
                </c:pt>
                <c:pt idx="7">
                  <c:v>9100.9628900799289</c:v>
                </c:pt>
                <c:pt idx="8">
                  <c:v>9277.4859853825801</c:v>
                </c:pt>
                <c:pt idx="9">
                  <c:v>8203.8826897731687</c:v>
                </c:pt>
                <c:pt idx="10">
                  <c:v>7605.4127291072919</c:v>
                </c:pt>
                <c:pt idx="11">
                  <c:v>7266.7857582125362</c:v>
                </c:pt>
                <c:pt idx="12">
                  <c:v>7463.1657745817711</c:v>
                </c:pt>
                <c:pt idx="13">
                  <c:v>6841.0523214190507</c:v>
                </c:pt>
                <c:pt idx="14">
                  <c:v>6289.1657493457687</c:v>
                </c:pt>
                <c:pt idx="15">
                  <c:v>6710.0967199332372</c:v>
                </c:pt>
                <c:pt idx="16">
                  <c:v>7053.7238596055095</c:v>
                </c:pt>
                <c:pt idx="17">
                  <c:v>7103.3971705461918</c:v>
                </c:pt>
                <c:pt idx="18">
                  <c:v>7497.5296597917495</c:v>
                </c:pt>
                <c:pt idx="19">
                  <c:v>7572.6958434948056</c:v>
                </c:pt>
                <c:pt idx="20">
                  <c:v>8013.6028067645639</c:v>
                </c:pt>
                <c:pt idx="21">
                  <c:v>8146.4066365591079</c:v>
                </c:pt>
                <c:pt idx="22">
                  <c:v>8032.2973119507005</c:v>
                </c:pt>
                <c:pt idx="23">
                  <c:v>8186.3783009507106</c:v>
                </c:pt>
                <c:pt idx="24">
                  <c:v>8289.367933667434</c:v>
                </c:pt>
                <c:pt idx="25">
                  <c:v>8078.3722688384878</c:v>
                </c:pt>
                <c:pt idx="26">
                  <c:v>8129.7069316906036</c:v>
                </c:pt>
                <c:pt idx="27">
                  <c:v>8291.2049419388168</c:v>
                </c:pt>
                <c:pt idx="28">
                  <c:v>8283.0953972971547</c:v>
                </c:pt>
                <c:pt idx="29">
                  <c:v>7767.7358627561789</c:v>
                </c:pt>
                <c:pt idx="30">
                  <c:v>7599.4181925385701</c:v>
                </c:pt>
                <c:pt idx="31">
                  <c:v>7964.6515504647086</c:v>
                </c:pt>
                <c:pt idx="32">
                  <c:v>7941.6335481908345</c:v>
                </c:pt>
                <c:pt idx="33">
                  <c:v>8355.3465151606615</c:v>
                </c:pt>
                <c:pt idx="34">
                  <c:v>8598.9410447280043</c:v>
                </c:pt>
                <c:pt idx="35">
                  <c:v>8495.9182499334529</c:v>
                </c:pt>
                <c:pt idx="36">
                  <c:v>8826.2607912864896</c:v>
                </c:pt>
                <c:pt idx="37">
                  <c:v>9087.691899783551</c:v>
                </c:pt>
                <c:pt idx="38">
                  <c:v>9168.1247888655598</c:v>
                </c:pt>
                <c:pt idx="39">
                  <c:v>9065.1471276995526</c:v>
                </c:pt>
                <c:pt idx="40">
                  <c:v>9223.6724376716575</c:v>
                </c:pt>
                <c:pt idx="41">
                  <c:v>9232.2451033086782</c:v>
                </c:pt>
                <c:pt idx="42">
                  <c:v>9054.5674996546186</c:v>
                </c:pt>
                <c:pt idx="43">
                  <c:v>8791.8939532155891</c:v>
                </c:pt>
                <c:pt idx="44">
                  <c:v>8379.2121221349971</c:v>
                </c:pt>
                <c:pt idx="45">
                  <c:v>8161.6587833704298</c:v>
                </c:pt>
                <c:pt idx="46">
                  <c:v>8586.3227036734825</c:v>
                </c:pt>
                <c:pt idx="47">
                  <c:v>8579.9139582706885</c:v>
                </c:pt>
                <c:pt idx="48">
                  <c:v>8591.0406480891925</c:v>
                </c:pt>
                <c:pt idx="49">
                  <c:v>8888.2046581961913</c:v>
                </c:pt>
                <c:pt idx="50">
                  <c:v>9160.7989622634359</c:v>
                </c:pt>
                <c:pt idx="51">
                  <c:v>9420.2852802527905</c:v>
                </c:pt>
                <c:pt idx="52">
                  <c:v>9212.6369463114679</c:v>
                </c:pt>
                <c:pt idx="53">
                  <c:v>8834.2758815802154</c:v>
                </c:pt>
                <c:pt idx="54">
                  <c:v>9142.2104691292807</c:v>
                </c:pt>
                <c:pt idx="55">
                  <c:v>9106.4568381602949</c:v>
                </c:pt>
                <c:pt idx="56">
                  <c:v>9197.9281919688601</c:v>
                </c:pt>
                <c:pt idx="57">
                  <c:v>9426.9530167568901</c:v>
                </c:pt>
                <c:pt idx="58">
                  <c:v>9513.9454105431723</c:v>
                </c:pt>
                <c:pt idx="59">
                  <c:v>9581.5877547625059</c:v>
                </c:pt>
                <c:pt idx="60">
                  <c:v>9790.0447779551196</c:v>
                </c:pt>
                <c:pt idx="61">
                  <c:v>10324.32501735963</c:v>
                </c:pt>
                <c:pt idx="62">
                  <c:v>10648.999228343047</c:v>
                </c:pt>
                <c:pt idx="63">
                  <c:v>10775.592188389759</c:v>
                </c:pt>
                <c:pt idx="64">
                  <c:v>11012.021827225501</c:v>
                </c:pt>
                <c:pt idx="65">
                  <c:v>11329.599176504131</c:v>
                </c:pt>
                <c:pt idx="66">
                  <c:v>11283.852634245233</c:v>
                </c:pt>
                <c:pt idx="67">
                  <c:v>11578.238306843847</c:v>
                </c:pt>
                <c:pt idx="68">
                  <c:v>11632.81256466792</c:v>
                </c:pt>
                <c:pt idx="69">
                  <c:v>11906.412361032639</c:v>
                </c:pt>
                <c:pt idx="70">
                  <c:v>12555.292665385017</c:v>
                </c:pt>
                <c:pt idx="71">
                  <c:v>12978.551544050484</c:v>
                </c:pt>
                <c:pt idx="72">
                  <c:v>13305.622723656945</c:v>
                </c:pt>
                <c:pt idx="73">
                  <c:v>13448.445544085131</c:v>
                </c:pt>
                <c:pt idx="74">
                  <c:v>14027.455994415817</c:v>
                </c:pt>
                <c:pt idx="75">
                  <c:v>14015.101312548735</c:v>
                </c:pt>
                <c:pt idx="76">
                  <c:v>14085.54639733309</c:v>
                </c:pt>
                <c:pt idx="77">
                  <c:v>14224.000557356603</c:v>
                </c:pt>
                <c:pt idx="78">
                  <c:v>14208.451733387334</c:v>
                </c:pt>
                <c:pt idx="79">
                  <c:v>14293.664507221531</c:v>
                </c:pt>
                <c:pt idx="80">
                  <c:v>14562.146266950089</c:v>
                </c:pt>
                <c:pt idx="81">
                  <c:v>14601.458965119662</c:v>
                </c:pt>
                <c:pt idx="82">
                  <c:v>14829.624137185827</c:v>
                </c:pt>
                <c:pt idx="83">
                  <c:v>15305.618294521631</c:v>
                </c:pt>
                <c:pt idx="84">
                  <c:v>15302.987564849169</c:v>
                </c:pt>
                <c:pt idx="85">
                  <c:v>16452.759171949034</c:v>
                </c:pt>
                <c:pt idx="86">
                  <c:v>17159.655424851251</c:v>
                </c:pt>
                <c:pt idx="87">
                  <c:v>17143.769187455477</c:v>
                </c:pt>
                <c:pt idx="88">
                  <c:v>16788.866592432907</c:v>
                </c:pt>
                <c:pt idx="89">
                  <c:v>17376.010696342786</c:v>
                </c:pt>
                <c:pt idx="90">
                  <c:v>16981.760481809826</c:v>
                </c:pt>
                <c:pt idx="91">
                  <c:v>18019.415502648775</c:v>
                </c:pt>
                <c:pt idx="92">
                  <c:v>17216.775056166895</c:v>
                </c:pt>
                <c:pt idx="93">
                  <c:v>16716.699879072734</c:v>
                </c:pt>
                <c:pt idx="94">
                  <c:v>17610.820990494736</c:v>
                </c:pt>
                <c:pt idx="95">
                  <c:v>17843.955152065424</c:v>
                </c:pt>
                <c:pt idx="96">
                  <c:v>18294.114779741016</c:v>
                </c:pt>
                <c:pt idx="97">
                  <c:v>17429.122748844467</c:v>
                </c:pt>
                <c:pt idx="98">
                  <c:v>16662.399255747416</c:v>
                </c:pt>
                <c:pt idx="99">
                  <c:v>17001.540398231136</c:v>
                </c:pt>
                <c:pt idx="100">
                  <c:v>16735.57357071873</c:v>
                </c:pt>
                <c:pt idx="101">
                  <c:v>17591.296416469511</c:v>
                </c:pt>
                <c:pt idx="102">
                  <c:v>17277.562329574415</c:v>
                </c:pt>
                <c:pt idx="103">
                  <c:v>18086.36044122457</c:v>
                </c:pt>
                <c:pt idx="104">
                  <c:v>18221.639725371566</c:v>
                </c:pt>
                <c:pt idx="105">
                  <c:v>18357.38602148286</c:v>
                </c:pt>
                <c:pt idx="106">
                  <c:v>18363.076444001799</c:v>
                </c:pt>
                <c:pt idx="107">
                  <c:v>18697.625988504489</c:v>
                </c:pt>
                <c:pt idx="108">
                  <c:v>19101.262298365145</c:v>
                </c:pt>
                <c:pt idx="109">
                  <c:v>19022.499962391441</c:v>
                </c:pt>
                <c:pt idx="110">
                  <c:v>19870.15530579058</c:v>
                </c:pt>
                <c:pt idx="111">
                  <c:v>20235.638000915405</c:v>
                </c:pt>
                <c:pt idx="112">
                  <c:v>21063.643074338939</c:v>
                </c:pt>
                <c:pt idx="113">
                  <c:v>21268.248984070146</c:v>
                </c:pt>
                <c:pt idx="114">
                  <c:v>20535.914475104393</c:v>
                </c:pt>
                <c:pt idx="115">
                  <c:v>20253.896815209231</c:v>
                </c:pt>
                <c:pt idx="116">
                  <c:v>20344.560751295929</c:v>
                </c:pt>
                <c:pt idx="117">
                  <c:v>20757.735383909883</c:v>
                </c:pt>
                <c:pt idx="118">
                  <c:v>21805.647516563746</c:v>
                </c:pt>
                <c:pt idx="119">
                  <c:v>22275.462185414242</c:v>
                </c:pt>
                <c:pt idx="120">
                  <c:v>21963.990634805006</c:v>
                </c:pt>
                <c:pt idx="121">
                  <c:v>22646.855276799313</c:v>
                </c:pt>
                <c:pt idx="122">
                  <c:v>22682.98199327397</c:v>
                </c:pt>
                <c:pt idx="123">
                  <c:v>22340.144144873389</c:v>
                </c:pt>
                <c:pt idx="124">
                  <c:v>22482.621318376059</c:v>
                </c:pt>
                <c:pt idx="125">
                  <c:v>22914.219525346289</c:v>
                </c:pt>
                <c:pt idx="126">
                  <c:v>23233.943005236615</c:v>
                </c:pt>
                <c:pt idx="127">
                  <c:v>23720.448528418758</c:v>
                </c:pt>
                <c:pt idx="128">
                  <c:v>24061.039300227512</c:v>
                </c:pt>
                <c:pt idx="129">
                  <c:v>23994.401530054354</c:v>
                </c:pt>
                <c:pt idx="130">
                  <c:v>22593.495355098574</c:v>
                </c:pt>
                <c:pt idx="131">
                  <c:v>23137.894889012769</c:v>
                </c:pt>
                <c:pt idx="132">
                  <c:v>21977.848763278249</c:v>
                </c:pt>
                <c:pt idx="133">
                  <c:v>22784.47932903111</c:v>
                </c:pt>
                <c:pt idx="134">
                  <c:v>23547.227824650905</c:v>
                </c:pt>
                <c:pt idx="135">
                  <c:v>24216.002767406779</c:v>
                </c:pt>
                <c:pt idx="136">
                  <c:v>25262.320792340084</c:v>
                </c:pt>
                <c:pt idx="137">
                  <c:v>23946.082386691323</c:v>
                </c:pt>
                <c:pt idx="138">
                  <c:v>24681.317392693341</c:v>
                </c:pt>
                <c:pt idx="139">
                  <c:v>24931.960366640098</c:v>
                </c:pt>
                <c:pt idx="140">
                  <c:v>24725.133300304977</c:v>
                </c:pt>
                <c:pt idx="141">
                  <c:v>25171.825717802272</c:v>
                </c:pt>
                <c:pt idx="142">
                  <c:v>25631.190896255073</c:v>
                </c:pt>
                <c:pt idx="143">
                  <c:v>26635.988430136789</c:v>
                </c:pt>
              </c:numCache>
            </c:numRef>
          </c:val>
          <c:smooth val="0"/>
          <c:extLst>
            <c:ext xmlns:c16="http://schemas.microsoft.com/office/drawing/2014/chart" uri="{C3380CC4-5D6E-409C-BE32-E72D297353CC}">
              <c16:uniqueId val="{00000000-6D85-48C1-895D-3FEFF8E1CA54}"/>
            </c:ext>
          </c:extLst>
        </c:ser>
        <c:ser>
          <c:idx val="1"/>
          <c:order val="1"/>
          <c:tx>
            <c:strRef>
              <c:f>World!$N$1</c:f>
              <c:strCache>
                <c:ptCount val="1"/>
                <c:pt idx="0">
                  <c:v> MSCI World GR </c:v>
                </c:pt>
              </c:strCache>
            </c:strRef>
          </c:tx>
          <c:spPr>
            <a:ln w="28575" cap="rnd">
              <a:solidFill>
                <a:schemeClr val="accent2"/>
              </a:solidFill>
              <a:round/>
            </a:ln>
            <a:effectLst/>
          </c:spPr>
          <c:marker>
            <c:symbol val="none"/>
          </c:marker>
          <c:cat>
            <c:numRef>
              <c:f>World!$L$2:$L$145</c:f>
              <c:numCache>
                <c:formatCode>mmm\-yy</c:formatCode>
                <c:ptCount val="144"/>
                <c:pt idx="0">
                  <c:v>39417</c:v>
                </c:pt>
                <c:pt idx="1">
                  <c:v>39448</c:v>
                </c:pt>
                <c:pt idx="2">
                  <c:v>39479</c:v>
                </c:pt>
                <c:pt idx="3">
                  <c:v>39508</c:v>
                </c:pt>
                <c:pt idx="4">
                  <c:v>39539</c:v>
                </c:pt>
                <c:pt idx="5">
                  <c:v>39569</c:v>
                </c:pt>
                <c:pt idx="6">
                  <c:v>39600</c:v>
                </c:pt>
                <c:pt idx="7">
                  <c:v>39630</c:v>
                </c:pt>
                <c:pt idx="8">
                  <c:v>39661</c:v>
                </c:pt>
                <c:pt idx="9">
                  <c:v>39692</c:v>
                </c:pt>
                <c:pt idx="10">
                  <c:v>39722</c:v>
                </c:pt>
                <c:pt idx="11">
                  <c:v>39753</c:v>
                </c:pt>
                <c:pt idx="12">
                  <c:v>39783</c:v>
                </c:pt>
                <c:pt idx="13">
                  <c:v>39814</c:v>
                </c:pt>
                <c:pt idx="14">
                  <c:v>39845</c:v>
                </c:pt>
                <c:pt idx="15">
                  <c:v>39873</c:v>
                </c:pt>
                <c:pt idx="16">
                  <c:v>39904</c:v>
                </c:pt>
                <c:pt idx="17">
                  <c:v>39934</c:v>
                </c:pt>
                <c:pt idx="18">
                  <c:v>39965</c:v>
                </c:pt>
                <c:pt idx="19">
                  <c:v>39995</c:v>
                </c:pt>
                <c:pt idx="20">
                  <c:v>40026</c:v>
                </c:pt>
                <c:pt idx="21">
                  <c:v>40057</c:v>
                </c:pt>
                <c:pt idx="22">
                  <c:v>40087</c:v>
                </c:pt>
                <c:pt idx="23">
                  <c:v>40118</c:v>
                </c:pt>
                <c:pt idx="24">
                  <c:v>40148</c:v>
                </c:pt>
                <c:pt idx="25">
                  <c:v>40179</c:v>
                </c:pt>
                <c:pt idx="26">
                  <c:v>40210</c:v>
                </c:pt>
                <c:pt idx="27">
                  <c:v>40238</c:v>
                </c:pt>
                <c:pt idx="28">
                  <c:v>40269</c:v>
                </c:pt>
                <c:pt idx="29">
                  <c:v>40299</c:v>
                </c:pt>
                <c:pt idx="30">
                  <c:v>40330</c:v>
                </c:pt>
                <c:pt idx="31">
                  <c:v>40360</c:v>
                </c:pt>
                <c:pt idx="32">
                  <c:v>40391</c:v>
                </c:pt>
                <c:pt idx="33">
                  <c:v>40422</c:v>
                </c:pt>
                <c:pt idx="34">
                  <c:v>40452</c:v>
                </c:pt>
                <c:pt idx="35">
                  <c:v>40483</c:v>
                </c:pt>
                <c:pt idx="36">
                  <c:v>40513</c:v>
                </c:pt>
                <c:pt idx="37">
                  <c:v>40544</c:v>
                </c:pt>
                <c:pt idx="38">
                  <c:v>40575</c:v>
                </c:pt>
                <c:pt idx="39">
                  <c:v>40603</c:v>
                </c:pt>
                <c:pt idx="40">
                  <c:v>40634</c:v>
                </c:pt>
                <c:pt idx="41">
                  <c:v>40664</c:v>
                </c:pt>
                <c:pt idx="42">
                  <c:v>40695</c:v>
                </c:pt>
                <c:pt idx="43">
                  <c:v>40725</c:v>
                </c:pt>
                <c:pt idx="44">
                  <c:v>40756</c:v>
                </c:pt>
                <c:pt idx="45">
                  <c:v>40787</c:v>
                </c:pt>
                <c:pt idx="46">
                  <c:v>40817</c:v>
                </c:pt>
                <c:pt idx="47">
                  <c:v>40848</c:v>
                </c:pt>
                <c:pt idx="48">
                  <c:v>40878</c:v>
                </c:pt>
                <c:pt idx="49">
                  <c:v>40909</c:v>
                </c:pt>
                <c:pt idx="50">
                  <c:v>40940</c:v>
                </c:pt>
                <c:pt idx="51">
                  <c:v>40969</c:v>
                </c:pt>
                <c:pt idx="52">
                  <c:v>41000</c:v>
                </c:pt>
                <c:pt idx="53">
                  <c:v>41030</c:v>
                </c:pt>
                <c:pt idx="54">
                  <c:v>41061</c:v>
                </c:pt>
                <c:pt idx="55">
                  <c:v>41091</c:v>
                </c:pt>
                <c:pt idx="56">
                  <c:v>41122</c:v>
                </c:pt>
                <c:pt idx="57">
                  <c:v>41153</c:v>
                </c:pt>
                <c:pt idx="58">
                  <c:v>41183</c:v>
                </c:pt>
                <c:pt idx="59">
                  <c:v>41214</c:v>
                </c:pt>
                <c:pt idx="60">
                  <c:v>41244</c:v>
                </c:pt>
                <c:pt idx="61">
                  <c:v>41275</c:v>
                </c:pt>
                <c:pt idx="62">
                  <c:v>41306</c:v>
                </c:pt>
                <c:pt idx="63">
                  <c:v>41334</c:v>
                </c:pt>
                <c:pt idx="64">
                  <c:v>41365</c:v>
                </c:pt>
                <c:pt idx="65">
                  <c:v>41395</c:v>
                </c:pt>
                <c:pt idx="66">
                  <c:v>41426</c:v>
                </c:pt>
                <c:pt idx="67">
                  <c:v>41456</c:v>
                </c:pt>
                <c:pt idx="68">
                  <c:v>41487</c:v>
                </c:pt>
                <c:pt idx="69">
                  <c:v>41518</c:v>
                </c:pt>
                <c:pt idx="70">
                  <c:v>41548</c:v>
                </c:pt>
                <c:pt idx="71">
                  <c:v>41579</c:v>
                </c:pt>
                <c:pt idx="72">
                  <c:v>41609</c:v>
                </c:pt>
                <c:pt idx="73">
                  <c:v>41640</c:v>
                </c:pt>
                <c:pt idx="74">
                  <c:v>41671</c:v>
                </c:pt>
                <c:pt idx="75">
                  <c:v>41699</c:v>
                </c:pt>
                <c:pt idx="76">
                  <c:v>41730</c:v>
                </c:pt>
                <c:pt idx="77">
                  <c:v>41760</c:v>
                </c:pt>
                <c:pt idx="78">
                  <c:v>41791</c:v>
                </c:pt>
                <c:pt idx="79">
                  <c:v>41821</c:v>
                </c:pt>
                <c:pt idx="80">
                  <c:v>41852</c:v>
                </c:pt>
                <c:pt idx="81">
                  <c:v>41883</c:v>
                </c:pt>
                <c:pt idx="82">
                  <c:v>41913</c:v>
                </c:pt>
                <c:pt idx="83">
                  <c:v>41944</c:v>
                </c:pt>
                <c:pt idx="84">
                  <c:v>41974</c:v>
                </c:pt>
                <c:pt idx="85">
                  <c:v>42005</c:v>
                </c:pt>
                <c:pt idx="86">
                  <c:v>42036</c:v>
                </c:pt>
                <c:pt idx="87">
                  <c:v>42064</c:v>
                </c:pt>
                <c:pt idx="88">
                  <c:v>42095</c:v>
                </c:pt>
                <c:pt idx="89">
                  <c:v>42125</c:v>
                </c:pt>
                <c:pt idx="90">
                  <c:v>42156</c:v>
                </c:pt>
                <c:pt idx="91">
                  <c:v>42186</c:v>
                </c:pt>
                <c:pt idx="92">
                  <c:v>42217</c:v>
                </c:pt>
                <c:pt idx="93">
                  <c:v>42248</c:v>
                </c:pt>
                <c:pt idx="94">
                  <c:v>42278</c:v>
                </c:pt>
                <c:pt idx="95">
                  <c:v>42309</c:v>
                </c:pt>
                <c:pt idx="96">
                  <c:v>42339</c:v>
                </c:pt>
                <c:pt idx="97">
                  <c:v>42370</c:v>
                </c:pt>
                <c:pt idx="98">
                  <c:v>42401</c:v>
                </c:pt>
                <c:pt idx="99">
                  <c:v>42430</c:v>
                </c:pt>
                <c:pt idx="100">
                  <c:v>42461</c:v>
                </c:pt>
                <c:pt idx="101">
                  <c:v>42491</c:v>
                </c:pt>
                <c:pt idx="102">
                  <c:v>42522</c:v>
                </c:pt>
                <c:pt idx="103">
                  <c:v>42552</c:v>
                </c:pt>
                <c:pt idx="104">
                  <c:v>42583</c:v>
                </c:pt>
                <c:pt idx="105">
                  <c:v>42614</c:v>
                </c:pt>
                <c:pt idx="106">
                  <c:v>42644</c:v>
                </c:pt>
                <c:pt idx="107">
                  <c:v>42675</c:v>
                </c:pt>
                <c:pt idx="108">
                  <c:v>42705</c:v>
                </c:pt>
                <c:pt idx="109">
                  <c:v>42736</c:v>
                </c:pt>
                <c:pt idx="110">
                  <c:v>42767</c:v>
                </c:pt>
                <c:pt idx="111">
                  <c:v>42795</c:v>
                </c:pt>
                <c:pt idx="112">
                  <c:v>42826</c:v>
                </c:pt>
                <c:pt idx="113">
                  <c:v>42856</c:v>
                </c:pt>
                <c:pt idx="114">
                  <c:v>42887</c:v>
                </c:pt>
                <c:pt idx="115">
                  <c:v>42917</c:v>
                </c:pt>
                <c:pt idx="116">
                  <c:v>42948</c:v>
                </c:pt>
                <c:pt idx="117">
                  <c:v>42979</c:v>
                </c:pt>
                <c:pt idx="118">
                  <c:v>43009</c:v>
                </c:pt>
                <c:pt idx="119">
                  <c:v>43040</c:v>
                </c:pt>
                <c:pt idx="120">
                  <c:v>43070</c:v>
                </c:pt>
                <c:pt idx="121">
                  <c:v>43101</c:v>
                </c:pt>
                <c:pt idx="122">
                  <c:v>43132</c:v>
                </c:pt>
                <c:pt idx="123">
                  <c:v>43160</c:v>
                </c:pt>
                <c:pt idx="124">
                  <c:v>43191</c:v>
                </c:pt>
                <c:pt idx="125">
                  <c:v>43221</c:v>
                </c:pt>
                <c:pt idx="126">
                  <c:v>43252</c:v>
                </c:pt>
                <c:pt idx="127">
                  <c:v>43282</c:v>
                </c:pt>
                <c:pt idx="128">
                  <c:v>43313</c:v>
                </c:pt>
                <c:pt idx="129">
                  <c:v>43344</c:v>
                </c:pt>
                <c:pt idx="130">
                  <c:v>43374</c:v>
                </c:pt>
                <c:pt idx="131">
                  <c:v>43405</c:v>
                </c:pt>
                <c:pt idx="132">
                  <c:v>43435</c:v>
                </c:pt>
                <c:pt idx="133">
                  <c:v>43466</c:v>
                </c:pt>
                <c:pt idx="134">
                  <c:v>43497</c:v>
                </c:pt>
                <c:pt idx="135">
                  <c:v>43525</c:v>
                </c:pt>
                <c:pt idx="136">
                  <c:v>43556</c:v>
                </c:pt>
                <c:pt idx="137">
                  <c:v>43586</c:v>
                </c:pt>
                <c:pt idx="138">
                  <c:v>43617</c:v>
                </c:pt>
                <c:pt idx="139">
                  <c:v>43647</c:v>
                </c:pt>
                <c:pt idx="140">
                  <c:v>43678</c:v>
                </c:pt>
                <c:pt idx="141">
                  <c:v>43709</c:v>
                </c:pt>
                <c:pt idx="142">
                  <c:v>43739</c:v>
                </c:pt>
                <c:pt idx="143">
                  <c:v>43770</c:v>
                </c:pt>
              </c:numCache>
            </c:numRef>
          </c:cat>
          <c:val>
            <c:numRef>
              <c:f>World!$N$2:$N$145</c:f>
              <c:numCache>
                <c:formatCode>_("$"* #,##0.00_);_("$"* \(#,##0.00\);_("$"* "-"??_);_(@_)</c:formatCode>
                <c:ptCount val="144"/>
                <c:pt idx="0">
                  <c:v>10000</c:v>
                </c:pt>
                <c:pt idx="1">
                  <c:v>9426.3302999999996</c:v>
                </c:pt>
                <c:pt idx="2">
                  <c:v>9097.2955686546229</c:v>
                </c:pt>
                <c:pt idx="3">
                  <c:v>9461.6166927786926</c:v>
                </c:pt>
                <c:pt idx="4">
                  <c:v>9696.7165789566843</c:v>
                </c:pt>
                <c:pt idx="5">
                  <c:v>9764.5462750324768</c:v>
                </c:pt>
                <c:pt idx="6">
                  <c:v>9149.9408328889313</c:v>
                </c:pt>
                <c:pt idx="7">
                  <c:v>9067.0384344683989</c:v>
                </c:pt>
                <c:pt idx="8">
                  <c:v>9273.637070783896</c:v>
                </c:pt>
                <c:pt idx="9">
                  <c:v>8252.3719459724653</c:v>
                </c:pt>
                <c:pt idx="10">
                  <c:v>7650.7922688530734</c:v>
                </c:pt>
                <c:pt idx="11">
                  <c:v>7289.6387620236992</c:v>
                </c:pt>
                <c:pt idx="12">
                  <c:v>7476.8412779048886</c:v>
                </c:pt>
                <c:pt idx="13">
                  <c:v>6832.0040178600793</c:v>
                </c:pt>
                <c:pt idx="14">
                  <c:v>6273.7010528854962</c:v>
                </c:pt>
                <c:pt idx="15">
                  <c:v>6710.7172812558574</c:v>
                </c:pt>
                <c:pt idx="16">
                  <c:v>7091.0153743711198</c:v>
                </c:pt>
                <c:pt idx="17">
                  <c:v>7154.3487072771613</c:v>
                </c:pt>
                <c:pt idx="18">
                  <c:v>7564.2444532633945</c:v>
                </c:pt>
                <c:pt idx="19">
                  <c:v>7713.4785243724928</c:v>
                </c:pt>
                <c:pt idx="20">
                  <c:v>8147.4270245315465</c:v>
                </c:pt>
                <c:pt idx="21">
                  <c:v>8305.5218168465835</c:v>
                </c:pt>
                <c:pt idx="22">
                  <c:v>8183.8180987316946</c:v>
                </c:pt>
                <c:pt idx="23">
                  <c:v>8333.2375130347082</c:v>
                </c:pt>
                <c:pt idx="24">
                  <c:v>8457.6899153436261</c:v>
                </c:pt>
                <c:pt idx="25">
                  <c:v>8227.0994574916986</c:v>
                </c:pt>
                <c:pt idx="26">
                  <c:v>8256.6938973891938</c:v>
                </c:pt>
                <c:pt idx="27">
                  <c:v>8428.1533936656451</c:v>
                </c:pt>
                <c:pt idx="28">
                  <c:v>8454.998916418217</c:v>
                </c:pt>
                <c:pt idx="29">
                  <c:v>7887.3940398617269</c:v>
                </c:pt>
                <c:pt idx="30">
                  <c:v>7741.2235126580226</c:v>
                </c:pt>
                <c:pt idx="31">
                  <c:v>8135.3579990389098</c:v>
                </c:pt>
                <c:pt idx="32">
                  <c:v>8076.1286064804872</c:v>
                </c:pt>
                <c:pt idx="33">
                  <c:v>8489.7988164780363</c:v>
                </c:pt>
                <c:pt idx="34">
                  <c:v>8740.7559111253158</c:v>
                </c:pt>
                <c:pt idx="35">
                  <c:v>8610.368918900791</c:v>
                </c:pt>
                <c:pt idx="36">
                  <c:v>8915.494476176189</c:v>
                </c:pt>
                <c:pt idx="37">
                  <c:v>9135.9857097851764</c:v>
                </c:pt>
                <c:pt idx="38">
                  <c:v>9167.6186035060218</c:v>
                </c:pt>
                <c:pt idx="39">
                  <c:v>9075.9385670711472</c:v>
                </c:pt>
                <c:pt idx="40">
                  <c:v>9247.3105298539704</c:v>
                </c:pt>
                <c:pt idx="41">
                  <c:v>9261.9830525254783</c:v>
                </c:pt>
                <c:pt idx="42">
                  <c:v>9083.4785203111041</c:v>
                </c:pt>
                <c:pt idx="43">
                  <c:v>8813.3629378830428</c:v>
                </c:pt>
                <c:pt idx="44">
                  <c:v>8416.912314184543</c:v>
                </c:pt>
                <c:pt idx="45">
                  <c:v>8275.7080889737044</c:v>
                </c:pt>
                <c:pt idx="46">
                  <c:v>8705.1812567041707</c:v>
                </c:pt>
                <c:pt idx="47">
                  <c:v>8724.7711354488201</c:v>
                </c:pt>
                <c:pt idx="48">
                  <c:v>8688.4253093573443</c:v>
                </c:pt>
                <c:pt idx="49">
                  <c:v>8947.4383890136833</c:v>
                </c:pt>
                <c:pt idx="50">
                  <c:v>9194.7972128055244</c:v>
                </c:pt>
                <c:pt idx="51">
                  <c:v>9454.2958140284027</c:v>
                </c:pt>
                <c:pt idx="52">
                  <c:v>9259.4113890391745</c:v>
                </c:pt>
                <c:pt idx="53">
                  <c:v>8857.6748812028673</c:v>
                </c:pt>
                <c:pt idx="54">
                  <c:v>9119.9371707694645</c:v>
                </c:pt>
                <c:pt idx="55">
                  <c:v>9073.8318755988694</c:v>
                </c:pt>
                <c:pt idx="56">
                  <c:v>9162.3194303581167</c:v>
                </c:pt>
                <c:pt idx="57">
                  <c:v>9354.3471691537216</c:v>
                </c:pt>
                <c:pt idx="58">
                  <c:v>9454.1911678375709</c:v>
                </c:pt>
                <c:pt idx="59">
                  <c:v>9544.9513085068993</c:v>
                </c:pt>
                <c:pt idx="60">
                  <c:v>9785.5015487421679</c:v>
                </c:pt>
                <c:pt idx="61">
                  <c:v>10394.178239671859</c:v>
                </c:pt>
                <c:pt idx="62">
                  <c:v>10753.193571837255</c:v>
                </c:pt>
                <c:pt idx="63">
                  <c:v>10933.959594716946</c:v>
                </c:pt>
                <c:pt idx="64">
                  <c:v>11172.240314655926</c:v>
                </c:pt>
                <c:pt idx="65">
                  <c:v>11469.026297996232</c:v>
                </c:pt>
                <c:pt idx="66">
                  <c:v>11459.764371119021</c:v>
                </c:pt>
                <c:pt idx="67">
                  <c:v>11714.03236241133</c:v>
                </c:pt>
                <c:pt idx="68">
                  <c:v>11749.006245993838</c:v>
                </c:pt>
                <c:pt idx="69">
                  <c:v>12026.384069833133</c:v>
                </c:pt>
                <c:pt idx="70">
                  <c:v>12684.54297103484</c:v>
                </c:pt>
                <c:pt idx="71">
                  <c:v>13077.812765472789</c:v>
                </c:pt>
                <c:pt idx="72">
                  <c:v>13388.997620111553</c:v>
                </c:pt>
                <c:pt idx="73">
                  <c:v>13524.839042715799</c:v>
                </c:pt>
                <c:pt idx="74">
                  <c:v>14133.085137061116</c:v>
                </c:pt>
                <c:pt idx="75">
                  <c:v>14133.645937879355</c:v>
                </c:pt>
                <c:pt idx="76">
                  <c:v>14190.638027749881</c:v>
                </c:pt>
                <c:pt idx="77">
                  <c:v>14337.225473793595</c:v>
                </c:pt>
                <c:pt idx="78">
                  <c:v>14314.95273739231</c:v>
                </c:pt>
                <c:pt idx="79">
                  <c:v>14412.985828223793</c:v>
                </c:pt>
                <c:pt idx="80">
                  <c:v>14685.449488839969</c:v>
                </c:pt>
                <c:pt idx="81">
                  <c:v>14688.039855275307</c:v>
                </c:pt>
                <c:pt idx="82">
                  <c:v>14921.49802347259</c:v>
                </c:pt>
                <c:pt idx="83">
                  <c:v>15381.713281756684</c:v>
                </c:pt>
                <c:pt idx="84">
                  <c:v>15387.264388262938</c:v>
                </c:pt>
                <c:pt idx="85">
                  <c:v>16575.3055315768</c:v>
                </c:pt>
                <c:pt idx="86">
                  <c:v>17191.236260489648</c:v>
                </c:pt>
                <c:pt idx="87">
                  <c:v>17235.136660966247</c:v>
                </c:pt>
                <c:pt idx="88">
                  <c:v>16806.795256558584</c:v>
                </c:pt>
                <c:pt idx="89">
                  <c:v>17370.189958061699</c:v>
                </c:pt>
                <c:pt idx="90">
                  <c:v>16948.952603166628</c:v>
                </c:pt>
                <c:pt idx="91">
                  <c:v>17987.889669325061</c:v>
                </c:pt>
                <c:pt idx="92">
                  <c:v>17216.823668822119</c:v>
                </c:pt>
                <c:pt idx="93">
                  <c:v>16764.841415811679</c:v>
                </c:pt>
                <c:pt idx="94">
                  <c:v>17643.485413227059</c:v>
                </c:pt>
                <c:pt idx="95">
                  <c:v>17884.324811467795</c:v>
                </c:pt>
                <c:pt idx="96">
                  <c:v>18352.651252397311</c:v>
                </c:pt>
                <c:pt idx="97">
                  <c:v>17513.828644785488</c:v>
                </c:pt>
                <c:pt idx="98">
                  <c:v>16785.353377123974</c:v>
                </c:pt>
                <c:pt idx="99">
                  <c:v>17166.920380042229</c:v>
                </c:pt>
                <c:pt idx="100">
                  <c:v>16905.466809300557</c:v>
                </c:pt>
                <c:pt idx="101">
                  <c:v>17775.005411550315</c:v>
                </c:pt>
                <c:pt idx="102">
                  <c:v>17436.124755629055</c:v>
                </c:pt>
                <c:pt idx="103">
                  <c:v>18241.72184304344</c:v>
                </c:pt>
                <c:pt idx="104">
                  <c:v>18392.717695599233</c:v>
                </c:pt>
                <c:pt idx="105">
                  <c:v>18491.91863456327</c:v>
                </c:pt>
                <c:pt idx="106">
                  <c:v>18415.938299600832</c:v>
                </c:pt>
                <c:pt idx="107">
                  <c:v>18744.927251122688</c:v>
                </c:pt>
                <c:pt idx="108">
                  <c:v>19121.986523909378</c:v>
                </c:pt>
                <c:pt idx="109">
                  <c:v>18987.474248245995</c:v>
                </c:pt>
                <c:pt idx="110">
                  <c:v>19781.891942817329</c:v>
                </c:pt>
                <c:pt idx="111">
                  <c:v>20149.392414212052</c:v>
                </c:pt>
                <c:pt idx="112">
                  <c:v>20965.357575057726</c:v>
                </c:pt>
                <c:pt idx="113">
                  <c:v>21139.518477662335</c:v>
                </c:pt>
                <c:pt idx="114">
                  <c:v>20412.019072263553</c:v>
                </c:pt>
                <c:pt idx="115">
                  <c:v>20171.025181447443</c:v>
                </c:pt>
                <c:pt idx="116">
                  <c:v>20192.805854438371</c:v>
                </c:pt>
                <c:pt idx="117">
                  <c:v>20638.251276392995</c:v>
                </c:pt>
                <c:pt idx="118">
                  <c:v>21665.982943269071</c:v>
                </c:pt>
                <c:pt idx="119">
                  <c:v>22082.273139541045</c:v>
                </c:pt>
                <c:pt idx="120">
                  <c:v>21741.13602623577</c:v>
                </c:pt>
                <c:pt idx="121">
                  <c:v>22360.815799582597</c:v>
                </c:pt>
                <c:pt idx="122">
                  <c:v>22338.145062876032</c:v>
                </c:pt>
                <c:pt idx="123">
                  <c:v>22161.96791024979</c:v>
                </c:pt>
                <c:pt idx="124">
                  <c:v>22276.256735523591</c:v>
                </c:pt>
                <c:pt idx="125">
                  <c:v>22564.169111615243</c:v>
                </c:pt>
                <c:pt idx="126">
                  <c:v>22895.915423353403</c:v>
                </c:pt>
                <c:pt idx="127">
                  <c:v>23441.542488787636</c:v>
                </c:pt>
                <c:pt idx="128">
                  <c:v>23737.908284503184</c:v>
                </c:pt>
                <c:pt idx="129">
                  <c:v>23649.627003593116</c:v>
                </c:pt>
                <c:pt idx="130">
                  <c:v>22235.598777316842</c:v>
                </c:pt>
                <c:pt idx="131">
                  <c:v>23081.175461756575</c:v>
                </c:pt>
                <c:pt idx="132">
                  <c:v>21988.003675478085</c:v>
                </c:pt>
                <c:pt idx="133">
                  <c:v>22672.533106502884</c:v>
                </c:pt>
                <c:pt idx="134">
                  <c:v>23496.703264358694</c:v>
                </c:pt>
                <c:pt idx="135">
                  <c:v>24134.190205920713</c:v>
                </c:pt>
                <c:pt idx="136">
                  <c:v>25146.504364971806</c:v>
                </c:pt>
                <c:pt idx="137">
                  <c:v>23946.922310301368</c:v>
                </c:pt>
                <c:pt idx="138">
                  <c:v>24612.91543499607</c:v>
                </c:pt>
                <c:pt idx="139">
                  <c:v>24895.163304359423</c:v>
                </c:pt>
                <c:pt idx="140">
                  <c:v>24844.604215107865</c:v>
                </c:pt>
                <c:pt idx="141">
                  <c:v>25332.500813561859</c:v>
                </c:pt>
                <c:pt idx="142">
                  <c:v>25789.834023899271</c:v>
                </c:pt>
                <c:pt idx="143">
                  <c:v>26771.095171079181</c:v>
                </c:pt>
              </c:numCache>
            </c:numRef>
          </c:val>
          <c:smooth val="0"/>
          <c:extLst>
            <c:ext xmlns:c16="http://schemas.microsoft.com/office/drawing/2014/chart" uri="{C3380CC4-5D6E-409C-BE32-E72D297353CC}">
              <c16:uniqueId val="{00000001-6D85-48C1-895D-3FEFF8E1CA54}"/>
            </c:ext>
          </c:extLst>
        </c:ser>
        <c:dLbls>
          <c:showLegendKey val="0"/>
          <c:showVal val="0"/>
          <c:showCatName val="0"/>
          <c:showSerName val="0"/>
          <c:showPercent val="0"/>
          <c:showBubbleSize val="0"/>
        </c:dLbls>
        <c:smooth val="0"/>
        <c:axId val="285262208"/>
        <c:axId val="285263744"/>
      </c:lineChart>
      <c:dateAx>
        <c:axId val="28526220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85263744"/>
        <c:crosses val="autoZero"/>
        <c:auto val="1"/>
        <c:lblOffset val="100"/>
        <c:baseTimeUnit val="months"/>
      </c:dateAx>
      <c:valAx>
        <c:axId val="28526374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85262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34C609-1958-43C4-83A9-86DF3A35F8AE}" type="doc">
      <dgm:prSet loTypeId="urn:microsoft.com/office/officeart/2005/8/layout/hChevron3" loCatId="process" qsTypeId="urn:microsoft.com/office/officeart/2005/8/quickstyle/simple1" qsCatId="simple" csTypeId="urn:microsoft.com/office/officeart/2005/8/colors/accent1_5" csCatId="accent1" phldr="1"/>
      <dgm:spPr/>
    </dgm:pt>
    <dgm:pt modelId="{317CFFCC-014A-40B2-9819-1E7BC101F242}">
      <dgm:prSet phldrT="[Text]" custT="1"/>
      <dgm:spPr>
        <a:solidFill>
          <a:schemeClr val="tx2">
            <a:lumMod val="20000"/>
            <a:lumOff val="80000"/>
            <a:alpha val="90000"/>
          </a:schemeClr>
        </a:solidFill>
      </dgm:spPr>
      <dgm:t>
        <a:bodyPr/>
        <a:lstStyle/>
        <a:p>
          <a:r>
            <a:rPr lang="en-CA" sz="1600" dirty="0">
              <a:latin typeface="Arial" panose="020B0604020202020204" pitchFamily="34" charset="0"/>
              <a:cs typeface="Arial" panose="020B0604020202020204" pitchFamily="34" charset="0"/>
            </a:rPr>
            <a:t>Universe</a:t>
          </a:r>
        </a:p>
      </dgm:t>
    </dgm:pt>
    <dgm:pt modelId="{A0C30542-01BF-47F4-A2C9-0CAA60365AAC}" type="parTrans" cxnId="{F28FC1CA-ABE5-4E26-A8E0-C5C5DC3E4CF9}">
      <dgm:prSet/>
      <dgm:spPr/>
      <dgm:t>
        <a:bodyPr/>
        <a:lstStyle/>
        <a:p>
          <a:endParaRPr lang="en-CA" sz="1400">
            <a:latin typeface="Arial" panose="020B0604020202020204" pitchFamily="34" charset="0"/>
            <a:cs typeface="Arial" panose="020B0604020202020204" pitchFamily="34" charset="0"/>
          </a:endParaRPr>
        </a:p>
      </dgm:t>
    </dgm:pt>
    <dgm:pt modelId="{AC998756-2389-4DB3-98D1-2FE6558DFBF6}" type="sibTrans" cxnId="{F28FC1CA-ABE5-4E26-A8E0-C5C5DC3E4CF9}">
      <dgm:prSet/>
      <dgm:spPr/>
      <dgm:t>
        <a:bodyPr/>
        <a:lstStyle/>
        <a:p>
          <a:endParaRPr lang="en-CA" sz="1400">
            <a:latin typeface="Arial" panose="020B0604020202020204" pitchFamily="34" charset="0"/>
            <a:cs typeface="Arial" panose="020B0604020202020204" pitchFamily="34" charset="0"/>
          </a:endParaRPr>
        </a:p>
      </dgm:t>
    </dgm:pt>
    <dgm:pt modelId="{481C4260-C343-4FCA-B8BA-FFDF149FD7E7}">
      <dgm:prSet phldrT="[Text]" custT="1"/>
      <dgm:spPr>
        <a:solidFill>
          <a:schemeClr val="accent2">
            <a:lumMod val="60000"/>
            <a:lumOff val="40000"/>
            <a:alpha val="63333"/>
          </a:schemeClr>
        </a:solidFill>
      </dgm:spPr>
      <dgm:t>
        <a:bodyPr/>
        <a:lstStyle/>
        <a:p>
          <a:r>
            <a:rPr lang="en-CA" sz="1600" dirty="0">
              <a:latin typeface="Arial" panose="020B0604020202020204" pitchFamily="34" charset="0"/>
              <a:cs typeface="Arial" panose="020B0604020202020204" pitchFamily="34" charset="0"/>
            </a:rPr>
            <a:t>Better</a:t>
          </a:r>
        </a:p>
      </dgm:t>
    </dgm:pt>
    <dgm:pt modelId="{AD9502AF-C254-46F5-8A0A-9A35D1BBA1D2}" type="parTrans" cxnId="{C20B7963-15DE-48D7-A2CD-6FF49C8A1E2D}">
      <dgm:prSet/>
      <dgm:spPr/>
      <dgm:t>
        <a:bodyPr/>
        <a:lstStyle/>
        <a:p>
          <a:endParaRPr lang="en-CA" sz="1400">
            <a:latin typeface="Arial" panose="020B0604020202020204" pitchFamily="34" charset="0"/>
            <a:cs typeface="Arial" panose="020B0604020202020204" pitchFamily="34" charset="0"/>
          </a:endParaRPr>
        </a:p>
      </dgm:t>
    </dgm:pt>
    <dgm:pt modelId="{2F083ABC-121E-4FE4-ACD2-672ECB086E25}" type="sibTrans" cxnId="{C20B7963-15DE-48D7-A2CD-6FF49C8A1E2D}">
      <dgm:prSet/>
      <dgm:spPr/>
      <dgm:t>
        <a:bodyPr/>
        <a:lstStyle/>
        <a:p>
          <a:endParaRPr lang="en-CA" sz="1400">
            <a:latin typeface="Arial" panose="020B0604020202020204" pitchFamily="34" charset="0"/>
            <a:cs typeface="Arial" panose="020B0604020202020204" pitchFamily="34" charset="0"/>
          </a:endParaRPr>
        </a:p>
      </dgm:t>
    </dgm:pt>
    <dgm:pt modelId="{549FAF92-A956-4CD7-A25B-01CBB734502F}">
      <dgm:prSet phldrT="[Text]" custT="1"/>
      <dgm:spPr>
        <a:solidFill>
          <a:srgbClr val="FF0000">
            <a:alpha val="50000"/>
          </a:srgbClr>
        </a:solidFill>
      </dgm:spPr>
      <dgm:t>
        <a:bodyPr/>
        <a:lstStyle/>
        <a:p>
          <a:r>
            <a:rPr lang="en-CA" sz="1600" dirty="0">
              <a:latin typeface="Arial" panose="020B0604020202020204" pitchFamily="34" charset="0"/>
              <a:cs typeface="Arial" panose="020B0604020202020204" pitchFamily="34" charset="0"/>
            </a:rPr>
            <a:t>Best</a:t>
          </a:r>
        </a:p>
      </dgm:t>
    </dgm:pt>
    <dgm:pt modelId="{23E7B56E-FB0D-473C-BD93-D47889A58E1A}" type="parTrans" cxnId="{CCC93BFA-17AB-4B9D-99F8-EA5CF38030C9}">
      <dgm:prSet/>
      <dgm:spPr/>
      <dgm:t>
        <a:bodyPr/>
        <a:lstStyle/>
        <a:p>
          <a:endParaRPr lang="en-CA" sz="1400">
            <a:latin typeface="Arial" panose="020B0604020202020204" pitchFamily="34" charset="0"/>
            <a:cs typeface="Arial" panose="020B0604020202020204" pitchFamily="34" charset="0"/>
          </a:endParaRPr>
        </a:p>
      </dgm:t>
    </dgm:pt>
    <dgm:pt modelId="{6D5F5091-D271-4B10-954F-C7325F13F65E}" type="sibTrans" cxnId="{CCC93BFA-17AB-4B9D-99F8-EA5CF38030C9}">
      <dgm:prSet/>
      <dgm:spPr/>
      <dgm:t>
        <a:bodyPr/>
        <a:lstStyle/>
        <a:p>
          <a:endParaRPr lang="en-CA" sz="1400">
            <a:latin typeface="Arial" panose="020B0604020202020204" pitchFamily="34" charset="0"/>
            <a:cs typeface="Arial" panose="020B0604020202020204" pitchFamily="34" charset="0"/>
          </a:endParaRPr>
        </a:p>
      </dgm:t>
    </dgm:pt>
    <dgm:pt modelId="{DB98125E-3921-4214-ABD4-145658FC2B32}">
      <dgm:prSet phldrT="[Text]" custT="1"/>
      <dgm:spPr>
        <a:solidFill>
          <a:schemeClr val="tx2">
            <a:lumMod val="40000"/>
            <a:lumOff val="60000"/>
            <a:alpha val="76667"/>
          </a:schemeClr>
        </a:solidFill>
      </dgm:spPr>
      <dgm:t>
        <a:bodyPr/>
        <a:lstStyle/>
        <a:p>
          <a:r>
            <a:rPr lang="en-CA" sz="1600" dirty="0">
              <a:latin typeface="Arial" panose="020B0604020202020204" pitchFamily="34" charset="0"/>
              <a:cs typeface="Arial" panose="020B0604020202020204" pitchFamily="34" charset="0"/>
            </a:rPr>
            <a:t>Controversies </a:t>
          </a:r>
        </a:p>
      </dgm:t>
    </dgm:pt>
    <dgm:pt modelId="{8E6B4375-0ECF-434F-8865-1672FF795E30}" type="parTrans" cxnId="{15E27D2E-B4B4-4C44-906F-4BCC3BF331F0}">
      <dgm:prSet/>
      <dgm:spPr/>
      <dgm:t>
        <a:bodyPr/>
        <a:lstStyle/>
        <a:p>
          <a:endParaRPr lang="en-CA" sz="1400">
            <a:latin typeface="Arial" panose="020B0604020202020204" pitchFamily="34" charset="0"/>
            <a:cs typeface="Arial" panose="020B0604020202020204" pitchFamily="34" charset="0"/>
          </a:endParaRPr>
        </a:p>
      </dgm:t>
    </dgm:pt>
    <dgm:pt modelId="{9AA16685-A203-4C99-BA19-2A0788449136}" type="sibTrans" cxnId="{15E27D2E-B4B4-4C44-906F-4BCC3BF331F0}">
      <dgm:prSet/>
      <dgm:spPr/>
      <dgm:t>
        <a:bodyPr/>
        <a:lstStyle/>
        <a:p>
          <a:endParaRPr lang="en-CA" sz="1400">
            <a:latin typeface="Arial" panose="020B0604020202020204" pitchFamily="34" charset="0"/>
            <a:cs typeface="Arial" panose="020B0604020202020204" pitchFamily="34" charset="0"/>
          </a:endParaRPr>
        </a:p>
      </dgm:t>
    </dgm:pt>
    <dgm:pt modelId="{0D7E5DC1-0A58-4577-9B1F-B3E48C82B376}" type="pres">
      <dgm:prSet presAssocID="{8834C609-1958-43C4-83A9-86DF3A35F8AE}" presName="Name0" presStyleCnt="0">
        <dgm:presLayoutVars>
          <dgm:dir/>
          <dgm:resizeHandles val="exact"/>
        </dgm:presLayoutVars>
      </dgm:prSet>
      <dgm:spPr/>
    </dgm:pt>
    <dgm:pt modelId="{00C128E2-9C3E-48EA-9F89-3C16EF35EF4C}" type="pres">
      <dgm:prSet presAssocID="{317CFFCC-014A-40B2-9819-1E7BC101F242}" presName="parTxOnly" presStyleLbl="node1" presStyleIdx="0" presStyleCnt="4">
        <dgm:presLayoutVars>
          <dgm:bulletEnabled val="1"/>
        </dgm:presLayoutVars>
      </dgm:prSet>
      <dgm:spPr/>
    </dgm:pt>
    <dgm:pt modelId="{6D1FEEC6-6E36-4164-9D96-10F1F2EC48DF}" type="pres">
      <dgm:prSet presAssocID="{AC998756-2389-4DB3-98D1-2FE6558DFBF6}" presName="parSpace" presStyleCnt="0"/>
      <dgm:spPr/>
    </dgm:pt>
    <dgm:pt modelId="{A14C8F62-231E-4255-9B80-3796A5D7F278}" type="pres">
      <dgm:prSet presAssocID="{DB98125E-3921-4214-ABD4-145658FC2B32}" presName="parTxOnly" presStyleLbl="node1" presStyleIdx="1" presStyleCnt="4">
        <dgm:presLayoutVars>
          <dgm:bulletEnabled val="1"/>
        </dgm:presLayoutVars>
      </dgm:prSet>
      <dgm:spPr/>
    </dgm:pt>
    <dgm:pt modelId="{8578D9EF-13C2-4266-839F-A84B4C054985}" type="pres">
      <dgm:prSet presAssocID="{9AA16685-A203-4C99-BA19-2A0788449136}" presName="parSpace" presStyleCnt="0"/>
      <dgm:spPr/>
    </dgm:pt>
    <dgm:pt modelId="{CD2ABE99-68A0-4747-BF55-2E75CE04C5B9}" type="pres">
      <dgm:prSet presAssocID="{481C4260-C343-4FCA-B8BA-FFDF149FD7E7}" presName="parTxOnly" presStyleLbl="node1" presStyleIdx="2" presStyleCnt="4">
        <dgm:presLayoutVars>
          <dgm:bulletEnabled val="1"/>
        </dgm:presLayoutVars>
      </dgm:prSet>
      <dgm:spPr/>
    </dgm:pt>
    <dgm:pt modelId="{2141EA4D-6FDE-40BE-AD0E-C9556AFE4C7A}" type="pres">
      <dgm:prSet presAssocID="{2F083ABC-121E-4FE4-ACD2-672ECB086E25}" presName="parSpace" presStyleCnt="0"/>
      <dgm:spPr/>
    </dgm:pt>
    <dgm:pt modelId="{A35A4D65-6BA2-4C2C-962C-99F666174531}" type="pres">
      <dgm:prSet presAssocID="{549FAF92-A956-4CD7-A25B-01CBB734502F}" presName="parTxOnly" presStyleLbl="node1" presStyleIdx="3" presStyleCnt="4">
        <dgm:presLayoutVars>
          <dgm:bulletEnabled val="1"/>
        </dgm:presLayoutVars>
      </dgm:prSet>
      <dgm:spPr/>
    </dgm:pt>
  </dgm:ptLst>
  <dgm:cxnLst>
    <dgm:cxn modelId="{15E27D2E-B4B4-4C44-906F-4BCC3BF331F0}" srcId="{8834C609-1958-43C4-83A9-86DF3A35F8AE}" destId="{DB98125E-3921-4214-ABD4-145658FC2B32}" srcOrd="1" destOrd="0" parTransId="{8E6B4375-0ECF-434F-8865-1672FF795E30}" sibTransId="{9AA16685-A203-4C99-BA19-2A0788449136}"/>
    <dgm:cxn modelId="{C20B7963-15DE-48D7-A2CD-6FF49C8A1E2D}" srcId="{8834C609-1958-43C4-83A9-86DF3A35F8AE}" destId="{481C4260-C343-4FCA-B8BA-FFDF149FD7E7}" srcOrd="2" destOrd="0" parTransId="{AD9502AF-C254-46F5-8A0A-9A35D1BBA1D2}" sibTransId="{2F083ABC-121E-4FE4-ACD2-672ECB086E25}"/>
    <dgm:cxn modelId="{76B25C7B-E835-45F3-BDB1-84A90C179B6F}" type="presOf" srcId="{8834C609-1958-43C4-83A9-86DF3A35F8AE}" destId="{0D7E5DC1-0A58-4577-9B1F-B3E48C82B376}" srcOrd="0" destOrd="0" presId="urn:microsoft.com/office/officeart/2005/8/layout/hChevron3"/>
    <dgm:cxn modelId="{EADC74A3-D96B-420C-AFAF-D3D9486DC6F3}" type="presOf" srcId="{DB98125E-3921-4214-ABD4-145658FC2B32}" destId="{A14C8F62-231E-4255-9B80-3796A5D7F278}" srcOrd="0" destOrd="0" presId="urn:microsoft.com/office/officeart/2005/8/layout/hChevron3"/>
    <dgm:cxn modelId="{E59A2BAB-2EC9-42CB-AE57-E75FAA759642}" type="presOf" srcId="{549FAF92-A956-4CD7-A25B-01CBB734502F}" destId="{A35A4D65-6BA2-4C2C-962C-99F666174531}" srcOrd="0" destOrd="0" presId="urn:microsoft.com/office/officeart/2005/8/layout/hChevron3"/>
    <dgm:cxn modelId="{F28FC1CA-ABE5-4E26-A8E0-C5C5DC3E4CF9}" srcId="{8834C609-1958-43C4-83A9-86DF3A35F8AE}" destId="{317CFFCC-014A-40B2-9819-1E7BC101F242}" srcOrd="0" destOrd="0" parTransId="{A0C30542-01BF-47F4-A2C9-0CAA60365AAC}" sibTransId="{AC998756-2389-4DB3-98D1-2FE6558DFBF6}"/>
    <dgm:cxn modelId="{952AFDDA-8BC5-4399-9F55-5DA63407E77E}" type="presOf" srcId="{317CFFCC-014A-40B2-9819-1E7BC101F242}" destId="{00C128E2-9C3E-48EA-9F89-3C16EF35EF4C}" srcOrd="0" destOrd="0" presId="urn:microsoft.com/office/officeart/2005/8/layout/hChevron3"/>
    <dgm:cxn modelId="{2DA7BADF-5B0E-4738-8B84-1F2BC5DE0B6F}" type="presOf" srcId="{481C4260-C343-4FCA-B8BA-FFDF149FD7E7}" destId="{CD2ABE99-68A0-4747-BF55-2E75CE04C5B9}" srcOrd="0" destOrd="0" presId="urn:microsoft.com/office/officeart/2005/8/layout/hChevron3"/>
    <dgm:cxn modelId="{CCC93BFA-17AB-4B9D-99F8-EA5CF38030C9}" srcId="{8834C609-1958-43C4-83A9-86DF3A35F8AE}" destId="{549FAF92-A956-4CD7-A25B-01CBB734502F}" srcOrd="3" destOrd="0" parTransId="{23E7B56E-FB0D-473C-BD93-D47889A58E1A}" sibTransId="{6D5F5091-D271-4B10-954F-C7325F13F65E}"/>
    <dgm:cxn modelId="{30380BC0-A35F-4529-A0DC-56BD07A66D94}" type="presParOf" srcId="{0D7E5DC1-0A58-4577-9B1F-B3E48C82B376}" destId="{00C128E2-9C3E-48EA-9F89-3C16EF35EF4C}" srcOrd="0" destOrd="0" presId="urn:microsoft.com/office/officeart/2005/8/layout/hChevron3"/>
    <dgm:cxn modelId="{BDFFCC2F-959C-4FF1-90F0-F04192DC3565}" type="presParOf" srcId="{0D7E5DC1-0A58-4577-9B1F-B3E48C82B376}" destId="{6D1FEEC6-6E36-4164-9D96-10F1F2EC48DF}" srcOrd="1" destOrd="0" presId="urn:microsoft.com/office/officeart/2005/8/layout/hChevron3"/>
    <dgm:cxn modelId="{BE6471AD-7511-4275-9B92-DC3BB625C48D}" type="presParOf" srcId="{0D7E5DC1-0A58-4577-9B1F-B3E48C82B376}" destId="{A14C8F62-231E-4255-9B80-3796A5D7F278}" srcOrd="2" destOrd="0" presId="urn:microsoft.com/office/officeart/2005/8/layout/hChevron3"/>
    <dgm:cxn modelId="{8F2AAF37-48BD-4918-BAC3-43010BF0E81D}" type="presParOf" srcId="{0D7E5DC1-0A58-4577-9B1F-B3E48C82B376}" destId="{8578D9EF-13C2-4266-839F-A84B4C054985}" srcOrd="3" destOrd="0" presId="urn:microsoft.com/office/officeart/2005/8/layout/hChevron3"/>
    <dgm:cxn modelId="{222A179D-0CD5-4983-996F-9C19E1299E03}" type="presParOf" srcId="{0D7E5DC1-0A58-4577-9B1F-B3E48C82B376}" destId="{CD2ABE99-68A0-4747-BF55-2E75CE04C5B9}" srcOrd="4" destOrd="0" presId="urn:microsoft.com/office/officeart/2005/8/layout/hChevron3"/>
    <dgm:cxn modelId="{069A2528-752A-4719-A16D-4CE71C04D4EA}" type="presParOf" srcId="{0D7E5DC1-0A58-4577-9B1F-B3E48C82B376}" destId="{2141EA4D-6FDE-40BE-AD0E-C9556AFE4C7A}" srcOrd="5" destOrd="0" presId="urn:microsoft.com/office/officeart/2005/8/layout/hChevron3"/>
    <dgm:cxn modelId="{AA848485-4B74-41CB-9EE3-B34AA395AE48}" type="presParOf" srcId="{0D7E5DC1-0A58-4577-9B1F-B3E48C82B376}" destId="{A35A4D65-6BA2-4C2C-962C-99F666174531}" srcOrd="6"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128E2-9C3E-48EA-9F89-3C16EF35EF4C}">
      <dsp:nvSpPr>
        <dsp:cNvPr id="0" name=""/>
        <dsp:cNvSpPr/>
      </dsp:nvSpPr>
      <dsp:spPr>
        <a:xfrm>
          <a:off x="1898" y="0"/>
          <a:ext cx="1904977" cy="648072"/>
        </a:xfrm>
        <a:prstGeom prst="homePlate">
          <a:avLst/>
        </a:prstGeom>
        <a:solidFill>
          <a:schemeClr val="tx2">
            <a:lumMod val="20000"/>
            <a:lumOff val="80000"/>
            <a:alpha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CA" sz="1600" kern="1200" dirty="0">
              <a:latin typeface="Arial" panose="020B0604020202020204" pitchFamily="34" charset="0"/>
              <a:cs typeface="Arial" panose="020B0604020202020204" pitchFamily="34" charset="0"/>
            </a:rPr>
            <a:t>Universe</a:t>
          </a:r>
        </a:p>
      </dsp:txBody>
      <dsp:txXfrm>
        <a:off x="1898" y="0"/>
        <a:ext cx="1742959" cy="648072"/>
      </dsp:txXfrm>
    </dsp:sp>
    <dsp:sp modelId="{A14C8F62-231E-4255-9B80-3796A5D7F278}">
      <dsp:nvSpPr>
        <dsp:cNvPr id="0" name=""/>
        <dsp:cNvSpPr/>
      </dsp:nvSpPr>
      <dsp:spPr>
        <a:xfrm>
          <a:off x="1525880" y="0"/>
          <a:ext cx="1904977" cy="648072"/>
        </a:xfrm>
        <a:prstGeom prst="chevron">
          <a:avLst/>
        </a:prstGeom>
        <a:solidFill>
          <a:schemeClr val="tx2">
            <a:lumMod val="40000"/>
            <a:lumOff val="60000"/>
            <a:alpha val="7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CA" sz="1600" kern="1200" dirty="0">
              <a:latin typeface="Arial" panose="020B0604020202020204" pitchFamily="34" charset="0"/>
              <a:cs typeface="Arial" panose="020B0604020202020204" pitchFamily="34" charset="0"/>
            </a:rPr>
            <a:t>Controversies </a:t>
          </a:r>
        </a:p>
      </dsp:txBody>
      <dsp:txXfrm>
        <a:off x="1849916" y="0"/>
        <a:ext cx="1256905" cy="648072"/>
      </dsp:txXfrm>
    </dsp:sp>
    <dsp:sp modelId="{CD2ABE99-68A0-4747-BF55-2E75CE04C5B9}">
      <dsp:nvSpPr>
        <dsp:cNvPr id="0" name=""/>
        <dsp:cNvSpPr/>
      </dsp:nvSpPr>
      <dsp:spPr>
        <a:xfrm>
          <a:off x="3049862" y="0"/>
          <a:ext cx="1904977" cy="648072"/>
        </a:xfrm>
        <a:prstGeom prst="chevron">
          <a:avLst/>
        </a:prstGeom>
        <a:solidFill>
          <a:schemeClr val="accent2">
            <a:lumMod val="60000"/>
            <a:lumOff val="40000"/>
            <a:alpha val="6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CA" sz="1600" kern="1200" dirty="0">
              <a:latin typeface="Arial" panose="020B0604020202020204" pitchFamily="34" charset="0"/>
              <a:cs typeface="Arial" panose="020B0604020202020204" pitchFamily="34" charset="0"/>
            </a:rPr>
            <a:t>Better</a:t>
          </a:r>
        </a:p>
      </dsp:txBody>
      <dsp:txXfrm>
        <a:off x="3373898" y="0"/>
        <a:ext cx="1256905" cy="648072"/>
      </dsp:txXfrm>
    </dsp:sp>
    <dsp:sp modelId="{A35A4D65-6BA2-4C2C-962C-99F666174531}">
      <dsp:nvSpPr>
        <dsp:cNvPr id="0" name=""/>
        <dsp:cNvSpPr/>
      </dsp:nvSpPr>
      <dsp:spPr>
        <a:xfrm>
          <a:off x="4573844" y="0"/>
          <a:ext cx="1904977" cy="648072"/>
        </a:xfrm>
        <a:prstGeom prst="chevron">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CA" sz="1600" kern="1200" dirty="0">
              <a:latin typeface="Arial" panose="020B0604020202020204" pitchFamily="34" charset="0"/>
              <a:cs typeface="Arial" panose="020B0604020202020204" pitchFamily="34" charset="0"/>
            </a:rPr>
            <a:t>Best</a:t>
          </a:r>
        </a:p>
      </dsp:txBody>
      <dsp:txXfrm>
        <a:off x="4897880" y="0"/>
        <a:ext cx="1256905" cy="64807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0.82773</cdr:x>
      <cdr:y>0.54707</cdr:y>
    </cdr:from>
    <cdr:to>
      <cdr:x>0.91215</cdr:x>
      <cdr:y>0.78921</cdr:y>
    </cdr:to>
    <cdr:sp macro="" textlink="">
      <cdr:nvSpPr>
        <cdr:cNvPr id="2" name="Oval 1">
          <a:extLst xmlns:a="http://schemas.openxmlformats.org/drawingml/2006/main">
            <a:ext uri="{FF2B5EF4-FFF2-40B4-BE49-F238E27FC236}">
              <a16:creationId xmlns:a16="http://schemas.microsoft.com/office/drawing/2014/main" id="{8A94DE80-783E-4042-A011-CDE155617EE0}"/>
            </a:ext>
          </a:extLst>
        </cdr:cNvPr>
        <cdr:cNvSpPr>
          <a:spLocks xmlns:a="http://schemas.openxmlformats.org/drawingml/2006/main" noChangeAspect="1"/>
        </cdr:cNvSpPr>
      </cdr:nvSpPr>
      <cdr:spPr>
        <a:xfrm xmlns:a="http://schemas.openxmlformats.org/drawingml/2006/main">
          <a:off x="6223164" y="1394839"/>
          <a:ext cx="634720" cy="617376"/>
        </a:xfrm>
        <a:prstGeom xmlns:a="http://schemas.openxmlformats.org/drawingml/2006/main" prst="ellipse">
          <a:avLst/>
        </a:prstGeom>
        <a:solidFill xmlns:a="http://schemas.openxmlformats.org/drawingml/2006/main">
          <a:srgbClr val="0070C0"/>
        </a:solidFill>
        <a:ln xmlns:a="http://schemas.openxmlformats.org/drawingml/2006/main" w="19050">
          <a:solidFill>
            <a:schemeClr val="bg1"/>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CA" sz="1400">
            <a:solidFill>
              <a:prstClr val="white"/>
            </a:solidFill>
          </a:endParaRPr>
        </a:p>
      </cdr:txBody>
    </cdr:sp>
  </cdr:relSizeAnchor>
  <cdr:relSizeAnchor xmlns:cdr="http://schemas.openxmlformats.org/drawingml/2006/chartDrawing">
    <cdr:from>
      <cdr:x>0.81681</cdr:x>
      <cdr:y>0.60215</cdr:y>
    </cdr:from>
    <cdr:to>
      <cdr:x>0.93389</cdr:x>
      <cdr:y>0.72286</cdr:y>
    </cdr:to>
    <cdr:sp macro="" textlink="">
      <cdr:nvSpPr>
        <cdr:cNvPr id="3" name="Content Placeholder 36">
          <a:extLst xmlns:a="http://schemas.openxmlformats.org/drawingml/2006/main">
            <a:ext uri="{FF2B5EF4-FFF2-40B4-BE49-F238E27FC236}">
              <a16:creationId xmlns:a16="http://schemas.microsoft.com/office/drawing/2014/main" id="{1DE4DD61-C629-4CDC-8939-606B5EE6F0FD}"/>
            </a:ext>
          </a:extLst>
        </cdr:cNvPr>
        <cdr:cNvSpPr txBox="1">
          <a:spLocks xmlns:a="http://schemas.openxmlformats.org/drawingml/2006/main"/>
        </cdr:cNvSpPr>
      </cdr:nvSpPr>
      <cdr:spPr>
        <a:xfrm xmlns:a="http://schemas.openxmlformats.org/drawingml/2006/main">
          <a:off x="6141066" y="1535272"/>
          <a:ext cx="880264" cy="307777"/>
        </a:xfrm>
        <a:prstGeom xmlns:a="http://schemas.openxmlformats.org/drawingml/2006/main" prst="rect">
          <a:avLst/>
        </a:prstGeom>
      </cdr:spPr>
      <cdr:txBody>
        <a:bodyPr xmlns:a="http://schemas.openxmlformats.org/drawingml/2006/main" vert="horz" wrap="square" lIns="91440" tIns="45720" rIns="91440" bIns="4572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indent="0" algn="ctr">
            <a:spcAft>
              <a:spcPts val="0"/>
            </a:spcAft>
            <a:buSzPct val="80000"/>
            <a:buFont typeface="Arial"/>
            <a:buNone/>
          </a:pPr>
          <a:r>
            <a:rPr lang="en-CA" sz="1400" b="1" dirty="0">
              <a:solidFill>
                <a:schemeClr val="bg1"/>
              </a:solidFill>
              <a:latin typeface="Arial" panose="020B0604020202020204" pitchFamily="34" charset="0"/>
              <a:cs typeface="Arial" panose="020B0604020202020204" pitchFamily="34" charset="0"/>
            </a:rPr>
            <a:t>30%</a:t>
          </a:r>
          <a:endParaRPr lang="en-CA" sz="1400" dirty="0">
            <a:solidFill>
              <a:schemeClr val="bg1"/>
            </a:solidFill>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0.26536</cdr:x>
      <cdr:y>0.8668</cdr:y>
    </cdr:from>
    <cdr:to>
      <cdr:x>0.53808</cdr:x>
      <cdr:y>0.95928</cdr:y>
    </cdr:to>
    <cdr:sp macro="" textlink="">
      <cdr:nvSpPr>
        <cdr:cNvPr id="2" name="Rectangle 1">
          <a:extLst xmlns:a="http://schemas.openxmlformats.org/drawingml/2006/main">
            <a:ext uri="{FF2B5EF4-FFF2-40B4-BE49-F238E27FC236}">
              <a16:creationId xmlns:a16="http://schemas.microsoft.com/office/drawing/2014/main" id="{A6F9DE01-28BA-4044-9F6F-CB7180C0CE5C}"/>
            </a:ext>
          </a:extLst>
        </cdr:cNvPr>
        <cdr:cNvSpPr/>
      </cdr:nvSpPr>
      <cdr:spPr>
        <a:xfrm xmlns:a="http://schemas.openxmlformats.org/drawingml/2006/main">
          <a:off x="1261111" y="2024726"/>
          <a:ext cx="1296144" cy="216024"/>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lIns="0" tIns="0" rIns="0" bIns="0" rtlCol="0" anchor="ctr"/>
        <a:lstStyle xmlns:a="http://schemas.openxmlformats.org/drawingml/2006/main"/>
        <a:p xmlns:a="http://schemas.openxmlformats.org/drawingml/2006/main">
          <a:r>
            <a:rPr lang="en-US" sz="1000" b="1" dirty="0">
              <a:solidFill>
                <a:schemeClr val="tx1"/>
              </a:solidFill>
            </a:rPr>
            <a:t>MSCI World ESG Leaders Index GR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A3EE85-13ED-4E7A-B4E3-6FB133371E7F}" type="datetimeFigureOut">
              <a:rPr lang="en-CA" smtClean="0"/>
              <a:t>2020-03-02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025C62-ADA4-4D06-AD94-A295E58C6EC7}" type="slidenum">
              <a:rPr lang="en-CA" smtClean="0"/>
              <a:t>‹#›</a:t>
            </a:fld>
            <a:endParaRPr lang="en-CA"/>
          </a:p>
        </p:txBody>
      </p:sp>
    </p:spTree>
    <p:extLst>
      <p:ext uri="{BB962C8B-B14F-4D97-AF65-F5344CB8AC3E}">
        <p14:creationId xmlns:p14="http://schemas.microsoft.com/office/powerpoint/2010/main" val="146324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Speaker</a:t>
            </a:r>
            <a:r>
              <a:rPr lang="en-CA" baseline="0" dirty="0"/>
              <a:t> note version – do not send out </a:t>
            </a:r>
            <a:r>
              <a:rPr lang="en-CA" baseline="0"/>
              <a:t>this presentation </a:t>
            </a:r>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1</a:t>
            </a:fld>
            <a:endParaRPr lang="en-CA" dirty="0"/>
          </a:p>
        </p:txBody>
      </p:sp>
    </p:spTree>
    <p:extLst>
      <p:ext uri="{BB962C8B-B14F-4D97-AF65-F5344CB8AC3E}">
        <p14:creationId xmlns:p14="http://schemas.microsoft.com/office/powerpoint/2010/main" val="731140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a:t>To help you on your journey to learn</a:t>
            </a:r>
            <a:r>
              <a:rPr lang="en-CA" baseline="0" dirty="0"/>
              <a:t> more on ESG</a:t>
            </a:r>
            <a:r>
              <a:rPr lang="en-CA" dirty="0"/>
              <a:t>,</a:t>
            </a:r>
            <a:r>
              <a:rPr lang="en-CA" baseline="0" dirty="0"/>
              <a:t>  here are some resources to help you in your journey… Including: </a:t>
            </a:r>
          </a:p>
          <a:p>
            <a:pPr marL="224325" indent="-224325">
              <a:buAutoNum type="arabicParenR"/>
            </a:pPr>
            <a:r>
              <a:rPr lang="en-CA" baseline="0" dirty="0"/>
              <a:t>Education and product information </a:t>
            </a:r>
          </a:p>
          <a:p>
            <a:pPr marL="224325" indent="-224325">
              <a:buAutoNum type="arabicParenR"/>
            </a:pPr>
            <a:r>
              <a:rPr lang="en-CA" baseline="0" dirty="0"/>
              <a:t>Due </a:t>
            </a:r>
            <a:r>
              <a:rPr lang="en-CA" baseline="0" dirty="0" err="1"/>
              <a:t>dil</a:t>
            </a:r>
            <a:r>
              <a:rPr lang="en-CA" baseline="0" dirty="0"/>
              <a:t> check list </a:t>
            </a:r>
          </a:p>
          <a:p>
            <a:pPr marL="224325" indent="-224325">
              <a:buAutoNum type="arabicParenR"/>
            </a:pPr>
            <a:r>
              <a:rPr lang="en-CA" baseline="0" dirty="0"/>
              <a:t>Details on our voting records </a:t>
            </a:r>
          </a:p>
          <a:p>
            <a:pPr marL="224325" indent="-224325">
              <a:buAutoNum type="arabicParenR"/>
            </a:pPr>
            <a:r>
              <a:rPr lang="en-CA" baseline="0" dirty="0"/>
              <a:t>MSCI ranking on stocks </a:t>
            </a:r>
          </a:p>
          <a:p>
            <a:pPr marL="224325" indent="-224325">
              <a:buAutoNum type="arabicParenR"/>
            </a:pPr>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10</a:t>
            </a:fld>
            <a:endParaRPr lang="en-CA" dirty="0"/>
          </a:p>
        </p:txBody>
      </p:sp>
    </p:spTree>
    <p:extLst>
      <p:ext uri="{BB962C8B-B14F-4D97-AF65-F5344CB8AC3E}">
        <p14:creationId xmlns:p14="http://schemas.microsoft.com/office/powerpoint/2010/main" val="623062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400" dirty="0">
              <a:latin typeface="Arial" panose="020B0604020202020204" pitchFamily="34" charset="0"/>
              <a:cs typeface="Arial" panose="020B0604020202020204" pitchFamily="34" charset="0"/>
            </a:endParaRPr>
          </a:p>
          <a:p>
            <a:r>
              <a:rPr lang="en-CA" dirty="0"/>
              <a:t>As</a:t>
            </a:r>
            <a:r>
              <a:rPr lang="en-CA" baseline="0" dirty="0"/>
              <a:t> ESG becomes more popular, the will be resistance to change and creation of myths along the way…  </a:t>
            </a:r>
          </a:p>
          <a:p>
            <a:pPr marL="171450" indent="-171450">
              <a:buFont typeface="Arial" panose="020B0604020202020204" pitchFamily="34" charset="0"/>
              <a:buChar char="•"/>
            </a:pPr>
            <a:r>
              <a:rPr lang="en-CA" baseline="0" dirty="0"/>
              <a:t>Here are some that we will deal with in this presentation</a:t>
            </a:r>
            <a:endParaRPr lang="en-CA" dirty="0"/>
          </a:p>
          <a:p>
            <a:endParaRPr lang="en-GB" dirty="0"/>
          </a:p>
        </p:txBody>
      </p:sp>
      <p:sp>
        <p:nvSpPr>
          <p:cNvPr id="4" name="Slide Number Placeholder 3"/>
          <p:cNvSpPr>
            <a:spLocks noGrp="1"/>
          </p:cNvSpPr>
          <p:nvPr>
            <p:ph type="sldNum" sz="quarter" idx="5"/>
          </p:nvPr>
        </p:nvSpPr>
        <p:spPr/>
        <p:txBody>
          <a:bodyPr/>
          <a:lstStyle/>
          <a:p>
            <a:pPr>
              <a:defRPr/>
            </a:pPr>
            <a:fld id="{5E70EAD9-D589-7545-B350-04E61EA7E3D5}" type="slidenum">
              <a:rPr lang="en-US" smtClean="0"/>
              <a:pPr>
                <a:defRPr/>
              </a:pPr>
              <a:t>11</a:t>
            </a:fld>
            <a:endParaRPr lang="en-US" dirty="0"/>
          </a:p>
        </p:txBody>
      </p:sp>
    </p:spTree>
    <p:extLst>
      <p:ext uri="{BB962C8B-B14F-4D97-AF65-F5344CB8AC3E}">
        <p14:creationId xmlns:p14="http://schemas.microsoft.com/office/powerpoint/2010/main" val="1259593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12</a:t>
            </a:fld>
            <a:endParaRPr lang="en-CA" dirty="0"/>
          </a:p>
        </p:txBody>
      </p:sp>
    </p:spTree>
    <p:extLst>
      <p:ext uri="{BB962C8B-B14F-4D97-AF65-F5344CB8AC3E}">
        <p14:creationId xmlns:p14="http://schemas.microsoft.com/office/powerpoint/2010/main" val="4034629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What is responsible investment and what is ESG?  Start with a definition of RI from the main industry body.</a:t>
            </a:r>
            <a:r>
              <a:rPr lang="en-US" baseline="0" dirty="0"/>
              <a:t>   </a:t>
            </a:r>
          </a:p>
          <a:p>
            <a:endParaRPr lang="en-US" baseline="0" dirty="0"/>
          </a:p>
          <a:p>
            <a:r>
              <a:rPr lang="en-US" baseline="0" dirty="0"/>
              <a:t>Highlight that ESG is beyond  just “environment” includes social and governance (pick some of the bullets as examples) </a:t>
            </a:r>
          </a:p>
          <a:p>
            <a:r>
              <a:rPr lang="en-US" baseline="0" dirty="0"/>
              <a:t>Note that the UN principles for responsible investment focuses on better managing risk (not avoidance) to generate sustainable and long term returns</a:t>
            </a:r>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13</a:t>
            </a:fld>
            <a:endParaRPr lang="en-US" dirty="0"/>
          </a:p>
        </p:txBody>
      </p:sp>
    </p:spTree>
    <p:extLst>
      <p:ext uri="{BB962C8B-B14F-4D97-AF65-F5344CB8AC3E}">
        <p14:creationId xmlns:p14="http://schemas.microsoft.com/office/powerpoint/2010/main" val="3570489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301">
              <a:defRPr/>
            </a:pPr>
            <a:r>
              <a:rPr lang="en-US" dirty="0"/>
              <a:t>Investors have become less tolerant of corporate ESG incidents</a:t>
            </a:r>
          </a:p>
          <a:p>
            <a:pPr defTabSz="897301">
              <a:defRPr/>
            </a:pPr>
            <a:endParaRPr lang="en-US" dirty="0"/>
          </a:p>
          <a:p>
            <a:pPr defTabSz="897301">
              <a:defRPr/>
            </a:pPr>
            <a:r>
              <a:rPr lang="en-US" dirty="0"/>
              <a:t>BP – oil spill - </a:t>
            </a:r>
            <a:r>
              <a:rPr lang="en-CA" dirty="0">
                <a:latin typeface="Dax Offc Pro" panose="020B0504030101020102" pitchFamily="34" charset="0"/>
                <a:ea typeface="Calibri" panose="020F0502020204030204" pitchFamily="34" charset="0"/>
                <a:cs typeface="Calibri" panose="020F0502020204030204" pitchFamily="34" charset="0"/>
              </a:rPr>
              <a:t>30 years ago, Exxon’s stock price barely moved when Exxon Valdez spilled 11mm gallons of oil on the Alaskan shore.* </a:t>
            </a:r>
          </a:p>
          <a:p>
            <a:endParaRPr lang="en-US" dirty="0"/>
          </a:p>
          <a:p>
            <a:pPr marL="168244" indent="-168244">
              <a:buFont typeface="Arial" panose="020B0604020202020204" pitchFamily="34" charset="0"/>
              <a:buChar char="•"/>
            </a:pPr>
            <a:r>
              <a:rPr lang="en-US" dirty="0" err="1"/>
              <a:t>Tepco</a:t>
            </a:r>
            <a:r>
              <a:rPr lang="en-US" dirty="0"/>
              <a:t> – nuclear power – </a:t>
            </a:r>
            <a:r>
              <a:rPr lang="en-US" dirty="0" err="1"/>
              <a:t>fukushima</a:t>
            </a:r>
            <a:r>
              <a:rPr lang="en-US" dirty="0"/>
              <a:t> – </a:t>
            </a:r>
            <a:r>
              <a:rPr lang="en-US" dirty="0" err="1"/>
              <a:t>containminated</a:t>
            </a:r>
            <a:r>
              <a:rPr lang="en-US" dirty="0"/>
              <a:t> water leaks</a:t>
            </a:r>
          </a:p>
          <a:p>
            <a:pPr marL="168244" indent="-168244">
              <a:buFont typeface="Arial" panose="020B0604020202020204" pitchFamily="34" charset="0"/>
              <a:buChar char="•"/>
            </a:pPr>
            <a:r>
              <a:rPr lang="en-US" dirty="0"/>
              <a:t>Valeant – fraud, inflating drug costs, </a:t>
            </a:r>
            <a:r>
              <a:rPr lang="en-US" dirty="0" err="1"/>
              <a:t>etc</a:t>
            </a:r>
            <a:endParaRPr lang="en-US" dirty="0"/>
          </a:p>
          <a:p>
            <a:pPr marL="168244" indent="-168244">
              <a:buFont typeface="Arial" panose="020B0604020202020204" pitchFamily="34" charset="0"/>
              <a:buChar char="•"/>
            </a:pPr>
            <a:r>
              <a:rPr lang="en-US" dirty="0"/>
              <a:t>Volkswagen – emissions scandal – “defeat devices” to pass tests</a:t>
            </a:r>
          </a:p>
          <a:p>
            <a:pPr marL="168244" indent="-168244">
              <a:buFont typeface="Arial" panose="020B0604020202020204" pitchFamily="34" charset="0"/>
              <a:buChar char="•"/>
            </a:pPr>
            <a:r>
              <a:rPr lang="en-CA" dirty="0"/>
              <a:t>Equifax – massive data breach</a:t>
            </a:r>
          </a:p>
          <a:p>
            <a:pPr marL="168244" indent="-168244">
              <a:buFont typeface="Arial" panose="020B0604020202020204" pitchFamily="34" charset="0"/>
              <a:buChar char="•"/>
            </a:pPr>
            <a:endParaRPr lang="en-CA" dirty="0"/>
          </a:p>
          <a:p>
            <a:pPr marL="168244" indent="-168244">
              <a:buFont typeface="Arial" panose="020B0604020202020204" pitchFamily="34" charset="0"/>
              <a:buChar char="•"/>
            </a:pPr>
            <a:r>
              <a:rPr lang="en-CA" dirty="0"/>
              <a:t>In the era</a:t>
            </a:r>
            <a:r>
              <a:rPr lang="en-CA" baseline="0" dirty="0"/>
              <a:t> of social media we simply have to think and act differently</a:t>
            </a:r>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14</a:t>
            </a:fld>
            <a:endParaRPr lang="en-CA"/>
          </a:p>
        </p:txBody>
      </p:sp>
    </p:spTree>
    <p:extLst>
      <p:ext uri="{BB962C8B-B14F-4D97-AF65-F5344CB8AC3E}">
        <p14:creationId xmlns:p14="http://schemas.microsoft.com/office/powerpoint/2010/main" val="878400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301"/>
            <a:r>
              <a:rPr lang="en-US" dirty="0"/>
              <a:t>Greater understanding of potential financial benefit – many now see ESG as a way to mitigate risk and help direct companies to do better with their capital</a:t>
            </a:r>
          </a:p>
          <a:p>
            <a:endParaRPr lang="en-CA" dirty="0"/>
          </a:p>
          <a:p>
            <a:endParaRPr lang="en-CA" dirty="0"/>
          </a:p>
        </p:txBody>
      </p:sp>
      <p:sp>
        <p:nvSpPr>
          <p:cNvPr id="4" name="Slide Number Placeholder 3"/>
          <p:cNvSpPr>
            <a:spLocks noGrp="1"/>
          </p:cNvSpPr>
          <p:nvPr>
            <p:ph type="sldNum" sz="quarter" idx="10"/>
          </p:nvPr>
        </p:nvSpPr>
        <p:spPr/>
        <p:txBody>
          <a:bodyPr/>
          <a:lstStyle/>
          <a:p>
            <a:fld id="{00505520-0517-434E-BFF0-CA81FDFD8FD6}" type="slidenum">
              <a:rPr lang="en-US" smtClean="0"/>
              <a:t>15</a:t>
            </a:fld>
            <a:endParaRPr lang="en-US"/>
          </a:p>
        </p:txBody>
      </p:sp>
    </p:spTree>
    <p:extLst>
      <p:ext uri="{BB962C8B-B14F-4D97-AF65-F5344CB8AC3E}">
        <p14:creationId xmlns:p14="http://schemas.microsoft.com/office/powerpoint/2010/main" val="3334535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a:t>One</a:t>
            </a:r>
            <a:r>
              <a:rPr lang="en-CA" baseline="0" dirty="0"/>
              <a:t> of the key differences is that we now have the standardized data to allow us to move beyond beliefs to look at multiple factors across sectors and industries to truly identify those companies that are making a difference.  </a:t>
            </a:r>
          </a:p>
          <a:p>
            <a:endParaRPr lang="en-CA" baseline="0" dirty="0"/>
          </a:p>
          <a:p>
            <a:r>
              <a:rPr lang="en-CA" baseline="0" dirty="0"/>
              <a:t>Here are showing MSCI’s approach to the data where they look industry specific ESG considerations then rank them with a scoring similar to ones used for bonds</a:t>
            </a:r>
          </a:p>
          <a:p>
            <a:endParaRPr lang="en-CA" baseline="0" dirty="0"/>
          </a:p>
          <a:p>
            <a:r>
              <a:rPr lang="en-CA" baseline="0" dirty="0"/>
              <a:t>Note we have a link to MSCI scoring on our BMOETFs.ca, under reports and insight, ESG section</a:t>
            </a:r>
            <a:endParaRPr lang="en-CA" dirty="0"/>
          </a:p>
        </p:txBody>
      </p:sp>
      <p:sp>
        <p:nvSpPr>
          <p:cNvPr id="4" name="Slide Number Placeholder 3"/>
          <p:cNvSpPr>
            <a:spLocks noGrp="1"/>
          </p:cNvSpPr>
          <p:nvPr>
            <p:ph type="sldNum" sz="quarter" idx="10"/>
          </p:nvPr>
        </p:nvSpPr>
        <p:spPr/>
        <p:txBody>
          <a:bodyPr/>
          <a:lstStyle/>
          <a:p>
            <a:fld id="{00505520-0517-434E-BFF0-CA81FDFD8FD6}" type="slidenum">
              <a:rPr lang="en-US" smtClean="0"/>
              <a:t>16</a:t>
            </a:fld>
            <a:endParaRPr lang="en-US"/>
          </a:p>
        </p:txBody>
      </p:sp>
    </p:spTree>
    <p:extLst>
      <p:ext uri="{BB962C8B-B14F-4D97-AF65-F5344CB8AC3E}">
        <p14:creationId xmlns:p14="http://schemas.microsoft.com/office/powerpoint/2010/main" val="4029281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1200" dirty="0"/>
              <a:t>Active ownership is engagement with, and voting on, companies.  </a:t>
            </a:r>
          </a:p>
          <a:p>
            <a:pPr marL="168244" indent="-168244">
              <a:lnSpc>
                <a:spcPct val="80000"/>
              </a:lnSpc>
              <a:buFont typeface="Arial" panose="020B0604020202020204" pitchFamily="34" charset="0"/>
              <a:buChar char="•"/>
            </a:pPr>
            <a:r>
              <a:rPr lang="en-US" altLang="en-US" sz="1200" dirty="0"/>
              <a:t>Companies that belong to the PRI  (Principles for Responsible Investment) or the RIA (Responsible Investment Association)  provide public disclosure of their voting.    - BMO has been a member since 2006</a:t>
            </a:r>
          </a:p>
          <a:p>
            <a:pPr marL="168244" indent="-168244">
              <a:lnSpc>
                <a:spcPct val="80000"/>
              </a:lnSpc>
              <a:buFont typeface="Arial" panose="020B0604020202020204" pitchFamily="34" charset="0"/>
              <a:buChar char="•"/>
            </a:pPr>
            <a:r>
              <a:rPr lang="en-US" altLang="en-US" sz="1200" dirty="0"/>
              <a:t>BMO has a record of A+ with close to 25% of votes against management and has voted 10,000+ times in just 2018</a:t>
            </a:r>
          </a:p>
          <a:p>
            <a:pPr marL="168244" indent="-168244">
              <a:lnSpc>
                <a:spcPct val="80000"/>
              </a:lnSpc>
              <a:buFont typeface="Arial" panose="020B0604020202020204" pitchFamily="34" charset="0"/>
              <a:buChar char="•"/>
            </a:pPr>
            <a:r>
              <a:rPr lang="en-US" altLang="en-US" sz="1200" dirty="0"/>
              <a:t>BMO is engaged with 650 + companies with ongoing engagement on ESG issues to help good companies become great</a:t>
            </a:r>
          </a:p>
          <a:p>
            <a:pPr marL="168244" indent="-168244">
              <a:lnSpc>
                <a:spcPct val="80000"/>
              </a:lnSpc>
              <a:buFont typeface="Arial" panose="020B0604020202020204" pitchFamily="34" charset="0"/>
              <a:buChar char="•"/>
            </a:pPr>
            <a:r>
              <a:rPr lang="en-US" altLang="en-US" sz="1200" dirty="0"/>
              <a:t>Not only do we do this with our $300 + billion in AUM but also on behalf of others </a:t>
            </a:r>
            <a:r>
              <a:rPr lang="en-US" altLang="en-US" sz="1200" dirty="0" err="1"/>
              <a:t>inst</a:t>
            </a:r>
            <a:r>
              <a:rPr lang="en-US" altLang="en-US" sz="1200" dirty="0"/>
              <a:t> representing an additional $200 billion   </a:t>
            </a:r>
          </a:p>
          <a:p>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17</a:t>
            </a:fld>
            <a:endParaRPr lang="en-CA"/>
          </a:p>
        </p:txBody>
      </p:sp>
    </p:spTree>
    <p:extLst>
      <p:ext uri="{BB962C8B-B14F-4D97-AF65-F5344CB8AC3E}">
        <p14:creationId xmlns:p14="http://schemas.microsoft.com/office/powerpoint/2010/main" val="2799618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a:latin typeface="Arial"/>
                <a:ea typeface="ＭＳ Ｐゴシック" charset="0"/>
                <a:cs typeface="ＭＳ Ｐゴシック" charset="0"/>
              </a:rPr>
              <a:t>Amazon an</a:t>
            </a:r>
            <a:r>
              <a:rPr lang="en-GB" baseline="0" dirty="0">
                <a:latin typeface="Arial"/>
                <a:ea typeface="ＭＳ Ｐゴシック" charset="0"/>
                <a:cs typeface="ＭＳ Ｐゴシック" charset="0"/>
              </a:rPr>
              <a:t> e</a:t>
            </a:r>
            <a:r>
              <a:rPr lang="en-GB" dirty="0">
                <a:latin typeface="Arial"/>
                <a:ea typeface="ＭＳ Ｐゴシック" charset="0"/>
                <a:cs typeface="ＭＳ Ｐゴシック" charset="0"/>
              </a:rPr>
              <a:t>xample</a:t>
            </a:r>
            <a:r>
              <a:rPr lang="en-GB" baseline="0" dirty="0">
                <a:latin typeface="Arial"/>
                <a:ea typeface="ＭＳ Ｐゴシック" charset="0"/>
                <a:cs typeface="ＭＳ Ｐゴシック" charset="0"/>
              </a:rPr>
              <a:t> of engagement:  </a:t>
            </a:r>
          </a:p>
          <a:p>
            <a:pPr marL="168244" indent="-168244">
              <a:buFont typeface="Arial" panose="020B0604020202020204" pitchFamily="34" charset="0"/>
              <a:buChar char="•"/>
            </a:pPr>
            <a:r>
              <a:rPr lang="en-GB" dirty="0">
                <a:latin typeface="Arial"/>
                <a:ea typeface="ＭＳ Ｐゴシック" charset="0"/>
                <a:cs typeface="ＭＳ Ｐゴシック" charset="0"/>
              </a:rPr>
              <a:t>We started speaking in 2011 about both environmental and labour issues. But we found we weren’t getting anywhere. </a:t>
            </a:r>
          </a:p>
          <a:p>
            <a:pPr marL="168244" indent="-168244">
              <a:buFont typeface="Arial" panose="020B0604020202020204" pitchFamily="34" charset="0"/>
              <a:buChar char="•"/>
            </a:pPr>
            <a:r>
              <a:rPr lang="en-GB" dirty="0">
                <a:latin typeface="Arial"/>
                <a:ea typeface="ＭＳ Ｐゴシック" charset="0"/>
                <a:cs typeface="ＭＳ Ｐゴシック" charset="0"/>
              </a:rPr>
              <a:t>2013 we co-filed a shareholder resolution, putting a resolution on the annual general meeting agenda to ask for better ESG and climate change reporting.</a:t>
            </a:r>
          </a:p>
          <a:p>
            <a:pPr marL="168244" indent="-168244">
              <a:buFont typeface="Arial" panose="020B0604020202020204" pitchFamily="34" charset="0"/>
              <a:buChar char="•"/>
            </a:pPr>
            <a:r>
              <a:rPr lang="en-GB" dirty="0">
                <a:latin typeface="Arial"/>
                <a:ea typeface="ＭＳ Ｐゴシック" charset="0"/>
                <a:cs typeface="ＭＳ Ｐゴシック" charset="0"/>
              </a:rPr>
              <a:t>2014</a:t>
            </a:r>
            <a:r>
              <a:rPr lang="en-GB" baseline="0" dirty="0">
                <a:latin typeface="Arial"/>
                <a:ea typeface="ＭＳ Ｐゴシック" charset="0"/>
                <a:cs typeface="ＭＳ Ｐゴシック" charset="0"/>
              </a:rPr>
              <a:t> w</a:t>
            </a:r>
            <a:r>
              <a:rPr lang="en-GB" dirty="0">
                <a:latin typeface="Arial"/>
                <a:ea typeface="ＭＳ Ｐゴシック" charset="0"/>
                <a:cs typeface="ＭＳ Ｐゴシック" charset="0"/>
              </a:rPr>
              <a:t>e got an agreement from the company to improve its reporting,  pleased at the new head of sustainability role</a:t>
            </a:r>
          </a:p>
          <a:p>
            <a:pPr marL="168244" indent="-168244">
              <a:buFont typeface="Arial" panose="020B0604020202020204" pitchFamily="34" charset="0"/>
              <a:buChar char="•"/>
            </a:pPr>
            <a:r>
              <a:rPr lang="en-GB" dirty="0">
                <a:latin typeface="Arial"/>
                <a:ea typeface="ＭＳ Ｐゴシック" charset="0"/>
                <a:cs typeface="ＭＳ Ｐゴシック" charset="0"/>
              </a:rPr>
              <a:t>With limited success in engagement,</a:t>
            </a:r>
            <a:r>
              <a:rPr lang="en-GB" baseline="0" dirty="0">
                <a:latin typeface="Arial"/>
                <a:ea typeface="ＭＳ Ｐゴシック" charset="0"/>
                <a:cs typeface="ＭＳ Ｐゴシック" charset="0"/>
              </a:rPr>
              <a:t> </a:t>
            </a:r>
            <a:r>
              <a:rPr lang="en-GB" dirty="0">
                <a:latin typeface="Arial"/>
                <a:ea typeface="ＭＳ Ｐゴシック" charset="0"/>
                <a:cs typeface="ＭＳ Ｐゴシック" charset="0"/>
              </a:rPr>
              <a:t>we spoke with other asset managers to join with us to push the company and make our voice louder.  Now</a:t>
            </a:r>
            <a:r>
              <a:rPr lang="en-GB" baseline="0" dirty="0">
                <a:latin typeface="Arial"/>
                <a:ea typeface="ＭＳ Ｐゴシック" charset="0"/>
                <a:cs typeface="ＭＳ Ｐゴシック" charset="0"/>
              </a:rPr>
              <a:t> </a:t>
            </a:r>
            <a:r>
              <a:rPr lang="en-GB" dirty="0">
                <a:latin typeface="Arial"/>
                <a:ea typeface="ＭＳ Ｐゴシック" charset="0"/>
                <a:cs typeface="ＭＳ Ｐゴシック" charset="0"/>
              </a:rPr>
              <a:t>$2 trillion in assets represented, we got the discussion calls we were looking for to really push the case on labour management. </a:t>
            </a:r>
          </a:p>
          <a:p>
            <a:pPr marL="168244" indent="-168244">
              <a:buFont typeface="Arial" panose="020B0604020202020204" pitchFamily="34" charset="0"/>
              <a:buChar char="•"/>
            </a:pPr>
            <a:r>
              <a:rPr lang="en-GB" dirty="0">
                <a:latin typeface="Arial"/>
                <a:ea typeface="ＭＳ Ｐゴシック" charset="0"/>
                <a:cs typeface="ＭＳ Ｐゴシック" charset="0"/>
              </a:rPr>
              <a:t>Response:</a:t>
            </a:r>
            <a:r>
              <a:rPr lang="en-GB" baseline="0" dirty="0">
                <a:latin typeface="Arial"/>
                <a:ea typeface="ＭＳ Ｐゴシック" charset="0"/>
                <a:cs typeface="ＭＳ Ｐゴシック" charset="0"/>
              </a:rPr>
              <a:t> </a:t>
            </a:r>
            <a:r>
              <a:rPr lang="en-GB" dirty="0">
                <a:latin typeface="Arial"/>
                <a:ea typeface="ＭＳ Ｐゴシック" charset="0"/>
                <a:cs typeface="ＭＳ Ｐゴシック" charset="0"/>
              </a:rPr>
              <a:t>some important announcements on minimum wages, and a net zero carbon target. </a:t>
            </a:r>
          </a:p>
          <a:p>
            <a:pPr marL="168244" indent="-168244">
              <a:buFont typeface="Arial" panose="020B0604020202020204" pitchFamily="34" charset="0"/>
              <a:buChar char="•"/>
            </a:pPr>
            <a:r>
              <a:rPr lang="en-GB" dirty="0">
                <a:latin typeface="Arial"/>
                <a:ea typeface="ＭＳ Ｐゴシック" charset="0"/>
                <a:cs typeface="ＭＳ Ｐゴシック" charset="0"/>
              </a:rPr>
              <a:t>But we’re still not getting the pace of change we’d hoped for.  Responsible Global Equity fund, sold Amazon, progress was just too slow and worries about ESG standards were one of main reasons behind the decision. It is</a:t>
            </a:r>
            <a:r>
              <a:rPr lang="en-GB" baseline="0" dirty="0">
                <a:latin typeface="Arial"/>
                <a:ea typeface="ＭＳ Ｐゴシック" charset="0"/>
                <a:cs typeface="ＭＳ Ｐゴシック" charset="0"/>
              </a:rPr>
              <a:t> also not in our ESG ETFs</a:t>
            </a:r>
            <a:endParaRPr lang="en-GB" dirty="0">
              <a:latin typeface="Arial"/>
              <a:ea typeface="ＭＳ Ｐゴシック" charset="0"/>
              <a:cs typeface="ＭＳ Ｐゴシック" charset="0"/>
            </a:endParaRPr>
          </a:p>
          <a:p>
            <a:pPr marL="168244" indent="-168244">
              <a:buFont typeface="Arial" panose="020B0604020202020204" pitchFamily="34" charset="0"/>
              <a:buChar char="•"/>
            </a:pPr>
            <a:r>
              <a:rPr lang="en-GB" dirty="0">
                <a:latin typeface="Arial"/>
                <a:ea typeface="ＭＳ Ｐゴシック" charset="0"/>
                <a:cs typeface="ＭＳ Ｐゴシック" charset="0"/>
              </a:rPr>
              <a:t>We’ve not given up and we’re still continuing to engage the company</a:t>
            </a:r>
            <a:r>
              <a:rPr lang="en-GB" baseline="0" dirty="0">
                <a:latin typeface="Arial"/>
                <a:ea typeface="ＭＳ Ｐゴシック" charset="0"/>
                <a:cs typeface="ＭＳ Ｐゴシック" charset="0"/>
              </a:rPr>
              <a:t> as we represent our non-ESG mandates too. </a:t>
            </a:r>
            <a:endParaRPr lang="en-GB" dirty="0">
              <a:latin typeface="Arial"/>
              <a:ea typeface="ＭＳ Ｐゴシック" charset="0"/>
              <a:cs typeface="ＭＳ Ｐゴシック" charset="0"/>
            </a:endParaRPr>
          </a:p>
          <a:p>
            <a:pPr>
              <a:lnSpc>
                <a:spcPct val="80000"/>
              </a:lnSpc>
            </a:pPr>
            <a:endParaRPr lang="en-US" altLang="en-US" sz="900" dirty="0"/>
          </a:p>
          <a:p>
            <a:endParaRPr lang="en-CA" dirty="0"/>
          </a:p>
        </p:txBody>
      </p:sp>
      <p:sp>
        <p:nvSpPr>
          <p:cNvPr id="4" name="Slide Number Placeholder 3"/>
          <p:cNvSpPr>
            <a:spLocks noGrp="1"/>
          </p:cNvSpPr>
          <p:nvPr>
            <p:ph type="sldNum" sz="quarter" idx="5"/>
          </p:nvPr>
        </p:nvSpPr>
        <p:spPr/>
        <p:txBody>
          <a:bodyPr/>
          <a:lstStyle/>
          <a:p>
            <a:pPr>
              <a:defRPr/>
            </a:pPr>
            <a:fld id="{5E70EAD9-D589-7545-B350-04E61EA7E3D5}" type="slidenum">
              <a:rPr lang="en-US" smtClean="0"/>
              <a:pPr>
                <a:defRPr/>
              </a:pPr>
              <a:t>18</a:t>
            </a:fld>
            <a:endParaRPr lang="en-US" dirty="0"/>
          </a:p>
        </p:txBody>
      </p:sp>
    </p:spTree>
    <p:extLst>
      <p:ext uri="{BB962C8B-B14F-4D97-AF65-F5344CB8AC3E}">
        <p14:creationId xmlns:p14="http://schemas.microsoft.com/office/powerpoint/2010/main" val="1492414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Here are showing MSCI’s approach to the data where they look industry specific ESG considerations then rank them with a scoring similar to ones used for bonds</a:t>
            </a:r>
          </a:p>
          <a:p>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19</a:t>
            </a:fld>
            <a:endParaRPr lang="en-CA"/>
          </a:p>
        </p:txBody>
      </p:sp>
    </p:spTree>
    <p:extLst>
      <p:ext uri="{BB962C8B-B14F-4D97-AF65-F5344CB8AC3E}">
        <p14:creationId xmlns:p14="http://schemas.microsoft.com/office/powerpoint/2010/main" val="4100807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2</a:t>
            </a:fld>
            <a:endParaRPr lang="en-CA"/>
          </a:p>
        </p:txBody>
      </p:sp>
    </p:spTree>
    <p:extLst>
      <p:ext uri="{BB962C8B-B14F-4D97-AF65-F5344CB8AC3E}">
        <p14:creationId xmlns:p14="http://schemas.microsoft.com/office/powerpoint/2010/main" val="495277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20</a:t>
            </a:fld>
            <a:endParaRPr lang="en-CA"/>
          </a:p>
        </p:txBody>
      </p:sp>
    </p:spTree>
    <p:extLst>
      <p:ext uri="{BB962C8B-B14F-4D97-AF65-F5344CB8AC3E}">
        <p14:creationId xmlns:p14="http://schemas.microsoft.com/office/powerpoint/2010/main" val="3749693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a:t>Our</a:t>
            </a:r>
            <a:r>
              <a:rPr lang="en-CA" baseline="0" dirty="0"/>
              <a:t> ESG ETFs focus on the leaders in the respective industry.   The simple goal is that if we invest in the best, we encourage the rest to become better… </a:t>
            </a:r>
          </a:p>
          <a:p>
            <a:endParaRPr lang="en-CA" baseline="0" dirty="0"/>
          </a:p>
          <a:p>
            <a:r>
              <a:rPr lang="en-CA" dirty="0"/>
              <a:t>W</a:t>
            </a:r>
            <a:r>
              <a:rPr lang="en-CA" baseline="0" dirty="0"/>
              <a:t>e start with 90,  remove the low ESG rated, then remove companies with controversies,  lastly we invest in the to 50% ESG rated companies in their respective sector.   </a:t>
            </a:r>
          </a:p>
          <a:p>
            <a:endParaRPr lang="en-CA" baseline="0" dirty="0"/>
          </a:p>
          <a:p>
            <a:r>
              <a:rPr lang="en-US" b="1" dirty="0"/>
              <a:t>Canadian Natural Resources: </a:t>
            </a:r>
            <a:r>
              <a:rPr lang="en-US" b="0" dirty="0"/>
              <a:t>B Rated - </a:t>
            </a:r>
            <a:r>
              <a:rPr lang="en-US" dirty="0"/>
              <a:t>CNRL’s oil sands operations are highly resource-intensive and expose the company to increased operating costs and potentially heavy impacts on ecosystems and communities.</a:t>
            </a:r>
            <a:r>
              <a:rPr lang="en-CA" dirty="0"/>
              <a:t> highly exposed to potential </a:t>
            </a:r>
            <a:r>
              <a:rPr lang="en-US" dirty="0"/>
              <a:t>increased costs linked to carbon regulatory caps. CNRL’s average oil spill intensity was four times higher than the average.</a:t>
            </a:r>
          </a:p>
          <a:p>
            <a:endParaRPr lang="en-US" b="1" dirty="0"/>
          </a:p>
          <a:p>
            <a:r>
              <a:rPr lang="en-US" b="1" dirty="0"/>
              <a:t>Saputo: </a:t>
            </a:r>
            <a:r>
              <a:rPr lang="en-US" dirty="0"/>
              <a:t>B rating - Saputo remains exposed to heightened water-related risks following its acquisition of the UK-based Dairy Crest Group and Murray </a:t>
            </a:r>
            <a:r>
              <a:rPr lang="en-US" dirty="0" err="1"/>
              <a:t>Goulburn</a:t>
            </a:r>
            <a:r>
              <a:rPr lang="en-US" dirty="0"/>
              <a:t> in Australia between 2018 and 2019 where water is scarce. Saputo</a:t>
            </a:r>
          </a:p>
          <a:p>
            <a:r>
              <a:rPr lang="en-US" dirty="0"/>
              <a:t>reported a 14% increase in its water consumption from FY 2018 to FY 2019 (19.93 vs 22.66 million m3). In addition, Saputo’s quality management measures appear to be poorly implemented as evidenced in the multiple recalls faced from 2015 to 2018.</a:t>
            </a:r>
          </a:p>
          <a:p>
            <a:endParaRPr lang="en-US" dirty="0"/>
          </a:p>
          <a:p>
            <a:r>
              <a:rPr lang="en-US" b="1" dirty="0"/>
              <a:t>CP Rail – </a:t>
            </a:r>
            <a:r>
              <a:rPr lang="en-US" b="0" dirty="0"/>
              <a:t>BBB Rated - </a:t>
            </a:r>
            <a:r>
              <a:rPr lang="en-CA" dirty="0"/>
              <a:t>increase in train accidents. </a:t>
            </a:r>
            <a:r>
              <a:rPr lang="en-US" dirty="0"/>
              <a:t>also continues face litigation associated with historic derailments and resulting in employee injuries/fatalities and public safety concerns.</a:t>
            </a:r>
            <a:endParaRPr lang="en-US" b="1" dirty="0"/>
          </a:p>
          <a:p>
            <a:endParaRPr lang="en-US" dirty="0"/>
          </a:p>
          <a:p>
            <a:r>
              <a:rPr lang="en-US" b="1" dirty="0"/>
              <a:t>Barrick: </a:t>
            </a:r>
            <a:r>
              <a:rPr lang="en-US" dirty="0"/>
              <a:t>BBB Rated - Purported Investigation by the Serious Fraud Office over Alleged Involvement in Corruption. Barrick continues to hold interests in several controversial projects and mines such as the Pascua-Lama, North Mara, </a:t>
            </a:r>
            <a:r>
              <a:rPr lang="en-US" dirty="0" err="1"/>
              <a:t>Porgera</a:t>
            </a:r>
            <a:r>
              <a:rPr lang="en-US" dirty="0"/>
              <a:t>, and Pueblo Viejo mines. In May 2019, the </a:t>
            </a:r>
            <a:r>
              <a:rPr lang="en-US" dirty="0" err="1"/>
              <a:t>NationalEnvironment</a:t>
            </a:r>
            <a:r>
              <a:rPr lang="en-US" dirty="0"/>
              <a:t> Management Council of Tanzania imposed a USD 2.4 million penalty for alleged environmental breaches at its North Mara mine operations. </a:t>
            </a:r>
          </a:p>
          <a:p>
            <a:endParaRPr lang="en-US" b="1" dirty="0"/>
          </a:p>
          <a:p>
            <a:r>
              <a:rPr lang="en-US" b="1" dirty="0"/>
              <a:t>Bombardier: </a:t>
            </a:r>
            <a:r>
              <a:rPr lang="en-US" b="0" dirty="0"/>
              <a:t>BB Rated - </a:t>
            </a:r>
            <a:r>
              <a:rPr lang="en-US" dirty="0"/>
              <a:t>Bombardier faces high labor risks in the near-term associated with its ongoing restructuring and downsizing. This includes around 5,000 job cuts over 18 months. Further, it faces high risks of incurring fines or facing</a:t>
            </a:r>
          </a:p>
          <a:p>
            <a:r>
              <a:rPr lang="en-US" dirty="0"/>
              <a:t>suspension from participating in government or international contracting </a:t>
            </a:r>
            <a:r>
              <a:rPr lang="en-CA" dirty="0"/>
              <a:t>owing to bribery allegations </a:t>
            </a:r>
            <a:r>
              <a:rPr lang="en-US" dirty="0"/>
              <a:t>related to a 2013 contract for a World Bank funded contract in Azerbaijan.</a:t>
            </a:r>
            <a:endParaRPr lang="en-US" b="1" dirty="0"/>
          </a:p>
          <a:p>
            <a:endParaRPr lang="en-US" dirty="0"/>
          </a:p>
          <a:p>
            <a:r>
              <a:rPr lang="en-US" b="1" dirty="0"/>
              <a:t>BCE: </a:t>
            </a:r>
            <a:r>
              <a:rPr lang="en-US" dirty="0"/>
              <a:t>BB rated - BCE continues to lag its peers in managing labor management risks as it lacks comprehensive compensation and outplacement programs, which is exacerbated by job cuts in its Bell Media unit. Its</a:t>
            </a:r>
          </a:p>
          <a:p>
            <a:r>
              <a:rPr lang="en-US" dirty="0"/>
              <a:t>data protection measures are also found to be moderate compared to its peers. In January 2018, the company also experienced another data breach affecting 100,000 customers, which highlights the need</a:t>
            </a:r>
          </a:p>
          <a:p>
            <a:r>
              <a:rPr lang="en-US" dirty="0"/>
              <a:t>for more robust measures. Meanwhile, the company’s governance performance remains above average as its accounting and disclosure practices remain sound.</a:t>
            </a:r>
          </a:p>
          <a:p>
            <a:endParaRPr lang="en-US" dirty="0"/>
          </a:p>
          <a:p>
            <a:endParaRPr lang="en-US" dirty="0"/>
          </a:p>
          <a:p>
            <a:r>
              <a:rPr lang="en-US" sz="1200" b="0" i="0" u="none" strike="noStrike" kern="1200" baseline="0" dirty="0">
                <a:solidFill>
                  <a:schemeClr val="tx1"/>
                </a:solidFill>
                <a:latin typeface="+mn-lt"/>
                <a:ea typeface="+mn-ea"/>
                <a:cs typeface="+mn-cs"/>
              </a:rPr>
              <a:t>Example of companies that make it in the portfolio: Rogers &amp; BMO </a:t>
            </a:r>
          </a:p>
          <a:p>
            <a:r>
              <a:rPr lang="en-US" sz="1200" b="1" i="0" u="none" strike="noStrike" kern="1200" baseline="0" dirty="0">
                <a:solidFill>
                  <a:schemeClr val="tx1"/>
                </a:solidFill>
                <a:latin typeface="+mn-lt"/>
                <a:ea typeface="+mn-ea"/>
                <a:cs typeface="+mn-cs"/>
              </a:rPr>
              <a:t>BMO – AA rated  - </a:t>
            </a:r>
            <a:r>
              <a:rPr lang="en-US" sz="1200" b="0" i="0" u="none" strike="noStrike" kern="1200" baseline="0" dirty="0">
                <a:solidFill>
                  <a:schemeClr val="tx1"/>
                </a:solidFill>
                <a:latin typeface="+mn-lt"/>
                <a:ea typeface="+mn-ea"/>
                <a:cs typeface="+mn-cs"/>
              </a:rPr>
              <a:t>The bank exhibits strong ESG practices by maintaining best practices in IT security, as well as green financing and impact investing initiatives. Robust cybersecurity policies, green financing initiatives.  BMO assisted the Ontario government’s CAD 1 billion green bond as a joint/lead bookrunner and has also partnered with the World Bank for managing sustainable development bonds in 2018. In addition to being an Equator Principles signatory, the bank has been supporting the Task Force on Climate-related Financial Disclosure since 2017.</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Rogers – AA rated - </a:t>
            </a:r>
            <a:r>
              <a:rPr lang="en-US" dirty="0"/>
              <a:t>Robust labor management and data security initiatives. exhibit industry-leading practices in labor management and privacy and data security. --Despite its recent restructuring activities and operations in Canada which is historically known for </a:t>
            </a:r>
            <a:r>
              <a:rPr lang="en-US" dirty="0" err="1"/>
              <a:t>laborrelated</a:t>
            </a:r>
            <a:r>
              <a:rPr lang="en-US" dirty="0"/>
              <a:t> risks, Rogers has sustained its top employer status among its home market peers through its robust employee engagement initiatives and continued commitment towards diversity and inclusion in its workforce. --The company continues to implement robust data privacy and security programs, such as cyber security awareness for its employees and customers, as well as IT systems and technologies that prevent unauthorized access, monitor security risks, and mitigate potential damages caused by cyber attacks. </a:t>
            </a:r>
            <a:endParaRPr lang="en-CA" b="1"/>
          </a:p>
          <a:p>
            <a:endParaRPr lang="en-CA" dirty="0"/>
          </a:p>
        </p:txBody>
      </p:sp>
      <p:sp>
        <p:nvSpPr>
          <p:cNvPr id="4" name="Slide Number Placeholder 3"/>
          <p:cNvSpPr>
            <a:spLocks noGrp="1"/>
          </p:cNvSpPr>
          <p:nvPr>
            <p:ph type="sldNum" sz="quarter" idx="10"/>
          </p:nvPr>
        </p:nvSpPr>
        <p:spPr/>
        <p:txBody>
          <a:bodyPr/>
          <a:lstStyle/>
          <a:p>
            <a:fld id="{00505520-0517-434E-BFF0-CA81FDFD8FD6}" type="slidenum">
              <a:rPr lang="en-US" smtClean="0"/>
              <a:t>21</a:t>
            </a:fld>
            <a:endParaRPr lang="en-US" dirty="0"/>
          </a:p>
        </p:txBody>
      </p:sp>
    </p:spTree>
    <p:extLst>
      <p:ext uri="{BB962C8B-B14F-4D97-AF65-F5344CB8AC3E}">
        <p14:creationId xmlns:p14="http://schemas.microsoft.com/office/powerpoint/2010/main" val="2835641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22</a:t>
            </a:fld>
            <a:endParaRPr lang="en-CA"/>
          </a:p>
        </p:txBody>
      </p:sp>
    </p:spTree>
    <p:extLst>
      <p:ext uri="{BB962C8B-B14F-4D97-AF65-F5344CB8AC3E}">
        <p14:creationId xmlns:p14="http://schemas.microsoft.com/office/powerpoint/2010/main" val="652996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a:t>For those</a:t>
            </a:r>
            <a:r>
              <a:rPr lang="en-CA" baseline="0" dirty="0"/>
              <a:t> looking for a place to start in building a portfolio, simply start with our new ESG Asset allocation portfolio</a:t>
            </a:r>
          </a:p>
          <a:p>
            <a:pPr marL="168244" indent="-168244">
              <a:buFont typeface="Arial" panose="020B0604020202020204" pitchFamily="34" charset="0"/>
              <a:buChar char="•"/>
            </a:pPr>
            <a:r>
              <a:rPr lang="en-CA" baseline="0" dirty="0"/>
              <a:t>For 18 bps cost you get a 60% equities and 40% fixed income diversified basket of ETFs.  All meeting the ESG requirements for inclusion</a:t>
            </a:r>
          </a:p>
          <a:p>
            <a:pPr marL="168244" indent="-168244">
              <a:buFont typeface="Arial" panose="020B0604020202020204" pitchFamily="34" charset="0"/>
              <a:buChar char="•"/>
            </a:pPr>
            <a:r>
              <a:rPr lang="en-CA" baseline="0" dirty="0"/>
              <a:t>Good for a place to start or as an all-in-one approach for RESPs and TSFAs  </a:t>
            </a:r>
            <a:endParaRPr lang="en-CA" dirty="0"/>
          </a:p>
        </p:txBody>
      </p:sp>
      <p:sp>
        <p:nvSpPr>
          <p:cNvPr id="4" name="Slide Number Placeholder 3"/>
          <p:cNvSpPr>
            <a:spLocks noGrp="1"/>
          </p:cNvSpPr>
          <p:nvPr>
            <p:ph type="sldNum" sz="quarter" idx="10"/>
          </p:nvPr>
        </p:nvSpPr>
        <p:spPr/>
        <p:txBody>
          <a:bodyPr/>
          <a:lstStyle/>
          <a:p>
            <a:fld id="{00505520-0517-434E-BFF0-CA81FDFD8FD6}" type="slidenum">
              <a:rPr lang="en-US" smtClean="0"/>
              <a:t>23</a:t>
            </a:fld>
            <a:endParaRPr lang="en-US" dirty="0"/>
          </a:p>
        </p:txBody>
      </p:sp>
    </p:spTree>
    <p:extLst>
      <p:ext uri="{BB962C8B-B14F-4D97-AF65-F5344CB8AC3E}">
        <p14:creationId xmlns:p14="http://schemas.microsoft.com/office/powerpoint/2010/main" val="1288420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dirty="0"/>
              <a:t>If</a:t>
            </a:r>
            <a:r>
              <a:rPr lang="en-CA" baseline="0" dirty="0"/>
              <a:t> you need income, you can add in our new ZWG ETF.      </a:t>
            </a:r>
          </a:p>
          <a:p>
            <a:pPr marL="168244" indent="-168244">
              <a:buFont typeface="Arial" panose="020B0604020202020204" pitchFamily="34" charset="0"/>
              <a:buChar char="•"/>
            </a:pPr>
            <a:r>
              <a:rPr lang="en-CA" baseline="0" dirty="0"/>
              <a:t>It pays a tax efficient 6.5% yield.  </a:t>
            </a:r>
          </a:p>
          <a:p>
            <a:pPr marL="168244" indent="-168244">
              <a:buFont typeface="Arial" panose="020B0604020202020204" pitchFamily="34" charset="0"/>
              <a:buChar char="•"/>
            </a:pPr>
            <a:r>
              <a:rPr lang="en-CA" baseline="0" dirty="0"/>
              <a:t>This uses ESG companies,  that are quality dividend growers, then overlays a covered call strategy. </a:t>
            </a:r>
          </a:p>
          <a:p>
            <a:pPr marL="168244" indent="-168244">
              <a:buFont typeface="Arial" panose="020B0604020202020204" pitchFamily="34" charset="0"/>
              <a:buChar char="•"/>
            </a:pPr>
            <a:r>
              <a:rPr lang="en-CA" baseline="0" dirty="0"/>
              <a:t>The holding are global to provide diversification and act as a complement to any portfolio     </a:t>
            </a:r>
            <a:endParaRPr lang="en-CA" dirty="0"/>
          </a:p>
        </p:txBody>
      </p:sp>
      <p:sp>
        <p:nvSpPr>
          <p:cNvPr id="4" name="Slide Number Placeholder 3"/>
          <p:cNvSpPr>
            <a:spLocks noGrp="1"/>
          </p:cNvSpPr>
          <p:nvPr>
            <p:ph type="sldNum" sz="quarter" idx="10"/>
          </p:nvPr>
        </p:nvSpPr>
        <p:spPr/>
        <p:txBody>
          <a:bodyPr/>
          <a:lstStyle/>
          <a:p>
            <a:fld id="{00505520-0517-434E-BFF0-CA81FDFD8FD6}" type="slidenum">
              <a:rPr lang="en-US" smtClean="0"/>
              <a:t>24</a:t>
            </a:fld>
            <a:endParaRPr lang="en-US"/>
          </a:p>
        </p:txBody>
      </p:sp>
    </p:spTree>
    <p:extLst>
      <p:ext uri="{BB962C8B-B14F-4D97-AF65-F5344CB8AC3E}">
        <p14:creationId xmlns:p14="http://schemas.microsoft.com/office/powerpoint/2010/main" val="1861409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you need more growth, you can add ESGG ETF  </a:t>
            </a:r>
          </a:p>
          <a:p>
            <a:pPr marL="171450" indent="-171450">
              <a:buFont typeface="Arial" panose="020B0604020202020204" pitchFamily="34" charset="0"/>
              <a:buChar char="•"/>
            </a:pPr>
            <a:r>
              <a:rPr lang="en-CA" baseline="0" dirty="0"/>
              <a:t>Over the long term it has performed the same as the MSCI world.   (there are two lines in this graphic – that is how close) </a:t>
            </a:r>
          </a:p>
          <a:p>
            <a:pPr marL="171450" indent="-171450">
              <a:buFont typeface="Arial" panose="020B0604020202020204" pitchFamily="34" charset="0"/>
              <a:buChar char="•"/>
            </a:pPr>
            <a:r>
              <a:rPr lang="en-CA" baseline="0" dirty="0"/>
              <a:t>This just show that there is no trade off for focusing on ESG.  </a:t>
            </a:r>
          </a:p>
          <a:p>
            <a:pPr marL="171450" indent="-171450">
              <a:buFont typeface="Arial" panose="020B0604020202020204" pitchFamily="34" charset="0"/>
              <a:buChar char="•"/>
            </a:pPr>
            <a:r>
              <a:rPr lang="en-CA" baseline="0" dirty="0"/>
              <a:t>So why not do it?    In most cases, you can lower your risk by mitigating event risk while keeping the potential for upside… all for a similar cost.    </a:t>
            </a:r>
            <a:endParaRPr lang="en-CA" dirty="0"/>
          </a:p>
          <a:p>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25</a:t>
            </a:fld>
            <a:endParaRPr lang="en-CA"/>
          </a:p>
        </p:txBody>
      </p:sp>
    </p:spTree>
    <p:extLst>
      <p:ext uri="{BB962C8B-B14F-4D97-AF65-F5344CB8AC3E}">
        <p14:creationId xmlns:p14="http://schemas.microsoft.com/office/powerpoint/2010/main" val="1372303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to summarise key trends: </a:t>
            </a:r>
          </a:p>
          <a:p>
            <a:endParaRPr lang="en-GB" dirty="0"/>
          </a:p>
          <a:p>
            <a:pPr marL="171450" indent="-171450">
              <a:buFontTx/>
              <a:buChar char="-"/>
            </a:pPr>
            <a:r>
              <a:rPr lang="en-GB" dirty="0"/>
              <a:t>As responsible investing has come more into focus there has been a rush to “greenwash” – now seeing investors get smarter about differentiating between what’s real and what’s greenwash – how to spot greenwash? Ask for reporting (brandish annual review? Impact reports?) – dig under the surface, ask for tangible examples, look for any evidence the PM has actually thought about it</a:t>
            </a:r>
          </a:p>
          <a:p>
            <a:pPr marL="171450" indent="-171450">
              <a:buFontTx/>
              <a:buChar char="-"/>
            </a:pPr>
            <a:endParaRPr lang="en-GB" dirty="0"/>
          </a:p>
          <a:p>
            <a:pPr marL="171450" indent="-171450">
              <a:buFontTx/>
              <a:buChar char="-"/>
            </a:pPr>
            <a:r>
              <a:rPr lang="en-GB" dirty="0"/>
              <a:t>Diversification by asset class – mainstreaming – not just niche equity funds – ESG relevant to most investments </a:t>
            </a:r>
          </a:p>
          <a:p>
            <a:pPr marL="171450" indent="-171450">
              <a:buFontTx/>
              <a:buChar char="-"/>
            </a:pPr>
            <a:endParaRPr lang="en-GB" dirty="0"/>
          </a:p>
          <a:p>
            <a:pPr marL="171450" indent="-171450">
              <a:buFontTx/>
              <a:buChar char="-"/>
            </a:pPr>
            <a:r>
              <a:rPr lang="en-GB" dirty="0"/>
              <a:t>Greater focus on positive aspects and impact – and real demand for EVIDENCE</a:t>
            </a:r>
          </a:p>
          <a:p>
            <a:pPr marL="171450" indent="-171450">
              <a:buFontTx/>
              <a:buChar char="-"/>
            </a:pPr>
            <a:endParaRPr lang="en-GB" dirty="0"/>
          </a:p>
          <a:p>
            <a:pPr marL="171450" indent="-171450">
              <a:buFontTx/>
              <a:buChar char="-"/>
            </a:pPr>
            <a:r>
              <a:rPr lang="en-GB" dirty="0"/>
              <a:t>Also clear expectation of corporate commitment – won’t be doing this effectively if it’s one small group operating without the support of the organisation – it’s an ethos that comes from the top and permeates the organisation </a:t>
            </a:r>
          </a:p>
          <a:p>
            <a:pPr marL="171450" indent="-171450">
              <a:buFontTx/>
              <a:buChar char="-"/>
            </a:pPr>
            <a:endParaRPr lang="en-GB" dirty="0"/>
          </a:p>
          <a:p>
            <a:pPr marL="171450" indent="-171450">
              <a:buFontTx/>
              <a:buChar cha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5E70EAD9-D589-7545-B350-04E61EA7E3D5}" type="slidenum">
              <a:rPr lang="en-US" smtClean="0"/>
              <a:pPr>
                <a:defRPr/>
              </a:pPr>
              <a:t>26</a:t>
            </a:fld>
            <a:endParaRPr lang="en-US" dirty="0"/>
          </a:p>
        </p:txBody>
      </p:sp>
    </p:spTree>
    <p:extLst>
      <p:ext uri="{BB962C8B-B14F-4D97-AF65-F5344CB8AC3E}">
        <p14:creationId xmlns:p14="http://schemas.microsoft.com/office/powerpoint/2010/main" val="2178705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27</a:t>
            </a:fld>
            <a:endParaRPr lang="en-CA"/>
          </a:p>
        </p:txBody>
      </p:sp>
    </p:spTree>
    <p:extLst>
      <p:ext uri="{BB962C8B-B14F-4D97-AF65-F5344CB8AC3E}">
        <p14:creationId xmlns:p14="http://schemas.microsoft.com/office/powerpoint/2010/main" val="1706298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28</a:t>
            </a:fld>
            <a:endParaRPr lang="en-CA"/>
          </a:p>
        </p:txBody>
      </p:sp>
    </p:spTree>
    <p:extLst>
      <p:ext uri="{BB962C8B-B14F-4D97-AF65-F5344CB8AC3E}">
        <p14:creationId xmlns:p14="http://schemas.microsoft.com/office/powerpoint/2010/main" val="2162818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29</a:t>
            </a:fld>
            <a:endParaRPr lang="en-CA"/>
          </a:p>
        </p:txBody>
      </p:sp>
    </p:spTree>
    <p:extLst>
      <p:ext uri="{BB962C8B-B14F-4D97-AF65-F5344CB8AC3E}">
        <p14:creationId xmlns:p14="http://schemas.microsoft.com/office/powerpoint/2010/main" val="2162818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 overview</a:t>
            </a:r>
            <a:r>
              <a:rPr lang="en-CA" baseline="0" dirty="0"/>
              <a:t> of the investment service industry based on AUM, we can see that: </a:t>
            </a:r>
          </a:p>
          <a:p>
            <a:pPr marL="171450" indent="-171450">
              <a:buFont typeface="Arial" panose="020B0604020202020204" pitchFamily="34" charset="0"/>
              <a:buChar char="•"/>
            </a:pPr>
            <a:r>
              <a:rPr lang="en-CA" baseline="0" dirty="0"/>
              <a:t>Full Service dominants</a:t>
            </a:r>
          </a:p>
          <a:p>
            <a:pPr marL="171450" indent="-171450">
              <a:buFont typeface="Arial" panose="020B0604020202020204" pitchFamily="34" charset="0"/>
              <a:buChar char="•"/>
            </a:pPr>
            <a:r>
              <a:rPr lang="en-CA" baseline="0" dirty="0"/>
              <a:t>AUM within private wealth, financial advisors and bank advice shows there is opportunity to grow</a:t>
            </a:r>
          </a:p>
          <a:p>
            <a:pPr marL="171450" indent="-171450">
              <a:buFont typeface="Arial" panose="020B0604020202020204" pitchFamily="34" charset="0"/>
              <a:buChar char="•"/>
            </a:pPr>
            <a:r>
              <a:rPr lang="en-CA" baseline="0" dirty="0"/>
              <a:t>Interesting to see the size of ROBO advice, lots of media, not lots of assets at this time</a:t>
            </a:r>
          </a:p>
          <a:p>
            <a:pPr marL="171450" indent="-171450">
              <a:buFont typeface="Arial" panose="020B0604020202020204" pitchFamily="34" charset="0"/>
              <a:buChar char="•"/>
            </a:pPr>
            <a:endParaRPr lang="en-CA" baseline="0" dirty="0"/>
          </a:p>
          <a:p>
            <a:pPr marL="171450" indent="-171450">
              <a:buFont typeface="Arial" panose="020B0604020202020204" pitchFamily="34" charset="0"/>
              <a:buChar char="•"/>
            </a:pPr>
            <a:endParaRPr lang="en-CA" baseline="0" dirty="0"/>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3</a:t>
            </a:fld>
            <a:endParaRPr lang="en-CA" dirty="0"/>
          </a:p>
        </p:txBody>
      </p:sp>
    </p:spTree>
    <p:extLst>
      <p:ext uri="{BB962C8B-B14F-4D97-AF65-F5344CB8AC3E}">
        <p14:creationId xmlns:p14="http://schemas.microsoft.com/office/powerpoint/2010/main" val="997277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30</a:t>
            </a:fld>
            <a:endParaRPr lang="en-CA"/>
          </a:p>
        </p:txBody>
      </p:sp>
    </p:spTree>
    <p:extLst>
      <p:ext uri="{BB962C8B-B14F-4D97-AF65-F5344CB8AC3E}">
        <p14:creationId xmlns:p14="http://schemas.microsoft.com/office/powerpoint/2010/main" val="773638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31</a:t>
            </a:fld>
            <a:endParaRPr lang="en-CA"/>
          </a:p>
        </p:txBody>
      </p:sp>
    </p:spTree>
    <p:extLst>
      <p:ext uri="{BB962C8B-B14F-4D97-AF65-F5344CB8AC3E}">
        <p14:creationId xmlns:p14="http://schemas.microsoft.com/office/powerpoint/2010/main" val="2657205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32</a:t>
            </a:fld>
            <a:endParaRPr lang="en-CA"/>
          </a:p>
        </p:txBody>
      </p:sp>
    </p:spTree>
    <p:extLst>
      <p:ext uri="{BB962C8B-B14F-4D97-AF65-F5344CB8AC3E}">
        <p14:creationId xmlns:p14="http://schemas.microsoft.com/office/powerpoint/2010/main" val="3762626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33</a:t>
            </a:fld>
            <a:endParaRPr lang="en-CA"/>
          </a:p>
        </p:txBody>
      </p:sp>
    </p:spTree>
    <p:extLst>
      <p:ext uri="{BB962C8B-B14F-4D97-AF65-F5344CB8AC3E}">
        <p14:creationId xmlns:p14="http://schemas.microsoft.com/office/powerpoint/2010/main" val="2635682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34</a:t>
            </a:fld>
            <a:endParaRPr lang="en-CA"/>
          </a:p>
        </p:txBody>
      </p:sp>
    </p:spTree>
    <p:extLst>
      <p:ext uri="{BB962C8B-B14F-4D97-AF65-F5344CB8AC3E}">
        <p14:creationId xmlns:p14="http://schemas.microsoft.com/office/powerpoint/2010/main" val="24058887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35</a:t>
            </a:fld>
            <a:endParaRPr lang="en-CA"/>
          </a:p>
        </p:txBody>
      </p:sp>
    </p:spTree>
    <p:extLst>
      <p:ext uri="{BB962C8B-B14F-4D97-AF65-F5344CB8AC3E}">
        <p14:creationId xmlns:p14="http://schemas.microsoft.com/office/powerpoint/2010/main" val="4196461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Within Full service, we see that</a:t>
            </a:r>
          </a:p>
          <a:p>
            <a:pPr marL="171450" indent="-171450">
              <a:buFontTx/>
              <a:buChar char="-"/>
            </a:pPr>
            <a:r>
              <a:rPr lang="en-CA" baseline="0" dirty="0"/>
              <a:t>Traditional accounts ( commission) are the slowest growing </a:t>
            </a:r>
          </a:p>
          <a:p>
            <a:pPr marL="171450" indent="-171450">
              <a:buFontTx/>
              <a:buChar char="-"/>
            </a:pPr>
            <a:r>
              <a:rPr lang="en-CA" baseline="0" dirty="0"/>
              <a:t>Fee based has seen significant growth </a:t>
            </a:r>
          </a:p>
          <a:p>
            <a:pPr marL="171450" indent="-171450">
              <a:buFontTx/>
              <a:buChar char="-"/>
            </a:pPr>
            <a:r>
              <a:rPr lang="en-CA" baseline="0" dirty="0"/>
              <a:t>Advisor as Portfolio Manager has seen dramatic growth </a:t>
            </a:r>
          </a:p>
          <a:p>
            <a:pPr marL="171450" indent="-171450">
              <a:buFontTx/>
              <a:buChar char="-"/>
            </a:pPr>
            <a:r>
              <a:rPr lang="en-CA" baseline="0" dirty="0"/>
              <a:t>Both have helped the growth of ETFs as low cost tools for portfolio construction </a:t>
            </a:r>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4</a:t>
            </a:fld>
            <a:endParaRPr lang="en-CA" dirty="0"/>
          </a:p>
        </p:txBody>
      </p:sp>
    </p:spTree>
    <p:extLst>
      <p:ext uri="{BB962C8B-B14F-4D97-AF65-F5344CB8AC3E}">
        <p14:creationId xmlns:p14="http://schemas.microsoft.com/office/powerpoint/2010/main" val="2018857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is some insights on ETF</a:t>
            </a:r>
            <a:r>
              <a:rPr lang="en-CA" baseline="0" dirty="0"/>
              <a:t> industry flows directly from our ETF Dashboard (BMOETFS.ca) </a:t>
            </a:r>
            <a:endParaRPr lang="en-CA" dirty="0"/>
          </a:p>
          <a:p>
            <a:pPr marL="171450" indent="-171450">
              <a:buFont typeface="Arial" panose="020B0604020202020204" pitchFamily="34" charset="0"/>
              <a:buChar char="•"/>
            </a:pPr>
            <a:r>
              <a:rPr lang="en-CA" dirty="0"/>
              <a:t>Highlight</a:t>
            </a:r>
            <a:r>
              <a:rPr lang="en-CA" baseline="0" dirty="0"/>
              <a:t> some dark blue items for strong flows </a:t>
            </a:r>
          </a:p>
          <a:p>
            <a:pPr marL="171450" indent="-171450">
              <a:buFont typeface="Arial" panose="020B0604020202020204" pitchFamily="34" charset="0"/>
              <a:buChar char="•"/>
            </a:pPr>
            <a:r>
              <a:rPr lang="en-CA" baseline="0" dirty="0"/>
              <a:t>Note that these flows are relative to others  </a:t>
            </a:r>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5</a:t>
            </a:fld>
            <a:endParaRPr lang="en-CA" dirty="0"/>
          </a:p>
        </p:txBody>
      </p:sp>
    </p:spTree>
    <p:extLst>
      <p:ext uri="{BB962C8B-B14F-4D97-AF65-F5344CB8AC3E}">
        <p14:creationId xmlns:p14="http://schemas.microsoft.com/office/powerpoint/2010/main" val="2936596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is some insights on ETF</a:t>
            </a:r>
            <a:r>
              <a:rPr lang="en-CA" baseline="0" dirty="0"/>
              <a:t> industry flows directly from our ETF Dashboard (BMOETFS.ca) </a:t>
            </a:r>
            <a:endParaRPr lang="en-CA" dirty="0"/>
          </a:p>
          <a:p>
            <a:pPr marL="171450" indent="-171450">
              <a:buFont typeface="Arial" panose="020B0604020202020204" pitchFamily="34" charset="0"/>
              <a:buChar char="•"/>
            </a:pPr>
            <a:r>
              <a:rPr lang="en-CA" dirty="0"/>
              <a:t>Highlight</a:t>
            </a:r>
            <a:r>
              <a:rPr lang="en-CA" baseline="0" dirty="0"/>
              <a:t> some dark </a:t>
            </a:r>
            <a:r>
              <a:rPr lang="en-CA" baseline="0" dirty="0" err="1"/>
              <a:t>gree</a:t>
            </a:r>
            <a:r>
              <a:rPr lang="en-CA" baseline="0" dirty="0"/>
              <a:t> items for strong flows </a:t>
            </a:r>
          </a:p>
          <a:p>
            <a:pPr marL="171450" indent="-171450">
              <a:buFont typeface="Arial" panose="020B0604020202020204" pitchFamily="34" charset="0"/>
              <a:buChar char="•"/>
            </a:pPr>
            <a:r>
              <a:rPr lang="en-CA" baseline="0" dirty="0"/>
              <a:t>Note that these flows are relative to others  </a:t>
            </a:r>
            <a:endParaRPr lang="en-CA" dirty="0"/>
          </a:p>
          <a:p>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6</a:t>
            </a:fld>
            <a:endParaRPr lang="en-CA" dirty="0"/>
          </a:p>
        </p:txBody>
      </p:sp>
    </p:spTree>
    <p:extLst>
      <p:ext uri="{BB962C8B-B14F-4D97-AF65-F5344CB8AC3E}">
        <p14:creationId xmlns:p14="http://schemas.microsoft.com/office/powerpoint/2010/main" val="2249325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Key</a:t>
            </a:r>
            <a:r>
              <a:rPr lang="en-CA" baseline="0" dirty="0"/>
              <a:t> points:</a:t>
            </a:r>
          </a:p>
          <a:p>
            <a:pPr marL="171450" indent="-171450">
              <a:buFont typeface="Arial" panose="020B0604020202020204" pitchFamily="34" charset="0"/>
              <a:buChar char="•"/>
            </a:pPr>
            <a:r>
              <a:rPr lang="en-CA" baseline="0" dirty="0"/>
              <a:t>BMO ETFs is a leader, with top growth in AUM for the past 9 years, is the top provider of Fixed Income and Smart Beta ETFs </a:t>
            </a:r>
          </a:p>
          <a:p>
            <a:pPr marL="171450" indent="-171450">
              <a:buFont typeface="Arial" panose="020B0604020202020204" pitchFamily="34" charset="0"/>
              <a:buChar char="•"/>
            </a:pPr>
            <a:r>
              <a:rPr lang="en-CA" baseline="0" dirty="0"/>
              <a:t>Note that this success comes from Inst, Advisors and Direct, then thank the audience for entrusting us with their assets</a:t>
            </a:r>
          </a:p>
          <a:p>
            <a:pPr marL="171450" indent="-171450">
              <a:buFont typeface="Arial" panose="020B0604020202020204" pitchFamily="34" charset="0"/>
              <a:buChar char="•"/>
            </a:pPr>
            <a:r>
              <a:rPr lang="en-CA" baseline="0" dirty="0"/>
              <a:t>The bar charts shows the annual growth of ETF industry in Canada, now over $200 billion, with BMO ETFs 30% of that</a:t>
            </a:r>
          </a:p>
          <a:p>
            <a:pPr marL="171450" indent="-171450">
              <a:buFont typeface="Arial" panose="020B0604020202020204" pitchFamily="34" charset="0"/>
              <a:buChar char="•"/>
            </a:pPr>
            <a:r>
              <a:rPr lang="en-CA" baseline="0" dirty="0"/>
              <a:t>Lastly,  to highlight our long term ESG efforts,  we have been rated A+ in our active ownership (voting &amp; engagement).  This is across our product line at no extra cost..  We will cover this more in detail later but for now good to know no other ETF provider active in Canada has this rating</a:t>
            </a:r>
            <a:endParaRPr lang="en-CA" dirty="0"/>
          </a:p>
          <a:p>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7</a:t>
            </a:fld>
            <a:endParaRPr lang="en-CA"/>
          </a:p>
        </p:txBody>
      </p:sp>
    </p:spTree>
    <p:extLst>
      <p:ext uri="{BB962C8B-B14F-4D97-AF65-F5344CB8AC3E}">
        <p14:creationId xmlns:p14="http://schemas.microsoft.com/office/powerpoint/2010/main" val="1502964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Here is some more insights on ETF</a:t>
            </a:r>
            <a:r>
              <a:rPr lang="en-CA" baseline="0" dirty="0"/>
              <a:t> industry directly from our ETF Dashboard (BMOETFS.ca).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This is showing the momentum (3 months to 1 year) price movement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The ones in the top right have done well recently and over the past year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Pick a few to discuss to support a theme </a:t>
            </a:r>
            <a:endParaRPr lang="en-CA" dirty="0"/>
          </a:p>
          <a:p>
            <a:endParaRPr lang="en-CA" dirty="0"/>
          </a:p>
        </p:txBody>
      </p:sp>
      <p:sp>
        <p:nvSpPr>
          <p:cNvPr id="4" name="Slide Number Placeholder 3"/>
          <p:cNvSpPr>
            <a:spLocks noGrp="1"/>
          </p:cNvSpPr>
          <p:nvPr>
            <p:ph type="sldNum" sz="quarter" idx="5"/>
          </p:nvPr>
        </p:nvSpPr>
        <p:spPr/>
        <p:txBody>
          <a:bodyPr/>
          <a:lstStyle/>
          <a:p>
            <a:fld id="{93025C62-ADA4-4D06-AD94-A295E58C6EC7}" type="slidenum">
              <a:rPr lang="en-CA" smtClean="0"/>
              <a:t>8</a:t>
            </a:fld>
            <a:endParaRPr lang="en-CA" dirty="0"/>
          </a:p>
        </p:txBody>
      </p:sp>
    </p:spTree>
    <p:extLst>
      <p:ext uri="{BB962C8B-B14F-4D97-AF65-F5344CB8AC3E}">
        <p14:creationId xmlns:p14="http://schemas.microsoft.com/office/powerpoint/2010/main" val="3280478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3025C62-ADA4-4D06-AD94-A295E58C6EC7}" type="slidenum">
              <a:rPr lang="en-CA" smtClean="0"/>
              <a:t>9</a:t>
            </a:fld>
            <a:endParaRPr lang="en-CA"/>
          </a:p>
        </p:txBody>
      </p:sp>
    </p:spTree>
    <p:extLst>
      <p:ext uri="{BB962C8B-B14F-4D97-AF65-F5344CB8AC3E}">
        <p14:creationId xmlns:p14="http://schemas.microsoft.com/office/powerpoint/2010/main" val="24855437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file:///W:\MFMarket\Presentations\JHIC_BMO%20AM%20Institutional\Miscellaneous%20Presentations\Standards%20Decks\Working_Files_JC\Common_Slides\artwork\GettyImages\GettyImages-176727697_Cover.jpg" TargetMode="External"/><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file:///W:\MFMarket\Presentations\JHIC_BMO%20AM%20Institutional\Miscellaneous%20Presentations\Standards%20Decks\Working_Files_JC\Common_Slides\artwork\GettyImages\GettyImages-176727697_Cover.jpg" TargetMode="External"/><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file:///W:\MFMarket\Presentations\JHIC_BMO%20AM%20Institutional\Miscellaneous%20Presentations\Standards%20Decks\Working_Files_JC\Common_Slides\artwork\newsInsights_Landing.jpg" TargetMode="External"/><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8.xml.rels><?xml version="1.0" encoding="UTF-8" standalone="yes"?>
<Relationships xmlns="http://schemas.openxmlformats.org/package/2006/relationships"><Relationship Id="rId3" Type="http://schemas.openxmlformats.org/officeDocument/2006/relationships/image" Target="file:///W:\MFMarket\Presentations\JHIC_BMO%20AM%20Institutional\Miscellaneous%20Presentations\Standards%20Decks\Working_Files_JC\Common_Slides\artwork\servicesSolutions_Landing.jpg" TargetMode="External"/><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Master 1">
    <p:spTree>
      <p:nvGrpSpPr>
        <p:cNvPr id="1" name=""/>
        <p:cNvGrpSpPr/>
        <p:nvPr/>
      </p:nvGrpSpPr>
      <p:grpSpPr>
        <a:xfrm>
          <a:off x="0" y="0"/>
          <a:ext cx="0" cy="0"/>
          <a:chOff x="0" y="0"/>
          <a:chExt cx="0" cy="0"/>
        </a:xfrm>
      </p:grpSpPr>
      <p:sp>
        <p:nvSpPr>
          <p:cNvPr id="7" name="Rectangle 6"/>
          <p:cNvSpPr/>
          <p:nvPr userDrawn="1"/>
        </p:nvSpPr>
        <p:spPr>
          <a:xfrm>
            <a:off x="0" y="5267325"/>
            <a:ext cx="9144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5" name="Line 19"/>
          <p:cNvSpPr>
            <a:spLocks noChangeShapeType="1"/>
          </p:cNvSpPr>
          <p:nvPr userDrawn="1"/>
        </p:nvSpPr>
        <p:spPr bwMode="auto">
          <a:xfrm>
            <a:off x="457200" y="3048000"/>
            <a:ext cx="82296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ctrTitle"/>
          </p:nvPr>
        </p:nvSpPr>
        <p:spPr>
          <a:xfrm>
            <a:off x="457200" y="1219201"/>
            <a:ext cx="8229600" cy="1523999"/>
          </a:xfrm>
        </p:spPr>
        <p:txBody>
          <a:bodyPr anchor="b"/>
          <a:lstStyle>
            <a:lvl1pPr>
              <a:defRPr sz="4200" b="0">
                <a:solidFill>
                  <a:srgbClr val="0079C1"/>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457200" y="3352799"/>
            <a:ext cx="5943600" cy="838201"/>
          </a:xfrm>
        </p:spPr>
        <p:txBody>
          <a:bodyPr/>
          <a:lstStyle>
            <a:lvl1pPr marL="0" indent="0" algn="l">
              <a:spcBef>
                <a:spcPts val="0"/>
              </a:spcBef>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Date Placeholder 3"/>
          <p:cNvSpPr>
            <a:spLocks noGrp="1"/>
          </p:cNvSpPr>
          <p:nvPr>
            <p:ph type="dt" sz="half" idx="10"/>
          </p:nvPr>
        </p:nvSpPr>
        <p:spPr>
          <a:xfrm>
            <a:off x="6400800" y="5854700"/>
            <a:ext cx="2286000" cy="501650"/>
          </a:xfrm>
          <a:prstGeom prst="rect">
            <a:avLst/>
          </a:prstGeom>
        </p:spPr>
        <p:txBody>
          <a:bodyPr lIns="0" tIns="0" rIns="0" bIns="0" anchor="ctr" anchorCtr="0"/>
          <a:lstStyle>
            <a:lvl1pPr algn="r" fontAlgn="auto">
              <a:spcBef>
                <a:spcPts val="0"/>
              </a:spcBef>
              <a:spcAft>
                <a:spcPts val="0"/>
              </a:spcAft>
              <a:defRPr sz="1200">
                <a:solidFill>
                  <a:srgbClr val="FFFFFF"/>
                </a:solidFill>
                <a:latin typeface="Arial"/>
                <a:ea typeface="+mn-ea"/>
                <a:cs typeface="Arial"/>
              </a:defRPr>
            </a:lvl1pPr>
          </a:lstStyle>
          <a:p>
            <a:pPr>
              <a:defRPr/>
            </a:pPr>
            <a:fld id="{01E8F0FF-093C-9049-98D4-0263F71D3AD7}" type="datetime4">
              <a:rPr lang="en-US"/>
              <a:pPr>
                <a:defRPr/>
              </a:pPr>
              <a:t>March 2, 2020</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594" y="5685576"/>
            <a:ext cx="4067944" cy="781045"/>
          </a:xfrm>
          <a:prstGeom prst="rect">
            <a:avLst/>
          </a:prstGeom>
        </p:spPr>
      </p:pic>
    </p:spTree>
    <p:extLst>
      <p:ext uri="{BB962C8B-B14F-4D97-AF65-F5344CB8AC3E}">
        <p14:creationId xmlns:p14="http://schemas.microsoft.com/office/powerpoint/2010/main" val="3745758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Master 3 Whit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userDrawn="1"/>
        </p:nvSpPr>
        <p:spPr>
          <a:xfrm>
            <a:off x="4038600" y="2362200"/>
            <a:ext cx="3429000" cy="3429000"/>
          </a:xfrm>
          <a:prstGeom prst="ellipse">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8" name="Oval 7"/>
          <p:cNvSpPr/>
          <p:nvPr userDrawn="1"/>
        </p:nvSpPr>
        <p:spPr bwMode="auto">
          <a:xfrm>
            <a:off x="306388" y="-122238"/>
            <a:ext cx="4419600" cy="4419601"/>
          </a:xfrm>
          <a:prstGeom prst="ellipse">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9" name="Oval 8"/>
          <p:cNvSpPr/>
          <p:nvPr userDrawn="1"/>
        </p:nvSpPr>
        <p:spPr bwMode="auto">
          <a:xfrm>
            <a:off x="239713" y="-203200"/>
            <a:ext cx="4587875" cy="458787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3" name="Subtitle 2"/>
          <p:cNvSpPr>
            <a:spLocks noGrp="1"/>
          </p:cNvSpPr>
          <p:nvPr userDrawn="1">
            <p:ph type="subTitle" idx="1" hasCustomPrompt="1"/>
          </p:nvPr>
        </p:nvSpPr>
        <p:spPr>
          <a:xfrm>
            <a:off x="4757753" y="3657600"/>
            <a:ext cx="2219254" cy="914401"/>
          </a:xfrm>
        </p:spPr>
        <p:txBody>
          <a:bodyPr anchor="ctr"/>
          <a:lstStyle>
            <a:lvl1pPr marL="0" indent="0" algn="l">
              <a:spcBef>
                <a:spcPts val="0"/>
              </a:spcBef>
              <a:spcAft>
                <a:spcPts val="600"/>
              </a:spcAft>
              <a:buNone/>
              <a:defRPr sz="16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Prepared for:</a:t>
            </a:r>
          </a:p>
        </p:txBody>
      </p:sp>
      <p:sp>
        <p:nvSpPr>
          <p:cNvPr id="11" name="Content Placeholder 2"/>
          <p:cNvSpPr>
            <a:spLocks noGrp="1"/>
          </p:cNvSpPr>
          <p:nvPr>
            <p:ph idx="13" hasCustomPrompt="1"/>
          </p:nvPr>
        </p:nvSpPr>
        <p:spPr>
          <a:xfrm>
            <a:off x="764262" y="759015"/>
            <a:ext cx="3503852" cy="2670048"/>
          </a:xfrm>
        </p:spPr>
        <p:txBody>
          <a:bodyPr wrap="square" lIns="0" tIns="0" rIns="0" numCol="1" spcCol="0" anchor="ctr"/>
          <a:lstStyle>
            <a:lvl1pPr marL="0">
              <a:spcBef>
                <a:spcPts val="0"/>
              </a:spcBef>
              <a:spcAft>
                <a:spcPts val="0"/>
              </a:spcAft>
              <a:defRPr sz="2800" b="0" baseline="0">
                <a:solidFill>
                  <a:srgbClr val="0079C1"/>
                </a:solidFill>
              </a:defRPr>
            </a:lvl1pPr>
            <a:lvl2pPr marL="0" indent="0">
              <a:spcBef>
                <a:spcPts val="1800"/>
              </a:spcBef>
              <a:spcAft>
                <a:spcPts val="0"/>
              </a:spcAft>
              <a:buNone/>
              <a:defRPr sz="2800" b="1" baseline="0">
                <a:solidFill>
                  <a:srgbClr val="0079C1"/>
                </a:solidFill>
              </a:defRPr>
            </a:lvl2pPr>
            <a:lvl3pPr marL="0" indent="0">
              <a:spcBef>
                <a:spcPts val="2400"/>
              </a:spcBef>
              <a:spcAft>
                <a:spcPts val="0"/>
              </a:spcAft>
              <a:buNone/>
              <a:defRPr sz="1200" b="0">
                <a:solidFill>
                  <a:srgbClr val="0079C1"/>
                </a:solidFill>
              </a:defRPr>
            </a:lvl3pPr>
            <a:lvl4pPr marL="0" indent="0">
              <a:spcBef>
                <a:spcPts val="1200"/>
              </a:spcBef>
              <a:spcAft>
                <a:spcPts val="0"/>
              </a:spcAft>
              <a:buNone/>
              <a:defRPr sz="1000">
                <a:solidFill>
                  <a:srgbClr val="3394CD"/>
                </a:solidFill>
              </a:defRPr>
            </a:lvl4pPr>
            <a:lvl5pPr marL="3175" indent="0">
              <a:spcBef>
                <a:spcPts val="400"/>
              </a:spcBef>
              <a:spcAft>
                <a:spcPts val="0"/>
              </a:spcAft>
              <a:buNone/>
              <a:defRPr sz="800"/>
            </a:lvl5pPr>
          </a:lstStyle>
          <a:p>
            <a:pPr lvl="0"/>
            <a:r>
              <a:rPr lang="en-US" dirty="0"/>
              <a:t>BMO Global Asset Management </a:t>
            </a:r>
          </a:p>
          <a:p>
            <a:pPr lvl="1"/>
            <a:r>
              <a:rPr lang="en-US" dirty="0"/>
              <a:t>Title</a:t>
            </a:r>
          </a:p>
          <a:p>
            <a:pPr lvl="2"/>
            <a:r>
              <a:rPr lang="en-US" dirty="0"/>
              <a:t>Information as of &lt; &gt;</a:t>
            </a:r>
          </a:p>
        </p:txBody>
      </p:sp>
      <p:sp>
        <p:nvSpPr>
          <p:cNvPr id="12" name="Rectangle 11"/>
          <p:cNvSpPr/>
          <p:nvPr userDrawn="1"/>
        </p:nvSpPr>
        <p:spPr>
          <a:xfrm>
            <a:off x="4038600" y="5184775"/>
            <a:ext cx="3638550" cy="3016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13" name="Rectangle 12"/>
          <p:cNvSpPr/>
          <p:nvPr userDrawn="1"/>
        </p:nvSpPr>
        <p:spPr>
          <a:xfrm>
            <a:off x="0" y="5267325"/>
            <a:ext cx="9144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10" name="Content Placeholder 2"/>
          <p:cNvSpPr>
            <a:spLocks noGrp="1"/>
          </p:cNvSpPr>
          <p:nvPr>
            <p:ph idx="12" hasCustomPrompt="1"/>
          </p:nvPr>
        </p:nvSpPr>
        <p:spPr>
          <a:xfrm>
            <a:off x="5330952" y="5559552"/>
            <a:ext cx="3429000" cy="950976"/>
          </a:xfrm>
        </p:spPr>
        <p:txBody>
          <a:bodyPr numCol="1" spcCol="0" anchor="ctr"/>
          <a:lstStyle>
            <a:lvl1pPr>
              <a:spcBef>
                <a:spcPts val="0"/>
              </a:spcBef>
              <a:spcAft>
                <a:spcPts val="0"/>
              </a:spcAft>
              <a:defRPr sz="1000">
                <a:solidFill>
                  <a:schemeClr val="bg1"/>
                </a:solidFill>
              </a:defRPr>
            </a:lvl1pPr>
            <a:lvl2pPr marL="3175" indent="0">
              <a:spcBef>
                <a:spcPts val="0"/>
              </a:spcBef>
              <a:spcAft>
                <a:spcPts val="0"/>
              </a:spcAft>
              <a:buNone/>
              <a:defRPr sz="1000">
                <a:solidFill>
                  <a:schemeClr val="bg1"/>
                </a:solidFill>
              </a:defRPr>
            </a:lvl2pPr>
            <a:lvl3pPr marL="3175" indent="0">
              <a:spcBef>
                <a:spcPts val="0"/>
              </a:spcBef>
              <a:spcAft>
                <a:spcPts val="0"/>
              </a:spcAft>
              <a:buNone/>
              <a:defRPr sz="1000" b="0">
                <a:solidFill>
                  <a:schemeClr val="bg1"/>
                </a:solidFill>
              </a:defRPr>
            </a:lvl3pPr>
            <a:lvl4pPr marL="3175" indent="0">
              <a:spcBef>
                <a:spcPts val="1200"/>
              </a:spcBef>
              <a:spcAft>
                <a:spcPts val="0"/>
              </a:spcAft>
              <a:buNone/>
              <a:defRPr sz="1000">
                <a:solidFill>
                  <a:schemeClr val="bg1"/>
                </a:solidFill>
              </a:defRPr>
            </a:lvl4pPr>
            <a:lvl5pPr marL="3175" indent="0">
              <a:spcBef>
                <a:spcPts val="400"/>
              </a:spcBef>
              <a:spcAft>
                <a:spcPts val="0"/>
              </a:spcAft>
              <a:buNone/>
              <a:defRPr sz="800"/>
            </a:lvl5pPr>
          </a:lstStyle>
          <a:p>
            <a:pPr lvl="0"/>
            <a:r>
              <a:rPr lang="en-US" dirty="0"/>
              <a:t>Presented by:</a:t>
            </a:r>
          </a:p>
          <a:p>
            <a:pPr lvl="1"/>
            <a:r>
              <a:rPr lang="en-US" dirty="0"/>
              <a:t>Second level</a:t>
            </a:r>
          </a:p>
          <a:p>
            <a:pPr lvl="2"/>
            <a:r>
              <a:rPr lang="en-US" dirty="0"/>
              <a:t>Third level</a:t>
            </a:r>
          </a:p>
          <a:p>
            <a:pPr lvl="3"/>
            <a:r>
              <a:rPr lang="en-US" dirty="0"/>
              <a:t>Fourth level</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7594" y="5685576"/>
            <a:ext cx="4067944" cy="781045"/>
          </a:xfrm>
          <a:prstGeom prst="rect">
            <a:avLst/>
          </a:prstGeom>
        </p:spPr>
      </p:pic>
    </p:spTree>
    <p:extLst>
      <p:ext uri="{BB962C8B-B14F-4D97-AF65-F5344CB8AC3E}">
        <p14:creationId xmlns:p14="http://schemas.microsoft.com/office/powerpoint/2010/main" val="1653746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able of contents">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a:xfrm>
            <a:off x="457200" y="0"/>
            <a:ext cx="8229600" cy="914400"/>
          </a:xfrm>
        </p:spPr>
        <p:txBody>
          <a:bodyPr/>
          <a:lstStyle>
            <a:lvl1pPr>
              <a:defRPr>
                <a:solidFill>
                  <a:srgbClr val="0079C1"/>
                </a:solidFill>
              </a:defRPr>
            </a:lvl1pPr>
          </a:lstStyle>
          <a:p>
            <a:r>
              <a:rPr lang="en-US" dirty="0"/>
              <a:t>Click to edit Master title style</a:t>
            </a:r>
          </a:p>
        </p:txBody>
      </p:sp>
      <p:pic>
        <p:nvPicPr>
          <p:cNvPr id="7" name="Picture 3" descr="BHB3980D TOC graphi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81200" y="1288854"/>
            <a:ext cx="89456" cy="429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6"/>
          <p:cNvSpPr>
            <a:spLocks noGrp="1"/>
          </p:cNvSpPr>
          <p:nvPr>
            <p:ph type="body" sz="quarter" idx="12"/>
          </p:nvPr>
        </p:nvSpPr>
        <p:spPr>
          <a:xfrm>
            <a:off x="2564402" y="1230505"/>
            <a:ext cx="6111374" cy="4355908"/>
          </a:xfrm>
        </p:spPr>
        <p:txBody>
          <a:bodyPr anchor="ctr" anchorCtr="0"/>
          <a:lstStyle>
            <a:lvl1pPr marL="0" marR="0" indent="0" algn="l" defTabSz="422041" rtl="0" eaLnBrk="1" fontAlgn="base" latinLnBrk="0" hangingPunct="1">
              <a:lnSpc>
                <a:spcPct val="100000"/>
              </a:lnSpc>
              <a:spcBef>
                <a:spcPts val="1400"/>
              </a:spcBef>
              <a:spcAft>
                <a:spcPts val="700"/>
              </a:spcAft>
              <a:buClrTx/>
              <a:buSzPts val="1600"/>
              <a:buFont typeface="Lucida Grande"/>
              <a:buNone/>
              <a:tabLst/>
              <a:defRPr sz="1400"/>
            </a:lvl1pPr>
            <a:lvl2pPr marL="214313" marR="0" indent="-214313" algn="l" defTabSz="422041" rtl="0" eaLnBrk="1" fontAlgn="base" latinLnBrk="0" hangingPunct="1">
              <a:lnSpc>
                <a:spcPct val="100000"/>
              </a:lnSpc>
              <a:spcBef>
                <a:spcPts val="700"/>
              </a:spcBef>
              <a:spcAft>
                <a:spcPct val="0"/>
              </a:spcAft>
              <a:buClrTx/>
              <a:buSzPct val="120000"/>
              <a:buFont typeface="Arial"/>
              <a:buChar char="•"/>
              <a:tabLst/>
              <a:defRPr sz="1400"/>
            </a:lvl2pPr>
            <a:lvl3pPr marL="457200" marR="0" indent="-249238" algn="l" defTabSz="422041" rtl="0" eaLnBrk="1" fontAlgn="base" latinLnBrk="0" hangingPunct="1">
              <a:lnSpc>
                <a:spcPct val="100000"/>
              </a:lnSpc>
              <a:spcBef>
                <a:spcPts val="700"/>
              </a:spcBef>
              <a:spcAft>
                <a:spcPct val="0"/>
              </a:spcAft>
              <a:buClrTx/>
              <a:buSzPts val="1600"/>
              <a:buFont typeface="Lucida Grande"/>
              <a:buChar char="–"/>
              <a:tabLst/>
              <a:defRPr sz="1400"/>
            </a:lvl3pPr>
            <a:lvl4pPr marL="706438" marR="0" indent="-257175" algn="l" defTabSz="422041" rtl="0" eaLnBrk="1" fontAlgn="base" latinLnBrk="0" hangingPunct="1">
              <a:lnSpc>
                <a:spcPct val="100000"/>
              </a:lnSpc>
              <a:spcBef>
                <a:spcPts val="700"/>
              </a:spcBef>
              <a:spcAft>
                <a:spcPct val="0"/>
              </a:spcAft>
              <a:buClrTx/>
              <a:buSzTx/>
              <a:buFont typeface="Arial" charset="0"/>
              <a:buChar char="–"/>
              <a:tabLst/>
              <a:defRPr sz="1400"/>
            </a:lvl4pPr>
            <a:lvl5pPr marL="984250" marR="0" indent="-263525" algn="l" defTabSz="422041" rtl="0" eaLnBrk="1" fontAlgn="base" latinLnBrk="0" hangingPunct="1">
              <a:lnSpc>
                <a:spcPct val="100000"/>
              </a:lnSpc>
              <a:spcBef>
                <a:spcPts val="700"/>
              </a:spcBef>
              <a:spcAft>
                <a:spcPct val="0"/>
              </a:spcAft>
              <a:buClrTx/>
              <a:buSzTx/>
              <a:buFont typeface="Arial" charset="0"/>
              <a:buChar char="»"/>
              <a:tabLst/>
              <a:defRPr/>
            </a:lvl5pPr>
          </a:lstStyle>
          <a:p>
            <a:pPr marL="0" marR="0" lvl="0" indent="0" algn="l" defTabSz="422041" rtl="0" eaLnBrk="1" fontAlgn="base" latinLnBrk="0" hangingPunct="1">
              <a:lnSpc>
                <a:spcPct val="100000"/>
              </a:lnSpc>
              <a:spcBef>
                <a:spcPts val="1400"/>
              </a:spcBef>
              <a:spcAft>
                <a:spcPts val="700"/>
              </a:spcAft>
              <a:buClrTx/>
              <a:buSzPts val="1600"/>
              <a:buFont typeface="Lucida Grande"/>
              <a:buNone/>
              <a:tabLst/>
              <a:defRPr/>
            </a:pPr>
            <a:r>
              <a:rPr kumimoji="0" lang="en-US" sz="1400" b="1" i="0" u="none" strike="noStrike" kern="1200" cap="none" spc="0" normalizeH="0" baseline="0" noProof="0" dirty="0">
                <a:ln>
                  <a:noFill/>
                </a:ln>
                <a:solidFill>
                  <a:srgbClr val="0079C1"/>
                </a:solidFill>
                <a:effectLst/>
                <a:uLnTx/>
                <a:uFillTx/>
                <a:latin typeface="Arial"/>
                <a:ea typeface="ＭＳ Ｐゴシック" charset="0"/>
                <a:cs typeface="Arial"/>
              </a:rPr>
              <a:t>Click to edit Master text styles</a:t>
            </a:r>
          </a:p>
          <a:p>
            <a:pPr marL="214313" marR="0" lvl="1" indent="-214313" algn="l" defTabSz="422041" rtl="0" eaLnBrk="1" fontAlgn="base" latinLnBrk="0" hangingPunct="1">
              <a:lnSpc>
                <a:spcPct val="100000"/>
              </a:lnSpc>
              <a:spcBef>
                <a:spcPts val="700"/>
              </a:spcBef>
              <a:spcAft>
                <a:spcPct val="0"/>
              </a:spcAft>
              <a:buClrTx/>
              <a:buSzPct val="120000"/>
              <a:buFont typeface="Arial"/>
              <a:buChar char="•"/>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charset="0"/>
                <a:cs typeface="Arial"/>
              </a:rPr>
              <a:t>Second level</a:t>
            </a:r>
          </a:p>
          <a:p>
            <a:pPr marL="457200" marR="0" lvl="2" indent="-249238" algn="l" defTabSz="422041" rtl="0" eaLnBrk="1" fontAlgn="base" latinLnBrk="0" hangingPunct="1">
              <a:lnSpc>
                <a:spcPct val="100000"/>
              </a:lnSpc>
              <a:spcBef>
                <a:spcPts val="700"/>
              </a:spcBef>
              <a:spcAft>
                <a:spcPct val="0"/>
              </a:spcAft>
              <a:buClrTx/>
              <a:buSzPts val="1600"/>
              <a:buFont typeface="Lucida Grande"/>
              <a:buChar char="–"/>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charset="0"/>
                <a:cs typeface="Arial"/>
              </a:rPr>
              <a:t>Third level</a:t>
            </a:r>
          </a:p>
          <a:p>
            <a:pPr marL="706438" marR="0" lvl="3" indent="-257175" algn="l" defTabSz="422041" rtl="0" eaLnBrk="1" fontAlgn="base" latinLnBrk="0" hangingPunct="1">
              <a:lnSpc>
                <a:spcPct val="100000"/>
              </a:lnSpc>
              <a:spcBef>
                <a:spcPts val="700"/>
              </a:spcBef>
              <a:spcAft>
                <a:spcPct val="0"/>
              </a:spcAft>
              <a:buClrTx/>
              <a:buSzTx/>
              <a:buFont typeface="Arial"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charset="0"/>
                <a:cs typeface="Arial"/>
              </a:rPr>
              <a:t>Fourth level</a:t>
            </a:r>
          </a:p>
          <a:p>
            <a:pPr marL="984250" marR="0" lvl="4" indent="-263525" algn="l" defTabSz="422041" rtl="0" eaLnBrk="1" fontAlgn="base" latinLnBrk="0" hangingPunct="1">
              <a:lnSpc>
                <a:spcPct val="100000"/>
              </a:lnSpc>
              <a:spcBef>
                <a:spcPts val="700"/>
              </a:spcBef>
              <a:spcAft>
                <a:spcPct val="0"/>
              </a:spcAft>
              <a:buClrTx/>
              <a:buSzTx/>
              <a:buFont typeface="Arial" charset="0"/>
              <a:buChar char="»"/>
              <a:tabLst/>
              <a:defRPr/>
            </a:pPr>
            <a:r>
              <a:rPr kumimoji="0" lang="en-US" sz="1200" b="0" i="0" u="none" strike="noStrike" kern="1200" cap="none" spc="0" normalizeH="0" baseline="0" noProof="0" dirty="0">
                <a:ln>
                  <a:noFill/>
                </a:ln>
                <a:solidFill>
                  <a:prstClr val="black"/>
                </a:solidFill>
                <a:effectLst/>
                <a:uLnTx/>
                <a:uFillTx/>
                <a:latin typeface="Arial"/>
                <a:ea typeface="ＭＳ Ｐゴシック" charset="0"/>
                <a:cs typeface="Arial"/>
              </a:rPr>
              <a:t>Fifth level</a:t>
            </a:r>
            <a:endParaRPr kumimoji="0" lang="en-GB" sz="1200" b="0" i="0" u="none" strike="noStrike" kern="1200" cap="none" spc="0" normalizeH="0" baseline="0" noProof="0" dirty="0">
              <a:ln>
                <a:noFill/>
              </a:ln>
              <a:solidFill>
                <a:prstClr val="black"/>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757790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0"/>
            <a:ext cx="8229600" cy="1901952"/>
          </a:xfrm>
        </p:spPr>
        <p:txBody>
          <a:bodyPr anchor="b"/>
          <a:lstStyle>
            <a:lvl1pPr>
              <a:defRPr sz="3200" b="0">
                <a:solidFill>
                  <a:srgbClr val="0079C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457200" y="3352798"/>
            <a:ext cx="8229600" cy="2898648"/>
          </a:xfrm>
        </p:spPr>
        <p:txBody>
          <a:bodyPr/>
          <a:lstStyle>
            <a:lvl1pPr marL="0" indent="0" algn="l">
              <a:spcBef>
                <a:spcPts val="0"/>
              </a:spcBef>
              <a:buNone/>
              <a:defRPr sz="16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1"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extLst>
      <p:ext uri="{BB962C8B-B14F-4D97-AF65-F5344CB8AC3E}">
        <p14:creationId xmlns:p14="http://schemas.microsoft.com/office/powerpoint/2010/main" val="2396330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Large 1-col No Tag">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a:xfrm>
            <a:off x="457200" y="0"/>
            <a:ext cx="8229600" cy="914400"/>
          </a:xfrm>
        </p:spPr>
        <p:txBody>
          <a:bodyPr/>
          <a:lstStyle>
            <a:lvl1pPr>
              <a:defRPr>
                <a:solidFill>
                  <a:srgbClr val="0079C1"/>
                </a:solidFill>
              </a:defRPr>
            </a:lvl1pPr>
          </a:lstStyle>
          <a:p>
            <a:r>
              <a:rPr lang="en-US" dirty="0"/>
              <a:t>Click to edit Master title style</a:t>
            </a:r>
          </a:p>
        </p:txBody>
      </p:sp>
      <p:sp>
        <p:nvSpPr>
          <p:cNvPr id="8" name="Slide Number Placeholder 5"/>
          <p:cNvSpPr>
            <a:spLocks noGrp="1"/>
          </p:cNvSpPr>
          <p:nvPr>
            <p:ph type="sldNum" sz="quarter" idx="11"/>
          </p:nvPr>
        </p:nvSpPr>
        <p:spPr/>
        <p:txBody>
          <a:bodyPr/>
          <a:lstStyle>
            <a:lvl1pPr>
              <a:defRPr/>
            </a:lvl1pPr>
          </a:lstStyle>
          <a:p>
            <a:pPr>
              <a:defRPr/>
            </a:pPr>
            <a:fld id="{A8C2AA5B-A104-014F-B9FD-226CAFC3787C}" type="slidenum">
              <a:rPr lang="en-US"/>
              <a:pPr>
                <a:defRPr/>
              </a:pPr>
              <a:t>‹#›</a:t>
            </a:fld>
            <a:endParaRPr lang="en-US" dirty="0"/>
          </a:p>
        </p:txBody>
      </p:sp>
      <p:sp>
        <p:nvSpPr>
          <p:cNvPr id="10" name="Content Placeholder 2"/>
          <p:cNvSpPr>
            <a:spLocks noGrp="1"/>
          </p:cNvSpPr>
          <p:nvPr>
            <p:ph idx="12"/>
          </p:nvPr>
        </p:nvSpPr>
        <p:spPr>
          <a:xfrm>
            <a:off x="457200" y="1143000"/>
            <a:ext cx="8229600" cy="4983163"/>
          </a:xfrm>
        </p:spPr>
        <p:txBody>
          <a:bodyPr/>
          <a:lstStyle>
            <a:lvl1pPr>
              <a:spcAft>
                <a:spcPts val="0"/>
              </a:spcAft>
              <a:defRPr/>
            </a:lvl1pPr>
            <a:lvl5pPr marL="1143000" indent="-225425">
              <a:buFont typeface="Lucida Grande"/>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p:nvPr>
        </p:nvSpPr>
        <p:spPr>
          <a:xfrm>
            <a:off x="457200" y="5715000"/>
            <a:ext cx="8240713" cy="457200"/>
          </a:xfrm>
        </p:spPr>
        <p:txBody>
          <a:bodyPr anchor="b"/>
          <a:lstStyle>
            <a:lvl1pPr>
              <a:spcBef>
                <a:spcPts val="0"/>
              </a:spcBef>
              <a:defRPr sz="1000" b="0">
                <a:solidFill>
                  <a:schemeClr val="tx1"/>
                </a:solidFill>
              </a:defRPr>
            </a:lvl1pPr>
          </a:lstStyle>
          <a:p>
            <a:pPr lvl="0"/>
            <a:endParaRPr lang="en-CA" dirty="0"/>
          </a:p>
        </p:txBody>
      </p:sp>
    </p:spTree>
    <p:extLst>
      <p:ext uri="{BB962C8B-B14F-4D97-AF65-F5344CB8AC3E}">
        <p14:creationId xmlns:p14="http://schemas.microsoft.com/office/powerpoint/2010/main" val="1794439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Large 1-col with Tag">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a:xfrm>
            <a:off x="457200" y="0"/>
            <a:ext cx="8229600" cy="914400"/>
          </a:xfrm>
        </p:spPr>
        <p:txBody>
          <a:bodyPr/>
          <a:lstStyle>
            <a:lvl1pPr>
              <a:defRPr>
                <a:solidFill>
                  <a:srgbClr val="0079C1"/>
                </a:solidFill>
              </a:defRPr>
            </a:lvl1pPr>
          </a:lstStyle>
          <a:p>
            <a:r>
              <a:rPr lang="en-US" dirty="0"/>
              <a:t>Click to edit Master title style</a:t>
            </a:r>
          </a:p>
        </p:txBody>
      </p:sp>
      <p:sp>
        <p:nvSpPr>
          <p:cNvPr id="8" name="Slide Number Placeholder 5"/>
          <p:cNvSpPr>
            <a:spLocks noGrp="1"/>
          </p:cNvSpPr>
          <p:nvPr>
            <p:ph type="sldNum" sz="quarter" idx="11"/>
          </p:nvPr>
        </p:nvSpPr>
        <p:spPr/>
        <p:txBody>
          <a:bodyPr/>
          <a:lstStyle>
            <a:lvl1pPr>
              <a:defRPr/>
            </a:lvl1pPr>
          </a:lstStyle>
          <a:p>
            <a:pPr>
              <a:defRPr/>
            </a:pPr>
            <a:fld id="{A8C2AA5B-A104-014F-B9FD-226CAFC3787C}" type="slidenum">
              <a:rPr lang="en-US"/>
              <a:pPr>
                <a:defRPr/>
              </a:pPr>
              <a:t>‹#›</a:t>
            </a:fld>
            <a:endParaRPr lang="en-US" dirty="0"/>
          </a:p>
        </p:txBody>
      </p:sp>
      <p:sp>
        <p:nvSpPr>
          <p:cNvPr id="10" name="Content Placeholder 2"/>
          <p:cNvSpPr>
            <a:spLocks noGrp="1"/>
          </p:cNvSpPr>
          <p:nvPr>
            <p:ph idx="12"/>
          </p:nvPr>
        </p:nvSpPr>
        <p:spPr>
          <a:xfrm>
            <a:off x="457200" y="1143000"/>
            <a:ext cx="8229600" cy="4983163"/>
          </a:xfrm>
        </p:spPr>
        <p:txBody>
          <a:bodyPr/>
          <a:lstStyle>
            <a:lvl1pPr>
              <a:spcAft>
                <a:spcPts val="0"/>
              </a:spcAft>
              <a:defRPr/>
            </a:lvl1pPr>
            <a:lvl5pPr marL="1143000" indent="-225425">
              <a:buFont typeface="Lucida Grande"/>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p:cNvGrpSpPr/>
          <p:nvPr userDrawn="1"/>
        </p:nvGrpSpPr>
        <p:grpSpPr>
          <a:xfrm>
            <a:off x="2924493" y="5562991"/>
            <a:ext cx="3295015" cy="137160"/>
            <a:chOff x="-939485" y="2463485"/>
            <a:chExt cx="3295015" cy="137160"/>
          </a:xfrm>
        </p:grpSpPr>
        <p:cxnSp>
          <p:nvCxnSpPr>
            <p:cNvPr id="15" name="Straight Connector 14"/>
            <p:cNvCxnSpPr/>
            <p:nvPr/>
          </p:nvCxnSpPr>
          <p:spPr>
            <a:xfrm flipV="1">
              <a:off x="-939485" y="2532065"/>
              <a:ext cx="3295015" cy="1"/>
            </a:xfrm>
            <a:prstGeom prst="line">
              <a:avLst/>
            </a:prstGeom>
            <a:ln w="9525">
              <a:solidFill>
                <a:srgbClr val="8C8C8C"/>
              </a:solidFill>
            </a:ln>
            <a:effectLst/>
          </p:spPr>
          <p:style>
            <a:lnRef idx="2">
              <a:schemeClr val="accent1"/>
            </a:lnRef>
            <a:fillRef idx="0">
              <a:schemeClr val="accent1"/>
            </a:fillRef>
            <a:effectRef idx="1">
              <a:schemeClr val="accent1"/>
            </a:effectRef>
            <a:fontRef idx="minor">
              <a:schemeClr val="tx1"/>
            </a:fontRef>
          </p:style>
        </p:cxnSp>
        <p:sp>
          <p:nvSpPr>
            <p:cNvPr id="16" name="Right Triangle 15"/>
            <p:cNvSpPr>
              <a:spLocks noChangeAspect="1"/>
            </p:cNvSpPr>
            <p:nvPr/>
          </p:nvSpPr>
          <p:spPr>
            <a:xfrm rot="18900000">
              <a:off x="639442" y="2463485"/>
              <a:ext cx="137160" cy="137160"/>
            </a:xfrm>
            <a:prstGeom prst="rtTriangle">
              <a:avLst/>
            </a:prstGeom>
            <a:solidFill>
              <a:srgbClr val="8C8C8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latin typeface="Arial Narrow" panose="020B0606020202030204" pitchFamily="34" charset="0"/>
              </a:endParaRPr>
            </a:p>
          </p:txBody>
        </p:sp>
      </p:grpSp>
      <p:sp>
        <p:nvSpPr>
          <p:cNvPr id="22" name="Content Placeholder 21"/>
          <p:cNvSpPr>
            <a:spLocks noGrp="1"/>
          </p:cNvSpPr>
          <p:nvPr>
            <p:ph sz="quarter" idx="13"/>
          </p:nvPr>
        </p:nvSpPr>
        <p:spPr>
          <a:xfrm>
            <a:off x="685800" y="5746751"/>
            <a:ext cx="7772400" cy="501649"/>
          </a:xfrm>
        </p:spPr>
        <p:txBody>
          <a:bodyPr anchor="ctr"/>
          <a:lstStyle>
            <a:lvl1pPr algn="ctr">
              <a:spcBef>
                <a:spcPts val="0"/>
              </a:spcBef>
              <a:defRPr sz="1400" b="0">
                <a:solidFill>
                  <a:srgbClr val="8C8C8C"/>
                </a:solidFill>
              </a:defRPr>
            </a:lvl1pPr>
          </a:lstStyle>
          <a:p>
            <a:pPr lvl="0"/>
            <a:r>
              <a:rPr lang="en-US" dirty="0"/>
              <a:t>Click to edit Master text styles</a:t>
            </a:r>
          </a:p>
        </p:txBody>
      </p:sp>
      <p:sp>
        <p:nvSpPr>
          <p:cNvPr id="13" name="Text Placeholder 8"/>
          <p:cNvSpPr>
            <a:spLocks noGrp="1"/>
          </p:cNvSpPr>
          <p:nvPr>
            <p:ph type="body" sz="quarter" idx="14"/>
          </p:nvPr>
        </p:nvSpPr>
        <p:spPr>
          <a:xfrm>
            <a:off x="457200" y="5102225"/>
            <a:ext cx="8240713" cy="457200"/>
          </a:xfrm>
        </p:spPr>
        <p:txBody>
          <a:bodyPr anchor="b"/>
          <a:lstStyle>
            <a:lvl1pPr>
              <a:lnSpc>
                <a:spcPts val="1100"/>
              </a:lnSpc>
              <a:spcBef>
                <a:spcPts val="0"/>
              </a:spcBef>
              <a:spcAft>
                <a:spcPts val="0"/>
              </a:spcAft>
              <a:defRPr sz="1000" b="0">
                <a:solidFill>
                  <a:schemeClr val="tx1"/>
                </a:solidFill>
              </a:defRPr>
            </a:lvl1pPr>
          </a:lstStyle>
          <a:p>
            <a:pPr lvl="0"/>
            <a:endParaRPr lang="en-CA" dirty="0"/>
          </a:p>
        </p:txBody>
      </p:sp>
    </p:spTree>
    <p:extLst>
      <p:ext uri="{BB962C8B-B14F-4D97-AF65-F5344CB8AC3E}">
        <p14:creationId xmlns:p14="http://schemas.microsoft.com/office/powerpoint/2010/main" val="4209431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Large 2-col No Tag">
    <p:spTree>
      <p:nvGrpSpPr>
        <p:cNvPr id="1" name=""/>
        <p:cNvGrpSpPr/>
        <p:nvPr/>
      </p:nvGrpSpPr>
      <p:grpSpPr>
        <a:xfrm>
          <a:off x="0" y="0"/>
          <a:ext cx="0" cy="0"/>
          <a:chOff x="0" y="0"/>
          <a:chExt cx="0" cy="0"/>
        </a:xfrm>
      </p:grpSpPr>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p:txBody>
          <a:bodyPr/>
          <a:lstStyle>
            <a:lvl1pPr>
              <a:defRPr>
                <a:solidFill>
                  <a:srgbClr val="0079C1"/>
                </a:solidFill>
              </a:defRPr>
            </a:lvl1pPr>
          </a:lstStyle>
          <a:p>
            <a:r>
              <a:rPr lang="en-US" dirty="0"/>
              <a:t>Click to edit Master title style</a:t>
            </a:r>
          </a:p>
        </p:txBody>
      </p:sp>
      <p:sp>
        <p:nvSpPr>
          <p:cNvPr id="3" name="Content Placeholder 2"/>
          <p:cNvSpPr>
            <a:spLocks noGrp="1"/>
          </p:cNvSpPr>
          <p:nvPr>
            <p:ph idx="1"/>
          </p:nvPr>
        </p:nvSpPr>
        <p:spPr>
          <a:xfrm>
            <a:off x="457200" y="1143000"/>
            <a:ext cx="3965575" cy="4983163"/>
          </a:xfrm>
        </p:spPr>
        <p:txBody>
          <a:bodyPr/>
          <a:lstStyle>
            <a:lvl1pPr>
              <a:spcAft>
                <a:spcPts val="0"/>
              </a:spcAft>
              <a:defRPr/>
            </a:lvl1pPr>
            <a:lvl5pPr marL="1143000" indent="-225425">
              <a:buFont typeface="Lucida Grande"/>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3"/>
          </p:nvPr>
        </p:nvSpPr>
        <p:spPr>
          <a:xfrm>
            <a:off x="4719638" y="1144710"/>
            <a:ext cx="3967162" cy="4983163"/>
          </a:xfrm>
        </p:spPr>
        <p:txBody>
          <a:bodyPr/>
          <a:lstStyle>
            <a:lvl1pPr>
              <a:spcAft>
                <a:spcPts val="0"/>
              </a:spcAf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5"/>
          </p:nvPr>
        </p:nvSpPr>
        <p:spPr/>
        <p:txBody>
          <a:bodyPr/>
          <a:lstStyle>
            <a:lvl1pPr>
              <a:defRPr/>
            </a:lvl1pPr>
          </a:lstStyle>
          <a:p>
            <a:pPr>
              <a:defRPr/>
            </a:pPr>
            <a:fld id="{320EE510-2E62-1E45-9630-6AC99934625F}" type="slidenum">
              <a:rPr lang="en-US"/>
              <a:pPr>
                <a:defRPr/>
              </a:pPr>
              <a:t>‹#›</a:t>
            </a:fld>
            <a:endParaRPr lang="en-US" dirty="0"/>
          </a:p>
        </p:txBody>
      </p:sp>
      <p:sp>
        <p:nvSpPr>
          <p:cNvPr id="16" name="Text Placeholder 8"/>
          <p:cNvSpPr>
            <a:spLocks noGrp="1"/>
          </p:cNvSpPr>
          <p:nvPr>
            <p:ph type="body" sz="quarter" idx="16"/>
          </p:nvPr>
        </p:nvSpPr>
        <p:spPr>
          <a:xfrm>
            <a:off x="457200" y="5715000"/>
            <a:ext cx="8240713" cy="457200"/>
          </a:xfrm>
        </p:spPr>
        <p:txBody>
          <a:bodyPr anchor="b"/>
          <a:lstStyle>
            <a:lvl1pPr>
              <a:spcBef>
                <a:spcPts val="0"/>
              </a:spcBef>
              <a:defRPr sz="1000" b="0">
                <a:solidFill>
                  <a:schemeClr val="tx1"/>
                </a:solidFill>
              </a:defRPr>
            </a:lvl1pPr>
          </a:lstStyle>
          <a:p>
            <a:pPr lvl="0"/>
            <a:endParaRPr lang="en-CA" dirty="0"/>
          </a:p>
        </p:txBody>
      </p:sp>
    </p:spTree>
    <p:extLst>
      <p:ext uri="{BB962C8B-B14F-4D97-AF65-F5344CB8AC3E}">
        <p14:creationId xmlns:p14="http://schemas.microsoft.com/office/powerpoint/2010/main" val="326911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Large 2-col with Tag">
    <p:spTree>
      <p:nvGrpSpPr>
        <p:cNvPr id="1" name=""/>
        <p:cNvGrpSpPr/>
        <p:nvPr/>
      </p:nvGrpSpPr>
      <p:grpSpPr>
        <a:xfrm>
          <a:off x="0" y="0"/>
          <a:ext cx="0" cy="0"/>
          <a:chOff x="0" y="0"/>
          <a:chExt cx="0" cy="0"/>
        </a:xfrm>
      </p:grpSpPr>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p:txBody>
          <a:bodyPr/>
          <a:lstStyle>
            <a:lvl1pPr>
              <a:defRPr>
                <a:solidFill>
                  <a:srgbClr val="0079C1"/>
                </a:solidFill>
              </a:defRPr>
            </a:lvl1pPr>
          </a:lstStyle>
          <a:p>
            <a:r>
              <a:rPr lang="en-US" dirty="0"/>
              <a:t>Click to edit Master title style</a:t>
            </a:r>
          </a:p>
        </p:txBody>
      </p:sp>
      <p:sp>
        <p:nvSpPr>
          <p:cNvPr id="3" name="Content Placeholder 2"/>
          <p:cNvSpPr>
            <a:spLocks noGrp="1"/>
          </p:cNvSpPr>
          <p:nvPr>
            <p:ph idx="1"/>
          </p:nvPr>
        </p:nvSpPr>
        <p:spPr>
          <a:xfrm>
            <a:off x="457201" y="1143000"/>
            <a:ext cx="3965574" cy="4983163"/>
          </a:xfrm>
        </p:spPr>
        <p:txBody>
          <a:bodyPr/>
          <a:lstStyle>
            <a:lvl1pPr>
              <a:spcAft>
                <a:spcPts val="0"/>
              </a:spcAft>
              <a:defRPr/>
            </a:lvl1pPr>
            <a:lvl5pPr marL="1143000" indent="-225425">
              <a:buFont typeface="Lucida Grande"/>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4719638" y="1144710"/>
            <a:ext cx="3967161" cy="4983163"/>
          </a:xfrm>
        </p:spPr>
        <p:txBody>
          <a:bodyPr/>
          <a:lstStyle>
            <a:lvl1pPr>
              <a:spcAft>
                <a:spcPts val="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p:cNvSpPr>
            <a:spLocks noGrp="1"/>
          </p:cNvSpPr>
          <p:nvPr>
            <p:ph type="sldNum" sz="quarter" idx="15"/>
          </p:nvPr>
        </p:nvSpPr>
        <p:spPr/>
        <p:txBody>
          <a:bodyPr/>
          <a:lstStyle>
            <a:lvl1pPr>
              <a:defRPr/>
            </a:lvl1pPr>
          </a:lstStyle>
          <a:p>
            <a:pPr>
              <a:defRPr/>
            </a:pPr>
            <a:fld id="{320EE510-2E62-1E45-9630-6AC99934625F}" type="slidenum">
              <a:rPr lang="en-US"/>
              <a:pPr>
                <a:defRPr/>
              </a:pPr>
              <a:t>‹#›</a:t>
            </a:fld>
            <a:endParaRPr lang="en-US" dirty="0"/>
          </a:p>
        </p:txBody>
      </p:sp>
      <p:grpSp>
        <p:nvGrpSpPr>
          <p:cNvPr id="16" name="Group 15"/>
          <p:cNvGrpSpPr/>
          <p:nvPr userDrawn="1"/>
        </p:nvGrpSpPr>
        <p:grpSpPr>
          <a:xfrm>
            <a:off x="2924493" y="5562991"/>
            <a:ext cx="3295015" cy="137160"/>
            <a:chOff x="-939485" y="2463485"/>
            <a:chExt cx="3295015" cy="137160"/>
          </a:xfrm>
        </p:grpSpPr>
        <p:cxnSp>
          <p:nvCxnSpPr>
            <p:cNvPr id="17" name="Straight Connector 16"/>
            <p:cNvCxnSpPr/>
            <p:nvPr/>
          </p:nvCxnSpPr>
          <p:spPr>
            <a:xfrm flipV="1">
              <a:off x="-939485" y="2532065"/>
              <a:ext cx="3295015" cy="1"/>
            </a:xfrm>
            <a:prstGeom prst="line">
              <a:avLst/>
            </a:prstGeom>
            <a:ln w="9525">
              <a:solidFill>
                <a:srgbClr val="8C8C8C"/>
              </a:solidFill>
            </a:ln>
            <a:effectLst/>
          </p:spPr>
          <p:style>
            <a:lnRef idx="2">
              <a:schemeClr val="accent1"/>
            </a:lnRef>
            <a:fillRef idx="0">
              <a:schemeClr val="accent1"/>
            </a:fillRef>
            <a:effectRef idx="1">
              <a:schemeClr val="accent1"/>
            </a:effectRef>
            <a:fontRef idx="minor">
              <a:schemeClr val="tx1"/>
            </a:fontRef>
          </p:style>
        </p:cxnSp>
        <p:sp>
          <p:nvSpPr>
            <p:cNvPr id="18" name="Right Triangle 17"/>
            <p:cNvSpPr>
              <a:spLocks noChangeAspect="1"/>
            </p:cNvSpPr>
            <p:nvPr/>
          </p:nvSpPr>
          <p:spPr>
            <a:xfrm rot="18900000">
              <a:off x="639442" y="2463485"/>
              <a:ext cx="137160" cy="137160"/>
            </a:xfrm>
            <a:prstGeom prst="rtTriangle">
              <a:avLst/>
            </a:prstGeom>
            <a:solidFill>
              <a:srgbClr val="8C8C8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latin typeface="Arial Narrow" panose="020B0606020202030204" pitchFamily="34" charset="0"/>
              </a:endParaRPr>
            </a:p>
          </p:txBody>
        </p:sp>
      </p:grpSp>
      <p:sp>
        <p:nvSpPr>
          <p:cNvPr id="19" name="Content Placeholder 21"/>
          <p:cNvSpPr>
            <a:spLocks noGrp="1"/>
          </p:cNvSpPr>
          <p:nvPr>
            <p:ph sz="quarter" idx="16"/>
          </p:nvPr>
        </p:nvSpPr>
        <p:spPr>
          <a:xfrm>
            <a:off x="685800" y="5746751"/>
            <a:ext cx="7772400" cy="501649"/>
          </a:xfrm>
        </p:spPr>
        <p:txBody>
          <a:bodyPr anchor="ctr"/>
          <a:lstStyle>
            <a:lvl1pPr algn="ctr">
              <a:spcBef>
                <a:spcPts val="0"/>
              </a:spcBef>
              <a:defRPr sz="1400" b="0">
                <a:solidFill>
                  <a:srgbClr val="8C8C8C"/>
                </a:solidFill>
              </a:defRPr>
            </a:lvl1pPr>
          </a:lstStyle>
          <a:p>
            <a:pPr lvl="0"/>
            <a:r>
              <a:rPr lang="en-US" dirty="0"/>
              <a:t>Click to edit Master text styles</a:t>
            </a:r>
          </a:p>
        </p:txBody>
      </p:sp>
      <p:sp>
        <p:nvSpPr>
          <p:cNvPr id="20" name="Text Placeholder 8"/>
          <p:cNvSpPr>
            <a:spLocks noGrp="1"/>
          </p:cNvSpPr>
          <p:nvPr>
            <p:ph type="body" sz="quarter" idx="17"/>
          </p:nvPr>
        </p:nvSpPr>
        <p:spPr>
          <a:xfrm>
            <a:off x="457200" y="5102225"/>
            <a:ext cx="8240713" cy="457200"/>
          </a:xfrm>
        </p:spPr>
        <p:txBody>
          <a:bodyPr anchor="b"/>
          <a:lstStyle>
            <a:lvl1pPr>
              <a:lnSpc>
                <a:spcPts val="1100"/>
              </a:lnSpc>
              <a:spcBef>
                <a:spcPts val="0"/>
              </a:spcBef>
              <a:spcAft>
                <a:spcPts val="0"/>
              </a:spcAft>
              <a:defRPr sz="1000" b="0">
                <a:solidFill>
                  <a:schemeClr val="tx1"/>
                </a:solidFill>
              </a:defRPr>
            </a:lvl1pPr>
          </a:lstStyle>
          <a:p>
            <a:pPr lvl="0"/>
            <a:endParaRPr lang="en-CA" dirty="0"/>
          </a:p>
        </p:txBody>
      </p:sp>
    </p:spTree>
    <p:extLst>
      <p:ext uri="{BB962C8B-B14F-4D97-AF65-F5344CB8AC3E}">
        <p14:creationId xmlns:p14="http://schemas.microsoft.com/office/powerpoint/2010/main" val="3918048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mall 1-col No Tag">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p:txBody>
          <a:bodyPr/>
          <a:lstStyle>
            <a:lvl1pPr>
              <a:defRPr>
                <a:solidFill>
                  <a:srgbClr val="0079C1"/>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700"/>
              </a:spcBef>
              <a:spcAft>
                <a:spcPts val="700"/>
              </a:spcAft>
              <a:buNone/>
              <a:defRPr sz="1400" b="1">
                <a:solidFill>
                  <a:schemeClr val="accent1"/>
                </a:solidFill>
              </a:defRPr>
            </a:lvl1pPr>
            <a:lvl2pPr marL="403225" indent="-177800">
              <a:spcBef>
                <a:spcPts val="0"/>
              </a:spcBef>
              <a:spcAft>
                <a:spcPts val="600"/>
              </a:spcAft>
              <a:buFont typeface="Arial"/>
              <a:buChar char="•"/>
              <a:defRPr sz="1400"/>
            </a:lvl2pPr>
            <a:lvl3pPr marL="631825" indent="-173038">
              <a:spcBef>
                <a:spcPts val="0"/>
              </a:spcBef>
              <a:spcAft>
                <a:spcPts val="600"/>
              </a:spcAft>
              <a:buFont typeface="Lucida Grande"/>
              <a:buChar char="–"/>
              <a:defRPr sz="1200"/>
            </a:lvl3pPr>
            <a:lvl4pPr marL="860425" indent="-176213">
              <a:spcBef>
                <a:spcPts val="0"/>
              </a:spcBef>
              <a:spcAft>
                <a:spcPts val="600"/>
              </a:spcAft>
              <a:buFont typeface="Arial"/>
              <a:buChar char="•"/>
              <a:defRPr sz="1200"/>
            </a:lvl4pPr>
            <a:lvl5pPr marL="1089025" indent="-171450">
              <a:spcBef>
                <a:spcPts val="0"/>
              </a:spcBef>
              <a:spcAft>
                <a:spcPts val="6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1"/>
          </p:nvPr>
        </p:nvSpPr>
        <p:spPr/>
        <p:txBody>
          <a:bodyPr/>
          <a:lstStyle>
            <a:lvl1pPr>
              <a:defRPr/>
            </a:lvl1pPr>
          </a:lstStyle>
          <a:p>
            <a:pPr>
              <a:defRPr/>
            </a:pPr>
            <a:fld id="{55C97D10-958B-6349-A5C2-733675F92264}" type="slidenum">
              <a:rPr lang="en-US"/>
              <a:pPr>
                <a:defRPr/>
              </a:pPr>
              <a:t>‹#›</a:t>
            </a:fld>
            <a:endParaRPr lang="en-US" dirty="0"/>
          </a:p>
        </p:txBody>
      </p:sp>
      <p:sp>
        <p:nvSpPr>
          <p:cNvPr id="9" name="Text Placeholder 8"/>
          <p:cNvSpPr>
            <a:spLocks noGrp="1"/>
          </p:cNvSpPr>
          <p:nvPr>
            <p:ph type="body" sz="quarter" idx="13"/>
          </p:nvPr>
        </p:nvSpPr>
        <p:spPr>
          <a:xfrm>
            <a:off x="457200" y="5715000"/>
            <a:ext cx="8240713" cy="457200"/>
          </a:xfrm>
        </p:spPr>
        <p:txBody>
          <a:bodyPr anchor="b"/>
          <a:lstStyle>
            <a:lvl1pPr>
              <a:lnSpc>
                <a:spcPts val="1100"/>
              </a:lnSpc>
              <a:spcBef>
                <a:spcPts val="0"/>
              </a:spcBef>
              <a:spcAft>
                <a:spcPts val="0"/>
              </a:spcAft>
              <a:defRPr sz="1000" b="0">
                <a:solidFill>
                  <a:schemeClr val="tx1"/>
                </a:solidFill>
              </a:defRPr>
            </a:lvl1pPr>
          </a:lstStyle>
          <a:p>
            <a:pPr lvl="0"/>
            <a:endParaRPr lang="en-CA" dirty="0"/>
          </a:p>
        </p:txBody>
      </p:sp>
    </p:spTree>
    <p:extLst>
      <p:ext uri="{BB962C8B-B14F-4D97-AF65-F5344CB8AC3E}">
        <p14:creationId xmlns:p14="http://schemas.microsoft.com/office/powerpoint/2010/main" val="4249454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mall 1-col with Tag">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spcBef>
                <a:spcPts val="700"/>
              </a:spcBef>
              <a:spcAft>
                <a:spcPts val="0"/>
              </a:spcAft>
              <a:buNone/>
              <a:defRPr sz="1400" b="1">
                <a:solidFill>
                  <a:schemeClr val="accent1"/>
                </a:solidFill>
              </a:defRPr>
            </a:lvl1pPr>
            <a:lvl2pPr marL="403225" indent="-177800">
              <a:spcBef>
                <a:spcPts val="700"/>
              </a:spcBef>
              <a:buFont typeface="Arial"/>
              <a:buChar char="•"/>
              <a:defRPr sz="1400"/>
            </a:lvl2pPr>
            <a:lvl3pPr marL="631825" indent="-173038">
              <a:spcBef>
                <a:spcPts val="600"/>
              </a:spcBef>
              <a:buFont typeface="Lucida Grande"/>
              <a:buChar char="–"/>
              <a:defRPr sz="1200"/>
            </a:lvl3pPr>
            <a:lvl4pPr marL="860425" indent="-176213">
              <a:spcBef>
                <a:spcPts val="600"/>
              </a:spcBef>
              <a:buFont typeface="Arial"/>
              <a:buChar char="•"/>
              <a:defRPr sz="1200"/>
            </a:lvl4pPr>
            <a:lvl5pPr marL="1089025" indent="-171450">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1"/>
          </p:nvPr>
        </p:nvSpPr>
        <p:spPr/>
        <p:txBody>
          <a:bodyPr/>
          <a:lstStyle>
            <a:lvl1pPr>
              <a:defRPr/>
            </a:lvl1pPr>
          </a:lstStyle>
          <a:p>
            <a:pPr>
              <a:defRPr/>
            </a:pPr>
            <a:fld id="{55C97D10-958B-6349-A5C2-733675F92264}" type="slidenum">
              <a:rPr lang="en-US"/>
              <a:pPr>
                <a:defRPr/>
              </a:pPr>
              <a:t>‹#›</a:t>
            </a:fld>
            <a:endParaRPr lang="en-US" dirty="0"/>
          </a:p>
        </p:txBody>
      </p:sp>
      <p:grpSp>
        <p:nvGrpSpPr>
          <p:cNvPr id="14" name="Group 13"/>
          <p:cNvGrpSpPr/>
          <p:nvPr userDrawn="1"/>
        </p:nvGrpSpPr>
        <p:grpSpPr>
          <a:xfrm>
            <a:off x="2924493" y="5562991"/>
            <a:ext cx="3295015" cy="137160"/>
            <a:chOff x="-939485" y="2463485"/>
            <a:chExt cx="3295015" cy="137160"/>
          </a:xfrm>
        </p:grpSpPr>
        <p:cxnSp>
          <p:nvCxnSpPr>
            <p:cNvPr id="15" name="Straight Connector 14"/>
            <p:cNvCxnSpPr/>
            <p:nvPr/>
          </p:nvCxnSpPr>
          <p:spPr>
            <a:xfrm flipV="1">
              <a:off x="-939485" y="2532065"/>
              <a:ext cx="3295015" cy="1"/>
            </a:xfrm>
            <a:prstGeom prst="line">
              <a:avLst/>
            </a:prstGeom>
            <a:ln w="9525">
              <a:solidFill>
                <a:srgbClr val="8C8C8C"/>
              </a:solidFill>
            </a:ln>
            <a:effectLst/>
          </p:spPr>
          <p:style>
            <a:lnRef idx="2">
              <a:schemeClr val="accent1"/>
            </a:lnRef>
            <a:fillRef idx="0">
              <a:schemeClr val="accent1"/>
            </a:fillRef>
            <a:effectRef idx="1">
              <a:schemeClr val="accent1"/>
            </a:effectRef>
            <a:fontRef idx="minor">
              <a:schemeClr val="tx1"/>
            </a:fontRef>
          </p:style>
        </p:cxnSp>
        <p:sp>
          <p:nvSpPr>
            <p:cNvPr id="16" name="Right Triangle 15"/>
            <p:cNvSpPr>
              <a:spLocks noChangeAspect="1"/>
            </p:cNvSpPr>
            <p:nvPr/>
          </p:nvSpPr>
          <p:spPr>
            <a:xfrm rot="18900000">
              <a:off x="639442" y="2463485"/>
              <a:ext cx="137160" cy="137160"/>
            </a:xfrm>
            <a:prstGeom prst="rtTriangle">
              <a:avLst/>
            </a:prstGeom>
            <a:solidFill>
              <a:srgbClr val="8C8C8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latin typeface="Arial Narrow" panose="020B0606020202030204" pitchFamily="34" charset="0"/>
              </a:endParaRPr>
            </a:p>
          </p:txBody>
        </p:sp>
      </p:grpSp>
      <p:sp>
        <p:nvSpPr>
          <p:cNvPr id="17" name="Content Placeholder 21"/>
          <p:cNvSpPr>
            <a:spLocks noGrp="1"/>
          </p:cNvSpPr>
          <p:nvPr>
            <p:ph sz="quarter" idx="13"/>
          </p:nvPr>
        </p:nvSpPr>
        <p:spPr>
          <a:xfrm>
            <a:off x="685800" y="5746751"/>
            <a:ext cx="7772400" cy="501649"/>
          </a:xfrm>
        </p:spPr>
        <p:txBody>
          <a:bodyPr anchor="ctr"/>
          <a:lstStyle>
            <a:lvl1pPr algn="ctr">
              <a:spcBef>
                <a:spcPts val="0"/>
              </a:spcBef>
              <a:defRPr sz="1400" b="0">
                <a:solidFill>
                  <a:srgbClr val="8C8C8C"/>
                </a:solidFill>
              </a:defRPr>
            </a:lvl1pPr>
          </a:lstStyle>
          <a:p>
            <a:pPr lvl="0"/>
            <a:r>
              <a:rPr lang="en-US" dirty="0"/>
              <a:t>Click to edit Master text styles</a:t>
            </a:r>
          </a:p>
        </p:txBody>
      </p:sp>
      <p:sp>
        <p:nvSpPr>
          <p:cNvPr id="18" name="Text Placeholder 8"/>
          <p:cNvSpPr>
            <a:spLocks noGrp="1"/>
          </p:cNvSpPr>
          <p:nvPr>
            <p:ph type="body" sz="quarter" idx="14"/>
          </p:nvPr>
        </p:nvSpPr>
        <p:spPr>
          <a:xfrm>
            <a:off x="457200" y="5102225"/>
            <a:ext cx="8240713" cy="457200"/>
          </a:xfrm>
        </p:spPr>
        <p:txBody>
          <a:bodyPr anchor="b"/>
          <a:lstStyle>
            <a:lvl1pPr>
              <a:lnSpc>
                <a:spcPts val="1100"/>
              </a:lnSpc>
              <a:spcBef>
                <a:spcPts val="0"/>
              </a:spcBef>
              <a:spcAft>
                <a:spcPts val="0"/>
              </a:spcAft>
              <a:defRPr sz="1000" b="0">
                <a:solidFill>
                  <a:schemeClr val="tx1"/>
                </a:solidFill>
              </a:defRPr>
            </a:lvl1pPr>
          </a:lstStyle>
          <a:p>
            <a:pPr lvl="0"/>
            <a:endParaRPr lang="en-CA" dirty="0"/>
          </a:p>
        </p:txBody>
      </p:sp>
    </p:spTree>
    <p:extLst>
      <p:ext uri="{BB962C8B-B14F-4D97-AF65-F5344CB8AC3E}">
        <p14:creationId xmlns:p14="http://schemas.microsoft.com/office/powerpoint/2010/main" val="1282246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mall 2-col No Tag">
    <p:spTree>
      <p:nvGrpSpPr>
        <p:cNvPr id="1" name=""/>
        <p:cNvGrpSpPr/>
        <p:nvPr/>
      </p:nvGrpSpPr>
      <p:grpSpPr>
        <a:xfrm>
          <a:off x="0" y="0"/>
          <a:ext cx="0" cy="0"/>
          <a:chOff x="0" y="0"/>
          <a:chExt cx="0" cy="0"/>
        </a:xfrm>
      </p:grpSpPr>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143000"/>
            <a:ext cx="3965574" cy="4983163"/>
          </a:xfrm>
        </p:spPr>
        <p:txBody>
          <a:bodyPr/>
          <a:lstStyle>
            <a:lvl1pPr>
              <a:spcBef>
                <a:spcPts val="700"/>
              </a:spcBef>
              <a:spcAft>
                <a:spcPts val="700"/>
              </a:spcAft>
              <a:defRPr sz="1400"/>
            </a:lvl1pPr>
            <a:lvl2pPr marL="398463" indent="-173038">
              <a:spcBef>
                <a:spcPts val="0"/>
              </a:spcBef>
              <a:spcAft>
                <a:spcPts val="600"/>
              </a:spcAft>
              <a:defRPr sz="1400"/>
            </a:lvl2pPr>
            <a:lvl3pPr marL="627063" indent="-168275">
              <a:spcBef>
                <a:spcPts val="0"/>
              </a:spcBef>
              <a:spcAft>
                <a:spcPts val="600"/>
              </a:spcAft>
              <a:defRPr sz="1200"/>
            </a:lvl3pPr>
            <a:lvl4pPr marL="855663" indent="-171450">
              <a:spcBef>
                <a:spcPts val="0"/>
              </a:spcBef>
              <a:spcAft>
                <a:spcPts val="600"/>
              </a:spcAft>
              <a:defRPr sz="1200"/>
            </a:lvl4pPr>
            <a:lvl5pPr marL="1084263" indent="-166688">
              <a:spcBef>
                <a:spcPts val="0"/>
              </a:spcBef>
              <a:spcAft>
                <a:spcPts val="6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p:nvPr>
        </p:nvSpPr>
        <p:spPr>
          <a:xfrm>
            <a:off x="4719638" y="1143000"/>
            <a:ext cx="3967161" cy="4983163"/>
          </a:xfrm>
        </p:spPr>
        <p:txBody>
          <a:bodyPr/>
          <a:lstStyle>
            <a:lvl1pPr>
              <a:spcBef>
                <a:spcPts val="700"/>
              </a:spcBef>
              <a:spcAft>
                <a:spcPts val="700"/>
              </a:spcAft>
              <a:defRPr sz="1400"/>
            </a:lvl1pPr>
            <a:lvl2pPr marL="398463" indent="-173038">
              <a:spcBef>
                <a:spcPts val="0"/>
              </a:spcBef>
              <a:spcAft>
                <a:spcPts val="600"/>
              </a:spcAft>
              <a:defRPr sz="1400"/>
            </a:lvl2pPr>
            <a:lvl3pPr marL="627063" indent="-168275">
              <a:spcBef>
                <a:spcPts val="0"/>
              </a:spcBef>
              <a:spcAft>
                <a:spcPts val="600"/>
              </a:spcAft>
              <a:defRPr sz="1200"/>
            </a:lvl3pPr>
            <a:lvl4pPr marL="855663" indent="-171450">
              <a:spcBef>
                <a:spcPts val="0"/>
              </a:spcBef>
              <a:spcAft>
                <a:spcPts val="600"/>
              </a:spcAft>
              <a:defRPr sz="1200"/>
            </a:lvl4pPr>
            <a:lvl5pPr marL="1084263" indent="-166688">
              <a:spcBef>
                <a:spcPts val="0"/>
              </a:spcBef>
              <a:spcAft>
                <a:spcPts val="6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sp>
        <p:nvSpPr>
          <p:cNvPr id="11" name="Text Placeholder 8"/>
          <p:cNvSpPr>
            <a:spLocks noGrp="1"/>
          </p:cNvSpPr>
          <p:nvPr>
            <p:ph type="body" sz="quarter" idx="16"/>
          </p:nvPr>
        </p:nvSpPr>
        <p:spPr>
          <a:xfrm>
            <a:off x="457200" y="5715000"/>
            <a:ext cx="8240713" cy="457200"/>
          </a:xfrm>
        </p:spPr>
        <p:txBody>
          <a:bodyPr anchor="b"/>
          <a:lstStyle>
            <a:lvl1pPr>
              <a:lnSpc>
                <a:spcPts val="1100"/>
              </a:lnSpc>
              <a:spcBef>
                <a:spcPts val="0"/>
              </a:spcBef>
              <a:spcAft>
                <a:spcPts val="0"/>
              </a:spcAft>
              <a:defRPr sz="1000" b="0">
                <a:solidFill>
                  <a:schemeClr val="tx1"/>
                </a:solidFill>
              </a:defRPr>
            </a:lvl1pPr>
          </a:lstStyle>
          <a:p>
            <a:pPr lvl="0"/>
            <a:endParaRPr lang="en-CA" dirty="0"/>
          </a:p>
        </p:txBody>
      </p:sp>
    </p:spTree>
    <p:extLst>
      <p:ext uri="{BB962C8B-B14F-4D97-AF65-F5344CB8AC3E}">
        <p14:creationId xmlns:p14="http://schemas.microsoft.com/office/powerpoint/2010/main" val="2783161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Master 2 Red">
    <p:spTree>
      <p:nvGrpSpPr>
        <p:cNvPr id="1" name=""/>
        <p:cNvGrpSpPr/>
        <p:nvPr/>
      </p:nvGrpSpPr>
      <p:grpSpPr>
        <a:xfrm>
          <a:off x="0" y="0"/>
          <a:ext cx="0" cy="0"/>
          <a:chOff x="0" y="0"/>
          <a:chExt cx="0" cy="0"/>
        </a:xfrm>
      </p:grpSpPr>
      <p:sp>
        <p:nvSpPr>
          <p:cNvPr id="14" name="Rectangle 13"/>
          <p:cNvSpPr/>
          <p:nvPr userDrawn="1"/>
        </p:nvSpPr>
        <p:spPr>
          <a:xfrm>
            <a:off x="0" y="5267325"/>
            <a:ext cx="9144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pic>
        <p:nvPicPr>
          <p:cNvPr id="9"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0" y="-23813"/>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8"/>
          <p:cNvGrpSpPr>
            <a:grpSpLocks/>
          </p:cNvGrpSpPr>
          <p:nvPr userDrawn="1"/>
        </p:nvGrpSpPr>
        <p:grpSpPr bwMode="auto">
          <a:xfrm>
            <a:off x="-381000" y="288925"/>
            <a:ext cx="4587875" cy="4587875"/>
            <a:chOff x="-304800" y="288832"/>
            <a:chExt cx="4587968" cy="4587968"/>
          </a:xfrm>
        </p:grpSpPr>
        <p:sp>
          <p:nvSpPr>
            <p:cNvPr id="12" name="Oval 11"/>
            <p:cNvSpPr/>
            <p:nvPr userDrawn="1"/>
          </p:nvSpPr>
          <p:spPr>
            <a:xfrm>
              <a:off x="-238124" y="369797"/>
              <a:ext cx="4419690" cy="441969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13" name="Oval 12"/>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16" name="Content Placeholder 2"/>
          <p:cNvSpPr>
            <a:spLocks noGrp="1"/>
          </p:cNvSpPr>
          <p:nvPr>
            <p:ph idx="12" hasCustomPrompt="1"/>
          </p:nvPr>
        </p:nvSpPr>
        <p:spPr>
          <a:xfrm>
            <a:off x="5330952" y="5559552"/>
            <a:ext cx="3429000" cy="950976"/>
          </a:xfrm>
        </p:spPr>
        <p:txBody>
          <a:bodyPr numCol="1" spcCol="0" anchor="ctr"/>
          <a:lstStyle>
            <a:lvl1pPr>
              <a:spcBef>
                <a:spcPts val="0"/>
              </a:spcBef>
              <a:spcAft>
                <a:spcPts val="0"/>
              </a:spcAft>
              <a:defRPr sz="1000">
                <a:solidFill>
                  <a:schemeClr val="bg1"/>
                </a:solidFill>
              </a:defRPr>
            </a:lvl1pPr>
            <a:lvl2pPr marL="3175" indent="0">
              <a:spcBef>
                <a:spcPts val="0"/>
              </a:spcBef>
              <a:spcAft>
                <a:spcPts val="0"/>
              </a:spcAft>
              <a:buNone/>
              <a:defRPr sz="1000">
                <a:solidFill>
                  <a:schemeClr val="bg1"/>
                </a:solidFill>
              </a:defRPr>
            </a:lvl2pPr>
            <a:lvl3pPr marL="3175" indent="0">
              <a:spcBef>
                <a:spcPts val="0"/>
              </a:spcBef>
              <a:spcAft>
                <a:spcPts val="0"/>
              </a:spcAft>
              <a:buNone/>
              <a:defRPr sz="1000" b="0">
                <a:solidFill>
                  <a:schemeClr val="bg1"/>
                </a:solidFill>
              </a:defRPr>
            </a:lvl3pPr>
            <a:lvl4pPr marL="3175" indent="0">
              <a:spcBef>
                <a:spcPts val="1200"/>
              </a:spcBef>
              <a:spcAft>
                <a:spcPts val="0"/>
              </a:spcAft>
              <a:buNone/>
              <a:defRPr sz="1000">
                <a:solidFill>
                  <a:schemeClr val="bg1"/>
                </a:solidFill>
              </a:defRPr>
            </a:lvl4pPr>
            <a:lvl5pPr marL="3175" indent="0">
              <a:spcBef>
                <a:spcPts val="400"/>
              </a:spcBef>
              <a:spcAft>
                <a:spcPts val="0"/>
              </a:spcAft>
              <a:buNone/>
              <a:defRPr sz="800"/>
            </a:lvl5pPr>
          </a:lstStyle>
          <a:p>
            <a:pPr lvl="0"/>
            <a:r>
              <a:rPr lang="en-US" dirty="0"/>
              <a:t>Presented by:</a:t>
            </a:r>
          </a:p>
          <a:p>
            <a:pPr lvl="1"/>
            <a:r>
              <a:rPr lang="en-US" dirty="0"/>
              <a:t>Second level</a:t>
            </a:r>
          </a:p>
          <a:p>
            <a:pPr lvl="2"/>
            <a:r>
              <a:rPr lang="en-US" dirty="0"/>
              <a:t>Third level</a:t>
            </a:r>
          </a:p>
          <a:p>
            <a:pPr lvl="3"/>
            <a:r>
              <a:rPr lang="en-US" dirty="0"/>
              <a:t>Fourth level</a:t>
            </a:r>
          </a:p>
        </p:txBody>
      </p:sp>
      <p:sp>
        <p:nvSpPr>
          <p:cNvPr id="17" name="Content Placeholder 2"/>
          <p:cNvSpPr>
            <a:spLocks noGrp="1"/>
          </p:cNvSpPr>
          <p:nvPr>
            <p:ph idx="13" hasCustomPrompt="1"/>
          </p:nvPr>
        </p:nvSpPr>
        <p:spPr>
          <a:xfrm>
            <a:off x="304801" y="1259618"/>
            <a:ext cx="3200399" cy="2670048"/>
          </a:xfrm>
        </p:spPr>
        <p:txBody>
          <a:bodyPr wrap="square" lIns="0" tIns="0" rIns="0" numCol="1" spcCol="0" anchor="ctr"/>
          <a:lstStyle>
            <a:lvl1pPr marL="0" marR="0" indent="0" algn="l" defTabSz="457200" rtl="0" eaLnBrk="1" fontAlgn="base" latinLnBrk="0" hangingPunct="1">
              <a:lnSpc>
                <a:spcPct val="100000"/>
              </a:lnSpc>
              <a:spcBef>
                <a:spcPts val="0"/>
              </a:spcBef>
              <a:spcAft>
                <a:spcPts val="0"/>
              </a:spcAft>
              <a:buClrTx/>
              <a:buSzTx/>
              <a:buFont typeface="Arial" charset="0"/>
              <a:buNone/>
              <a:tabLst/>
              <a:defRPr sz="2800" b="0" baseline="0">
                <a:solidFill>
                  <a:schemeClr val="bg1"/>
                </a:solidFill>
              </a:defRPr>
            </a:lvl1pPr>
            <a:lvl2pPr marL="0" indent="0">
              <a:spcBef>
                <a:spcPts val="1800"/>
              </a:spcBef>
              <a:spcAft>
                <a:spcPts val="0"/>
              </a:spcAft>
              <a:buNone/>
              <a:defRPr sz="2800" b="1" baseline="0">
                <a:solidFill>
                  <a:schemeClr val="bg1"/>
                </a:solidFill>
              </a:defRPr>
            </a:lvl2pPr>
            <a:lvl3pPr marL="0" indent="0">
              <a:spcBef>
                <a:spcPts val="2400"/>
              </a:spcBef>
              <a:spcAft>
                <a:spcPts val="0"/>
              </a:spcAft>
              <a:buNone/>
              <a:defRPr sz="1200" b="0">
                <a:solidFill>
                  <a:schemeClr val="bg1"/>
                </a:solidFill>
              </a:defRPr>
            </a:lvl3pPr>
            <a:lvl4pPr marL="0" indent="0">
              <a:spcBef>
                <a:spcPts val="1200"/>
              </a:spcBef>
              <a:spcAft>
                <a:spcPts val="0"/>
              </a:spcAft>
              <a:buNone/>
              <a:defRPr sz="1000">
                <a:solidFill>
                  <a:srgbClr val="3394CD"/>
                </a:solidFill>
              </a:defRPr>
            </a:lvl4pPr>
            <a:lvl5pPr marL="3175" indent="0">
              <a:spcBef>
                <a:spcPts val="400"/>
              </a:spcBef>
              <a:spcAft>
                <a:spcPts val="0"/>
              </a:spcAft>
              <a:buNone/>
              <a:defRPr sz="800"/>
            </a:lvl5pPr>
          </a:lstStyle>
          <a:p>
            <a:pPr lvl="0"/>
            <a:r>
              <a:rPr lang="en-US" dirty="0"/>
              <a:t>BMO Global Asset Management </a:t>
            </a:r>
          </a:p>
          <a:p>
            <a:pPr lvl="1"/>
            <a:r>
              <a:rPr lang="en-US" dirty="0"/>
              <a:t>Title</a:t>
            </a:r>
          </a:p>
          <a:p>
            <a:pPr lvl="2"/>
            <a:r>
              <a:rPr lang="en-US" dirty="0"/>
              <a:t>Information as of &lt; &gt;</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7594" y="5685576"/>
            <a:ext cx="4067944" cy="781045"/>
          </a:xfrm>
          <a:prstGeom prst="rect">
            <a:avLst/>
          </a:prstGeom>
        </p:spPr>
      </p:pic>
    </p:spTree>
    <p:extLst>
      <p:ext uri="{BB962C8B-B14F-4D97-AF65-F5344CB8AC3E}">
        <p14:creationId xmlns:p14="http://schemas.microsoft.com/office/powerpoint/2010/main" val="2971216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mall 2-col with Tag">
    <p:spTree>
      <p:nvGrpSpPr>
        <p:cNvPr id="1" name=""/>
        <p:cNvGrpSpPr/>
        <p:nvPr/>
      </p:nvGrpSpPr>
      <p:grpSpPr>
        <a:xfrm>
          <a:off x="0" y="0"/>
          <a:ext cx="0" cy="0"/>
          <a:chOff x="0" y="0"/>
          <a:chExt cx="0" cy="0"/>
        </a:xfrm>
      </p:grpSpPr>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p:txBody>
          <a:bodyPr/>
          <a:lstStyle>
            <a:lvl1pPr>
              <a:defRPr>
                <a:solidFill>
                  <a:srgbClr val="0079C1"/>
                </a:solidFill>
              </a:defRPr>
            </a:lvl1pPr>
          </a:lstStyle>
          <a:p>
            <a:r>
              <a:rPr lang="en-US" dirty="0"/>
              <a:t>Click to edit Master title style</a:t>
            </a:r>
          </a:p>
        </p:txBody>
      </p:sp>
      <p:sp>
        <p:nvSpPr>
          <p:cNvPr id="3" name="Content Placeholder 2"/>
          <p:cNvSpPr>
            <a:spLocks noGrp="1"/>
          </p:cNvSpPr>
          <p:nvPr>
            <p:ph idx="1"/>
          </p:nvPr>
        </p:nvSpPr>
        <p:spPr>
          <a:xfrm>
            <a:off x="457200" y="1143000"/>
            <a:ext cx="3965575" cy="4983163"/>
          </a:xfrm>
        </p:spPr>
        <p:txBody>
          <a:bodyPr/>
          <a:lstStyle>
            <a:lvl1pPr>
              <a:spcBef>
                <a:spcPts val="700"/>
              </a:spcBef>
              <a:spcAft>
                <a:spcPts val="700"/>
              </a:spcAft>
              <a:defRPr sz="1400"/>
            </a:lvl1pPr>
            <a:lvl2pPr marL="398463" indent="-173038">
              <a:spcBef>
                <a:spcPts val="0"/>
              </a:spcBef>
              <a:spcAft>
                <a:spcPts val="600"/>
              </a:spcAft>
              <a:defRPr sz="1400"/>
            </a:lvl2pPr>
            <a:lvl3pPr marL="627063" indent="-168275">
              <a:spcBef>
                <a:spcPts val="0"/>
              </a:spcBef>
              <a:spcAft>
                <a:spcPts val="600"/>
              </a:spcAft>
              <a:defRPr sz="1200"/>
            </a:lvl3pPr>
            <a:lvl4pPr marL="855663" indent="-171450">
              <a:spcBef>
                <a:spcPts val="0"/>
              </a:spcBef>
              <a:spcAft>
                <a:spcPts val="600"/>
              </a:spcAft>
              <a:defRPr sz="1200"/>
            </a:lvl4pPr>
            <a:lvl5pPr marL="1084263" indent="-166688">
              <a:spcBef>
                <a:spcPts val="0"/>
              </a:spcBef>
              <a:spcAft>
                <a:spcPts val="6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p:nvPr>
        </p:nvSpPr>
        <p:spPr>
          <a:xfrm>
            <a:off x="4719638" y="1143000"/>
            <a:ext cx="3967162" cy="4983163"/>
          </a:xfrm>
        </p:spPr>
        <p:txBody>
          <a:bodyPr/>
          <a:lstStyle>
            <a:lvl1pPr>
              <a:spcBef>
                <a:spcPts val="700"/>
              </a:spcBef>
              <a:spcAft>
                <a:spcPts val="700"/>
              </a:spcAft>
              <a:defRPr sz="1400"/>
            </a:lvl1pPr>
            <a:lvl2pPr marL="398463" indent="-173038">
              <a:spcBef>
                <a:spcPts val="0"/>
              </a:spcBef>
              <a:spcAft>
                <a:spcPts val="600"/>
              </a:spcAft>
              <a:defRPr sz="1400"/>
            </a:lvl2pPr>
            <a:lvl3pPr marL="627063" indent="-168275">
              <a:spcBef>
                <a:spcPts val="0"/>
              </a:spcBef>
              <a:spcAft>
                <a:spcPts val="600"/>
              </a:spcAft>
              <a:defRPr sz="1200"/>
            </a:lvl3pPr>
            <a:lvl4pPr marL="855663" indent="-171450">
              <a:spcBef>
                <a:spcPts val="0"/>
              </a:spcBef>
              <a:spcAft>
                <a:spcPts val="600"/>
              </a:spcAft>
              <a:defRPr sz="1200"/>
            </a:lvl4pPr>
            <a:lvl5pPr marL="1084263" indent="-166688">
              <a:spcBef>
                <a:spcPts val="0"/>
              </a:spcBef>
              <a:spcAft>
                <a:spcPts val="600"/>
              </a:spcAf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grpSp>
        <p:nvGrpSpPr>
          <p:cNvPr id="16" name="Group 15"/>
          <p:cNvGrpSpPr/>
          <p:nvPr userDrawn="1"/>
        </p:nvGrpSpPr>
        <p:grpSpPr>
          <a:xfrm>
            <a:off x="2924493" y="5562991"/>
            <a:ext cx="3295015" cy="137160"/>
            <a:chOff x="-939485" y="2463485"/>
            <a:chExt cx="3295015" cy="137160"/>
          </a:xfrm>
        </p:grpSpPr>
        <p:cxnSp>
          <p:nvCxnSpPr>
            <p:cNvPr id="17" name="Straight Connector 16"/>
            <p:cNvCxnSpPr/>
            <p:nvPr/>
          </p:nvCxnSpPr>
          <p:spPr>
            <a:xfrm flipV="1">
              <a:off x="-939485" y="2532065"/>
              <a:ext cx="3295015" cy="1"/>
            </a:xfrm>
            <a:prstGeom prst="line">
              <a:avLst/>
            </a:prstGeom>
            <a:ln w="9525">
              <a:solidFill>
                <a:srgbClr val="8C8C8C"/>
              </a:solidFill>
            </a:ln>
            <a:effectLst/>
          </p:spPr>
          <p:style>
            <a:lnRef idx="2">
              <a:schemeClr val="accent1"/>
            </a:lnRef>
            <a:fillRef idx="0">
              <a:schemeClr val="accent1"/>
            </a:fillRef>
            <a:effectRef idx="1">
              <a:schemeClr val="accent1"/>
            </a:effectRef>
            <a:fontRef idx="minor">
              <a:schemeClr val="tx1"/>
            </a:fontRef>
          </p:style>
        </p:cxnSp>
        <p:sp>
          <p:nvSpPr>
            <p:cNvPr id="18" name="Right Triangle 17"/>
            <p:cNvSpPr>
              <a:spLocks noChangeAspect="1"/>
            </p:cNvSpPr>
            <p:nvPr/>
          </p:nvSpPr>
          <p:spPr>
            <a:xfrm rot="18900000">
              <a:off x="639442" y="2463485"/>
              <a:ext cx="137160" cy="137160"/>
            </a:xfrm>
            <a:prstGeom prst="rtTriangle">
              <a:avLst/>
            </a:prstGeom>
            <a:solidFill>
              <a:srgbClr val="8C8C8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latin typeface="Arial Narrow" panose="020B0606020202030204" pitchFamily="34" charset="0"/>
              </a:endParaRPr>
            </a:p>
          </p:txBody>
        </p:sp>
      </p:grpSp>
      <p:sp>
        <p:nvSpPr>
          <p:cNvPr id="19" name="Content Placeholder 21"/>
          <p:cNvSpPr>
            <a:spLocks noGrp="1"/>
          </p:cNvSpPr>
          <p:nvPr>
            <p:ph sz="quarter" idx="16"/>
          </p:nvPr>
        </p:nvSpPr>
        <p:spPr>
          <a:xfrm>
            <a:off x="685800" y="5746751"/>
            <a:ext cx="7772400" cy="501649"/>
          </a:xfrm>
        </p:spPr>
        <p:txBody>
          <a:bodyPr anchor="ctr"/>
          <a:lstStyle>
            <a:lvl1pPr algn="ctr">
              <a:spcBef>
                <a:spcPts val="0"/>
              </a:spcBef>
              <a:defRPr sz="1400" b="0">
                <a:solidFill>
                  <a:srgbClr val="8C8C8C"/>
                </a:solidFill>
              </a:defRPr>
            </a:lvl1pPr>
          </a:lstStyle>
          <a:p>
            <a:pPr lvl="0"/>
            <a:r>
              <a:rPr lang="en-US" dirty="0"/>
              <a:t>Click to edit Master text styles</a:t>
            </a:r>
          </a:p>
        </p:txBody>
      </p:sp>
      <p:sp>
        <p:nvSpPr>
          <p:cNvPr id="20" name="Text Placeholder 8"/>
          <p:cNvSpPr>
            <a:spLocks noGrp="1"/>
          </p:cNvSpPr>
          <p:nvPr>
            <p:ph type="body" sz="quarter" idx="17"/>
          </p:nvPr>
        </p:nvSpPr>
        <p:spPr>
          <a:xfrm>
            <a:off x="457200" y="5102225"/>
            <a:ext cx="8240713" cy="457200"/>
          </a:xfrm>
        </p:spPr>
        <p:txBody>
          <a:bodyPr anchor="b"/>
          <a:lstStyle>
            <a:lvl1pPr>
              <a:lnSpc>
                <a:spcPts val="1100"/>
              </a:lnSpc>
              <a:spcBef>
                <a:spcPts val="0"/>
              </a:spcBef>
              <a:spcAft>
                <a:spcPts val="0"/>
              </a:spcAft>
              <a:defRPr sz="1000" b="0">
                <a:solidFill>
                  <a:schemeClr val="tx1"/>
                </a:solidFill>
              </a:defRPr>
            </a:lvl1pPr>
          </a:lstStyle>
          <a:p>
            <a:pPr lvl="0"/>
            <a:endParaRPr lang="en-CA" dirty="0"/>
          </a:p>
        </p:txBody>
      </p:sp>
    </p:spTree>
    <p:extLst>
      <p:ext uri="{BB962C8B-B14F-4D97-AF65-F5344CB8AC3E}">
        <p14:creationId xmlns:p14="http://schemas.microsoft.com/office/powerpoint/2010/main" val="3823851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No Tag">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a:xfrm>
            <a:off x="457200" y="0"/>
            <a:ext cx="8229600" cy="914400"/>
          </a:xfrm>
        </p:spPr>
        <p:txBody>
          <a:bodyPr/>
          <a:lstStyle>
            <a:lvl1pPr>
              <a:defRPr>
                <a:solidFill>
                  <a:srgbClr val="0079C1"/>
                </a:solidFill>
              </a:defRPr>
            </a:lvl1pPr>
          </a:lstStyle>
          <a:p>
            <a:r>
              <a:rPr lang="en-US" dirty="0"/>
              <a:t>Click to edit Master title style</a:t>
            </a:r>
          </a:p>
        </p:txBody>
      </p:sp>
      <p:sp>
        <p:nvSpPr>
          <p:cNvPr id="8" name="Slide Number Placeholder 5"/>
          <p:cNvSpPr>
            <a:spLocks noGrp="1"/>
          </p:cNvSpPr>
          <p:nvPr>
            <p:ph type="sldNum" sz="quarter" idx="11"/>
          </p:nvPr>
        </p:nvSpPr>
        <p:spPr/>
        <p:txBody>
          <a:bodyPr/>
          <a:lstStyle>
            <a:lvl1pPr>
              <a:defRPr/>
            </a:lvl1pPr>
          </a:lstStyle>
          <a:p>
            <a:pPr>
              <a:defRPr/>
            </a:pPr>
            <a:fld id="{A8C2AA5B-A104-014F-B9FD-226CAFC3787C}" type="slidenum">
              <a:rPr lang="en-US"/>
              <a:pPr>
                <a:defRPr/>
              </a:pPr>
              <a:t>‹#›</a:t>
            </a:fld>
            <a:endParaRPr lang="en-US" dirty="0"/>
          </a:p>
        </p:txBody>
      </p:sp>
      <p:sp>
        <p:nvSpPr>
          <p:cNvPr id="17" name="Text Placeholder 8"/>
          <p:cNvSpPr>
            <a:spLocks noGrp="1"/>
          </p:cNvSpPr>
          <p:nvPr>
            <p:ph type="body" sz="quarter" idx="16"/>
          </p:nvPr>
        </p:nvSpPr>
        <p:spPr>
          <a:xfrm>
            <a:off x="457200" y="5715000"/>
            <a:ext cx="8240713" cy="457200"/>
          </a:xfrm>
        </p:spPr>
        <p:txBody>
          <a:bodyPr anchor="b"/>
          <a:lstStyle>
            <a:lvl1pPr>
              <a:lnSpc>
                <a:spcPts val="1100"/>
              </a:lnSpc>
              <a:spcBef>
                <a:spcPts val="0"/>
              </a:spcBef>
              <a:spcAft>
                <a:spcPts val="0"/>
              </a:spcAft>
              <a:defRPr sz="1000" b="0">
                <a:solidFill>
                  <a:schemeClr val="tx1"/>
                </a:solidFill>
              </a:defRPr>
            </a:lvl1pPr>
          </a:lstStyle>
          <a:p>
            <a:pPr lvl="0"/>
            <a:endParaRPr lang="en-CA" dirty="0"/>
          </a:p>
        </p:txBody>
      </p:sp>
    </p:spTree>
    <p:extLst>
      <p:ext uri="{BB962C8B-B14F-4D97-AF65-F5344CB8AC3E}">
        <p14:creationId xmlns:p14="http://schemas.microsoft.com/office/powerpoint/2010/main" val="728351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with Tag">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a:xfrm>
            <a:off x="457200" y="0"/>
            <a:ext cx="8229600" cy="914400"/>
          </a:xfrm>
        </p:spPr>
        <p:txBody>
          <a:bodyPr/>
          <a:lstStyle>
            <a:lvl1pPr>
              <a:defRPr>
                <a:solidFill>
                  <a:srgbClr val="0079C1"/>
                </a:solidFill>
              </a:defRPr>
            </a:lvl1pPr>
          </a:lstStyle>
          <a:p>
            <a:r>
              <a:rPr lang="en-US" dirty="0"/>
              <a:t>Click to edit Master title style</a:t>
            </a:r>
          </a:p>
        </p:txBody>
      </p:sp>
      <p:sp>
        <p:nvSpPr>
          <p:cNvPr id="8" name="Slide Number Placeholder 5"/>
          <p:cNvSpPr>
            <a:spLocks noGrp="1"/>
          </p:cNvSpPr>
          <p:nvPr>
            <p:ph type="sldNum" sz="quarter" idx="11"/>
          </p:nvPr>
        </p:nvSpPr>
        <p:spPr/>
        <p:txBody>
          <a:bodyPr/>
          <a:lstStyle>
            <a:lvl1pPr>
              <a:defRPr/>
            </a:lvl1pPr>
          </a:lstStyle>
          <a:p>
            <a:pPr>
              <a:defRPr/>
            </a:pPr>
            <a:fld id="{A8C2AA5B-A104-014F-B9FD-226CAFC3787C}" type="slidenum">
              <a:rPr lang="en-US"/>
              <a:pPr>
                <a:defRPr/>
              </a:pPr>
              <a:t>‹#›</a:t>
            </a:fld>
            <a:endParaRPr lang="en-US" dirty="0"/>
          </a:p>
        </p:txBody>
      </p:sp>
      <p:grpSp>
        <p:nvGrpSpPr>
          <p:cNvPr id="17" name="Group 16"/>
          <p:cNvGrpSpPr/>
          <p:nvPr userDrawn="1"/>
        </p:nvGrpSpPr>
        <p:grpSpPr>
          <a:xfrm>
            <a:off x="2924493" y="5562991"/>
            <a:ext cx="3295015" cy="137160"/>
            <a:chOff x="-939485" y="2463485"/>
            <a:chExt cx="3295015" cy="137160"/>
          </a:xfrm>
        </p:grpSpPr>
        <p:cxnSp>
          <p:nvCxnSpPr>
            <p:cNvPr id="18" name="Straight Connector 17"/>
            <p:cNvCxnSpPr/>
            <p:nvPr/>
          </p:nvCxnSpPr>
          <p:spPr>
            <a:xfrm flipV="1">
              <a:off x="-939485" y="2532065"/>
              <a:ext cx="3295015" cy="1"/>
            </a:xfrm>
            <a:prstGeom prst="line">
              <a:avLst/>
            </a:prstGeom>
            <a:ln w="9525">
              <a:solidFill>
                <a:srgbClr val="8C8C8C"/>
              </a:solidFill>
            </a:ln>
            <a:effectLst/>
          </p:spPr>
          <p:style>
            <a:lnRef idx="2">
              <a:schemeClr val="accent1"/>
            </a:lnRef>
            <a:fillRef idx="0">
              <a:schemeClr val="accent1"/>
            </a:fillRef>
            <a:effectRef idx="1">
              <a:schemeClr val="accent1"/>
            </a:effectRef>
            <a:fontRef idx="minor">
              <a:schemeClr val="tx1"/>
            </a:fontRef>
          </p:style>
        </p:cxnSp>
        <p:sp>
          <p:nvSpPr>
            <p:cNvPr id="19" name="Right Triangle 18"/>
            <p:cNvSpPr>
              <a:spLocks noChangeAspect="1"/>
            </p:cNvSpPr>
            <p:nvPr/>
          </p:nvSpPr>
          <p:spPr>
            <a:xfrm rot="18900000">
              <a:off x="639442" y="2463485"/>
              <a:ext cx="137160" cy="137160"/>
            </a:xfrm>
            <a:prstGeom prst="rtTriangle">
              <a:avLst/>
            </a:prstGeom>
            <a:solidFill>
              <a:srgbClr val="8C8C8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latin typeface="Arial Narrow" panose="020B0606020202030204" pitchFamily="34" charset="0"/>
              </a:endParaRPr>
            </a:p>
          </p:txBody>
        </p:sp>
      </p:grpSp>
      <p:sp>
        <p:nvSpPr>
          <p:cNvPr id="20" name="Content Placeholder 21"/>
          <p:cNvSpPr>
            <a:spLocks noGrp="1"/>
          </p:cNvSpPr>
          <p:nvPr>
            <p:ph sz="quarter" idx="13"/>
          </p:nvPr>
        </p:nvSpPr>
        <p:spPr>
          <a:xfrm>
            <a:off x="685800" y="5746751"/>
            <a:ext cx="7772400" cy="501649"/>
          </a:xfrm>
        </p:spPr>
        <p:txBody>
          <a:bodyPr anchor="ctr"/>
          <a:lstStyle>
            <a:lvl1pPr algn="ctr">
              <a:spcBef>
                <a:spcPts val="0"/>
              </a:spcBef>
              <a:defRPr sz="1400" b="0">
                <a:solidFill>
                  <a:srgbClr val="8C8C8C"/>
                </a:solidFill>
              </a:defRPr>
            </a:lvl1pPr>
          </a:lstStyle>
          <a:p>
            <a:pPr lvl="0"/>
            <a:r>
              <a:rPr lang="en-US" dirty="0"/>
              <a:t>Click to edit Master text styles</a:t>
            </a:r>
          </a:p>
        </p:txBody>
      </p:sp>
      <p:sp>
        <p:nvSpPr>
          <p:cNvPr id="21" name="Text Placeholder 8"/>
          <p:cNvSpPr>
            <a:spLocks noGrp="1"/>
          </p:cNvSpPr>
          <p:nvPr>
            <p:ph type="body" sz="quarter" idx="14"/>
          </p:nvPr>
        </p:nvSpPr>
        <p:spPr>
          <a:xfrm>
            <a:off x="457200" y="5102225"/>
            <a:ext cx="8240713" cy="457200"/>
          </a:xfrm>
        </p:spPr>
        <p:txBody>
          <a:bodyPr anchor="b"/>
          <a:lstStyle>
            <a:lvl1pPr>
              <a:lnSpc>
                <a:spcPts val="1100"/>
              </a:lnSpc>
              <a:spcBef>
                <a:spcPts val="0"/>
              </a:spcBef>
              <a:spcAft>
                <a:spcPts val="0"/>
              </a:spcAft>
              <a:defRPr sz="1000" b="0">
                <a:solidFill>
                  <a:schemeClr val="tx1"/>
                </a:solidFill>
              </a:defRPr>
            </a:lvl1pPr>
          </a:lstStyle>
          <a:p>
            <a:pPr lvl="0"/>
            <a:endParaRPr lang="en-CA" dirty="0"/>
          </a:p>
        </p:txBody>
      </p:sp>
    </p:spTree>
    <p:extLst>
      <p:ext uri="{BB962C8B-B14F-4D97-AF65-F5344CB8AC3E}">
        <p14:creationId xmlns:p14="http://schemas.microsoft.com/office/powerpoint/2010/main" val="2787189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tegory Text No Tag">
    <p:spTree>
      <p:nvGrpSpPr>
        <p:cNvPr id="1" name=""/>
        <p:cNvGrpSpPr/>
        <p:nvPr/>
      </p:nvGrpSpPr>
      <p:grpSpPr>
        <a:xfrm>
          <a:off x="0" y="0"/>
          <a:ext cx="0" cy="0"/>
          <a:chOff x="0" y="0"/>
          <a:chExt cx="0" cy="0"/>
        </a:xfrm>
      </p:grpSpPr>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p:txBody>
          <a:bodyPr/>
          <a:lstStyle>
            <a:lvl1pPr>
              <a:defRPr>
                <a:solidFill>
                  <a:srgbClr val="0079C1"/>
                </a:solidFill>
              </a:defRPr>
            </a:lvl1pPr>
          </a:lstStyle>
          <a:p>
            <a:r>
              <a:rPr lang="en-US" dirty="0"/>
              <a:t>Click to edit Master title style</a:t>
            </a:r>
          </a:p>
        </p:txBody>
      </p:sp>
      <p:sp>
        <p:nvSpPr>
          <p:cNvPr id="3" name="Content Placeholder 2"/>
          <p:cNvSpPr>
            <a:spLocks noGrp="1"/>
          </p:cNvSpPr>
          <p:nvPr>
            <p:ph idx="1"/>
          </p:nvPr>
        </p:nvSpPr>
        <p:spPr>
          <a:xfrm>
            <a:off x="457200" y="1069848"/>
            <a:ext cx="3962400" cy="251244"/>
          </a:xfrm>
          <a:solidFill>
            <a:schemeClr val="accent1"/>
          </a:solidFill>
          <a:ln w="0">
            <a:noFill/>
          </a:ln>
        </p:spPr>
        <p:txBody>
          <a:bodyPr lIns="91440" rIns="91440" anchor="ctr" anchorCtr="0"/>
          <a:lstStyle>
            <a:lvl1pPr algn="ct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sp>
        <p:nvSpPr>
          <p:cNvPr id="23" name="Content Placeholder 2"/>
          <p:cNvSpPr>
            <a:spLocks noGrp="1"/>
          </p:cNvSpPr>
          <p:nvPr>
            <p:ph idx="19"/>
          </p:nvPr>
        </p:nvSpPr>
        <p:spPr>
          <a:xfrm>
            <a:off x="457200" y="3422206"/>
            <a:ext cx="3962400" cy="256032"/>
          </a:xfrm>
          <a:solidFill>
            <a:schemeClr val="accent1"/>
          </a:solidFill>
          <a:ln w="0">
            <a:noFill/>
          </a:ln>
        </p:spPr>
        <p:txBody>
          <a:bodyPr lIns="91440" rIns="91440" anchor="ctr" anchorCtr="0"/>
          <a:lstStyle>
            <a:lvl1pPr algn="ct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p:txBody>
      </p:sp>
      <p:sp>
        <p:nvSpPr>
          <p:cNvPr id="25" name="Content Placeholder 2"/>
          <p:cNvSpPr>
            <a:spLocks noGrp="1"/>
          </p:cNvSpPr>
          <p:nvPr>
            <p:ph idx="21"/>
          </p:nvPr>
        </p:nvSpPr>
        <p:spPr>
          <a:xfrm>
            <a:off x="4724400" y="3422206"/>
            <a:ext cx="3962400" cy="256032"/>
          </a:xfrm>
          <a:solidFill>
            <a:schemeClr val="accent1"/>
          </a:solidFill>
          <a:ln w="0">
            <a:noFill/>
          </a:ln>
        </p:spPr>
        <p:txBody>
          <a:bodyPr lIns="91440" rIns="91440" anchor="ctr" anchorCtr="0"/>
          <a:lstStyle>
            <a:lvl1pPr algn="ct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p:txBody>
      </p:sp>
      <p:sp>
        <p:nvSpPr>
          <p:cNvPr id="28" name="Content Placeholder 2"/>
          <p:cNvSpPr>
            <a:spLocks noGrp="1"/>
          </p:cNvSpPr>
          <p:nvPr>
            <p:ph idx="24"/>
          </p:nvPr>
        </p:nvSpPr>
        <p:spPr>
          <a:xfrm>
            <a:off x="4724400" y="1069848"/>
            <a:ext cx="3962400" cy="251245"/>
          </a:xfrm>
          <a:solidFill>
            <a:schemeClr val="accent1"/>
          </a:solidFill>
          <a:ln w="0">
            <a:noFill/>
          </a:ln>
        </p:spPr>
        <p:txBody>
          <a:bodyPr lIns="91440" rIns="91440" anchor="ctr" anchorCtr="0"/>
          <a:lstStyle>
            <a:lvl1pPr algn="ct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p:txBody>
      </p:sp>
      <p:sp>
        <p:nvSpPr>
          <p:cNvPr id="18" name="Text Placeholder 8"/>
          <p:cNvSpPr>
            <a:spLocks noGrp="1"/>
          </p:cNvSpPr>
          <p:nvPr>
            <p:ph type="body" sz="quarter" idx="26"/>
          </p:nvPr>
        </p:nvSpPr>
        <p:spPr>
          <a:xfrm>
            <a:off x="457200" y="5715000"/>
            <a:ext cx="8240713" cy="457200"/>
          </a:xfrm>
        </p:spPr>
        <p:txBody>
          <a:bodyPr anchor="b"/>
          <a:lstStyle>
            <a:lvl1pPr>
              <a:lnSpc>
                <a:spcPts val="1100"/>
              </a:lnSpc>
              <a:spcBef>
                <a:spcPts val="0"/>
              </a:spcBef>
              <a:spcAft>
                <a:spcPts val="0"/>
              </a:spcAft>
              <a:defRPr sz="1000" b="0">
                <a:solidFill>
                  <a:schemeClr val="tx1"/>
                </a:solidFill>
              </a:defRPr>
            </a:lvl1pPr>
          </a:lstStyle>
          <a:p>
            <a:pPr lvl="0"/>
            <a:endParaRPr lang="en-CA" dirty="0"/>
          </a:p>
        </p:txBody>
      </p:sp>
      <p:sp>
        <p:nvSpPr>
          <p:cNvPr id="19" name="Content Placeholder 2"/>
          <p:cNvSpPr>
            <a:spLocks noGrp="1"/>
          </p:cNvSpPr>
          <p:nvPr>
            <p:ph idx="27" hasCustomPrompt="1"/>
          </p:nvPr>
        </p:nvSpPr>
        <p:spPr>
          <a:xfrm>
            <a:off x="457200" y="1371600"/>
            <a:ext cx="3965574" cy="1920419"/>
          </a:xfrm>
        </p:spPr>
        <p:txBody>
          <a:bodyPr/>
          <a:lstStyle>
            <a:lvl1pPr>
              <a:spcBef>
                <a:spcPts val="600"/>
              </a:spcBef>
              <a:spcAft>
                <a:spcPts val="0"/>
              </a:spcAft>
              <a:defRPr sz="1200"/>
            </a:lvl1pPr>
            <a:lvl2pPr marL="342900" indent="-117475">
              <a:spcBef>
                <a:spcPts val="600"/>
              </a:spcBef>
              <a:spcAft>
                <a:spcPts val="0"/>
              </a:spcAft>
              <a:defRPr sz="1200" baseline="0"/>
            </a:lvl2pPr>
            <a:lvl3pPr marL="627063" indent="-168275">
              <a:spcBef>
                <a:spcPts val="600"/>
              </a:spcBef>
              <a:spcAft>
                <a:spcPts val="0"/>
              </a:spcAft>
              <a:defRPr sz="1200"/>
            </a:lvl3pPr>
            <a:lvl4pPr marL="800100" indent="-115888">
              <a:spcBef>
                <a:spcPts val="600"/>
              </a:spcBef>
              <a:spcAft>
                <a:spcPts val="0"/>
              </a:spcAft>
              <a:defRPr sz="1200"/>
            </a:lvl4pPr>
            <a:lvl5pPr marL="1084263" indent="-166688">
              <a:spcBef>
                <a:spcPts val="600"/>
              </a:spcBef>
              <a:spcAft>
                <a:spcPts val="0"/>
              </a:spcAft>
              <a:defRPr sz="1200"/>
            </a:lvl5pPr>
          </a:lstStyle>
          <a:p>
            <a:pPr lvl="0"/>
            <a:r>
              <a:rPr lang="en-US" dirty="0"/>
              <a:t>Subhead</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22" name="Content Placeholder 2"/>
          <p:cNvSpPr>
            <a:spLocks noGrp="1"/>
          </p:cNvSpPr>
          <p:nvPr>
            <p:ph idx="28" hasCustomPrompt="1"/>
          </p:nvPr>
        </p:nvSpPr>
        <p:spPr>
          <a:xfrm>
            <a:off x="4719639" y="1371600"/>
            <a:ext cx="3967161" cy="1920419"/>
          </a:xfrm>
        </p:spPr>
        <p:txBody>
          <a:bodyPr/>
          <a:lstStyle>
            <a:lvl1pPr>
              <a:spcBef>
                <a:spcPts val="600"/>
              </a:spcBef>
              <a:spcAft>
                <a:spcPts val="0"/>
              </a:spcAft>
              <a:defRPr sz="1200"/>
            </a:lvl1pPr>
            <a:lvl2pPr marL="342900" indent="-117475">
              <a:spcBef>
                <a:spcPts val="600"/>
              </a:spcBef>
              <a:spcAft>
                <a:spcPts val="0"/>
              </a:spcAft>
              <a:defRPr sz="1200" baseline="0"/>
            </a:lvl2pPr>
            <a:lvl3pPr marL="627063" indent="-168275">
              <a:spcBef>
                <a:spcPts val="600"/>
              </a:spcBef>
              <a:spcAft>
                <a:spcPts val="0"/>
              </a:spcAft>
              <a:defRPr sz="1200"/>
            </a:lvl3pPr>
            <a:lvl4pPr marL="800100" indent="-115888">
              <a:spcBef>
                <a:spcPts val="600"/>
              </a:spcBef>
              <a:spcAft>
                <a:spcPts val="0"/>
              </a:spcAft>
              <a:defRPr sz="1200"/>
            </a:lvl4pPr>
            <a:lvl5pPr marL="1084263" indent="-166688">
              <a:spcBef>
                <a:spcPts val="600"/>
              </a:spcBef>
              <a:spcAft>
                <a:spcPts val="0"/>
              </a:spcAft>
              <a:defRPr sz="1200"/>
            </a:lvl5pPr>
          </a:lstStyle>
          <a:p>
            <a:pPr lvl="0"/>
            <a:r>
              <a:rPr lang="en-US" dirty="0"/>
              <a:t>Subhead</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30" name="Content Placeholder 2"/>
          <p:cNvSpPr>
            <a:spLocks noGrp="1"/>
          </p:cNvSpPr>
          <p:nvPr>
            <p:ph idx="29" hasCustomPrompt="1"/>
          </p:nvPr>
        </p:nvSpPr>
        <p:spPr>
          <a:xfrm>
            <a:off x="457200" y="3730752"/>
            <a:ext cx="3965575" cy="1920419"/>
          </a:xfrm>
        </p:spPr>
        <p:txBody>
          <a:bodyPr/>
          <a:lstStyle>
            <a:lvl1pPr>
              <a:spcBef>
                <a:spcPts val="600"/>
              </a:spcBef>
              <a:spcAft>
                <a:spcPts val="0"/>
              </a:spcAft>
              <a:defRPr sz="1200"/>
            </a:lvl1pPr>
            <a:lvl2pPr marL="342900" indent="-117475">
              <a:spcBef>
                <a:spcPts val="600"/>
              </a:spcBef>
              <a:spcAft>
                <a:spcPts val="0"/>
              </a:spcAft>
              <a:defRPr sz="1200" baseline="0"/>
            </a:lvl2pPr>
            <a:lvl3pPr marL="627063" indent="-168275">
              <a:spcBef>
                <a:spcPts val="600"/>
              </a:spcBef>
              <a:spcAft>
                <a:spcPts val="0"/>
              </a:spcAft>
              <a:defRPr sz="1200"/>
            </a:lvl3pPr>
            <a:lvl4pPr marL="800100" indent="-115888">
              <a:spcBef>
                <a:spcPts val="600"/>
              </a:spcBef>
              <a:spcAft>
                <a:spcPts val="0"/>
              </a:spcAft>
              <a:defRPr sz="1200"/>
            </a:lvl4pPr>
            <a:lvl5pPr marL="1084263" indent="-166688">
              <a:spcBef>
                <a:spcPts val="600"/>
              </a:spcBef>
              <a:spcAft>
                <a:spcPts val="0"/>
              </a:spcAft>
              <a:defRPr sz="1200"/>
            </a:lvl5pPr>
          </a:lstStyle>
          <a:p>
            <a:pPr lvl="0"/>
            <a:r>
              <a:rPr lang="en-US" dirty="0"/>
              <a:t>Subhead</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31" name="Content Placeholder 2"/>
          <p:cNvSpPr>
            <a:spLocks noGrp="1"/>
          </p:cNvSpPr>
          <p:nvPr>
            <p:ph idx="30" hasCustomPrompt="1"/>
          </p:nvPr>
        </p:nvSpPr>
        <p:spPr>
          <a:xfrm>
            <a:off x="4719638" y="3730752"/>
            <a:ext cx="3967161" cy="1920419"/>
          </a:xfrm>
        </p:spPr>
        <p:txBody>
          <a:bodyPr/>
          <a:lstStyle>
            <a:lvl1pPr>
              <a:spcBef>
                <a:spcPts val="600"/>
              </a:spcBef>
              <a:spcAft>
                <a:spcPts val="0"/>
              </a:spcAft>
              <a:defRPr sz="1200"/>
            </a:lvl1pPr>
            <a:lvl2pPr marL="342900" indent="-117475">
              <a:spcBef>
                <a:spcPts val="600"/>
              </a:spcBef>
              <a:spcAft>
                <a:spcPts val="0"/>
              </a:spcAft>
              <a:defRPr sz="1200" baseline="0"/>
            </a:lvl2pPr>
            <a:lvl3pPr marL="627063" indent="-168275">
              <a:spcBef>
                <a:spcPts val="600"/>
              </a:spcBef>
              <a:spcAft>
                <a:spcPts val="0"/>
              </a:spcAft>
              <a:defRPr sz="1200"/>
            </a:lvl3pPr>
            <a:lvl4pPr marL="800100" indent="-115888">
              <a:spcBef>
                <a:spcPts val="600"/>
              </a:spcBef>
              <a:spcAft>
                <a:spcPts val="0"/>
              </a:spcAft>
              <a:defRPr sz="1200"/>
            </a:lvl4pPr>
            <a:lvl5pPr marL="1084263" indent="-166688">
              <a:spcBef>
                <a:spcPts val="600"/>
              </a:spcBef>
              <a:spcAft>
                <a:spcPts val="0"/>
              </a:spcAft>
              <a:defRPr sz="1200"/>
            </a:lvl5pPr>
          </a:lstStyle>
          <a:p>
            <a:pPr lvl="0"/>
            <a:r>
              <a:rPr lang="en-US" dirty="0"/>
              <a:t>Subhead</a:t>
            </a:r>
          </a:p>
          <a:p>
            <a:pPr lvl="1"/>
            <a:r>
              <a:rPr lang="en-US" dirty="0"/>
              <a:t>First level</a:t>
            </a:r>
          </a:p>
          <a:p>
            <a:pPr lvl="2"/>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2699917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tegory Text with Tag">
    <p:spTree>
      <p:nvGrpSpPr>
        <p:cNvPr id="1" name=""/>
        <p:cNvGrpSpPr/>
        <p:nvPr/>
      </p:nvGrpSpPr>
      <p:grpSpPr>
        <a:xfrm>
          <a:off x="0" y="0"/>
          <a:ext cx="0" cy="0"/>
          <a:chOff x="0" y="0"/>
          <a:chExt cx="0" cy="0"/>
        </a:xfrm>
      </p:grpSpPr>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p:txBody>
          <a:bodyPr/>
          <a:lstStyle>
            <a:lvl1pPr>
              <a:defRPr>
                <a:solidFill>
                  <a:srgbClr val="0079C1"/>
                </a:solidFill>
              </a:defRPr>
            </a:lvl1pPr>
          </a:lstStyle>
          <a:p>
            <a:r>
              <a:rPr lang="en-US" dirty="0"/>
              <a:t>Click to edit Master title style</a:t>
            </a:r>
          </a:p>
        </p:txBody>
      </p:sp>
      <p:sp>
        <p:nvSpPr>
          <p:cNvPr id="3" name="Content Placeholder 2"/>
          <p:cNvSpPr>
            <a:spLocks noGrp="1"/>
          </p:cNvSpPr>
          <p:nvPr>
            <p:ph idx="1"/>
          </p:nvPr>
        </p:nvSpPr>
        <p:spPr>
          <a:xfrm>
            <a:off x="457200" y="1069848"/>
            <a:ext cx="3962400" cy="251244"/>
          </a:xfrm>
          <a:solidFill>
            <a:schemeClr val="accent1"/>
          </a:solidFill>
          <a:ln w="0">
            <a:noFill/>
          </a:ln>
        </p:spPr>
        <p:txBody>
          <a:bodyPr lIns="91440" rIns="91440" anchor="ctr" anchorCtr="0"/>
          <a:lstStyle>
            <a:lvl1pPr algn="ct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sp>
        <p:nvSpPr>
          <p:cNvPr id="23" name="Content Placeholder 2"/>
          <p:cNvSpPr>
            <a:spLocks noGrp="1"/>
          </p:cNvSpPr>
          <p:nvPr>
            <p:ph idx="19"/>
          </p:nvPr>
        </p:nvSpPr>
        <p:spPr>
          <a:xfrm>
            <a:off x="457200" y="3267719"/>
            <a:ext cx="3962400" cy="256032"/>
          </a:xfrm>
          <a:solidFill>
            <a:schemeClr val="accent1"/>
          </a:solidFill>
          <a:ln w="0">
            <a:noFill/>
          </a:ln>
        </p:spPr>
        <p:txBody>
          <a:bodyPr lIns="91440" rIns="91440" anchor="ctr" anchorCtr="0"/>
          <a:lstStyle>
            <a:lvl1pPr algn="ct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p:txBody>
      </p:sp>
      <p:sp>
        <p:nvSpPr>
          <p:cNvPr id="25" name="Content Placeholder 2"/>
          <p:cNvSpPr>
            <a:spLocks noGrp="1"/>
          </p:cNvSpPr>
          <p:nvPr>
            <p:ph idx="21"/>
          </p:nvPr>
        </p:nvSpPr>
        <p:spPr>
          <a:xfrm>
            <a:off x="4724400" y="3267719"/>
            <a:ext cx="3962400" cy="256032"/>
          </a:xfrm>
          <a:solidFill>
            <a:schemeClr val="accent1"/>
          </a:solidFill>
          <a:ln w="0">
            <a:noFill/>
          </a:ln>
        </p:spPr>
        <p:txBody>
          <a:bodyPr lIns="91440" rIns="91440" anchor="ctr" anchorCtr="0"/>
          <a:lstStyle>
            <a:lvl1pPr algn="ct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p:txBody>
      </p:sp>
      <p:sp>
        <p:nvSpPr>
          <p:cNvPr id="28" name="Content Placeholder 2"/>
          <p:cNvSpPr>
            <a:spLocks noGrp="1"/>
          </p:cNvSpPr>
          <p:nvPr>
            <p:ph idx="24"/>
          </p:nvPr>
        </p:nvSpPr>
        <p:spPr>
          <a:xfrm>
            <a:off x="4724400" y="1069848"/>
            <a:ext cx="3962400" cy="251245"/>
          </a:xfrm>
          <a:solidFill>
            <a:schemeClr val="accent1"/>
          </a:solidFill>
          <a:ln w="0">
            <a:noFill/>
          </a:ln>
        </p:spPr>
        <p:txBody>
          <a:bodyPr lIns="91440" rIns="91440" anchor="ctr" anchorCtr="0"/>
          <a:lstStyle>
            <a:lvl1pPr algn="ct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a:t>Click to edit Master text styles</a:t>
            </a:r>
          </a:p>
        </p:txBody>
      </p:sp>
      <p:sp>
        <p:nvSpPr>
          <p:cNvPr id="36" name="Content Placeholder 2"/>
          <p:cNvSpPr>
            <a:spLocks noGrp="1"/>
          </p:cNvSpPr>
          <p:nvPr>
            <p:ph idx="27" hasCustomPrompt="1"/>
          </p:nvPr>
        </p:nvSpPr>
        <p:spPr>
          <a:xfrm>
            <a:off x="457201" y="1371600"/>
            <a:ext cx="3965574" cy="1664208"/>
          </a:xfrm>
        </p:spPr>
        <p:txBody>
          <a:bodyPr/>
          <a:lstStyle>
            <a:lvl1pPr>
              <a:spcBef>
                <a:spcPts val="600"/>
              </a:spcBef>
              <a:spcAft>
                <a:spcPts val="0"/>
              </a:spcAft>
              <a:defRPr sz="1200"/>
            </a:lvl1pPr>
            <a:lvl2pPr marL="342900" indent="-117475">
              <a:spcBef>
                <a:spcPts val="600"/>
              </a:spcBef>
              <a:spcAft>
                <a:spcPts val="0"/>
              </a:spcAft>
              <a:defRPr sz="1200" baseline="0"/>
            </a:lvl2pPr>
            <a:lvl3pPr marL="627063" indent="-168275">
              <a:spcBef>
                <a:spcPts val="600"/>
              </a:spcBef>
              <a:spcAft>
                <a:spcPts val="0"/>
              </a:spcAft>
              <a:defRPr sz="1200"/>
            </a:lvl3pPr>
            <a:lvl4pPr marL="800100" indent="-115888">
              <a:spcBef>
                <a:spcPts val="600"/>
              </a:spcBef>
              <a:spcAft>
                <a:spcPts val="0"/>
              </a:spcAft>
              <a:defRPr sz="1200"/>
            </a:lvl4pPr>
            <a:lvl5pPr marL="1084263" indent="-166688">
              <a:spcBef>
                <a:spcPts val="600"/>
              </a:spcBef>
              <a:spcAft>
                <a:spcPts val="0"/>
              </a:spcAft>
              <a:defRPr sz="1200"/>
            </a:lvl5pPr>
          </a:lstStyle>
          <a:p>
            <a:pPr lvl="0"/>
            <a:r>
              <a:rPr lang="en-US" dirty="0"/>
              <a:t>Subhead</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37" name="Content Placeholder 2"/>
          <p:cNvSpPr>
            <a:spLocks noGrp="1"/>
          </p:cNvSpPr>
          <p:nvPr>
            <p:ph idx="28" hasCustomPrompt="1"/>
          </p:nvPr>
        </p:nvSpPr>
        <p:spPr>
          <a:xfrm>
            <a:off x="4719638" y="1371600"/>
            <a:ext cx="3967161" cy="1664208"/>
          </a:xfrm>
        </p:spPr>
        <p:txBody>
          <a:bodyPr/>
          <a:lstStyle>
            <a:lvl1pPr>
              <a:spcBef>
                <a:spcPts val="600"/>
              </a:spcBef>
              <a:spcAft>
                <a:spcPts val="0"/>
              </a:spcAft>
              <a:defRPr sz="1200"/>
            </a:lvl1pPr>
            <a:lvl2pPr marL="342900" indent="-117475">
              <a:spcBef>
                <a:spcPts val="600"/>
              </a:spcBef>
              <a:spcAft>
                <a:spcPts val="0"/>
              </a:spcAft>
              <a:defRPr sz="1200" baseline="0"/>
            </a:lvl2pPr>
            <a:lvl3pPr marL="627063" indent="-168275">
              <a:spcBef>
                <a:spcPts val="600"/>
              </a:spcBef>
              <a:spcAft>
                <a:spcPts val="0"/>
              </a:spcAft>
              <a:defRPr sz="1200"/>
            </a:lvl3pPr>
            <a:lvl4pPr marL="800100" indent="-115888">
              <a:spcBef>
                <a:spcPts val="600"/>
              </a:spcBef>
              <a:spcAft>
                <a:spcPts val="0"/>
              </a:spcAft>
              <a:defRPr sz="1200"/>
            </a:lvl4pPr>
            <a:lvl5pPr marL="1084263" indent="-166688">
              <a:spcBef>
                <a:spcPts val="600"/>
              </a:spcBef>
              <a:spcAft>
                <a:spcPts val="0"/>
              </a:spcAft>
              <a:defRPr sz="1200"/>
            </a:lvl5pPr>
          </a:lstStyle>
          <a:p>
            <a:pPr lvl="0"/>
            <a:r>
              <a:rPr lang="en-US" dirty="0"/>
              <a:t>Subhead</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38" name="Content Placeholder 2"/>
          <p:cNvSpPr>
            <a:spLocks noGrp="1"/>
          </p:cNvSpPr>
          <p:nvPr>
            <p:ph idx="29" hasCustomPrompt="1"/>
          </p:nvPr>
        </p:nvSpPr>
        <p:spPr>
          <a:xfrm>
            <a:off x="457200" y="3577576"/>
            <a:ext cx="3965575" cy="1664208"/>
          </a:xfrm>
        </p:spPr>
        <p:txBody>
          <a:bodyPr/>
          <a:lstStyle>
            <a:lvl1pPr>
              <a:spcBef>
                <a:spcPts val="600"/>
              </a:spcBef>
              <a:spcAft>
                <a:spcPts val="0"/>
              </a:spcAft>
              <a:defRPr sz="1200"/>
            </a:lvl1pPr>
            <a:lvl2pPr marL="342900" indent="-117475">
              <a:spcBef>
                <a:spcPts val="600"/>
              </a:spcBef>
              <a:spcAft>
                <a:spcPts val="0"/>
              </a:spcAft>
              <a:defRPr sz="1200" baseline="0"/>
            </a:lvl2pPr>
            <a:lvl3pPr marL="627063" indent="-168275">
              <a:spcBef>
                <a:spcPts val="600"/>
              </a:spcBef>
              <a:spcAft>
                <a:spcPts val="0"/>
              </a:spcAft>
              <a:defRPr sz="1200"/>
            </a:lvl3pPr>
            <a:lvl4pPr marL="800100" indent="-115888">
              <a:spcBef>
                <a:spcPts val="600"/>
              </a:spcBef>
              <a:spcAft>
                <a:spcPts val="0"/>
              </a:spcAft>
              <a:defRPr sz="1200"/>
            </a:lvl4pPr>
            <a:lvl5pPr marL="1084263" indent="-166688">
              <a:spcBef>
                <a:spcPts val="600"/>
              </a:spcBef>
              <a:spcAft>
                <a:spcPts val="0"/>
              </a:spcAft>
              <a:defRPr sz="1200"/>
            </a:lvl5pPr>
          </a:lstStyle>
          <a:p>
            <a:pPr lvl="0"/>
            <a:r>
              <a:rPr lang="en-US" dirty="0"/>
              <a:t>Subhead</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39" name="Content Placeholder 2"/>
          <p:cNvSpPr>
            <a:spLocks noGrp="1"/>
          </p:cNvSpPr>
          <p:nvPr>
            <p:ph idx="30" hasCustomPrompt="1"/>
          </p:nvPr>
        </p:nvSpPr>
        <p:spPr>
          <a:xfrm>
            <a:off x="4719638" y="3577576"/>
            <a:ext cx="3967161" cy="1664208"/>
          </a:xfrm>
        </p:spPr>
        <p:txBody>
          <a:bodyPr/>
          <a:lstStyle>
            <a:lvl1pPr>
              <a:spcBef>
                <a:spcPts val="600"/>
              </a:spcBef>
              <a:spcAft>
                <a:spcPts val="0"/>
              </a:spcAft>
              <a:defRPr sz="1200"/>
            </a:lvl1pPr>
            <a:lvl2pPr marL="342900" indent="-117475">
              <a:spcBef>
                <a:spcPts val="600"/>
              </a:spcBef>
              <a:spcAft>
                <a:spcPts val="0"/>
              </a:spcAft>
              <a:defRPr sz="1200" baseline="0"/>
            </a:lvl2pPr>
            <a:lvl3pPr marL="627063" indent="-168275">
              <a:spcBef>
                <a:spcPts val="600"/>
              </a:spcBef>
              <a:spcAft>
                <a:spcPts val="0"/>
              </a:spcAft>
              <a:defRPr sz="1200"/>
            </a:lvl3pPr>
            <a:lvl4pPr marL="800100" indent="-115888">
              <a:spcBef>
                <a:spcPts val="600"/>
              </a:spcBef>
              <a:spcAft>
                <a:spcPts val="0"/>
              </a:spcAft>
              <a:defRPr sz="1200"/>
            </a:lvl4pPr>
            <a:lvl5pPr marL="1084263" indent="-166688">
              <a:spcBef>
                <a:spcPts val="600"/>
              </a:spcBef>
              <a:spcAft>
                <a:spcPts val="0"/>
              </a:spcAft>
              <a:defRPr sz="1200"/>
            </a:lvl5pPr>
          </a:lstStyle>
          <a:p>
            <a:pPr lvl="0"/>
            <a:r>
              <a:rPr lang="en-US" dirty="0"/>
              <a:t>Subhead</a:t>
            </a:r>
          </a:p>
          <a:p>
            <a:pPr lvl="1"/>
            <a:r>
              <a:rPr lang="en-US" dirty="0"/>
              <a:t>First level</a:t>
            </a:r>
          </a:p>
          <a:p>
            <a:pPr lvl="2"/>
            <a:r>
              <a:rPr lang="en-US" dirty="0"/>
              <a:t>Second level</a:t>
            </a:r>
          </a:p>
          <a:p>
            <a:pPr lvl="3"/>
            <a:r>
              <a:rPr lang="en-US" dirty="0"/>
              <a:t>Third level</a:t>
            </a:r>
          </a:p>
          <a:p>
            <a:pPr lvl="4"/>
            <a:r>
              <a:rPr lang="en-US" dirty="0"/>
              <a:t>Fourth level</a:t>
            </a:r>
          </a:p>
        </p:txBody>
      </p:sp>
      <p:grpSp>
        <p:nvGrpSpPr>
          <p:cNvPr id="24" name="Group 23"/>
          <p:cNvGrpSpPr/>
          <p:nvPr userDrawn="1"/>
        </p:nvGrpSpPr>
        <p:grpSpPr>
          <a:xfrm>
            <a:off x="2924493" y="5562991"/>
            <a:ext cx="3295015" cy="137160"/>
            <a:chOff x="-939485" y="2463485"/>
            <a:chExt cx="3295015" cy="137160"/>
          </a:xfrm>
        </p:grpSpPr>
        <p:cxnSp>
          <p:nvCxnSpPr>
            <p:cNvPr id="26" name="Straight Connector 25"/>
            <p:cNvCxnSpPr/>
            <p:nvPr/>
          </p:nvCxnSpPr>
          <p:spPr>
            <a:xfrm flipV="1">
              <a:off x="-939485" y="2532065"/>
              <a:ext cx="3295015" cy="1"/>
            </a:xfrm>
            <a:prstGeom prst="line">
              <a:avLst/>
            </a:prstGeom>
            <a:ln w="9525">
              <a:solidFill>
                <a:srgbClr val="8C8C8C"/>
              </a:solidFill>
            </a:ln>
            <a:effectLst/>
          </p:spPr>
          <p:style>
            <a:lnRef idx="2">
              <a:schemeClr val="accent1"/>
            </a:lnRef>
            <a:fillRef idx="0">
              <a:schemeClr val="accent1"/>
            </a:fillRef>
            <a:effectRef idx="1">
              <a:schemeClr val="accent1"/>
            </a:effectRef>
            <a:fontRef idx="minor">
              <a:schemeClr val="tx1"/>
            </a:fontRef>
          </p:style>
        </p:cxnSp>
        <p:sp>
          <p:nvSpPr>
            <p:cNvPr id="27" name="Right Triangle 26"/>
            <p:cNvSpPr>
              <a:spLocks noChangeAspect="1"/>
            </p:cNvSpPr>
            <p:nvPr/>
          </p:nvSpPr>
          <p:spPr>
            <a:xfrm rot="18900000">
              <a:off x="639442" y="2463485"/>
              <a:ext cx="137160" cy="137160"/>
            </a:xfrm>
            <a:prstGeom prst="rtTriangle">
              <a:avLst/>
            </a:prstGeom>
            <a:solidFill>
              <a:srgbClr val="8C8C8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latin typeface="Arial Narrow" panose="020B0606020202030204" pitchFamily="34" charset="0"/>
              </a:endParaRPr>
            </a:p>
          </p:txBody>
        </p:sp>
      </p:grpSp>
      <p:sp>
        <p:nvSpPr>
          <p:cNvPr id="29" name="Content Placeholder 21"/>
          <p:cNvSpPr>
            <a:spLocks noGrp="1"/>
          </p:cNvSpPr>
          <p:nvPr>
            <p:ph sz="quarter" idx="13"/>
          </p:nvPr>
        </p:nvSpPr>
        <p:spPr>
          <a:xfrm>
            <a:off x="685800" y="5746751"/>
            <a:ext cx="7772400" cy="501649"/>
          </a:xfrm>
        </p:spPr>
        <p:txBody>
          <a:bodyPr anchor="ctr"/>
          <a:lstStyle>
            <a:lvl1pPr algn="ctr">
              <a:spcBef>
                <a:spcPts val="0"/>
              </a:spcBef>
              <a:defRPr sz="1400" b="0">
                <a:solidFill>
                  <a:srgbClr val="8C8C8C"/>
                </a:solidFill>
              </a:defRPr>
            </a:lvl1pPr>
          </a:lstStyle>
          <a:p>
            <a:pPr lvl="0"/>
            <a:r>
              <a:rPr lang="en-US" dirty="0"/>
              <a:t>Click to edit Master text styles</a:t>
            </a:r>
          </a:p>
        </p:txBody>
      </p:sp>
      <p:sp>
        <p:nvSpPr>
          <p:cNvPr id="31" name="Text Placeholder 8"/>
          <p:cNvSpPr>
            <a:spLocks noGrp="1"/>
          </p:cNvSpPr>
          <p:nvPr>
            <p:ph type="body" sz="quarter" idx="31"/>
          </p:nvPr>
        </p:nvSpPr>
        <p:spPr>
          <a:xfrm>
            <a:off x="457200" y="5102225"/>
            <a:ext cx="8240713" cy="457200"/>
          </a:xfrm>
        </p:spPr>
        <p:txBody>
          <a:bodyPr anchor="b"/>
          <a:lstStyle>
            <a:lvl1pPr>
              <a:lnSpc>
                <a:spcPts val="1100"/>
              </a:lnSpc>
              <a:spcBef>
                <a:spcPts val="0"/>
              </a:spcBef>
              <a:spcAft>
                <a:spcPts val="0"/>
              </a:spcAft>
              <a:defRPr sz="1000" b="0">
                <a:solidFill>
                  <a:schemeClr val="tx1"/>
                </a:solidFill>
              </a:defRPr>
            </a:lvl1pPr>
          </a:lstStyle>
          <a:p>
            <a:pPr lvl="0"/>
            <a:endParaRPr lang="en-CA" dirty="0"/>
          </a:p>
        </p:txBody>
      </p:sp>
    </p:spTree>
    <p:extLst>
      <p:ext uri="{BB962C8B-B14F-4D97-AF65-F5344CB8AC3E}">
        <p14:creationId xmlns:p14="http://schemas.microsoft.com/office/powerpoint/2010/main" val="1219740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os 2 per slide">
    <p:spTree>
      <p:nvGrpSpPr>
        <p:cNvPr id="1" name=""/>
        <p:cNvGrpSpPr/>
        <p:nvPr/>
      </p:nvGrpSpPr>
      <p:grpSpPr>
        <a:xfrm>
          <a:off x="0" y="0"/>
          <a:ext cx="0" cy="0"/>
          <a:chOff x="0" y="0"/>
          <a:chExt cx="0" cy="0"/>
        </a:xfrm>
      </p:grpSpPr>
      <p:sp>
        <p:nvSpPr>
          <p:cNvPr id="21" name="Content Placeholder 2"/>
          <p:cNvSpPr>
            <a:spLocks noGrp="1"/>
          </p:cNvSpPr>
          <p:nvPr>
            <p:ph idx="19" hasCustomPrompt="1"/>
          </p:nvPr>
        </p:nvSpPr>
        <p:spPr>
          <a:xfrm>
            <a:off x="457200" y="5096520"/>
            <a:ext cx="1691979" cy="838200"/>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marL="0" indent="0">
              <a:spcBef>
                <a:spcPts val="0"/>
              </a:spcBef>
              <a:spcAft>
                <a:spcPts val="0"/>
              </a:spcAft>
              <a:buNone/>
              <a:defRPr sz="900" b="1">
                <a:solidFill>
                  <a:schemeClr val="accent1"/>
                </a:solidFill>
              </a:defRPr>
            </a:lvl4pPr>
            <a:lvl5pPr marL="3175" indent="0">
              <a:spcBef>
                <a:spcPts val="0"/>
              </a:spcBef>
              <a:spcAft>
                <a:spcPts val="600"/>
              </a:spcAft>
              <a:buNone/>
              <a:defRPr sz="900" baseline="0">
                <a:solidFill>
                  <a:schemeClr val="accent1"/>
                </a:solidFill>
              </a:defRPr>
            </a:lvl5pPr>
            <a:lvl6pPr marL="3175" indent="0">
              <a:spcBef>
                <a:spcPts val="0"/>
              </a:spcBef>
              <a:spcAft>
                <a:spcPts val="0"/>
              </a:spcAft>
              <a:buNone/>
              <a:defRPr sz="900"/>
            </a:lvl6pPr>
          </a:lstStyle>
          <a:p>
            <a:pPr lvl="3"/>
            <a:r>
              <a:rPr lang="en-US" dirty="0"/>
              <a:t>Name</a:t>
            </a:r>
          </a:p>
          <a:p>
            <a:pPr lvl="4"/>
            <a:r>
              <a:rPr lang="en-US" dirty="0"/>
              <a:t>Title</a:t>
            </a:r>
          </a:p>
          <a:p>
            <a:pPr lvl="5"/>
            <a:r>
              <a:rPr lang="en-US" dirty="0"/>
              <a:t>Direct: XXX-XXX-XXXX</a:t>
            </a:r>
          </a:p>
          <a:p>
            <a:pPr lvl="5"/>
            <a:r>
              <a:rPr lang="en-US" dirty="0" err="1"/>
              <a:t>first.last@bmo.com</a:t>
            </a:r>
            <a:endParaRPr lang="en-US" dirty="0"/>
          </a:p>
        </p:txBody>
      </p:sp>
      <p:sp>
        <p:nvSpPr>
          <p:cNvPr id="22" name="Picture Placeholder 16"/>
          <p:cNvSpPr>
            <a:spLocks noGrp="1"/>
          </p:cNvSpPr>
          <p:nvPr>
            <p:ph type="pic" sz="quarter" idx="20"/>
          </p:nvPr>
        </p:nvSpPr>
        <p:spPr>
          <a:xfrm>
            <a:off x="457200" y="3572519"/>
            <a:ext cx="965200" cy="1447800"/>
          </a:xfrm>
        </p:spPr>
        <p:txBody>
          <a:bodyPr anchor="ctr"/>
          <a:lstStyle>
            <a:lvl1pPr algn="ctr">
              <a:defRPr sz="1100" b="0"/>
            </a:lvl1pPr>
          </a:lstStyle>
          <a:p>
            <a:r>
              <a:rPr lang="en-US" dirty="0"/>
              <a:t>Click icon to add picture</a:t>
            </a:r>
          </a:p>
        </p:txBody>
      </p:sp>
      <p:sp>
        <p:nvSpPr>
          <p:cNvPr id="20" name="Content Placeholder 2"/>
          <p:cNvSpPr>
            <a:spLocks noGrp="1"/>
          </p:cNvSpPr>
          <p:nvPr>
            <p:ph idx="18" hasCustomPrompt="1"/>
          </p:nvPr>
        </p:nvSpPr>
        <p:spPr>
          <a:xfrm>
            <a:off x="457200" y="2590801"/>
            <a:ext cx="1691979" cy="838200"/>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marL="0" indent="0">
              <a:spcBef>
                <a:spcPts val="0"/>
              </a:spcBef>
              <a:spcAft>
                <a:spcPts val="0"/>
              </a:spcAft>
              <a:buNone/>
              <a:defRPr sz="900" b="1">
                <a:solidFill>
                  <a:schemeClr val="accent1"/>
                </a:solidFill>
              </a:defRPr>
            </a:lvl4pPr>
            <a:lvl5pPr marL="3175" indent="0">
              <a:spcBef>
                <a:spcPts val="0"/>
              </a:spcBef>
              <a:spcAft>
                <a:spcPts val="600"/>
              </a:spcAft>
              <a:buNone/>
              <a:defRPr sz="900" baseline="0">
                <a:solidFill>
                  <a:schemeClr val="accent1"/>
                </a:solidFill>
              </a:defRPr>
            </a:lvl5pPr>
            <a:lvl6pPr marL="3175" indent="0">
              <a:spcBef>
                <a:spcPts val="0"/>
              </a:spcBef>
              <a:spcAft>
                <a:spcPts val="0"/>
              </a:spcAft>
              <a:buNone/>
              <a:defRPr sz="900"/>
            </a:lvl6pPr>
          </a:lstStyle>
          <a:p>
            <a:pPr lvl="3"/>
            <a:r>
              <a:rPr lang="en-US" dirty="0"/>
              <a:t>Name</a:t>
            </a:r>
          </a:p>
          <a:p>
            <a:pPr lvl="4"/>
            <a:r>
              <a:rPr lang="en-US" dirty="0"/>
              <a:t>Title</a:t>
            </a:r>
          </a:p>
          <a:p>
            <a:pPr lvl="5"/>
            <a:r>
              <a:rPr lang="en-US" dirty="0"/>
              <a:t>Direct: XXX-XXX-XXXX</a:t>
            </a:r>
          </a:p>
          <a:p>
            <a:pPr lvl="5"/>
            <a:r>
              <a:rPr lang="en-US" dirty="0" err="1"/>
              <a:t>first.last@bmo.com</a:t>
            </a:r>
            <a:endParaRPr lang="en-US" dirty="0"/>
          </a:p>
        </p:txBody>
      </p:sp>
      <p:sp>
        <p:nvSpPr>
          <p:cNvPr id="19" name="Content Placeholder 2"/>
          <p:cNvSpPr>
            <a:spLocks noGrp="1"/>
          </p:cNvSpPr>
          <p:nvPr>
            <p:ph idx="17"/>
          </p:nvPr>
        </p:nvSpPr>
        <p:spPr>
          <a:xfrm>
            <a:off x="2281393" y="3572519"/>
            <a:ext cx="6405408" cy="2362201"/>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p:txBody>
      </p:sp>
      <p:sp>
        <p:nvSpPr>
          <p:cNvPr id="17" name="Picture Placeholder 16"/>
          <p:cNvSpPr>
            <a:spLocks noGrp="1"/>
          </p:cNvSpPr>
          <p:nvPr>
            <p:ph type="pic" sz="quarter" idx="16"/>
          </p:nvPr>
        </p:nvSpPr>
        <p:spPr>
          <a:xfrm>
            <a:off x="457200" y="1066800"/>
            <a:ext cx="965200" cy="1447800"/>
          </a:xfrm>
        </p:spPr>
        <p:txBody>
          <a:bodyPr anchor="ctr"/>
          <a:lstStyle>
            <a:lvl1pPr algn="ctr">
              <a:defRPr sz="1100" b="0"/>
            </a:lvl1pPr>
          </a:lstStyle>
          <a:p>
            <a:r>
              <a:rPr lang="en-US" dirty="0"/>
              <a:t>Click icon to add picture</a:t>
            </a:r>
          </a:p>
        </p:txBody>
      </p:sp>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p:txBody>
          <a:bodyPr/>
          <a:lstStyle>
            <a:lvl1pPr>
              <a:defRPr>
                <a:solidFill>
                  <a:srgbClr val="0079C1"/>
                </a:solidFill>
              </a:defRPr>
            </a:lvl1pPr>
          </a:lstStyle>
          <a:p>
            <a:r>
              <a:rPr lang="en-US" dirty="0"/>
              <a:t>Click to edit Master title style</a:t>
            </a:r>
          </a:p>
        </p:txBody>
      </p:sp>
      <p:sp>
        <p:nvSpPr>
          <p:cNvPr id="3" name="Content Placeholder 2"/>
          <p:cNvSpPr>
            <a:spLocks noGrp="1"/>
          </p:cNvSpPr>
          <p:nvPr>
            <p:ph idx="1"/>
          </p:nvPr>
        </p:nvSpPr>
        <p:spPr>
          <a:xfrm>
            <a:off x="2281393" y="1066800"/>
            <a:ext cx="6405408" cy="2362201"/>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spTree>
    <p:extLst>
      <p:ext uri="{BB962C8B-B14F-4D97-AF65-F5344CB8AC3E}">
        <p14:creationId xmlns:p14="http://schemas.microsoft.com/office/powerpoint/2010/main" val="3634393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ios 1 per slide">
    <p:spTree>
      <p:nvGrpSpPr>
        <p:cNvPr id="1" name=""/>
        <p:cNvGrpSpPr/>
        <p:nvPr/>
      </p:nvGrpSpPr>
      <p:grpSpPr>
        <a:xfrm>
          <a:off x="0" y="0"/>
          <a:ext cx="0" cy="0"/>
          <a:chOff x="0" y="0"/>
          <a:chExt cx="0" cy="0"/>
        </a:xfrm>
      </p:grpSpPr>
      <p:sp>
        <p:nvSpPr>
          <p:cNvPr id="20" name="Content Placeholder 2"/>
          <p:cNvSpPr>
            <a:spLocks noGrp="1"/>
          </p:cNvSpPr>
          <p:nvPr>
            <p:ph idx="18" hasCustomPrompt="1"/>
          </p:nvPr>
        </p:nvSpPr>
        <p:spPr>
          <a:xfrm>
            <a:off x="457200" y="2590801"/>
            <a:ext cx="1691979" cy="838200"/>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marL="0" indent="0">
              <a:spcBef>
                <a:spcPts val="0"/>
              </a:spcBef>
              <a:spcAft>
                <a:spcPts val="0"/>
              </a:spcAft>
              <a:buNone/>
              <a:defRPr sz="900" b="1">
                <a:solidFill>
                  <a:schemeClr val="accent1"/>
                </a:solidFill>
              </a:defRPr>
            </a:lvl4pPr>
            <a:lvl5pPr marL="3175" indent="0">
              <a:spcBef>
                <a:spcPts val="0"/>
              </a:spcBef>
              <a:spcAft>
                <a:spcPts val="600"/>
              </a:spcAft>
              <a:buNone/>
              <a:defRPr sz="900" baseline="0">
                <a:solidFill>
                  <a:schemeClr val="accent1"/>
                </a:solidFill>
              </a:defRPr>
            </a:lvl5pPr>
            <a:lvl6pPr marL="3175" indent="0">
              <a:spcBef>
                <a:spcPts val="0"/>
              </a:spcBef>
              <a:spcAft>
                <a:spcPts val="0"/>
              </a:spcAft>
              <a:buNone/>
              <a:defRPr sz="900"/>
            </a:lvl6pPr>
          </a:lstStyle>
          <a:p>
            <a:pPr lvl="3"/>
            <a:r>
              <a:rPr lang="en-US" dirty="0"/>
              <a:t>Name</a:t>
            </a:r>
          </a:p>
          <a:p>
            <a:pPr lvl="4"/>
            <a:r>
              <a:rPr lang="en-US" dirty="0"/>
              <a:t>Title</a:t>
            </a:r>
          </a:p>
          <a:p>
            <a:pPr lvl="5"/>
            <a:r>
              <a:rPr lang="en-US" dirty="0"/>
              <a:t>Direct: XXX-XXX-XXXX</a:t>
            </a:r>
          </a:p>
          <a:p>
            <a:pPr lvl="5"/>
            <a:r>
              <a:rPr lang="en-US" dirty="0" err="1"/>
              <a:t>first.last@bmo.com</a:t>
            </a:r>
            <a:endParaRPr lang="en-US" dirty="0"/>
          </a:p>
        </p:txBody>
      </p:sp>
      <p:sp>
        <p:nvSpPr>
          <p:cNvPr id="17" name="Picture Placeholder 16"/>
          <p:cNvSpPr>
            <a:spLocks noGrp="1"/>
          </p:cNvSpPr>
          <p:nvPr>
            <p:ph type="pic" sz="quarter" idx="16"/>
          </p:nvPr>
        </p:nvSpPr>
        <p:spPr>
          <a:xfrm>
            <a:off x="457200" y="1066800"/>
            <a:ext cx="965200" cy="1447800"/>
          </a:xfrm>
        </p:spPr>
        <p:txBody>
          <a:bodyPr anchor="ctr"/>
          <a:lstStyle>
            <a:lvl1pPr algn="ctr">
              <a:defRPr sz="1100" b="0"/>
            </a:lvl1pPr>
          </a:lstStyle>
          <a:p>
            <a:r>
              <a:rPr lang="en-US" dirty="0"/>
              <a:t>Click icon to add picture</a:t>
            </a:r>
          </a:p>
        </p:txBody>
      </p:sp>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p:txBody>
          <a:bodyPr/>
          <a:lstStyle>
            <a:lvl1pPr>
              <a:defRPr>
                <a:solidFill>
                  <a:srgbClr val="0079C1"/>
                </a:solidFill>
              </a:defRPr>
            </a:lvl1pPr>
          </a:lstStyle>
          <a:p>
            <a:r>
              <a:rPr lang="en-US" dirty="0"/>
              <a:t>Click to edit Master title style</a:t>
            </a:r>
          </a:p>
        </p:txBody>
      </p:sp>
      <p:sp>
        <p:nvSpPr>
          <p:cNvPr id="3" name="Content Placeholder 2"/>
          <p:cNvSpPr>
            <a:spLocks noGrp="1"/>
          </p:cNvSpPr>
          <p:nvPr>
            <p:ph idx="1"/>
          </p:nvPr>
        </p:nvSpPr>
        <p:spPr>
          <a:xfrm>
            <a:off x="2281393" y="1066800"/>
            <a:ext cx="6405408" cy="4971970"/>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a:spcBef>
                <a:spcPts val="600"/>
              </a:spcBef>
              <a:defRPr sz="1200"/>
            </a:lvl4pPr>
            <a:lvl5pPr>
              <a:spcBef>
                <a:spcPts val="600"/>
              </a:spcBef>
              <a:defRPr sz="1200"/>
            </a:lvl5pPr>
          </a:lstStyle>
          <a:p>
            <a:pPr lvl="0"/>
            <a:r>
              <a:rPr lang="en-US"/>
              <a:t>Click to edit Master text styles</a:t>
            </a:r>
          </a:p>
          <a:p>
            <a:pPr lvl="1"/>
            <a:r>
              <a:rPr lang="en-US"/>
              <a:t>Second level</a:t>
            </a:r>
          </a:p>
          <a:p>
            <a:pPr lvl="2"/>
            <a:r>
              <a:rPr lang="en-US"/>
              <a:t>Third level</a:t>
            </a:r>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spTree>
    <p:extLst>
      <p:ext uri="{BB962C8B-B14F-4D97-AF65-F5344CB8AC3E}">
        <p14:creationId xmlns:p14="http://schemas.microsoft.com/office/powerpoint/2010/main" val="38058235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6AB923B-19CD-554A-A7CB-5C782A182CEF}" type="slidenum">
              <a:rPr lang="en-US" smtClean="0"/>
              <a:pPr/>
              <a:t>‹#›</a:t>
            </a:fld>
            <a:endParaRPr lang="en-US" dirty="0"/>
          </a:p>
        </p:txBody>
      </p:sp>
      <p:sp>
        <p:nvSpPr>
          <p:cNvPr id="8"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4" name="Title 1"/>
          <p:cNvSpPr>
            <a:spLocks noGrp="1"/>
          </p:cNvSpPr>
          <p:nvPr>
            <p:ph type="title"/>
          </p:nvPr>
        </p:nvSpPr>
        <p:spPr>
          <a:xfrm>
            <a:off x="457200" y="2133600"/>
            <a:ext cx="8229600" cy="914400"/>
          </a:xfrm>
        </p:spPr>
        <p:txBody>
          <a:bodyPr/>
          <a:lstStyle>
            <a:lvl1pPr>
              <a:defRPr>
                <a:solidFill>
                  <a:srgbClr val="0079C1"/>
                </a:solidFill>
              </a:defRPr>
            </a:lvl1pPr>
          </a:lstStyle>
          <a:p>
            <a:r>
              <a:rPr lang="en-US" dirty="0"/>
              <a:t>Click to edit Master title style</a:t>
            </a:r>
          </a:p>
        </p:txBody>
      </p:sp>
      <p:sp>
        <p:nvSpPr>
          <p:cNvPr id="15" name="Line 19"/>
          <p:cNvSpPr>
            <a:spLocks noChangeShapeType="1"/>
          </p:cNvSpPr>
          <p:nvPr userDrawn="1"/>
        </p:nvSpPr>
        <p:spPr bwMode="auto">
          <a:xfrm>
            <a:off x="457200" y="30480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Tree>
    <p:extLst>
      <p:ext uri="{BB962C8B-B14F-4D97-AF65-F5344CB8AC3E}">
        <p14:creationId xmlns:p14="http://schemas.microsoft.com/office/powerpoint/2010/main" val="888612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lank No Tag">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 name="Title 1"/>
          <p:cNvSpPr>
            <a:spLocks noGrp="1"/>
          </p:cNvSpPr>
          <p:nvPr>
            <p:ph type="title"/>
          </p:nvPr>
        </p:nvSpPr>
        <p:spPr>
          <a:xfrm>
            <a:off x="457200" y="0"/>
            <a:ext cx="8229600" cy="914400"/>
          </a:xfrm>
        </p:spPr>
        <p:txBody>
          <a:bodyPr/>
          <a:lstStyle>
            <a:lvl1pPr>
              <a:defRPr>
                <a:solidFill>
                  <a:srgbClr val="0079C1"/>
                </a:solidFill>
              </a:defRPr>
            </a:lvl1pPr>
          </a:lstStyle>
          <a:p>
            <a:r>
              <a:rPr lang="en-US" dirty="0"/>
              <a:t>Click to edit Master title style</a:t>
            </a:r>
          </a:p>
        </p:txBody>
      </p:sp>
      <p:sp>
        <p:nvSpPr>
          <p:cNvPr id="8" name="Slide Number Placeholder 5"/>
          <p:cNvSpPr>
            <a:spLocks noGrp="1"/>
          </p:cNvSpPr>
          <p:nvPr>
            <p:ph type="sldNum" sz="quarter" idx="11"/>
          </p:nvPr>
        </p:nvSpPr>
        <p:spPr/>
        <p:txBody>
          <a:bodyPr/>
          <a:lstStyle>
            <a:lvl1pPr>
              <a:defRPr/>
            </a:lvl1pPr>
          </a:lstStyle>
          <a:p>
            <a:pPr>
              <a:defRPr/>
            </a:pPr>
            <a:fld id="{A8C2AA5B-A104-014F-B9FD-226CAFC3787C}" type="slidenum">
              <a:rPr lang="en-US"/>
              <a:pPr>
                <a:defRPr/>
              </a:pPr>
              <a:t>‹#›</a:t>
            </a:fld>
            <a:endParaRPr lang="en-US" dirty="0"/>
          </a:p>
        </p:txBody>
      </p:sp>
      <p:sp>
        <p:nvSpPr>
          <p:cNvPr id="9" name="Content Placeholder 8"/>
          <p:cNvSpPr>
            <a:spLocks noGrp="1"/>
          </p:cNvSpPr>
          <p:nvPr>
            <p:ph sz="quarter" idx="12" hasCustomPrompt="1"/>
          </p:nvPr>
        </p:nvSpPr>
        <p:spPr>
          <a:xfrm>
            <a:off x="914400" y="2042761"/>
            <a:ext cx="7315200" cy="3062640"/>
          </a:xfrm>
        </p:spPr>
        <p:txBody>
          <a:bodyPr anchor="ctr"/>
          <a:lstStyle>
            <a:lvl1pPr algn="ctr">
              <a:defRPr sz="2200" b="0" i="1">
                <a:solidFill>
                  <a:srgbClr val="004A7C"/>
                </a:solidFill>
              </a:defRPr>
            </a:lvl1pPr>
            <a:lvl2pPr>
              <a:defRPr sz="2200"/>
            </a:lvl2pPr>
            <a:lvl3pPr>
              <a:defRPr sz="2200"/>
            </a:lvl3pPr>
            <a:lvl4pPr>
              <a:defRPr sz="2200"/>
            </a:lvl4pPr>
            <a:lvl5pPr>
              <a:defRPr sz="2200"/>
            </a:lvl5pPr>
          </a:lstStyle>
          <a:p>
            <a:pPr lvl="0"/>
            <a:r>
              <a:rPr lang="en-US" dirty="0"/>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641311" y="1810569"/>
            <a:ext cx="560420" cy="548496"/>
          </a:xfrm>
          <a:prstGeom prst="rect">
            <a:avLst/>
          </a:prstGeom>
        </p:spPr>
      </p:pic>
    </p:spTree>
    <p:extLst>
      <p:ext uri="{BB962C8B-B14F-4D97-AF65-F5344CB8AC3E}">
        <p14:creationId xmlns:p14="http://schemas.microsoft.com/office/powerpoint/2010/main" val="1390498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156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Master 2 Red">
    <p:spTree>
      <p:nvGrpSpPr>
        <p:cNvPr id="1" name=""/>
        <p:cNvGrpSpPr/>
        <p:nvPr/>
      </p:nvGrpSpPr>
      <p:grpSpPr>
        <a:xfrm>
          <a:off x="0" y="0"/>
          <a:ext cx="0" cy="0"/>
          <a:chOff x="0" y="0"/>
          <a:chExt cx="0" cy="0"/>
        </a:xfrm>
      </p:grpSpPr>
      <p:sp>
        <p:nvSpPr>
          <p:cNvPr id="14" name="Rectangle 13"/>
          <p:cNvSpPr/>
          <p:nvPr userDrawn="1"/>
        </p:nvSpPr>
        <p:spPr>
          <a:xfrm>
            <a:off x="0" y="5267325"/>
            <a:ext cx="9144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pic>
        <p:nvPicPr>
          <p:cNvPr id="9" name="Picture 6"/>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bwMode="auto">
          <a:xfrm>
            <a:off x="0" y="285"/>
            <a:ext cx="9144000" cy="515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8"/>
          <p:cNvGrpSpPr>
            <a:grpSpLocks/>
          </p:cNvGrpSpPr>
          <p:nvPr userDrawn="1"/>
        </p:nvGrpSpPr>
        <p:grpSpPr bwMode="auto">
          <a:xfrm>
            <a:off x="-381000" y="288925"/>
            <a:ext cx="4587875" cy="4587875"/>
            <a:chOff x="-304800" y="288832"/>
            <a:chExt cx="4587968" cy="4587968"/>
          </a:xfrm>
        </p:grpSpPr>
        <p:sp>
          <p:nvSpPr>
            <p:cNvPr id="12" name="Oval 11"/>
            <p:cNvSpPr/>
            <p:nvPr userDrawn="1"/>
          </p:nvSpPr>
          <p:spPr>
            <a:xfrm>
              <a:off x="-238124" y="369797"/>
              <a:ext cx="4419690" cy="441969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13" name="Oval 12"/>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16" name="Content Placeholder 2"/>
          <p:cNvSpPr>
            <a:spLocks noGrp="1"/>
          </p:cNvSpPr>
          <p:nvPr>
            <p:ph idx="12" hasCustomPrompt="1"/>
          </p:nvPr>
        </p:nvSpPr>
        <p:spPr>
          <a:xfrm>
            <a:off x="5330952" y="5559552"/>
            <a:ext cx="3429000" cy="950976"/>
          </a:xfrm>
        </p:spPr>
        <p:txBody>
          <a:bodyPr numCol="1" spcCol="0" anchor="ctr"/>
          <a:lstStyle>
            <a:lvl1pPr>
              <a:spcBef>
                <a:spcPts val="0"/>
              </a:spcBef>
              <a:spcAft>
                <a:spcPts val="0"/>
              </a:spcAft>
              <a:defRPr sz="1000">
                <a:solidFill>
                  <a:schemeClr val="bg1"/>
                </a:solidFill>
              </a:defRPr>
            </a:lvl1pPr>
            <a:lvl2pPr marL="3175" indent="0">
              <a:spcBef>
                <a:spcPts val="0"/>
              </a:spcBef>
              <a:spcAft>
                <a:spcPts val="0"/>
              </a:spcAft>
              <a:buNone/>
              <a:defRPr sz="1000">
                <a:solidFill>
                  <a:schemeClr val="bg1"/>
                </a:solidFill>
              </a:defRPr>
            </a:lvl2pPr>
            <a:lvl3pPr marL="3175" indent="0">
              <a:spcBef>
                <a:spcPts val="0"/>
              </a:spcBef>
              <a:spcAft>
                <a:spcPts val="0"/>
              </a:spcAft>
              <a:buNone/>
              <a:defRPr sz="1000" b="0">
                <a:solidFill>
                  <a:schemeClr val="bg1"/>
                </a:solidFill>
              </a:defRPr>
            </a:lvl3pPr>
            <a:lvl4pPr marL="3175" indent="0">
              <a:spcBef>
                <a:spcPts val="1200"/>
              </a:spcBef>
              <a:spcAft>
                <a:spcPts val="0"/>
              </a:spcAft>
              <a:buNone/>
              <a:defRPr sz="1000">
                <a:solidFill>
                  <a:schemeClr val="bg1"/>
                </a:solidFill>
              </a:defRPr>
            </a:lvl4pPr>
            <a:lvl5pPr marL="3175" indent="0">
              <a:spcBef>
                <a:spcPts val="400"/>
              </a:spcBef>
              <a:spcAft>
                <a:spcPts val="0"/>
              </a:spcAft>
              <a:buNone/>
              <a:defRPr sz="800"/>
            </a:lvl5pPr>
          </a:lstStyle>
          <a:p>
            <a:pPr lvl="0"/>
            <a:r>
              <a:rPr lang="en-US" dirty="0"/>
              <a:t>Presented by:</a:t>
            </a:r>
          </a:p>
          <a:p>
            <a:pPr lvl="1"/>
            <a:r>
              <a:rPr lang="en-US" dirty="0"/>
              <a:t>Second level</a:t>
            </a:r>
          </a:p>
          <a:p>
            <a:pPr lvl="2"/>
            <a:r>
              <a:rPr lang="en-US" dirty="0"/>
              <a:t>Third level</a:t>
            </a:r>
          </a:p>
          <a:p>
            <a:pPr lvl="3"/>
            <a:r>
              <a:rPr lang="en-US" dirty="0"/>
              <a:t>Fourth level</a:t>
            </a:r>
          </a:p>
        </p:txBody>
      </p:sp>
      <p:sp>
        <p:nvSpPr>
          <p:cNvPr id="17" name="Content Placeholder 2"/>
          <p:cNvSpPr>
            <a:spLocks noGrp="1"/>
          </p:cNvSpPr>
          <p:nvPr>
            <p:ph idx="13" hasCustomPrompt="1"/>
          </p:nvPr>
        </p:nvSpPr>
        <p:spPr>
          <a:xfrm>
            <a:off x="304801" y="1259618"/>
            <a:ext cx="3200399" cy="2670048"/>
          </a:xfrm>
        </p:spPr>
        <p:txBody>
          <a:bodyPr wrap="square" lIns="0" tIns="0" rIns="0" numCol="1" spcCol="0" anchor="ctr"/>
          <a:lstStyle>
            <a:lvl1pPr marL="0">
              <a:spcBef>
                <a:spcPts val="0"/>
              </a:spcBef>
              <a:spcAft>
                <a:spcPts val="0"/>
              </a:spcAft>
              <a:defRPr sz="2800" b="0" baseline="0">
                <a:solidFill>
                  <a:schemeClr val="bg1"/>
                </a:solidFill>
              </a:defRPr>
            </a:lvl1pPr>
            <a:lvl2pPr marL="0" indent="0">
              <a:spcBef>
                <a:spcPts val="1800"/>
              </a:spcBef>
              <a:spcAft>
                <a:spcPts val="0"/>
              </a:spcAft>
              <a:buNone/>
              <a:defRPr sz="2800" b="1" baseline="0">
                <a:solidFill>
                  <a:schemeClr val="bg1"/>
                </a:solidFill>
              </a:defRPr>
            </a:lvl2pPr>
            <a:lvl3pPr marL="0" indent="0">
              <a:spcBef>
                <a:spcPts val="2400"/>
              </a:spcBef>
              <a:spcAft>
                <a:spcPts val="0"/>
              </a:spcAft>
              <a:buNone/>
              <a:defRPr sz="1200" b="0" baseline="0">
                <a:solidFill>
                  <a:schemeClr val="bg1"/>
                </a:solidFill>
              </a:defRPr>
            </a:lvl3pPr>
            <a:lvl4pPr marL="0" indent="0">
              <a:spcBef>
                <a:spcPts val="1200"/>
              </a:spcBef>
              <a:spcAft>
                <a:spcPts val="0"/>
              </a:spcAft>
              <a:buNone/>
              <a:defRPr sz="1000">
                <a:solidFill>
                  <a:srgbClr val="3394CD"/>
                </a:solidFill>
              </a:defRPr>
            </a:lvl4pPr>
            <a:lvl5pPr marL="3175" indent="0">
              <a:spcBef>
                <a:spcPts val="400"/>
              </a:spcBef>
              <a:spcAft>
                <a:spcPts val="0"/>
              </a:spcAft>
              <a:buNone/>
              <a:defRPr sz="800"/>
            </a:lvl5pPr>
          </a:lstStyle>
          <a:p>
            <a:pPr lvl="0"/>
            <a:r>
              <a:rPr lang="en-US" dirty="0"/>
              <a:t>BMO Global Asset Management </a:t>
            </a:r>
          </a:p>
          <a:p>
            <a:pPr lvl="1"/>
            <a:r>
              <a:rPr lang="en-US" dirty="0"/>
              <a:t>Title</a:t>
            </a:r>
          </a:p>
          <a:p>
            <a:pPr lvl="2"/>
            <a:r>
              <a:rPr lang="en-US" dirty="0"/>
              <a:t>Information as of &lt; &gt;</a:t>
            </a: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7594" y="5685576"/>
            <a:ext cx="4067944" cy="781045"/>
          </a:xfrm>
          <a:prstGeom prst="rect">
            <a:avLst/>
          </a:prstGeom>
        </p:spPr>
      </p:pic>
    </p:spTree>
    <p:extLst>
      <p:ext uri="{BB962C8B-B14F-4D97-AF65-F5344CB8AC3E}">
        <p14:creationId xmlns:p14="http://schemas.microsoft.com/office/powerpoint/2010/main" val="35348838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sclaimer Simulate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229600" y="6248400"/>
            <a:ext cx="457200" cy="609600"/>
          </a:xfrm>
        </p:spPr>
        <p:txBody>
          <a:bodyPr/>
          <a:lstStyle/>
          <a:p>
            <a:fld id="{86AB923B-19CD-554A-A7CB-5C782A182CEF}" type="slidenum">
              <a:rPr lang="en-US" smtClean="0"/>
              <a:pPr/>
              <a:t>‹#›</a:t>
            </a:fld>
            <a:endParaRPr lang="en-US" dirty="0"/>
          </a:p>
        </p:txBody>
      </p:sp>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7" name="Title 1"/>
          <p:cNvSpPr>
            <a:spLocks noGrp="1"/>
          </p:cNvSpPr>
          <p:nvPr>
            <p:ph type="title" hasCustomPrompt="1"/>
          </p:nvPr>
        </p:nvSpPr>
        <p:spPr>
          <a:xfrm>
            <a:off x="457200" y="0"/>
            <a:ext cx="8229600" cy="914400"/>
          </a:xfrm>
        </p:spPr>
        <p:txBody>
          <a:bodyPr/>
          <a:lstStyle>
            <a:lvl1pPr>
              <a:defRPr>
                <a:solidFill>
                  <a:srgbClr val="0079C1"/>
                </a:solidFill>
              </a:defRPr>
            </a:lvl1pPr>
          </a:lstStyle>
          <a:p>
            <a:r>
              <a:rPr lang="en-US" dirty="0"/>
              <a:t>Disclaimer</a:t>
            </a:r>
          </a:p>
        </p:txBody>
      </p:sp>
      <p:sp>
        <p:nvSpPr>
          <p:cNvPr id="8" name="Slide Number Placeholder 5"/>
          <p:cNvSpPr txBox="1">
            <a:spLocks/>
          </p:cNvSpPr>
          <p:nvPr userDrawn="1"/>
        </p:nvSpPr>
        <p:spPr>
          <a:xfrm>
            <a:off x="8229600" y="6248400"/>
            <a:ext cx="457200" cy="609600"/>
          </a:xfrm>
          <a:prstGeom prst="rect">
            <a:avLst/>
          </a:prstGeom>
        </p:spPr>
        <p:txBody>
          <a:bodyPr vert="horz" lIns="0" tIns="0" rIns="0" bIns="0" rtlCol="0" anchor="ctr"/>
          <a:lstStyle>
            <a:defPPr>
              <a:defRPr lang="en-US"/>
            </a:defPPr>
            <a:lvl1pPr marL="0" algn="r" defTabSz="914400" rtl="0" eaLnBrk="1" fontAlgn="auto" latinLnBrk="0" hangingPunct="1">
              <a:spcBef>
                <a:spcPts val="0"/>
              </a:spcBef>
              <a:spcAft>
                <a:spcPts val="0"/>
              </a:spcAft>
              <a:defRPr sz="800" kern="1200">
                <a:solidFill>
                  <a:schemeClr val="accent6">
                    <a:lumMod val="60000"/>
                    <a:lumOff val="40000"/>
                  </a:schemeClr>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C2AA5B-A104-014F-B9FD-226CAFC3787C}" type="slidenum">
              <a:rPr lang="en-US" smtClean="0"/>
              <a:pPr>
                <a:defRPr/>
              </a:pPr>
              <a:t>‹#›</a:t>
            </a:fld>
            <a:endParaRPr lang="en-US" dirty="0"/>
          </a:p>
        </p:txBody>
      </p:sp>
      <p:sp>
        <p:nvSpPr>
          <p:cNvPr id="9" name="Content Placeholder 2"/>
          <p:cNvSpPr>
            <a:spLocks noGrp="1"/>
          </p:cNvSpPr>
          <p:nvPr>
            <p:ph idx="13" hasCustomPrompt="1"/>
          </p:nvPr>
        </p:nvSpPr>
        <p:spPr>
          <a:xfrm>
            <a:off x="457200" y="1143000"/>
            <a:ext cx="8229600" cy="4983163"/>
          </a:xfrm>
        </p:spPr>
        <p:txBody>
          <a:bodyPr/>
          <a:lstStyle>
            <a:lvl1pPr>
              <a:spcAft>
                <a:spcPts val="0"/>
              </a:spcAft>
              <a:defRPr sz="1200" b="0">
                <a:solidFill>
                  <a:schemeClr val="tx1"/>
                </a:solidFill>
              </a:defRPr>
            </a:lvl1pPr>
            <a:lvl2pPr marL="225425" indent="0">
              <a:buNone/>
              <a:defRPr sz="1000"/>
            </a:lvl2pPr>
            <a:lvl3pPr>
              <a:defRPr sz="1400"/>
            </a:lvl3pPr>
            <a:lvl4pPr>
              <a:defRPr sz="1400"/>
            </a:lvl4pPr>
            <a:lvl5pPr marL="1143000" indent="-225425">
              <a:buFont typeface="Lucida Grande"/>
              <a:buChar char="–"/>
              <a:defRPr sz="1400"/>
            </a:lvl5pPr>
          </a:lstStyle>
          <a:p>
            <a:pPr lvl="1"/>
            <a:r>
              <a:rPr lang="en-US" dirty="0"/>
              <a:t>TM/® Trade-marks/registered trade-marks of Bank of Montreal, used under </a:t>
            </a:r>
            <a:r>
              <a:rPr lang="en-US" dirty="0" err="1"/>
              <a:t>licence</a:t>
            </a:r>
            <a:r>
              <a:rPr lang="en-US" dirty="0"/>
              <a:t>.</a:t>
            </a:r>
          </a:p>
          <a:p>
            <a:pPr lvl="1"/>
            <a:r>
              <a:rPr lang="en-US" dirty="0"/>
              <a:t>®"BMO (M-bar roundel symbol)" is a registered trade-mark of Bank of Montreal, used under </a:t>
            </a:r>
            <a:r>
              <a:rPr lang="en-US" dirty="0" err="1"/>
              <a:t>licence</a:t>
            </a:r>
            <a:r>
              <a:rPr lang="en-US" dirty="0"/>
              <a:t>.</a:t>
            </a:r>
          </a:p>
          <a:p>
            <a:pPr lvl="1"/>
            <a:r>
              <a:rPr lang="en-US" dirty="0"/>
              <a:t>The information provided herein does not constitute a solicitation of an offer to buy, or an offer to sell securities nor should the information be relied upon as investment advice. Past performance is no guarantee of future results. </a:t>
            </a:r>
          </a:p>
          <a:p>
            <a:pPr lvl="1"/>
            <a:r>
              <a:rPr lang="en-US" dirty="0"/>
              <a:t>Certain statements included in this material constitute forward-looking statements, including, but not limited to, those identified by the expressions "expect", "intend", "will" and similar expressions. The forward-looking statements are not historical facts but reflect BMO AM’s current expectations regarding future results or events. These forward-looking statements are subject to a number of risks and uncertainties that could cause actual results or events to differ materially from current expectations. Although BMO AM believes that the assumptions inherent in the forward-looking statements are reasonable, forward-looking statements are not guarantees of future performance and, accordingly, readers are cautioned not to place undue reliance on such statements due to the inherent uncertainty therein. BMO AM undertakes no obligation to update publicly or otherwise revise any forward-looking statement or information whether as a result of new information, future events or other such factors which affect this information, except as required by law. </a:t>
            </a:r>
          </a:p>
          <a:p>
            <a:pPr lvl="1"/>
            <a:r>
              <a:rPr lang="en-US" dirty="0"/>
              <a:t>BMO Global Asset Management is the brand name for various affiliated entities of BMO Financial Group that provide investment management, retirement, and trust and custody services. BMO Global Asset Management comprises BMO Asset Management Inc., BMO Investments Inc., BMO Asset Management Corp. and BMO’s specialized investment management firms. Certain of the products and services offered under the brand name, BMO Global Asset Management are designed specifically for various categories of investors in a number of different countries and regions and may not be available to all investors. Products and services are only offered to such investors in those countries and regions in accordance with applicable laws and regulations.</a:t>
            </a:r>
          </a:p>
          <a:p>
            <a:pPr lvl="1"/>
            <a:r>
              <a:rPr lang="en-US" dirty="0"/>
              <a:t>All Rights Reserved. The information contained herein: (1) is confidential and proprietary to BMO Asset Management Inc. (“BMO AM”); (2) may not be reproduced or distributed without the prior written consent of BMO AM; and (3) has been obtained from third party sources believed to be reliable but which have not been independently verified. BMO AM and its affiliates do not accept any responsibility for any loss or damage that results from the use of this information.</a:t>
            </a:r>
          </a:p>
        </p:txBody>
      </p:sp>
      <p:sp>
        <p:nvSpPr>
          <p:cNvPr id="10" name="Text Placeholder 8"/>
          <p:cNvSpPr>
            <a:spLocks noGrp="1"/>
          </p:cNvSpPr>
          <p:nvPr>
            <p:ph type="body" sz="quarter" idx="14"/>
          </p:nvPr>
        </p:nvSpPr>
        <p:spPr>
          <a:xfrm>
            <a:off x="457200" y="5715000"/>
            <a:ext cx="8240713" cy="457200"/>
          </a:xfrm>
        </p:spPr>
        <p:txBody>
          <a:bodyPr anchor="b"/>
          <a:lstStyle>
            <a:lvl1pPr>
              <a:spcBef>
                <a:spcPts val="0"/>
              </a:spcBef>
              <a:defRPr sz="1000" b="0">
                <a:solidFill>
                  <a:schemeClr val="tx1"/>
                </a:solidFill>
              </a:defRPr>
            </a:lvl1pPr>
          </a:lstStyle>
          <a:p>
            <a:pPr lvl="0"/>
            <a:endParaRPr lang="en-CA" dirty="0"/>
          </a:p>
        </p:txBody>
      </p:sp>
    </p:spTree>
    <p:extLst>
      <p:ext uri="{BB962C8B-B14F-4D97-AF65-F5344CB8AC3E}">
        <p14:creationId xmlns:p14="http://schemas.microsoft.com/office/powerpoint/2010/main" val="379143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Text_Double Heading">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Arial" panose="020B0604020202020204" pitchFamily="34" charset="0"/>
              <a:cs typeface="Arial" panose="020B0604020202020204" pitchFamily="34" charset="0"/>
            </a:endParaRPr>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57200" y="492794"/>
            <a:ext cx="8229600" cy="333476"/>
          </a:xfrm>
        </p:spPr>
        <p:txBody>
          <a:bodyPr/>
          <a:lstStyle>
            <a:lvl1pPr>
              <a:defRPr sz="2400">
                <a:solidFill>
                  <a:srgbClr val="0079C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Slide Number Placeholder 5"/>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pPr>
              <a:defRPr/>
            </a:pPr>
            <a:fld id="{55C97D10-958B-6349-A5C2-733675F92264}" type="slidenum">
              <a:rPr lang="en-US" smtClean="0"/>
              <a:pPr>
                <a:defRPr/>
              </a:pPr>
              <a:t>‹#›</a:t>
            </a:fld>
            <a:endParaRPr lang="en-US" dirty="0"/>
          </a:p>
        </p:txBody>
      </p:sp>
      <p:sp>
        <p:nvSpPr>
          <p:cNvPr id="7" name="Text Placeholder 6"/>
          <p:cNvSpPr>
            <a:spLocks noGrp="1"/>
          </p:cNvSpPr>
          <p:nvPr>
            <p:ph type="body" sz="quarter" idx="13"/>
          </p:nvPr>
        </p:nvSpPr>
        <p:spPr>
          <a:xfrm>
            <a:off x="457200" y="1234257"/>
            <a:ext cx="5400000" cy="250528"/>
          </a:xfrm>
          <a:prstGeom prst="rect">
            <a:avLst/>
          </a:prstGeom>
        </p:spPr>
        <p:txBody>
          <a:bodyPr/>
          <a:lstStyle>
            <a:lvl1pPr>
              <a:spcBef>
                <a:spcPts val="1400"/>
              </a:spcBef>
              <a:spcAft>
                <a:spcPts val="0"/>
              </a:spcAft>
              <a:defRPr>
                <a:latin typeface="Arial" panose="020B0604020202020204" pitchFamily="34" charset="0"/>
                <a:cs typeface="Arial" panose="020B0604020202020204" pitchFamily="34" charset="0"/>
              </a:defRPr>
            </a:lvl1pPr>
            <a:lvl2pPr>
              <a:spcBef>
                <a:spcPts val="1400"/>
              </a:spcBef>
              <a:defRPr>
                <a:latin typeface="Arial" panose="020B0604020202020204" pitchFamily="34" charset="0"/>
                <a:cs typeface="Arial" panose="020B0604020202020204" pitchFamily="34" charset="0"/>
              </a:defRPr>
            </a:lvl2pPr>
            <a:lvl3pPr>
              <a:spcBef>
                <a:spcPts val="1400"/>
              </a:spcBef>
              <a:defRPr>
                <a:latin typeface="Arial" panose="020B0604020202020204" pitchFamily="34" charset="0"/>
                <a:cs typeface="Arial" panose="020B0604020202020204" pitchFamily="34" charset="0"/>
              </a:defRPr>
            </a:lvl3pPr>
            <a:lvl4pPr>
              <a:spcBef>
                <a:spcPts val="1400"/>
              </a:spcBef>
              <a:defRPr>
                <a:latin typeface="Arial" panose="020B0604020202020204" pitchFamily="34" charset="0"/>
                <a:cs typeface="Arial" panose="020B0604020202020204" pitchFamily="34" charset="0"/>
              </a:defRPr>
            </a:lvl4pPr>
            <a:lvl5pPr>
              <a:spcBef>
                <a:spcPts val="1400"/>
              </a:spcBef>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8"/>
          <p:cNvSpPr>
            <a:spLocks noGrp="1"/>
          </p:cNvSpPr>
          <p:nvPr>
            <p:ph type="body" sz="quarter" idx="14"/>
          </p:nvPr>
        </p:nvSpPr>
        <p:spPr>
          <a:xfrm>
            <a:off x="467475" y="5839768"/>
            <a:ext cx="8208213" cy="288032"/>
          </a:xfrm>
          <a:prstGeom prst="rect">
            <a:avLst/>
          </a:prstGeom>
        </p:spPr>
        <p:txBody>
          <a:bodyPr anchor="b" anchorCtr="0"/>
          <a:lstStyle>
            <a:lvl1pPr>
              <a:lnSpc>
                <a:spcPts val="800"/>
              </a:lnSpc>
              <a:spcBef>
                <a:spcPts val="0"/>
              </a:spcBef>
              <a:spcAft>
                <a:spcPts val="0"/>
              </a:spcAft>
              <a:defRPr sz="800" b="0">
                <a:solidFill>
                  <a:schemeClr val="tx1"/>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6" name="Text Placeholder 5"/>
          <p:cNvSpPr>
            <a:spLocks noGrp="1"/>
          </p:cNvSpPr>
          <p:nvPr>
            <p:ph type="body" sz="quarter" idx="15"/>
          </p:nvPr>
        </p:nvSpPr>
        <p:spPr>
          <a:xfrm>
            <a:off x="457200" y="230545"/>
            <a:ext cx="8229600" cy="189359"/>
          </a:xfrm>
          <a:prstGeom prst="rect">
            <a:avLst/>
          </a:prstGeom>
        </p:spPr>
        <p:txBody>
          <a:bodyPr anchor="ctr"/>
          <a:lstStyle>
            <a:lvl1pPr>
              <a:defRPr sz="1600" b="0">
                <a:latin typeface="Arial" panose="020B0604020202020204" pitchFamily="34" charset="0"/>
                <a:cs typeface="Arial" panose="020B0604020202020204" pitchFamily="34" charset="0"/>
              </a:defRPr>
            </a:lvl1pPr>
          </a:lstStyle>
          <a:p>
            <a:pPr lvl="0"/>
            <a:r>
              <a:rPr lang="en-US" dirty="0"/>
              <a:t>Edit Master text styles</a:t>
            </a:r>
          </a:p>
        </p:txBody>
      </p:sp>
      <p:sp>
        <p:nvSpPr>
          <p:cNvPr id="13" name="Text Placeholder 8">
            <a:extLst>
              <a:ext uri="{FF2B5EF4-FFF2-40B4-BE49-F238E27FC236}">
                <a16:creationId xmlns:a16="http://schemas.microsoft.com/office/drawing/2014/main" id="{0EE3EEE2-9BFF-45F9-98FE-0B5F8E0ABE9E}"/>
              </a:ext>
            </a:extLst>
          </p:cNvPr>
          <p:cNvSpPr>
            <a:spLocks noGrp="1"/>
          </p:cNvSpPr>
          <p:nvPr>
            <p:ph type="body" sz="quarter" idx="16"/>
          </p:nvPr>
        </p:nvSpPr>
        <p:spPr>
          <a:xfrm>
            <a:off x="466725" y="5546559"/>
            <a:ext cx="8208963" cy="293854"/>
          </a:xfrm>
          <a:prstGeom prst="rect">
            <a:avLst/>
          </a:prstGeom>
        </p:spPr>
        <p:txBody>
          <a:bodyPr anchor="b"/>
          <a:lstStyle>
            <a:lvl1pPr>
              <a:lnSpc>
                <a:spcPts val="1200"/>
              </a:lnSpc>
              <a:spcBef>
                <a:spcPts val="0"/>
              </a:spcBef>
              <a:spcAft>
                <a:spcPts val="0"/>
              </a:spcAft>
              <a:defRPr sz="1200" b="1">
                <a:solidFill>
                  <a:schemeClr val="tx1"/>
                </a:solidFill>
                <a:latin typeface="Arial" panose="020B0604020202020204" pitchFamily="34" charset="0"/>
                <a:cs typeface="Arial" panose="020B0604020202020204" pitchFamily="34" charset="0"/>
              </a:defRPr>
            </a:lvl1pPr>
            <a:lvl2pPr marL="0" indent="0">
              <a:lnSpc>
                <a:spcPts val="1100"/>
              </a:lnSpc>
              <a:spcBef>
                <a:spcPts val="0"/>
              </a:spcBef>
              <a:buNone/>
              <a:defRPr sz="1100" b="1"/>
            </a:lvl2pPr>
            <a:lvl3pPr marL="0" indent="0">
              <a:lnSpc>
                <a:spcPts val="1000"/>
              </a:lnSpc>
              <a:spcBef>
                <a:spcPts val="0"/>
              </a:spcBef>
              <a:buNone/>
              <a:tabLst/>
              <a:defRPr sz="1000" b="1"/>
            </a:lvl3pPr>
            <a:lvl4pPr marL="0" indent="0">
              <a:lnSpc>
                <a:spcPts val="900"/>
              </a:lnSpc>
              <a:spcBef>
                <a:spcPts val="0"/>
              </a:spcBef>
              <a:buNone/>
              <a:defRPr sz="900" b="1"/>
            </a:lvl4pPr>
            <a:lvl5pPr marL="0" indent="0">
              <a:buNone/>
              <a:defRPr sz="1400" b="1"/>
            </a:lvl5pPr>
            <a:lvl6pPr marL="0" indent="0" algn="l">
              <a:lnSpc>
                <a:spcPts val="1200"/>
              </a:lnSpc>
              <a:spcBef>
                <a:spcPts val="0"/>
              </a:spcBef>
              <a:buNone/>
              <a:defRPr sz="1200" b="1">
                <a:latin typeface="Arial" panose="020B0604020202020204" pitchFamily="34" charset="0"/>
                <a:cs typeface="Arial" panose="020B0604020202020204" pitchFamily="34" charset="0"/>
              </a:defRPr>
            </a:lvl6pPr>
            <a:lvl7pPr marL="0" indent="0" algn="l">
              <a:buFont typeface="Arial" panose="020B0604020202020204" pitchFamily="34" charset="0"/>
              <a:buNone/>
              <a:defRPr sz="1000">
                <a:latin typeface="Arial" panose="020B0604020202020204" pitchFamily="34" charset="0"/>
                <a:cs typeface="Arial" panose="020B0604020202020204" pitchFamily="34" charset="0"/>
              </a:defRPr>
            </a:lvl7pPr>
            <a:lvl8pPr marL="0" indent="0" algn="l">
              <a:buNone/>
              <a:defRPr sz="900" b="1"/>
            </a:lvl8pPr>
            <a:lvl9pPr marL="0" indent="0" algn="l">
              <a:buNone/>
              <a:defRPr sz="800" b="0"/>
            </a:lvl9pPr>
          </a:lstStyle>
          <a:p>
            <a:pPr lvl="0"/>
            <a:r>
              <a:rPr lang="en-US" dirty="0"/>
              <a:t>Edit Master text styles</a:t>
            </a:r>
          </a:p>
        </p:txBody>
      </p:sp>
    </p:spTree>
    <p:extLst>
      <p:ext uri="{BB962C8B-B14F-4D97-AF65-F5344CB8AC3E}">
        <p14:creationId xmlns:p14="http://schemas.microsoft.com/office/powerpoint/2010/main" val="11205098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Content Large 1-co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4555" y="6304405"/>
            <a:ext cx="2362200" cy="453542"/>
          </a:xfrm>
          <a:prstGeom prst="rect">
            <a:avLst/>
          </a:prstGeom>
        </p:spPr>
      </p:pic>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ED1C24"/>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6AB923B-19CD-554A-A7CB-5C782A182CEF}" type="slidenum">
              <a:rPr lang="en-US" smtClean="0">
                <a:solidFill>
                  <a:prstClr val="black"/>
                </a:solidFill>
              </a:rPr>
              <a:pPr/>
              <a:t>‹#›</a:t>
            </a:fld>
            <a:endParaRPr lang="en-US" dirty="0">
              <a:solidFill>
                <a:prstClr val="black"/>
              </a:solidFill>
            </a:endParaRPr>
          </a:p>
        </p:txBody>
      </p:sp>
      <p:sp>
        <p:nvSpPr>
          <p:cNvPr id="8"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10"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Tree>
    <p:extLst>
      <p:ext uri="{BB962C8B-B14F-4D97-AF65-F5344CB8AC3E}">
        <p14:creationId xmlns:p14="http://schemas.microsoft.com/office/powerpoint/2010/main" val="64933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Investment ri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F604-17CB-4204-A6BA-C73BD1D3F910}"/>
              </a:ext>
            </a:extLst>
          </p:cNvPr>
          <p:cNvSpPr>
            <a:spLocks noGrp="1"/>
          </p:cNvSpPr>
          <p:nvPr>
            <p:ph type="title" hasCustomPrompt="1"/>
          </p:nvPr>
        </p:nvSpPr>
        <p:spPr/>
        <p:txBody>
          <a:bodyPr/>
          <a:lstStyle>
            <a:lvl1pPr>
              <a:defRPr/>
            </a:lvl1pPr>
          </a:lstStyle>
          <a:p>
            <a:r>
              <a:rPr lang="en-US" dirty="0"/>
              <a:t>Investment risk</a:t>
            </a:r>
            <a:endParaRPr lang="en-GB" dirty="0"/>
          </a:p>
        </p:txBody>
      </p:sp>
      <p:sp>
        <p:nvSpPr>
          <p:cNvPr id="3" name="Slide Number Placeholder 2">
            <a:extLst>
              <a:ext uri="{FF2B5EF4-FFF2-40B4-BE49-F238E27FC236}">
                <a16:creationId xmlns:a16="http://schemas.microsoft.com/office/drawing/2014/main" id="{C7B340AD-4297-4994-AEF9-748500F29058}"/>
              </a:ext>
            </a:extLst>
          </p:cNvPr>
          <p:cNvSpPr>
            <a:spLocks noGrp="1"/>
          </p:cNvSpPr>
          <p:nvPr>
            <p:ph type="sldNum" sz="quarter" idx="10"/>
          </p:nvPr>
        </p:nvSpPr>
        <p:spPr/>
        <p:txBody>
          <a:bodyPr/>
          <a:lstStyle/>
          <a:p>
            <a:pPr>
              <a:defRPr/>
            </a:pPr>
            <a:fld id="{055D00ED-C7AF-FD4A-8A71-3AFB4B6D15F3}" type="slidenum">
              <a:rPr lang="en-US" smtClean="0"/>
              <a:pPr>
                <a:defRPr/>
              </a:pPr>
              <a:t>‹#›</a:t>
            </a:fld>
            <a:endParaRPr lang="en-US" dirty="0"/>
          </a:p>
        </p:txBody>
      </p:sp>
      <p:sp>
        <p:nvSpPr>
          <p:cNvPr id="5" name="Text Placeholder 6">
            <a:extLst>
              <a:ext uri="{FF2B5EF4-FFF2-40B4-BE49-F238E27FC236}">
                <a16:creationId xmlns:a16="http://schemas.microsoft.com/office/drawing/2014/main" id="{0F2D38AF-44FD-4958-B798-88B3370709D2}"/>
              </a:ext>
            </a:extLst>
          </p:cNvPr>
          <p:cNvSpPr>
            <a:spLocks noGrp="1"/>
          </p:cNvSpPr>
          <p:nvPr>
            <p:ph type="body" sz="quarter" idx="13"/>
          </p:nvPr>
        </p:nvSpPr>
        <p:spPr>
          <a:xfrm>
            <a:off x="457200" y="1234258"/>
            <a:ext cx="8229600" cy="4283075"/>
          </a:xfrm>
        </p:spPr>
        <p:txBody>
          <a:bodyPr/>
          <a:lstStyle>
            <a:lvl1pPr>
              <a:spcAft>
                <a:spcPts val="0"/>
              </a:spcAft>
              <a:defRPr sz="1350"/>
            </a:lvl1pPr>
            <a:lvl2pPr marL="0" indent="0">
              <a:buNone/>
              <a:defRPr sz="1050"/>
            </a:lvl2pPr>
            <a:lvl3pPr>
              <a:defRPr sz="1350"/>
            </a:lvl3pPr>
          </a:lstStyle>
          <a:p>
            <a:pPr lvl="0"/>
            <a:r>
              <a:rPr lang="en-US"/>
              <a:t>Edit Master text styles</a:t>
            </a:r>
          </a:p>
        </p:txBody>
      </p:sp>
      <p:sp>
        <p:nvSpPr>
          <p:cNvPr id="6" name="TextBox 5">
            <a:extLst>
              <a:ext uri="{FF2B5EF4-FFF2-40B4-BE49-F238E27FC236}">
                <a16:creationId xmlns:a16="http://schemas.microsoft.com/office/drawing/2014/main" id="{58577557-83A2-4F70-A4FE-A3670278BB6A}"/>
              </a:ext>
            </a:extLst>
          </p:cNvPr>
          <p:cNvSpPr txBox="1"/>
          <p:nvPr userDrawn="1"/>
        </p:nvSpPr>
        <p:spPr>
          <a:xfrm>
            <a:off x="9540552" y="1065754"/>
            <a:ext cx="6156684" cy="276999"/>
          </a:xfrm>
          <a:prstGeom prst="rect">
            <a:avLst/>
          </a:prstGeom>
          <a:noFill/>
        </p:spPr>
        <p:txBody>
          <a:bodyPr wrap="square" lIns="0" tIns="0" rIns="0" bIns="0" rtlCol="0">
            <a:spAutoFit/>
          </a:bodyPr>
          <a:lstStyle/>
          <a:p>
            <a:r>
              <a:rPr lang="nl-NL" sz="900" dirty="0">
                <a:latin typeface="Arial" panose="020B0604020202020204" pitchFamily="34" charset="0"/>
                <a:cs typeface="Arial" panose="020B0604020202020204" pitchFamily="34" charset="0"/>
              </a:rPr>
              <a:t>In het verleden behaalde resultaten bieden geen garantie voor de toekomst. De waarde van beleggingen kan fluctueren als gevolg van markt- en/of valutabewegingen. Het is mogelijk dat beleggers hun inleg niet (volledig) terugkrijgen.</a:t>
            </a:r>
          </a:p>
        </p:txBody>
      </p:sp>
      <p:sp>
        <p:nvSpPr>
          <p:cNvPr id="7" name="TextBox 6">
            <a:extLst>
              <a:ext uri="{FF2B5EF4-FFF2-40B4-BE49-F238E27FC236}">
                <a16:creationId xmlns:a16="http://schemas.microsoft.com/office/drawing/2014/main" id="{8403A0FA-7A0E-422C-8579-D51B1D93A3DD}"/>
              </a:ext>
            </a:extLst>
          </p:cNvPr>
          <p:cNvSpPr txBox="1"/>
          <p:nvPr userDrawn="1"/>
        </p:nvSpPr>
        <p:spPr>
          <a:xfrm>
            <a:off x="9540552" y="1645630"/>
            <a:ext cx="6156684" cy="415498"/>
          </a:xfrm>
          <a:prstGeom prst="rect">
            <a:avLst/>
          </a:prstGeom>
          <a:noFill/>
        </p:spPr>
        <p:txBody>
          <a:bodyPr wrap="square" lIns="0" tIns="0" rIns="0" bIns="0" rtlCol="0">
            <a:spAutoFit/>
          </a:bodyPr>
          <a:lstStyle/>
          <a:p>
            <a:r>
              <a:rPr lang="de-DE" sz="900" dirty="0">
                <a:latin typeface="Arial" panose="020B0604020202020204" pitchFamily="34" charset="0"/>
                <a:cs typeface="Arial" panose="020B0604020202020204" pitchFamily="34" charset="0"/>
              </a:rPr>
              <a:t>Die Performance der Vergangenheit ist kein Hinweis auf die zukünftige Performance. Aufgrund von Markt- oder Währungsschwankungen kann der Wert von Anlagen und ihrer Erträge sowohl steigen als auch fallen. Investoren erhalten ihr investiertes Kapital möglicherweise nicht oder nicht vollständig zurück.</a:t>
            </a:r>
          </a:p>
        </p:txBody>
      </p:sp>
      <p:sp>
        <p:nvSpPr>
          <p:cNvPr id="8" name="Line 19">
            <a:extLst>
              <a:ext uri="{FF2B5EF4-FFF2-40B4-BE49-F238E27FC236}">
                <a16:creationId xmlns:a16="http://schemas.microsoft.com/office/drawing/2014/main" id="{763A01E4-CBF3-42E0-AEC0-0342754E5A2A}"/>
              </a:ext>
            </a:extLst>
          </p:cNvPr>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mn-lt"/>
            </a:endParaRPr>
          </a:p>
        </p:txBody>
      </p:sp>
    </p:spTree>
    <p:extLst>
      <p:ext uri="{BB962C8B-B14F-4D97-AF65-F5344CB8AC3E}">
        <p14:creationId xmlns:p14="http://schemas.microsoft.com/office/powerpoint/2010/main" val="22571530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Text">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Arial" panose="020B0604020202020204" pitchFamily="34" charset="0"/>
              <a:cs typeface="Arial" panose="020B0604020202020204" pitchFamily="34" charset="0"/>
            </a:endParaRPr>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lvl1pPr>
              <a:defRPr sz="2400">
                <a:solidFill>
                  <a:srgbClr val="0079C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Slide Number Placeholder 5"/>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pPr>
              <a:defRPr/>
            </a:pPr>
            <a:fld id="{55C97D10-958B-6349-A5C2-733675F92264}" type="slidenum">
              <a:rPr lang="en-US" smtClean="0"/>
              <a:pPr>
                <a:defRPr/>
              </a:pPr>
              <a:t>‹#›</a:t>
            </a:fld>
            <a:endParaRPr lang="en-US" dirty="0"/>
          </a:p>
        </p:txBody>
      </p:sp>
      <p:sp>
        <p:nvSpPr>
          <p:cNvPr id="7" name="Text Placeholder 6"/>
          <p:cNvSpPr>
            <a:spLocks noGrp="1"/>
          </p:cNvSpPr>
          <p:nvPr>
            <p:ph type="body" sz="quarter" idx="13"/>
          </p:nvPr>
        </p:nvSpPr>
        <p:spPr>
          <a:xfrm>
            <a:off x="457200" y="1234257"/>
            <a:ext cx="8229600" cy="250528"/>
          </a:xfrm>
        </p:spPr>
        <p:txBody>
          <a:bodyPr/>
          <a:lstStyle>
            <a:lvl1pPr>
              <a:spcAft>
                <a:spcPts val="0"/>
              </a:spcAft>
              <a:defRPr>
                <a:latin typeface="Arial" panose="020B0604020202020204" pitchFamily="34" charset="0"/>
                <a:cs typeface="Arial" panose="020B0604020202020204" pitchFamily="34" charset="0"/>
              </a:defRPr>
            </a:lvl1pPr>
            <a:lvl2pPr>
              <a:spcBef>
                <a:spcPts val="300"/>
              </a:spcBef>
              <a:defRPr>
                <a:latin typeface="Arial" panose="020B0604020202020204" pitchFamily="34" charset="0"/>
                <a:cs typeface="Arial" panose="020B0604020202020204" pitchFamily="34" charset="0"/>
              </a:defRPr>
            </a:lvl2pPr>
            <a:lvl3pPr>
              <a:spcBef>
                <a:spcPts val="300"/>
              </a:spcBef>
              <a:defRPr>
                <a:latin typeface="Arial" panose="020B0604020202020204" pitchFamily="34" charset="0"/>
                <a:cs typeface="Arial" panose="020B0604020202020204" pitchFamily="34" charset="0"/>
              </a:defRPr>
            </a:lvl3pPr>
            <a:lvl4pPr>
              <a:spcBef>
                <a:spcPts val="300"/>
              </a:spcBef>
              <a:defRPr>
                <a:latin typeface="Arial" panose="020B0604020202020204" pitchFamily="34" charset="0"/>
                <a:cs typeface="Arial" panose="020B0604020202020204" pitchFamily="34" charset="0"/>
              </a:defRPr>
            </a:lvl4pPr>
            <a:lvl5pPr>
              <a:spcBef>
                <a:spcPts val="300"/>
              </a:spcBef>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8">
            <a:extLst>
              <a:ext uri="{FF2B5EF4-FFF2-40B4-BE49-F238E27FC236}">
                <a16:creationId xmlns:a16="http://schemas.microsoft.com/office/drawing/2014/main" id="{93F5A1D7-04F5-448A-BF2A-FA76D2E16879}"/>
              </a:ext>
            </a:extLst>
          </p:cNvPr>
          <p:cNvSpPr>
            <a:spLocks noGrp="1"/>
          </p:cNvSpPr>
          <p:nvPr>
            <p:ph type="body" sz="quarter" idx="14"/>
          </p:nvPr>
        </p:nvSpPr>
        <p:spPr>
          <a:xfrm>
            <a:off x="467476" y="5839768"/>
            <a:ext cx="8208213" cy="288032"/>
          </a:xfrm>
        </p:spPr>
        <p:txBody>
          <a:bodyPr anchor="b" anchorCtr="0"/>
          <a:lstStyle>
            <a:lvl1pPr>
              <a:lnSpc>
                <a:spcPts val="800"/>
              </a:lnSpc>
              <a:spcBef>
                <a:spcPts val="0"/>
              </a:spcBef>
              <a:spcAft>
                <a:spcPts val="0"/>
              </a:spcAft>
              <a:defRPr sz="800" b="0">
                <a:solidFill>
                  <a:schemeClr val="tx1"/>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11" name="Text Placeholder 8">
            <a:extLst>
              <a:ext uri="{FF2B5EF4-FFF2-40B4-BE49-F238E27FC236}">
                <a16:creationId xmlns:a16="http://schemas.microsoft.com/office/drawing/2014/main" id="{EC3D9DAE-5169-4174-A24A-4A8062744375}"/>
              </a:ext>
            </a:extLst>
          </p:cNvPr>
          <p:cNvSpPr>
            <a:spLocks noGrp="1"/>
          </p:cNvSpPr>
          <p:nvPr>
            <p:ph type="body" sz="quarter" idx="16"/>
          </p:nvPr>
        </p:nvSpPr>
        <p:spPr>
          <a:xfrm>
            <a:off x="466726" y="5546559"/>
            <a:ext cx="8208963" cy="293854"/>
          </a:xfrm>
        </p:spPr>
        <p:txBody>
          <a:bodyPr anchor="b"/>
          <a:lstStyle>
            <a:lvl1pPr>
              <a:lnSpc>
                <a:spcPts val="1200"/>
              </a:lnSpc>
              <a:spcBef>
                <a:spcPts val="0"/>
              </a:spcBef>
              <a:spcAft>
                <a:spcPts val="0"/>
              </a:spcAft>
              <a:defRPr sz="1200" b="1">
                <a:solidFill>
                  <a:schemeClr val="tx1"/>
                </a:solidFill>
                <a:latin typeface="Arial" panose="020B0604020202020204" pitchFamily="34" charset="0"/>
                <a:cs typeface="Arial" panose="020B0604020202020204" pitchFamily="34" charset="0"/>
              </a:defRPr>
            </a:lvl1pPr>
            <a:lvl2pPr marL="0" indent="0">
              <a:lnSpc>
                <a:spcPts val="1100"/>
              </a:lnSpc>
              <a:spcBef>
                <a:spcPts val="0"/>
              </a:spcBef>
              <a:buNone/>
              <a:defRPr sz="1100" b="1"/>
            </a:lvl2pPr>
            <a:lvl3pPr marL="0" indent="0">
              <a:lnSpc>
                <a:spcPts val="1000"/>
              </a:lnSpc>
              <a:spcBef>
                <a:spcPts val="0"/>
              </a:spcBef>
              <a:buNone/>
              <a:tabLst/>
              <a:defRPr sz="1000" b="1"/>
            </a:lvl3pPr>
            <a:lvl4pPr marL="0" indent="0">
              <a:lnSpc>
                <a:spcPts val="900"/>
              </a:lnSpc>
              <a:spcBef>
                <a:spcPts val="0"/>
              </a:spcBef>
              <a:buNone/>
              <a:defRPr sz="900" b="1"/>
            </a:lvl4pPr>
            <a:lvl5pPr marL="0" indent="0">
              <a:buNone/>
              <a:defRPr sz="1400" b="1"/>
            </a:lvl5pPr>
            <a:lvl6pPr marL="0" indent="0" algn="l">
              <a:lnSpc>
                <a:spcPts val="1200"/>
              </a:lnSpc>
              <a:spcBef>
                <a:spcPts val="0"/>
              </a:spcBef>
              <a:buNone/>
              <a:defRPr sz="1200" b="1">
                <a:latin typeface="Arial" panose="020B0604020202020204" pitchFamily="34" charset="0"/>
                <a:cs typeface="Arial" panose="020B0604020202020204" pitchFamily="34" charset="0"/>
              </a:defRPr>
            </a:lvl6pPr>
            <a:lvl7pPr marL="0" indent="0" algn="l">
              <a:buFont typeface="Arial" panose="020B0604020202020204" pitchFamily="34" charset="0"/>
              <a:buNone/>
              <a:defRPr sz="1000">
                <a:latin typeface="Arial" panose="020B0604020202020204" pitchFamily="34" charset="0"/>
                <a:cs typeface="Arial" panose="020B0604020202020204" pitchFamily="34" charset="0"/>
              </a:defRPr>
            </a:lvl7pPr>
            <a:lvl8pPr marL="0" indent="0" algn="l">
              <a:buNone/>
              <a:defRPr sz="900" b="1"/>
            </a:lvl8pPr>
            <a:lvl9pPr marL="0" indent="0" algn="l">
              <a:buNone/>
              <a:defRPr sz="800" b="0"/>
            </a:lvl9pPr>
          </a:lstStyle>
          <a:p>
            <a:pPr lvl="0"/>
            <a:r>
              <a:rPr lang="en-US" dirty="0"/>
              <a:t>Edit Master text styles</a:t>
            </a:r>
          </a:p>
        </p:txBody>
      </p:sp>
    </p:spTree>
    <p:extLst>
      <p:ext uri="{BB962C8B-B14F-4D97-AF65-F5344CB8AC3E}">
        <p14:creationId xmlns:p14="http://schemas.microsoft.com/office/powerpoint/2010/main" val="4147842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Master 2 White">
    <p:spTree>
      <p:nvGrpSpPr>
        <p:cNvPr id="1" name=""/>
        <p:cNvGrpSpPr/>
        <p:nvPr/>
      </p:nvGrpSpPr>
      <p:grpSpPr>
        <a:xfrm>
          <a:off x="0" y="0"/>
          <a:ext cx="0" cy="0"/>
          <a:chOff x="0" y="0"/>
          <a:chExt cx="0" cy="0"/>
        </a:xfrm>
      </p:grpSpPr>
      <p:sp>
        <p:nvSpPr>
          <p:cNvPr id="11" name="Rectangle 10"/>
          <p:cNvSpPr/>
          <p:nvPr userDrawn="1"/>
        </p:nvSpPr>
        <p:spPr>
          <a:xfrm>
            <a:off x="0" y="5267325"/>
            <a:ext cx="9144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0" y="-23813"/>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userDrawn="1"/>
        </p:nvGrpSpPr>
        <p:grpSpPr bwMode="auto">
          <a:xfrm>
            <a:off x="-381000" y="288925"/>
            <a:ext cx="4587875" cy="4587875"/>
            <a:chOff x="-381000" y="288925"/>
            <a:chExt cx="4587875" cy="4587875"/>
          </a:xfrm>
        </p:grpSpPr>
        <p:sp>
          <p:nvSpPr>
            <p:cNvPr id="7" name="Oval 6"/>
            <p:cNvSpPr/>
            <p:nvPr userDrawn="1"/>
          </p:nvSpPr>
          <p:spPr bwMode="auto">
            <a:xfrm>
              <a:off x="-314325" y="369888"/>
              <a:ext cx="4419600" cy="4419600"/>
            </a:xfrm>
            <a:prstGeom prst="ellipse">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8" name="Oval 7"/>
            <p:cNvSpPr/>
            <p:nvPr userDrawn="1"/>
          </p:nvSpPr>
          <p:spPr bwMode="auto">
            <a:xfrm>
              <a:off x="-381000" y="288925"/>
              <a:ext cx="4587875" cy="458787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9" name="Content Placeholder 2"/>
          <p:cNvSpPr>
            <a:spLocks noGrp="1"/>
          </p:cNvSpPr>
          <p:nvPr>
            <p:ph idx="12" hasCustomPrompt="1"/>
          </p:nvPr>
        </p:nvSpPr>
        <p:spPr>
          <a:xfrm>
            <a:off x="5330952" y="5559552"/>
            <a:ext cx="3429000" cy="950976"/>
          </a:xfrm>
        </p:spPr>
        <p:txBody>
          <a:bodyPr numCol="1" spcCol="0" anchor="ctr"/>
          <a:lstStyle>
            <a:lvl1pPr>
              <a:spcBef>
                <a:spcPts val="0"/>
              </a:spcBef>
              <a:spcAft>
                <a:spcPts val="0"/>
              </a:spcAft>
              <a:defRPr sz="1000">
                <a:solidFill>
                  <a:schemeClr val="bg1"/>
                </a:solidFill>
              </a:defRPr>
            </a:lvl1pPr>
            <a:lvl2pPr marL="3175" indent="0">
              <a:spcBef>
                <a:spcPts val="0"/>
              </a:spcBef>
              <a:spcAft>
                <a:spcPts val="0"/>
              </a:spcAft>
              <a:buNone/>
              <a:defRPr sz="1000">
                <a:solidFill>
                  <a:schemeClr val="bg1"/>
                </a:solidFill>
              </a:defRPr>
            </a:lvl2pPr>
            <a:lvl3pPr marL="3175" indent="0">
              <a:spcBef>
                <a:spcPts val="0"/>
              </a:spcBef>
              <a:spcAft>
                <a:spcPts val="0"/>
              </a:spcAft>
              <a:buNone/>
              <a:defRPr sz="1000" b="0">
                <a:solidFill>
                  <a:schemeClr val="bg1"/>
                </a:solidFill>
              </a:defRPr>
            </a:lvl3pPr>
            <a:lvl4pPr marL="3175" indent="0">
              <a:spcBef>
                <a:spcPts val="1200"/>
              </a:spcBef>
              <a:spcAft>
                <a:spcPts val="0"/>
              </a:spcAft>
              <a:buNone/>
              <a:defRPr sz="1000">
                <a:solidFill>
                  <a:schemeClr val="bg1"/>
                </a:solidFill>
              </a:defRPr>
            </a:lvl4pPr>
            <a:lvl5pPr marL="3175" indent="0">
              <a:spcBef>
                <a:spcPts val="400"/>
              </a:spcBef>
              <a:spcAft>
                <a:spcPts val="0"/>
              </a:spcAft>
              <a:buNone/>
              <a:defRPr sz="800"/>
            </a:lvl5pPr>
          </a:lstStyle>
          <a:p>
            <a:pPr lvl="0"/>
            <a:r>
              <a:rPr lang="en-US" dirty="0"/>
              <a:t>Presented by:</a:t>
            </a:r>
          </a:p>
          <a:p>
            <a:pPr lvl="1"/>
            <a:r>
              <a:rPr lang="en-US" dirty="0"/>
              <a:t>Second level</a:t>
            </a:r>
          </a:p>
          <a:p>
            <a:pPr lvl="2"/>
            <a:r>
              <a:rPr lang="en-US" dirty="0"/>
              <a:t>Third level</a:t>
            </a:r>
          </a:p>
          <a:p>
            <a:pPr lvl="3"/>
            <a:r>
              <a:rPr lang="en-US" dirty="0"/>
              <a:t>Fourth level</a:t>
            </a:r>
          </a:p>
        </p:txBody>
      </p:sp>
      <p:sp>
        <p:nvSpPr>
          <p:cNvPr id="10" name="Content Placeholder 2"/>
          <p:cNvSpPr>
            <a:spLocks noGrp="1"/>
          </p:cNvSpPr>
          <p:nvPr>
            <p:ph idx="13" hasCustomPrompt="1"/>
          </p:nvPr>
        </p:nvSpPr>
        <p:spPr>
          <a:xfrm>
            <a:off x="304801" y="1259618"/>
            <a:ext cx="3200399" cy="2670048"/>
          </a:xfrm>
        </p:spPr>
        <p:txBody>
          <a:bodyPr wrap="square" lIns="0" tIns="0" rIns="0" numCol="1" spcCol="0" anchor="ctr"/>
          <a:lstStyle>
            <a:lvl1pPr marL="0">
              <a:spcBef>
                <a:spcPts val="0"/>
              </a:spcBef>
              <a:spcAft>
                <a:spcPts val="0"/>
              </a:spcAft>
              <a:defRPr sz="2800" b="0" baseline="0">
                <a:solidFill>
                  <a:srgbClr val="0079C1"/>
                </a:solidFill>
              </a:defRPr>
            </a:lvl1pPr>
            <a:lvl2pPr marL="0" indent="0">
              <a:spcBef>
                <a:spcPts val="1800"/>
              </a:spcBef>
              <a:spcAft>
                <a:spcPts val="0"/>
              </a:spcAft>
              <a:buNone/>
              <a:defRPr sz="2800" b="1" baseline="0">
                <a:solidFill>
                  <a:srgbClr val="0079C1"/>
                </a:solidFill>
              </a:defRPr>
            </a:lvl2pPr>
            <a:lvl3pPr marL="0" indent="0">
              <a:spcBef>
                <a:spcPts val="2400"/>
              </a:spcBef>
              <a:spcAft>
                <a:spcPts val="0"/>
              </a:spcAft>
              <a:buNone/>
              <a:defRPr sz="1200" b="0">
                <a:solidFill>
                  <a:srgbClr val="0079C1"/>
                </a:solidFill>
              </a:defRPr>
            </a:lvl3pPr>
            <a:lvl4pPr marL="0" indent="0">
              <a:spcBef>
                <a:spcPts val="1200"/>
              </a:spcBef>
              <a:spcAft>
                <a:spcPts val="0"/>
              </a:spcAft>
              <a:buNone/>
              <a:defRPr sz="1000">
                <a:solidFill>
                  <a:srgbClr val="3394CD"/>
                </a:solidFill>
              </a:defRPr>
            </a:lvl4pPr>
            <a:lvl5pPr marL="3175" indent="0">
              <a:spcBef>
                <a:spcPts val="400"/>
              </a:spcBef>
              <a:spcAft>
                <a:spcPts val="0"/>
              </a:spcAft>
              <a:buNone/>
              <a:defRPr sz="800"/>
            </a:lvl5pPr>
          </a:lstStyle>
          <a:p>
            <a:pPr lvl="0"/>
            <a:r>
              <a:rPr lang="en-US" dirty="0"/>
              <a:t>BMO Global Asset Management </a:t>
            </a:r>
          </a:p>
          <a:p>
            <a:pPr lvl="1"/>
            <a:r>
              <a:rPr lang="en-US" dirty="0"/>
              <a:t>Title</a:t>
            </a:r>
          </a:p>
          <a:p>
            <a:pPr lvl="2"/>
            <a:r>
              <a:rPr lang="en-US" dirty="0"/>
              <a:t>Information as of &lt; &gt;</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7594" y="5685576"/>
            <a:ext cx="4067944" cy="781045"/>
          </a:xfrm>
          <a:prstGeom prst="rect">
            <a:avLst/>
          </a:prstGeom>
        </p:spPr>
      </p:pic>
    </p:spTree>
    <p:extLst>
      <p:ext uri="{BB962C8B-B14F-4D97-AF65-F5344CB8AC3E}">
        <p14:creationId xmlns:p14="http://schemas.microsoft.com/office/powerpoint/2010/main" val="245449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Master 2 White">
    <p:spTree>
      <p:nvGrpSpPr>
        <p:cNvPr id="1" name=""/>
        <p:cNvGrpSpPr/>
        <p:nvPr/>
      </p:nvGrpSpPr>
      <p:grpSpPr>
        <a:xfrm>
          <a:off x="0" y="0"/>
          <a:ext cx="0" cy="0"/>
          <a:chOff x="0" y="0"/>
          <a:chExt cx="0" cy="0"/>
        </a:xfrm>
      </p:grpSpPr>
      <p:sp>
        <p:nvSpPr>
          <p:cNvPr id="3" name="Rectangle 2"/>
          <p:cNvSpPr/>
          <p:nvPr userDrawn="1"/>
        </p:nvSpPr>
        <p:spPr>
          <a:xfrm>
            <a:off x="0" y="5267325"/>
            <a:ext cx="9144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pic>
        <p:nvPicPr>
          <p:cNvPr id="12" name="Picture 6"/>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bwMode="auto">
          <a:xfrm>
            <a:off x="0" y="285"/>
            <a:ext cx="9144000" cy="515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userDrawn="1"/>
        </p:nvGrpSpPr>
        <p:grpSpPr bwMode="auto">
          <a:xfrm>
            <a:off x="-381000" y="288925"/>
            <a:ext cx="4587875" cy="4587875"/>
            <a:chOff x="-381000" y="288925"/>
            <a:chExt cx="4587875" cy="4587875"/>
          </a:xfrm>
        </p:grpSpPr>
        <p:sp>
          <p:nvSpPr>
            <p:cNvPr id="7" name="Oval 6"/>
            <p:cNvSpPr/>
            <p:nvPr userDrawn="1"/>
          </p:nvSpPr>
          <p:spPr bwMode="auto">
            <a:xfrm>
              <a:off x="-314325" y="369888"/>
              <a:ext cx="4419600" cy="4419600"/>
            </a:xfrm>
            <a:prstGeom prst="ellipse">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8" name="Oval 7"/>
            <p:cNvSpPr/>
            <p:nvPr userDrawn="1"/>
          </p:nvSpPr>
          <p:spPr bwMode="auto">
            <a:xfrm>
              <a:off x="-381000" y="288925"/>
              <a:ext cx="4587875" cy="458787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9" name="Content Placeholder 2"/>
          <p:cNvSpPr>
            <a:spLocks noGrp="1"/>
          </p:cNvSpPr>
          <p:nvPr>
            <p:ph idx="12" hasCustomPrompt="1"/>
          </p:nvPr>
        </p:nvSpPr>
        <p:spPr>
          <a:xfrm>
            <a:off x="5330952" y="5559552"/>
            <a:ext cx="3429000" cy="950976"/>
          </a:xfrm>
        </p:spPr>
        <p:txBody>
          <a:bodyPr numCol="1" spcCol="0" anchor="ctr"/>
          <a:lstStyle>
            <a:lvl1pPr>
              <a:spcBef>
                <a:spcPts val="0"/>
              </a:spcBef>
              <a:spcAft>
                <a:spcPts val="0"/>
              </a:spcAft>
              <a:defRPr sz="1000">
                <a:solidFill>
                  <a:schemeClr val="bg1"/>
                </a:solidFill>
              </a:defRPr>
            </a:lvl1pPr>
            <a:lvl2pPr marL="3175" indent="0">
              <a:spcBef>
                <a:spcPts val="0"/>
              </a:spcBef>
              <a:spcAft>
                <a:spcPts val="0"/>
              </a:spcAft>
              <a:buNone/>
              <a:defRPr sz="1000">
                <a:solidFill>
                  <a:schemeClr val="bg1"/>
                </a:solidFill>
              </a:defRPr>
            </a:lvl2pPr>
            <a:lvl3pPr marL="3175" indent="0">
              <a:spcBef>
                <a:spcPts val="0"/>
              </a:spcBef>
              <a:spcAft>
                <a:spcPts val="0"/>
              </a:spcAft>
              <a:buNone/>
              <a:defRPr sz="1000" b="0">
                <a:solidFill>
                  <a:schemeClr val="bg1"/>
                </a:solidFill>
              </a:defRPr>
            </a:lvl3pPr>
            <a:lvl4pPr marL="3175" indent="0">
              <a:spcBef>
                <a:spcPts val="1200"/>
              </a:spcBef>
              <a:spcAft>
                <a:spcPts val="0"/>
              </a:spcAft>
              <a:buNone/>
              <a:defRPr sz="1000">
                <a:solidFill>
                  <a:schemeClr val="bg1"/>
                </a:solidFill>
              </a:defRPr>
            </a:lvl4pPr>
            <a:lvl5pPr marL="3175" indent="0">
              <a:spcBef>
                <a:spcPts val="400"/>
              </a:spcBef>
              <a:spcAft>
                <a:spcPts val="0"/>
              </a:spcAft>
              <a:buNone/>
              <a:defRPr sz="800"/>
            </a:lvl5pPr>
          </a:lstStyle>
          <a:p>
            <a:pPr lvl="0"/>
            <a:r>
              <a:rPr lang="en-US" dirty="0"/>
              <a:t>Presented by:</a:t>
            </a:r>
          </a:p>
          <a:p>
            <a:pPr lvl="1"/>
            <a:r>
              <a:rPr lang="en-US" dirty="0"/>
              <a:t>Team name</a:t>
            </a:r>
            <a:br>
              <a:rPr lang="en-US" dirty="0"/>
            </a:br>
            <a:r>
              <a:rPr lang="en-US" dirty="0" err="1"/>
              <a:t>Name</a:t>
            </a:r>
            <a:r>
              <a:rPr lang="en-US" dirty="0"/>
              <a:t>, Title</a:t>
            </a:r>
          </a:p>
          <a:p>
            <a:pPr lvl="1"/>
            <a:endParaRPr lang="en-US" dirty="0"/>
          </a:p>
          <a:p>
            <a:pPr lvl="1"/>
            <a:r>
              <a:rPr lang="en-US" dirty="0"/>
              <a:t>Team name</a:t>
            </a:r>
            <a:br>
              <a:rPr lang="en-US" dirty="0"/>
            </a:br>
            <a:r>
              <a:rPr lang="en-US" dirty="0" err="1"/>
              <a:t>Name</a:t>
            </a:r>
            <a:r>
              <a:rPr lang="en-US" dirty="0"/>
              <a:t>, Title</a:t>
            </a:r>
          </a:p>
          <a:p>
            <a:pPr lvl="3"/>
            <a:r>
              <a:rPr lang="en-CA" dirty="0"/>
              <a:t>Date</a:t>
            </a:r>
          </a:p>
        </p:txBody>
      </p:sp>
      <p:sp>
        <p:nvSpPr>
          <p:cNvPr id="10" name="Content Placeholder 2"/>
          <p:cNvSpPr>
            <a:spLocks noGrp="1"/>
          </p:cNvSpPr>
          <p:nvPr>
            <p:ph idx="13" hasCustomPrompt="1"/>
          </p:nvPr>
        </p:nvSpPr>
        <p:spPr>
          <a:xfrm>
            <a:off x="304801" y="1259618"/>
            <a:ext cx="3200399" cy="2670048"/>
          </a:xfrm>
        </p:spPr>
        <p:txBody>
          <a:bodyPr wrap="square" lIns="0" tIns="0" rIns="0" numCol="1" spcCol="0" anchor="ctr"/>
          <a:lstStyle>
            <a:lvl1pPr marL="0">
              <a:spcBef>
                <a:spcPts val="0"/>
              </a:spcBef>
              <a:spcAft>
                <a:spcPts val="0"/>
              </a:spcAft>
              <a:defRPr sz="2800" b="0" baseline="0">
                <a:solidFill>
                  <a:srgbClr val="0079C1"/>
                </a:solidFill>
              </a:defRPr>
            </a:lvl1pPr>
            <a:lvl2pPr marL="0" indent="0">
              <a:spcBef>
                <a:spcPts val="1800"/>
              </a:spcBef>
              <a:spcAft>
                <a:spcPts val="0"/>
              </a:spcAft>
              <a:buNone/>
              <a:defRPr sz="2800" b="1" baseline="0">
                <a:solidFill>
                  <a:srgbClr val="0079C1"/>
                </a:solidFill>
              </a:defRPr>
            </a:lvl2pPr>
            <a:lvl3pPr marL="0" indent="0">
              <a:spcBef>
                <a:spcPts val="2400"/>
              </a:spcBef>
              <a:spcAft>
                <a:spcPts val="0"/>
              </a:spcAft>
              <a:buNone/>
              <a:defRPr sz="1200" b="0">
                <a:solidFill>
                  <a:srgbClr val="0079C1"/>
                </a:solidFill>
              </a:defRPr>
            </a:lvl3pPr>
            <a:lvl4pPr marL="0" indent="0">
              <a:spcBef>
                <a:spcPts val="1200"/>
              </a:spcBef>
              <a:spcAft>
                <a:spcPts val="0"/>
              </a:spcAft>
              <a:buNone/>
              <a:defRPr sz="1000">
                <a:solidFill>
                  <a:srgbClr val="3394CD"/>
                </a:solidFill>
              </a:defRPr>
            </a:lvl4pPr>
            <a:lvl5pPr marL="3175" indent="0">
              <a:spcBef>
                <a:spcPts val="400"/>
              </a:spcBef>
              <a:spcAft>
                <a:spcPts val="0"/>
              </a:spcAft>
              <a:buNone/>
              <a:defRPr sz="800"/>
            </a:lvl5pPr>
          </a:lstStyle>
          <a:p>
            <a:pPr lvl="0"/>
            <a:r>
              <a:rPr lang="en-US" dirty="0"/>
              <a:t>BMO Global Asset Management </a:t>
            </a:r>
          </a:p>
          <a:p>
            <a:pPr lvl="1"/>
            <a:r>
              <a:rPr lang="en-US" dirty="0"/>
              <a:t>Title</a:t>
            </a:r>
          </a:p>
          <a:p>
            <a:pPr lvl="2"/>
            <a:r>
              <a:rPr lang="en-US" dirty="0"/>
              <a:t>Information as of &lt; &gt;</a:t>
            </a: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7594" y="5685576"/>
            <a:ext cx="4067944" cy="781045"/>
          </a:xfrm>
          <a:prstGeom prst="rect">
            <a:avLst/>
          </a:prstGeom>
        </p:spPr>
      </p:pic>
    </p:spTree>
    <p:extLst>
      <p:ext uri="{BB962C8B-B14F-4D97-AF65-F5344CB8AC3E}">
        <p14:creationId xmlns:p14="http://schemas.microsoft.com/office/powerpoint/2010/main" val="3643058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Master 2 White">
    <p:spTree>
      <p:nvGrpSpPr>
        <p:cNvPr id="1" name=""/>
        <p:cNvGrpSpPr/>
        <p:nvPr/>
      </p:nvGrpSpPr>
      <p:grpSpPr>
        <a:xfrm>
          <a:off x="0" y="0"/>
          <a:ext cx="0" cy="0"/>
          <a:chOff x="0" y="0"/>
          <a:chExt cx="0" cy="0"/>
        </a:xfrm>
      </p:grpSpPr>
      <p:sp>
        <p:nvSpPr>
          <p:cNvPr id="11" name="Rectangle 10"/>
          <p:cNvSpPr/>
          <p:nvPr userDrawn="1"/>
        </p:nvSpPr>
        <p:spPr>
          <a:xfrm>
            <a:off x="0" y="5267325"/>
            <a:ext cx="9144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pic>
        <p:nvPicPr>
          <p:cNvPr id="12" name="Picture 6"/>
          <p:cNvPicPr>
            <a:picLocks noChangeAspect="1"/>
          </p:cNvPicPr>
          <p:nvPr userDrawn="1"/>
        </p:nvPicPr>
        <p:blipFill rotWithShape="1">
          <a:blip r:embed="rId2">
            <a:extLst>
              <a:ext uri="{28A0092B-C50C-407E-A947-70E740481C1C}">
                <a14:useLocalDpi xmlns:a14="http://schemas.microsoft.com/office/drawing/2010/main" val="0"/>
              </a:ext>
            </a:extLst>
          </a:blip>
          <a:srcRect l="51657" t="11327" r="136" b="-6934"/>
          <a:stretch/>
        </p:blipFill>
        <p:spPr bwMode="auto">
          <a:xfrm>
            <a:off x="1" y="0"/>
            <a:ext cx="9144000" cy="559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userDrawn="1"/>
        </p:nvGrpSpPr>
        <p:grpSpPr bwMode="auto">
          <a:xfrm>
            <a:off x="-381000" y="288925"/>
            <a:ext cx="4587875" cy="4587875"/>
            <a:chOff x="-381000" y="288925"/>
            <a:chExt cx="4587875" cy="4587875"/>
          </a:xfrm>
        </p:grpSpPr>
        <p:sp>
          <p:nvSpPr>
            <p:cNvPr id="7" name="Oval 6"/>
            <p:cNvSpPr/>
            <p:nvPr userDrawn="1"/>
          </p:nvSpPr>
          <p:spPr bwMode="auto">
            <a:xfrm>
              <a:off x="-314325" y="369888"/>
              <a:ext cx="4419600" cy="4419600"/>
            </a:xfrm>
            <a:prstGeom prst="ellipse">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8" name="Oval 7"/>
            <p:cNvSpPr/>
            <p:nvPr userDrawn="1"/>
          </p:nvSpPr>
          <p:spPr bwMode="auto">
            <a:xfrm>
              <a:off x="-381000" y="288925"/>
              <a:ext cx="4587875" cy="458787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9" name="Content Placeholder 2"/>
          <p:cNvSpPr>
            <a:spLocks noGrp="1"/>
          </p:cNvSpPr>
          <p:nvPr>
            <p:ph idx="12" hasCustomPrompt="1"/>
          </p:nvPr>
        </p:nvSpPr>
        <p:spPr>
          <a:xfrm>
            <a:off x="5330952" y="5559552"/>
            <a:ext cx="3429000" cy="950976"/>
          </a:xfrm>
        </p:spPr>
        <p:txBody>
          <a:bodyPr numCol="1" spcCol="0" anchor="ctr"/>
          <a:lstStyle>
            <a:lvl1pPr>
              <a:spcBef>
                <a:spcPts val="0"/>
              </a:spcBef>
              <a:spcAft>
                <a:spcPts val="0"/>
              </a:spcAft>
              <a:defRPr sz="1000">
                <a:solidFill>
                  <a:schemeClr val="bg1"/>
                </a:solidFill>
              </a:defRPr>
            </a:lvl1pPr>
            <a:lvl2pPr marL="3175" indent="0">
              <a:spcBef>
                <a:spcPts val="0"/>
              </a:spcBef>
              <a:spcAft>
                <a:spcPts val="0"/>
              </a:spcAft>
              <a:buNone/>
              <a:defRPr sz="1000">
                <a:solidFill>
                  <a:schemeClr val="bg1"/>
                </a:solidFill>
              </a:defRPr>
            </a:lvl2pPr>
            <a:lvl3pPr marL="3175" indent="0">
              <a:spcBef>
                <a:spcPts val="0"/>
              </a:spcBef>
              <a:spcAft>
                <a:spcPts val="0"/>
              </a:spcAft>
              <a:buNone/>
              <a:defRPr sz="1000" b="0">
                <a:solidFill>
                  <a:schemeClr val="bg1"/>
                </a:solidFill>
              </a:defRPr>
            </a:lvl3pPr>
            <a:lvl4pPr marL="3175" indent="0">
              <a:spcBef>
                <a:spcPts val="1200"/>
              </a:spcBef>
              <a:spcAft>
                <a:spcPts val="0"/>
              </a:spcAft>
              <a:buNone/>
              <a:defRPr sz="1000">
                <a:solidFill>
                  <a:schemeClr val="bg1"/>
                </a:solidFill>
              </a:defRPr>
            </a:lvl4pPr>
            <a:lvl5pPr marL="3175" indent="0">
              <a:spcBef>
                <a:spcPts val="400"/>
              </a:spcBef>
              <a:spcAft>
                <a:spcPts val="0"/>
              </a:spcAft>
              <a:buNone/>
              <a:defRPr sz="800"/>
            </a:lvl5pPr>
          </a:lstStyle>
          <a:p>
            <a:pPr lvl="0"/>
            <a:r>
              <a:rPr lang="en-US" dirty="0"/>
              <a:t>Presented by:</a:t>
            </a:r>
          </a:p>
          <a:p>
            <a:pPr lvl="1"/>
            <a:r>
              <a:rPr lang="en-US" dirty="0"/>
              <a:t>Second level</a:t>
            </a:r>
          </a:p>
          <a:p>
            <a:pPr lvl="2"/>
            <a:r>
              <a:rPr lang="en-US" dirty="0"/>
              <a:t>Third level</a:t>
            </a:r>
          </a:p>
          <a:p>
            <a:pPr lvl="3"/>
            <a:r>
              <a:rPr lang="en-US" dirty="0"/>
              <a:t>Fourth level</a:t>
            </a:r>
          </a:p>
        </p:txBody>
      </p:sp>
      <p:sp>
        <p:nvSpPr>
          <p:cNvPr id="10" name="Content Placeholder 2"/>
          <p:cNvSpPr>
            <a:spLocks noGrp="1"/>
          </p:cNvSpPr>
          <p:nvPr>
            <p:ph idx="13" hasCustomPrompt="1"/>
          </p:nvPr>
        </p:nvSpPr>
        <p:spPr>
          <a:xfrm>
            <a:off x="304801" y="1259618"/>
            <a:ext cx="3200399" cy="2670048"/>
          </a:xfrm>
        </p:spPr>
        <p:txBody>
          <a:bodyPr wrap="square" lIns="0" tIns="0" rIns="0" numCol="1" spcCol="0" anchor="ctr"/>
          <a:lstStyle>
            <a:lvl1pPr marL="0">
              <a:spcBef>
                <a:spcPts val="0"/>
              </a:spcBef>
              <a:spcAft>
                <a:spcPts val="0"/>
              </a:spcAft>
              <a:defRPr sz="2800" b="0" baseline="0">
                <a:solidFill>
                  <a:srgbClr val="0079C1"/>
                </a:solidFill>
              </a:defRPr>
            </a:lvl1pPr>
            <a:lvl2pPr marL="0" indent="0">
              <a:spcBef>
                <a:spcPts val="1800"/>
              </a:spcBef>
              <a:spcAft>
                <a:spcPts val="0"/>
              </a:spcAft>
              <a:buNone/>
              <a:defRPr sz="2800" b="1" baseline="0">
                <a:solidFill>
                  <a:srgbClr val="0079C1"/>
                </a:solidFill>
              </a:defRPr>
            </a:lvl2pPr>
            <a:lvl3pPr marL="0" indent="0">
              <a:spcBef>
                <a:spcPts val="2400"/>
              </a:spcBef>
              <a:spcAft>
                <a:spcPts val="0"/>
              </a:spcAft>
              <a:buNone/>
              <a:defRPr sz="1200" b="0">
                <a:solidFill>
                  <a:srgbClr val="0079C1"/>
                </a:solidFill>
              </a:defRPr>
            </a:lvl3pPr>
            <a:lvl4pPr marL="0" indent="0">
              <a:spcBef>
                <a:spcPts val="1200"/>
              </a:spcBef>
              <a:spcAft>
                <a:spcPts val="0"/>
              </a:spcAft>
              <a:buNone/>
              <a:defRPr sz="1000">
                <a:solidFill>
                  <a:srgbClr val="3394CD"/>
                </a:solidFill>
              </a:defRPr>
            </a:lvl4pPr>
            <a:lvl5pPr marL="3175" indent="0">
              <a:spcBef>
                <a:spcPts val="400"/>
              </a:spcBef>
              <a:spcAft>
                <a:spcPts val="0"/>
              </a:spcAft>
              <a:buNone/>
              <a:defRPr sz="800"/>
            </a:lvl5pPr>
          </a:lstStyle>
          <a:p>
            <a:pPr lvl="0"/>
            <a:r>
              <a:rPr lang="en-US" dirty="0"/>
              <a:t>BMO Global Asset Management </a:t>
            </a:r>
          </a:p>
          <a:p>
            <a:pPr lvl="1"/>
            <a:r>
              <a:rPr lang="en-US" dirty="0"/>
              <a:t>Title</a:t>
            </a:r>
          </a:p>
          <a:p>
            <a:pPr lvl="2"/>
            <a:r>
              <a:rPr lang="en-US" dirty="0"/>
              <a:t>Information as of &lt; &gt;</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7594" y="5685576"/>
            <a:ext cx="4067944" cy="781045"/>
          </a:xfrm>
          <a:prstGeom prst="rect">
            <a:avLst/>
          </a:prstGeom>
        </p:spPr>
      </p:pic>
    </p:spTree>
    <p:extLst>
      <p:ext uri="{BB962C8B-B14F-4D97-AF65-F5344CB8AC3E}">
        <p14:creationId xmlns:p14="http://schemas.microsoft.com/office/powerpoint/2010/main" val="2605600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Master 2 White">
    <p:spTree>
      <p:nvGrpSpPr>
        <p:cNvPr id="1" name=""/>
        <p:cNvGrpSpPr/>
        <p:nvPr/>
      </p:nvGrpSpPr>
      <p:grpSpPr>
        <a:xfrm>
          <a:off x="0" y="0"/>
          <a:ext cx="0" cy="0"/>
          <a:chOff x="0" y="0"/>
          <a:chExt cx="0" cy="0"/>
        </a:xfrm>
      </p:grpSpPr>
      <p:sp>
        <p:nvSpPr>
          <p:cNvPr id="11" name="Rectangle 10"/>
          <p:cNvSpPr/>
          <p:nvPr userDrawn="1"/>
        </p:nvSpPr>
        <p:spPr>
          <a:xfrm>
            <a:off x="0" y="5267325"/>
            <a:ext cx="9144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pic>
        <p:nvPicPr>
          <p:cNvPr id="12" name="Picture 6"/>
          <p:cNvPicPr>
            <a:picLocks noChangeAspect="1"/>
          </p:cNvPicPr>
          <p:nvPr userDrawn="1"/>
        </p:nvPicPr>
        <p:blipFill rotWithShape="1">
          <a:blip r:embed="rId2" r:link="rId3">
            <a:extLst>
              <a:ext uri="{28A0092B-C50C-407E-A947-70E740481C1C}">
                <a14:useLocalDpi xmlns:a14="http://schemas.microsoft.com/office/drawing/2010/main" val="0"/>
              </a:ext>
            </a:extLst>
          </a:blip>
          <a:srcRect l="45337"/>
          <a:stretch>
            <a:fillRect/>
          </a:stretch>
        </p:blipFill>
        <p:spPr bwMode="auto">
          <a:xfrm>
            <a:off x="0" y="0"/>
            <a:ext cx="914400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userDrawn="1"/>
        </p:nvGrpSpPr>
        <p:grpSpPr bwMode="auto">
          <a:xfrm>
            <a:off x="-381000" y="288925"/>
            <a:ext cx="4587875" cy="4587875"/>
            <a:chOff x="-381000" y="288925"/>
            <a:chExt cx="4587875" cy="4587875"/>
          </a:xfrm>
        </p:grpSpPr>
        <p:sp>
          <p:nvSpPr>
            <p:cNvPr id="7" name="Oval 6"/>
            <p:cNvSpPr/>
            <p:nvPr userDrawn="1"/>
          </p:nvSpPr>
          <p:spPr bwMode="auto">
            <a:xfrm>
              <a:off x="-314325" y="369888"/>
              <a:ext cx="4419600" cy="4419600"/>
            </a:xfrm>
            <a:prstGeom prst="ellipse">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8" name="Oval 7"/>
            <p:cNvSpPr/>
            <p:nvPr userDrawn="1"/>
          </p:nvSpPr>
          <p:spPr bwMode="auto">
            <a:xfrm>
              <a:off x="-381000" y="288925"/>
              <a:ext cx="4587875" cy="458787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9" name="Content Placeholder 2"/>
          <p:cNvSpPr>
            <a:spLocks noGrp="1"/>
          </p:cNvSpPr>
          <p:nvPr>
            <p:ph idx="12" hasCustomPrompt="1"/>
          </p:nvPr>
        </p:nvSpPr>
        <p:spPr>
          <a:xfrm>
            <a:off x="5330952" y="5559552"/>
            <a:ext cx="3429000" cy="950976"/>
          </a:xfrm>
        </p:spPr>
        <p:txBody>
          <a:bodyPr numCol="1" spcCol="0" anchor="ctr"/>
          <a:lstStyle>
            <a:lvl1pPr>
              <a:spcBef>
                <a:spcPts val="0"/>
              </a:spcBef>
              <a:spcAft>
                <a:spcPts val="0"/>
              </a:spcAft>
              <a:defRPr sz="1000">
                <a:solidFill>
                  <a:schemeClr val="bg1"/>
                </a:solidFill>
              </a:defRPr>
            </a:lvl1pPr>
            <a:lvl2pPr marL="3175" indent="0">
              <a:spcBef>
                <a:spcPts val="0"/>
              </a:spcBef>
              <a:spcAft>
                <a:spcPts val="0"/>
              </a:spcAft>
              <a:buNone/>
              <a:defRPr sz="1000">
                <a:solidFill>
                  <a:schemeClr val="bg1"/>
                </a:solidFill>
              </a:defRPr>
            </a:lvl2pPr>
            <a:lvl3pPr marL="3175" indent="0">
              <a:spcBef>
                <a:spcPts val="0"/>
              </a:spcBef>
              <a:spcAft>
                <a:spcPts val="0"/>
              </a:spcAft>
              <a:buNone/>
              <a:defRPr sz="1000" b="0">
                <a:solidFill>
                  <a:schemeClr val="bg1"/>
                </a:solidFill>
              </a:defRPr>
            </a:lvl3pPr>
            <a:lvl4pPr marL="3175" indent="0">
              <a:spcBef>
                <a:spcPts val="1200"/>
              </a:spcBef>
              <a:spcAft>
                <a:spcPts val="0"/>
              </a:spcAft>
              <a:buNone/>
              <a:defRPr sz="1000">
                <a:solidFill>
                  <a:schemeClr val="bg1"/>
                </a:solidFill>
              </a:defRPr>
            </a:lvl4pPr>
            <a:lvl5pPr marL="3175" indent="0">
              <a:spcBef>
                <a:spcPts val="400"/>
              </a:spcBef>
              <a:spcAft>
                <a:spcPts val="0"/>
              </a:spcAft>
              <a:buNone/>
              <a:defRPr sz="800"/>
            </a:lvl5pPr>
          </a:lstStyle>
          <a:p>
            <a:pPr lvl="0"/>
            <a:r>
              <a:rPr lang="en-US" dirty="0"/>
              <a:t>Presented by:</a:t>
            </a:r>
          </a:p>
          <a:p>
            <a:pPr lvl="1"/>
            <a:r>
              <a:rPr lang="en-US" dirty="0"/>
              <a:t>Second level</a:t>
            </a:r>
          </a:p>
          <a:p>
            <a:pPr lvl="2"/>
            <a:r>
              <a:rPr lang="en-US" dirty="0"/>
              <a:t>Third level</a:t>
            </a:r>
          </a:p>
          <a:p>
            <a:pPr lvl="3"/>
            <a:r>
              <a:rPr lang="en-US" dirty="0"/>
              <a:t>Fourth level</a:t>
            </a:r>
          </a:p>
        </p:txBody>
      </p:sp>
      <p:sp>
        <p:nvSpPr>
          <p:cNvPr id="10" name="Content Placeholder 2"/>
          <p:cNvSpPr>
            <a:spLocks noGrp="1"/>
          </p:cNvSpPr>
          <p:nvPr>
            <p:ph idx="13" hasCustomPrompt="1"/>
          </p:nvPr>
        </p:nvSpPr>
        <p:spPr>
          <a:xfrm>
            <a:off x="304801" y="1259618"/>
            <a:ext cx="3200399" cy="2670048"/>
          </a:xfrm>
        </p:spPr>
        <p:txBody>
          <a:bodyPr wrap="square" lIns="0" tIns="0" rIns="0" numCol="1" spcCol="0" anchor="ctr"/>
          <a:lstStyle>
            <a:lvl1pPr marL="0">
              <a:spcBef>
                <a:spcPts val="0"/>
              </a:spcBef>
              <a:spcAft>
                <a:spcPts val="0"/>
              </a:spcAft>
              <a:defRPr sz="2800" b="0" baseline="0">
                <a:solidFill>
                  <a:srgbClr val="0079C1"/>
                </a:solidFill>
              </a:defRPr>
            </a:lvl1pPr>
            <a:lvl2pPr marL="0" indent="0">
              <a:spcBef>
                <a:spcPts val="1800"/>
              </a:spcBef>
              <a:spcAft>
                <a:spcPts val="0"/>
              </a:spcAft>
              <a:buNone/>
              <a:defRPr sz="2800" b="1" baseline="0">
                <a:solidFill>
                  <a:srgbClr val="0079C1"/>
                </a:solidFill>
              </a:defRPr>
            </a:lvl2pPr>
            <a:lvl3pPr marL="0" indent="0">
              <a:spcBef>
                <a:spcPts val="2400"/>
              </a:spcBef>
              <a:spcAft>
                <a:spcPts val="0"/>
              </a:spcAft>
              <a:buNone/>
              <a:defRPr sz="1200" b="0">
                <a:solidFill>
                  <a:srgbClr val="0079C1"/>
                </a:solidFill>
              </a:defRPr>
            </a:lvl3pPr>
            <a:lvl4pPr marL="0" indent="0">
              <a:spcBef>
                <a:spcPts val="1200"/>
              </a:spcBef>
              <a:spcAft>
                <a:spcPts val="0"/>
              </a:spcAft>
              <a:buNone/>
              <a:defRPr sz="1000">
                <a:solidFill>
                  <a:srgbClr val="3394CD"/>
                </a:solidFill>
              </a:defRPr>
            </a:lvl4pPr>
            <a:lvl5pPr marL="3175" indent="0">
              <a:spcBef>
                <a:spcPts val="400"/>
              </a:spcBef>
              <a:spcAft>
                <a:spcPts val="0"/>
              </a:spcAft>
              <a:buNone/>
              <a:defRPr sz="800"/>
            </a:lvl5pPr>
          </a:lstStyle>
          <a:p>
            <a:pPr lvl="0"/>
            <a:r>
              <a:rPr lang="en-US" dirty="0"/>
              <a:t>BMO Global Asset Management </a:t>
            </a:r>
          </a:p>
          <a:p>
            <a:pPr lvl="1"/>
            <a:r>
              <a:rPr lang="en-US" dirty="0"/>
              <a:t>Title</a:t>
            </a:r>
          </a:p>
          <a:p>
            <a:pPr lvl="2"/>
            <a:r>
              <a:rPr lang="en-US" dirty="0"/>
              <a:t>Information as of &lt; &gt;</a:t>
            </a: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7594" y="5685576"/>
            <a:ext cx="4067944" cy="781045"/>
          </a:xfrm>
          <a:prstGeom prst="rect">
            <a:avLst/>
          </a:prstGeom>
        </p:spPr>
      </p:pic>
    </p:spTree>
    <p:extLst>
      <p:ext uri="{BB962C8B-B14F-4D97-AF65-F5344CB8AC3E}">
        <p14:creationId xmlns:p14="http://schemas.microsoft.com/office/powerpoint/2010/main" val="187529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Master 2 White">
    <p:spTree>
      <p:nvGrpSpPr>
        <p:cNvPr id="1" name=""/>
        <p:cNvGrpSpPr/>
        <p:nvPr/>
      </p:nvGrpSpPr>
      <p:grpSpPr>
        <a:xfrm>
          <a:off x="0" y="0"/>
          <a:ext cx="0" cy="0"/>
          <a:chOff x="0" y="0"/>
          <a:chExt cx="0" cy="0"/>
        </a:xfrm>
      </p:grpSpPr>
      <p:sp>
        <p:nvSpPr>
          <p:cNvPr id="11" name="Rectangle 10"/>
          <p:cNvSpPr/>
          <p:nvPr userDrawn="1"/>
        </p:nvSpPr>
        <p:spPr>
          <a:xfrm>
            <a:off x="0" y="5267325"/>
            <a:ext cx="9144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pic>
        <p:nvPicPr>
          <p:cNvPr id="12" name="Picture 6"/>
          <p:cNvPicPr>
            <a:picLocks noChangeAspect="1"/>
          </p:cNvPicPr>
          <p:nvPr userDrawn="1"/>
        </p:nvPicPr>
        <p:blipFill rotWithShape="1">
          <a:blip r:embed="rId2" r:link="rId3">
            <a:extLst>
              <a:ext uri="{28A0092B-C50C-407E-A947-70E740481C1C}">
                <a14:useLocalDpi xmlns:a14="http://schemas.microsoft.com/office/drawing/2010/main" val="0"/>
              </a:ext>
            </a:extLst>
          </a:blip>
          <a:srcRect l="42033" r="4873"/>
          <a:stretch>
            <a:fillRect/>
          </a:stretch>
        </p:blipFill>
        <p:spPr bwMode="auto">
          <a:xfrm>
            <a:off x="0" y="-152400"/>
            <a:ext cx="91440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userDrawn="1"/>
        </p:nvGrpSpPr>
        <p:grpSpPr bwMode="auto">
          <a:xfrm>
            <a:off x="-381000" y="288925"/>
            <a:ext cx="4587875" cy="4587875"/>
            <a:chOff x="-381000" y="288925"/>
            <a:chExt cx="4587875" cy="4587875"/>
          </a:xfrm>
        </p:grpSpPr>
        <p:sp>
          <p:nvSpPr>
            <p:cNvPr id="7" name="Oval 6"/>
            <p:cNvSpPr/>
            <p:nvPr userDrawn="1"/>
          </p:nvSpPr>
          <p:spPr bwMode="auto">
            <a:xfrm>
              <a:off x="-314325" y="369888"/>
              <a:ext cx="4419600" cy="4419600"/>
            </a:xfrm>
            <a:prstGeom prst="ellipse">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8" name="Oval 7"/>
            <p:cNvSpPr/>
            <p:nvPr userDrawn="1"/>
          </p:nvSpPr>
          <p:spPr bwMode="auto">
            <a:xfrm>
              <a:off x="-381000" y="288925"/>
              <a:ext cx="4587875" cy="458787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9" name="Content Placeholder 2"/>
          <p:cNvSpPr>
            <a:spLocks noGrp="1"/>
          </p:cNvSpPr>
          <p:nvPr>
            <p:ph idx="12" hasCustomPrompt="1"/>
          </p:nvPr>
        </p:nvSpPr>
        <p:spPr>
          <a:xfrm>
            <a:off x="5330952" y="5559552"/>
            <a:ext cx="3429000" cy="950976"/>
          </a:xfrm>
        </p:spPr>
        <p:txBody>
          <a:bodyPr numCol="1" spcCol="0" anchor="ctr"/>
          <a:lstStyle>
            <a:lvl1pPr>
              <a:spcBef>
                <a:spcPts val="0"/>
              </a:spcBef>
              <a:spcAft>
                <a:spcPts val="0"/>
              </a:spcAft>
              <a:defRPr sz="1000">
                <a:solidFill>
                  <a:schemeClr val="bg1"/>
                </a:solidFill>
              </a:defRPr>
            </a:lvl1pPr>
            <a:lvl2pPr marL="3175" indent="0">
              <a:spcBef>
                <a:spcPts val="0"/>
              </a:spcBef>
              <a:spcAft>
                <a:spcPts val="0"/>
              </a:spcAft>
              <a:buNone/>
              <a:defRPr sz="1000">
                <a:solidFill>
                  <a:schemeClr val="bg1"/>
                </a:solidFill>
              </a:defRPr>
            </a:lvl2pPr>
            <a:lvl3pPr marL="3175" indent="0">
              <a:spcBef>
                <a:spcPts val="0"/>
              </a:spcBef>
              <a:spcAft>
                <a:spcPts val="0"/>
              </a:spcAft>
              <a:buNone/>
              <a:defRPr sz="1000" b="0">
                <a:solidFill>
                  <a:schemeClr val="bg1"/>
                </a:solidFill>
              </a:defRPr>
            </a:lvl3pPr>
            <a:lvl4pPr marL="3175" indent="0">
              <a:spcBef>
                <a:spcPts val="1200"/>
              </a:spcBef>
              <a:spcAft>
                <a:spcPts val="0"/>
              </a:spcAft>
              <a:buNone/>
              <a:defRPr sz="1000">
                <a:solidFill>
                  <a:schemeClr val="bg1"/>
                </a:solidFill>
              </a:defRPr>
            </a:lvl4pPr>
            <a:lvl5pPr marL="3175" indent="0">
              <a:spcBef>
                <a:spcPts val="400"/>
              </a:spcBef>
              <a:spcAft>
                <a:spcPts val="0"/>
              </a:spcAft>
              <a:buNone/>
              <a:defRPr sz="800"/>
            </a:lvl5pPr>
          </a:lstStyle>
          <a:p>
            <a:pPr lvl="0"/>
            <a:r>
              <a:rPr lang="en-US" dirty="0"/>
              <a:t>Presented by:</a:t>
            </a:r>
          </a:p>
          <a:p>
            <a:pPr lvl="1"/>
            <a:r>
              <a:rPr lang="en-US" dirty="0"/>
              <a:t>Second level</a:t>
            </a:r>
          </a:p>
          <a:p>
            <a:pPr lvl="2"/>
            <a:r>
              <a:rPr lang="en-US" dirty="0"/>
              <a:t>Third level</a:t>
            </a:r>
          </a:p>
          <a:p>
            <a:pPr lvl="3"/>
            <a:r>
              <a:rPr lang="en-US" dirty="0"/>
              <a:t>Fourth level</a:t>
            </a:r>
          </a:p>
        </p:txBody>
      </p:sp>
      <p:sp>
        <p:nvSpPr>
          <p:cNvPr id="10" name="Content Placeholder 2"/>
          <p:cNvSpPr>
            <a:spLocks noGrp="1"/>
          </p:cNvSpPr>
          <p:nvPr>
            <p:ph idx="13" hasCustomPrompt="1"/>
          </p:nvPr>
        </p:nvSpPr>
        <p:spPr>
          <a:xfrm>
            <a:off x="304801" y="1259618"/>
            <a:ext cx="3200399" cy="2670048"/>
          </a:xfrm>
        </p:spPr>
        <p:txBody>
          <a:bodyPr wrap="square" lIns="0" tIns="0" rIns="0" numCol="1" spcCol="0" anchor="ctr"/>
          <a:lstStyle>
            <a:lvl1pPr marL="0">
              <a:spcBef>
                <a:spcPts val="0"/>
              </a:spcBef>
              <a:spcAft>
                <a:spcPts val="0"/>
              </a:spcAft>
              <a:defRPr sz="2800" b="0" baseline="0">
                <a:solidFill>
                  <a:srgbClr val="0079C1"/>
                </a:solidFill>
              </a:defRPr>
            </a:lvl1pPr>
            <a:lvl2pPr marL="0" indent="0">
              <a:spcBef>
                <a:spcPts val="1800"/>
              </a:spcBef>
              <a:spcAft>
                <a:spcPts val="0"/>
              </a:spcAft>
              <a:buNone/>
              <a:defRPr sz="2800" b="1" baseline="0">
                <a:solidFill>
                  <a:srgbClr val="0079C1"/>
                </a:solidFill>
              </a:defRPr>
            </a:lvl2pPr>
            <a:lvl3pPr marL="0" indent="0">
              <a:spcBef>
                <a:spcPts val="2400"/>
              </a:spcBef>
              <a:spcAft>
                <a:spcPts val="0"/>
              </a:spcAft>
              <a:buNone/>
              <a:defRPr sz="1200" b="0">
                <a:solidFill>
                  <a:srgbClr val="0079C1"/>
                </a:solidFill>
              </a:defRPr>
            </a:lvl3pPr>
            <a:lvl4pPr marL="0" indent="0">
              <a:spcBef>
                <a:spcPts val="1200"/>
              </a:spcBef>
              <a:spcAft>
                <a:spcPts val="0"/>
              </a:spcAft>
              <a:buNone/>
              <a:defRPr sz="1000">
                <a:solidFill>
                  <a:srgbClr val="3394CD"/>
                </a:solidFill>
              </a:defRPr>
            </a:lvl4pPr>
            <a:lvl5pPr marL="3175" indent="0">
              <a:spcBef>
                <a:spcPts val="400"/>
              </a:spcBef>
              <a:spcAft>
                <a:spcPts val="0"/>
              </a:spcAft>
              <a:buNone/>
              <a:defRPr sz="800"/>
            </a:lvl5pPr>
          </a:lstStyle>
          <a:p>
            <a:pPr lvl="0"/>
            <a:r>
              <a:rPr lang="en-US" dirty="0"/>
              <a:t>BMO Global Asset Management </a:t>
            </a:r>
          </a:p>
          <a:p>
            <a:pPr lvl="1"/>
            <a:r>
              <a:rPr lang="en-US" dirty="0"/>
              <a:t>Title</a:t>
            </a:r>
          </a:p>
          <a:p>
            <a:pPr lvl="2"/>
            <a:r>
              <a:rPr lang="en-US" dirty="0"/>
              <a:t>Information as of &lt; &gt;</a:t>
            </a: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7594" y="5685576"/>
            <a:ext cx="4067944" cy="781045"/>
          </a:xfrm>
          <a:prstGeom prst="rect">
            <a:avLst/>
          </a:prstGeom>
        </p:spPr>
      </p:pic>
    </p:spTree>
    <p:extLst>
      <p:ext uri="{BB962C8B-B14F-4D97-AF65-F5344CB8AC3E}">
        <p14:creationId xmlns:p14="http://schemas.microsoft.com/office/powerpoint/2010/main" val="297359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Master 3 Red">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userDrawn="1"/>
        </p:nvSpPr>
        <p:spPr>
          <a:xfrm>
            <a:off x="4038600" y="2362200"/>
            <a:ext cx="3429000" cy="3429000"/>
          </a:xfrm>
          <a:prstGeom prst="ellipse">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nvGrpSpPr>
          <p:cNvPr id="10" name="Group 8"/>
          <p:cNvGrpSpPr>
            <a:grpSpLocks/>
          </p:cNvGrpSpPr>
          <p:nvPr userDrawn="1"/>
        </p:nvGrpSpPr>
        <p:grpSpPr bwMode="auto">
          <a:xfrm>
            <a:off x="239713" y="-203200"/>
            <a:ext cx="4587875" cy="4587875"/>
            <a:chOff x="-304800" y="288832"/>
            <a:chExt cx="4587968" cy="4587968"/>
          </a:xfrm>
        </p:grpSpPr>
        <p:sp>
          <p:nvSpPr>
            <p:cNvPr id="11" name="Oval 10"/>
            <p:cNvSpPr/>
            <p:nvPr userDrawn="1"/>
          </p:nvSpPr>
          <p:spPr>
            <a:xfrm>
              <a:off x="-238124" y="369797"/>
              <a:ext cx="4419690" cy="441969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12" name="Oval 11"/>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13" name="Content Placeholder 2"/>
          <p:cNvSpPr>
            <a:spLocks noGrp="1"/>
          </p:cNvSpPr>
          <p:nvPr>
            <p:ph idx="13" hasCustomPrompt="1"/>
          </p:nvPr>
        </p:nvSpPr>
        <p:spPr>
          <a:xfrm>
            <a:off x="764262" y="759015"/>
            <a:ext cx="3503852" cy="2670048"/>
          </a:xfrm>
        </p:spPr>
        <p:txBody>
          <a:bodyPr wrap="square" lIns="0" tIns="0" rIns="0" numCol="1" spcCol="0" anchor="ctr"/>
          <a:lstStyle>
            <a:lvl1pPr marL="0">
              <a:spcBef>
                <a:spcPts val="0"/>
              </a:spcBef>
              <a:spcAft>
                <a:spcPts val="0"/>
              </a:spcAft>
              <a:defRPr sz="2800" b="0" baseline="0">
                <a:solidFill>
                  <a:schemeClr val="bg1"/>
                </a:solidFill>
              </a:defRPr>
            </a:lvl1pPr>
            <a:lvl2pPr marL="0" indent="0">
              <a:spcBef>
                <a:spcPts val="1800"/>
              </a:spcBef>
              <a:spcAft>
                <a:spcPts val="0"/>
              </a:spcAft>
              <a:buNone/>
              <a:defRPr sz="2800" b="1" baseline="0">
                <a:solidFill>
                  <a:schemeClr val="bg1"/>
                </a:solidFill>
              </a:defRPr>
            </a:lvl2pPr>
            <a:lvl3pPr marL="0" indent="0">
              <a:spcBef>
                <a:spcPts val="2400"/>
              </a:spcBef>
              <a:spcAft>
                <a:spcPts val="0"/>
              </a:spcAft>
              <a:buNone/>
              <a:defRPr sz="1200" b="0">
                <a:solidFill>
                  <a:schemeClr val="bg1"/>
                </a:solidFill>
              </a:defRPr>
            </a:lvl3pPr>
            <a:lvl4pPr marL="0" indent="0">
              <a:spcBef>
                <a:spcPts val="1200"/>
              </a:spcBef>
              <a:spcAft>
                <a:spcPts val="0"/>
              </a:spcAft>
              <a:buNone/>
              <a:defRPr sz="1000">
                <a:solidFill>
                  <a:srgbClr val="3394CD"/>
                </a:solidFill>
              </a:defRPr>
            </a:lvl4pPr>
            <a:lvl5pPr marL="3175" indent="0">
              <a:spcBef>
                <a:spcPts val="400"/>
              </a:spcBef>
              <a:spcAft>
                <a:spcPts val="0"/>
              </a:spcAft>
              <a:buNone/>
              <a:defRPr sz="800"/>
            </a:lvl5pPr>
          </a:lstStyle>
          <a:p>
            <a:pPr lvl="0"/>
            <a:r>
              <a:rPr lang="en-US" dirty="0"/>
              <a:t>BMO Global Asset Management </a:t>
            </a:r>
          </a:p>
          <a:p>
            <a:pPr lvl="1"/>
            <a:r>
              <a:rPr lang="en-US" dirty="0"/>
              <a:t>Title</a:t>
            </a:r>
          </a:p>
          <a:p>
            <a:pPr lvl="2"/>
            <a:r>
              <a:rPr lang="en-US" dirty="0"/>
              <a:t>Information as of &lt; &gt;</a:t>
            </a:r>
          </a:p>
        </p:txBody>
      </p:sp>
      <p:sp>
        <p:nvSpPr>
          <p:cNvPr id="14" name="Subtitle 2"/>
          <p:cNvSpPr>
            <a:spLocks noGrp="1"/>
          </p:cNvSpPr>
          <p:nvPr>
            <p:ph type="subTitle" idx="1" hasCustomPrompt="1"/>
          </p:nvPr>
        </p:nvSpPr>
        <p:spPr>
          <a:xfrm>
            <a:off x="4757753" y="3657600"/>
            <a:ext cx="2219254" cy="914401"/>
          </a:xfrm>
        </p:spPr>
        <p:txBody>
          <a:bodyPr anchor="ctr"/>
          <a:lstStyle>
            <a:lvl1pPr marL="0" indent="0" algn="l">
              <a:spcBef>
                <a:spcPts val="0"/>
              </a:spcBef>
              <a:spcAft>
                <a:spcPts val="600"/>
              </a:spcAft>
              <a:buNone/>
              <a:defRPr sz="16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Prepared for:</a:t>
            </a:r>
          </a:p>
        </p:txBody>
      </p:sp>
      <p:sp>
        <p:nvSpPr>
          <p:cNvPr id="2" name="Rectangle 1"/>
          <p:cNvSpPr/>
          <p:nvPr userDrawn="1"/>
        </p:nvSpPr>
        <p:spPr>
          <a:xfrm>
            <a:off x="4038600" y="5184775"/>
            <a:ext cx="3638550" cy="3016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16" name="Rectangle 15"/>
          <p:cNvSpPr/>
          <p:nvPr userDrawn="1"/>
        </p:nvSpPr>
        <p:spPr>
          <a:xfrm>
            <a:off x="0" y="5267325"/>
            <a:ext cx="9144000" cy="1590675"/>
          </a:xfrm>
          <a:prstGeom prst="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15" name="Content Placeholder 2"/>
          <p:cNvSpPr>
            <a:spLocks noGrp="1"/>
          </p:cNvSpPr>
          <p:nvPr>
            <p:ph idx="12" hasCustomPrompt="1"/>
          </p:nvPr>
        </p:nvSpPr>
        <p:spPr>
          <a:xfrm>
            <a:off x="5330952" y="5559552"/>
            <a:ext cx="3429000" cy="950976"/>
          </a:xfrm>
        </p:spPr>
        <p:txBody>
          <a:bodyPr numCol="1" spcCol="0" anchor="ctr"/>
          <a:lstStyle>
            <a:lvl1pPr>
              <a:spcBef>
                <a:spcPts val="0"/>
              </a:spcBef>
              <a:spcAft>
                <a:spcPts val="0"/>
              </a:spcAft>
              <a:defRPr sz="1000">
                <a:solidFill>
                  <a:schemeClr val="bg1"/>
                </a:solidFill>
              </a:defRPr>
            </a:lvl1pPr>
            <a:lvl2pPr marL="3175" indent="0">
              <a:spcBef>
                <a:spcPts val="0"/>
              </a:spcBef>
              <a:spcAft>
                <a:spcPts val="0"/>
              </a:spcAft>
              <a:buNone/>
              <a:defRPr sz="1000">
                <a:solidFill>
                  <a:schemeClr val="bg1"/>
                </a:solidFill>
              </a:defRPr>
            </a:lvl2pPr>
            <a:lvl3pPr marL="3175" indent="0">
              <a:spcBef>
                <a:spcPts val="0"/>
              </a:spcBef>
              <a:spcAft>
                <a:spcPts val="0"/>
              </a:spcAft>
              <a:buNone/>
              <a:defRPr sz="1000" b="0">
                <a:solidFill>
                  <a:schemeClr val="bg1"/>
                </a:solidFill>
              </a:defRPr>
            </a:lvl3pPr>
            <a:lvl4pPr marL="3175" indent="0">
              <a:spcBef>
                <a:spcPts val="1200"/>
              </a:spcBef>
              <a:spcAft>
                <a:spcPts val="0"/>
              </a:spcAft>
              <a:buNone/>
              <a:defRPr sz="1000">
                <a:solidFill>
                  <a:schemeClr val="bg1"/>
                </a:solidFill>
              </a:defRPr>
            </a:lvl4pPr>
            <a:lvl5pPr marL="3175" indent="0">
              <a:spcBef>
                <a:spcPts val="400"/>
              </a:spcBef>
              <a:spcAft>
                <a:spcPts val="0"/>
              </a:spcAft>
              <a:buNone/>
              <a:defRPr sz="800"/>
            </a:lvl5pPr>
          </a:lstStyle>
          <a:p>
            <a:pPr lvl="0"/>
            <a:r>
              <a:rPr lang="en-US" dirty="0"/>
              <a:t>Presented by:</a:t>
            </a:r>
          </a:p>
          <a:p>
            <a:pPr lvl="1"/>
            <a:r>
              <a:rPr lang="en-US" dirty="0"/>
              <a:t>Second level</a:t>
            </a:r>
          </a:p>
          <a:p>
            <a:pPr lvl="2"/>
            <a:r>
              <a:rPr lang="en-US" dirty="0"/>
              <a:t>Third level</a:t>
            </a:r>
          </a:p>
          <a:p>
            <a:pPr lvl="3"/>
            <a:r>
              <a:rPr lang="en-US" dirty="0"/>
              <a:t>Fourth level</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7594" y="5685576"/>
            <a:ext cx="4067944" cy="781045"/>
          </a:xfrm>
          <a:prstGeom prst="rect">
            <a:avLst/>
          </a:prstGeom>
        </p:spPr>
      </p:pic>
    </p:spTree>
    <p:extLst>
      <p:ext uri="{BB962C8B-B14F-4D97-AF65-F5344CB8AC3E}">
        <p14:creationId xmlns:p14="http://schemas.microsoft.com/office/powerpoint/2010/main" val="64447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306750" y="6276006"/>
            <a:ext cx="3046010" cy="584834"/>
          </a:xfrm>
          <a:prstGeom prst="rect">
            <a:avLst/>
          </a:prstGeom>
        </p:spPr>
      </p:pic>
      <p:sp>
        <p:nvSpPr>
          <p:cNvPr id="6" name="Slide Number Placeholder 5"/>
          <p:cNvSpPr>
            <a:spLocks noGrp="1"/>
          </p:cNvSpPr>
          <p:nvPr>
            <p:ph type="sldNum" sz="quarter" idx="4"/>
          </p:nvPr>
        </p:nvSpPr>
        <p:spPr>
          <a:xfrm>
            <a:off x="8229600" y="6248400"/>
            <a:ext cx="457200" cy="609600"/>
          </a:xfrm>
          <a:prstGeom prst="rect">
            <a:avLst/>
          </a:prstGeom>
        </p:spPr>
        <p:txBody>
          <a:bodyPr vert="horz" lIns="0" tIns="0" rIns="0" bIns="0" rtlCol="0" anchor="ctr"/>
          <a:lstStyle>
            <a:lvl1pPr algn="r" fontAlgn="auto">
              <a:spcBef>
                <a:spcPts val="0"/>
              </a:spcBef>
              <a:spcAft>
                <a:spcPts val="0"/>
              </a:spcAft>
              <a:defRPr sz="800">
                <a:solidFill>
                  <a:schemeClr val="accent6">
                    <a:lumMod val="60000"/>
                    <a:lumOff val="40000"/>
                  </a:schemeClr>
                </a:solidFill>
                <a:latin typeface="Arial"/>
                <a:ea typeface="+mn-ea"/>
                <a:cs typeface="+mn-cs"/>
              </a:defRPr>
            </a:lvl1pPr>
          </a:lstStyle>
          <a:p>
            <a:pPr>
              <a:defRPr/>
            </a:pPr>
            <a:fld id="{055D00ED-C7AF-FD4A-8A71-3AFB4B6D15F3}" type="slidenum">
              <a:rPr lang="en-US"/>
              <a:pPr>
                <a:defRPr/>
              </a:pPr>
              <a:t>‹#›</a:t>
            </a:fld>
            <a:endParaRPr lang="en-US" dirty="0"/>
          </a:p>
        </p:txBody>
      </p:sp>
      <p:sp>
        <p:nvSpPr>
          <p:cNvPr id="1028"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9" name="Text Placeholder 2"/>
          <p:cNvSpPr>
            <a:spLocks noGrp="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52585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90" r:id="rId29"/>
    <p:sldLayoutId id="2147483692" r:id="rId30"/>
    <p:sldLayoutId id="2147483697" r:id="rId31"/>
    <p:sldLayoutId id="2147483698" r:id="rId32"/>
    <p:sldLayoutId id="2147483699" r:id="rId33"/>
    <p:sldLayoutId id="2147483700" r:id="rId34"/>
  </p:sldLayoutIdLst>
  <p:hf hdr="0"/>
  <p:txStyles>
    <p:titleStyle>
      <a:lvl1pPr algn="l" defTabSz="457200" rtl="0" eaLnBrk="1" fontAlgn="base" hangingPunct="1">
        <a:spcBef>
          <a:spcPct val="0"/>
        </a:spcBef>
        <a:spcAft>
          <a:spcPct val="0"/>
        </a:spcAft>
        <a:defRPr sz="2400" kern="1200">
          <a:solidFill>
            <a:srgbClr val="0079C1"/>
          </a:solidFill>
          <a:latin typeface="Arial"/>
          <a:ea typeface="ＭＳ Ｐゴシック" charset="0"/>
          <a:cs typeface="Arial"/>
        </a:defRPr>
      </a:lvl1pPr>
      <a:lvl2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2pPr>
      <a:lvl3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3pPr>
      <a:lvl4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4pPr>
      <a:lvl5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5pPr>
      <a:lvl6pPr marL="457200" algn="l" defTabSz="457200" rtl="0" eaLnBrk="1" fontAlgn="base" hangingPunct="1">
        <a:spcBef>
          <a:spcPct val="0"/>
        </a:spcBef>
        <a:spcAft>
          <a:spcPct val="0"/>
        </a:spcAft>
        <a:defRPr sz="2400">
          <a:solidFill>
            <a:srgbClr val="0079C1"/>
          </a:solidFill>
          <a:latin typeface="Arial" charset="0"/>
          <a:ea typeface="ＭＳ Ｐゴシック" charset="0"/>
        </a:defRPr>
      </a:lvl6pPr>
      <a:lvl7pPr marL="914400" algn="l" defTabSz="457200" rtl="0" eaLnBrk="1" fontAlgn="base" hangingPunct="1">
        <a:spcBef>
          <a:spcPct val="0"/>
        </a:spcBef>
        <a:spcAft>
          <a:spcPct val="0"/>
        </a:spcAft>
        <a:defRPr sz="2400">
          <a:solidFill>
            <a:srgbClr val="0079C1"/>
          </a:solidFill>
          <a:latin typeface="Arial" charset="0"/>
          <a:ea typeface="ＭＳ Ｐゴシック" charset="0"/>
        </a:defRPr>
      </a:lvl7pPr>
      <a:lvl8pPr marL="1371600" algn="l" defTabSz="457200" rtl="0" eaLnBrk="1" fontAlgn="base" hangingPunct="1">
        <a:spcBef>
          <a:spcPct val="0"/>
        </a:spcBef>
        <a:spcAft>
          <a:spcPct val="0"/>
        </a:spcAft>
        <a:defRPr sz="2400">
          <a:solidFill>
            <a:srgbClr val="0079C1"/>
          </a:solidFill>
          <a:latin typeface="Arial" charset="0"/>
          <a:ea typeface="ＭＳ Ｐゴシック" charset="0"/>
        </a:defRPr>
      </a:lvl8pPr>
      <a:lvl9pPr marL="1828800" algn="l" defTabSz="457200" rtl="0" eaLnBrk="1" fontAlgn="base" hangingPunct="1">
        <a:spcBef>
          <a:spcPct val="0"/>
        </a:spcBef>
        <a:spcAft>
          <a:spcPct val="0"/>
        </a:spcAft>
        <a:defRPr sz="2400">
          <a:solidFill>
            <a:srgbClr val="0079C1"/>
          </a:solidFill>
          <a:latin typeface="Arial" charset="0"/>
          <a:ea typeface="ＭＳ Ｐゴシック" charset="0"/>
        </a:defRPr>
      </a:lvl9pPr>
    </p:titleStyle>
    <p:bodyStyle>
      <a:lvl1pPr marL="0" indent="0" algn="l" defTabSz="457200" rtl="0" eaLnBrk="1" fontAlgn="base" hangingPunct="1">
        <a:spcBef>
          <a:spcPts val="1000"/>
        </a:spcBef>
        <a:spcAft>
          <a:spcPct val="0"/>
        </a:spcAft>
        <a:buFont typeface="Arial" charset="0"/>
        <a:buNone/>
        <a:defRPr sz="2000" b="1" kern="1200">
          <a:solidFill>
            <a:srgbClr val="0079C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www.bmoetfs.ca/"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hyperlink" Target="https://www.cnbc.com/2020/01/14/esg-funds-see-record-inflows-in-2019.html"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emf"/><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hyperlink" Target="http://pngimg.com/download/57226" TargetMode="Externa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hyperlink" Target="https://www.msci.com/esg-ratings/issuer/banque-de-montreal/IID000000002159127"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diagramDrawing" Target="../diagrams/drawing1.xml"/><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diagramColors" Target="../diagrams/colors1.xml"/><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50.png"/><Relationship Id="rId11" Type="http://schemas.openxmlformats.org/officeDocument/2006/relationships/diagramQuickStyle" Target="../diagrams/quickStyle1.xml"/><Relationship Id="rId5" Type="http://schemas.openxmlformats.org/officeDocument/2006/relationships/image" Target="../media/image49.png"/><Relationship Id="rId15" Type="http://schemas.openxmlformats.org/officeDocument/2006/relationships/image" Target="../media/image54.jpeg"/><Relationship Id="rId10" Type="http://schemas.openxmlformats.org/officeDocument/2006/relationships/diagramLayout" Target="../diagrams/layout1.xml"/><Relationship Id="rId4" Type="http://schemas.openxmlformats.org/officeDocument/2006/relationships/image" Target="../media/image48.png"/><Relationship Id="rId9" Type="http://schemas.openxmlformats.org/officeDocument/2006/relationships/diagramData" Target="../diagrams/data1.xml"/><Relationship Id="rId1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hyperlink" Target="https://www.msci.com/documents/10199/07e7a7d3-59c3-4d0b-b0b5-029e8fd3974b" TargetMode="External"/><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0.xml"/><Relationship Id="rId1" Type="http://schemas.openxmlformats.org/officeDocument/2006/relationships/slideLayout" Target="../slideLayouts/slideLayout30.xml"/><Relationship Id="rId4" Type="http://schemas.openxmlformats.org/officeDocument/2006/relationships/image" Target="../media/image65.emf"/></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32.xml"/><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32.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32.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2"/>
          </p:nvPr>
        </p:nvSpPr>
        <p:spPr>
          <a:xfrm>
            <a:off x="5715000" y="3195592"/>
            <a:ext cx="3429000" cy="950976"/>
          </a:xfrm>
        </p:spPr>
        <p:txBody>
          <a:bodyPr/>
          <a:lstStyle/>
          <a:p>
            <a:endParaRPr lang="en-CA" dirty="0"/>
          </a:p>
        </p:txBody>
      </p:sp>
      <p:sp>
        <p:nvSpPr>
          <p:cNvPr id="11" name="Content Placeholder 10"/>
          <p:cNvSpPr>
            <a:spLocks noGrp="1"/>
          </p:cNvSpPr>
          <p:nvPr>
            <p:ph idx="13"/>
          </p:nvPr>
        </p:nvSpPr>
        <p:spPr>
          <a:xfrm>
            <a:off x="304801" y="1259618"/>
            <a:ext cx="2755031" cy="2670048"/>
          </a:xfrm>
        </p:spPr>
        <p:txBody>
          <a:bodyPr/>
          <a:lstStyle/>
          <a:p>
            <a:pPr lvl="0"/>
            <a:r>
              <a:rPr lang="en-US" dirty="0"/>
              <a:t>Market Trends &amp; New ETFs</a:t>
            </a:r>
          </a:p>
          <a:p>
            <a:pPr lvl="0"/>
            <a:endParaRPr lang="en-US" dirty="0"/>
          </a:p>
          <a:p>
            <a:pPr lvl="0"/>
            <a:r>
              <a:rPr lang="en-US" sz="1800" dirty="0"/>
              <a:t>Directional insights based on ETFs</a:t>
            </a:r>
          </a:p>
        </p:txBody>
      </p:sp>
    </p:spTree>
    <p:extLst>
      <p:ext uri="{BB962C8B-B14F-4D97-AF65-F5344CB8AC3E}">
        <p14:creationId xmlns:p14="http://schemas.microsoft.com/office/powerpoint/2010/main" val="2664731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8842" y="1119896"/>
            <a:ext cx="2341380" cy="3568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7E45FDE2-B725-4B02-889B-AEDE1A7F39F2}"/>
              </a:ext>
            </a:extLst>
          </p:cNvPr>
          <p:cNvSpPr>
            <a:spLocks noGrp="1"/>
          </p:cNvSpPr>
          <p:nvPr>
            <p:ph type="title"/>
          </p:nvPr>
        </p:nvSpPr>
        <p:spPr/>
        <p:txBody>
          <a:bodyPr/>
          <a:lstStyle/>
          <a:p>
            <a:r>
              <a:rPr lang="en-US" dirty="0"/>
              <a:t>Resources to help you!      </a:t>
            </a:r>
            <a:r>
              <a:rPr lang="en-US" dirty="0">
                <a:hlinkClick r:id="rId4"/>
              </a:rPr>
              <a:t>www.BMOETFs.ca</a:t>
            </a:r>
            <a:r>
              <a:rPr lang="en-US" dirty="0"/>
              <a:t> </a:t>
            </a:r>
            <a:r>
              <a:rPr lang="en-US" sz="1600" dirty="0"/>
              <a:t>(reports and insights) </a:t>
            </a:r>
            <a:endParaRPr lang="en-CA" sz="1600" dirty="0"/>
          </a:p>
        </p:txBody>
      </p:sp>
      <p:sp>
        <p:nvSpPr>
          <p:cNvPr id="3" name="Slide Number Placeholder 2">
            <a:extLst>
              <a:ext uri="{FF2B5EF4-FFF2-40B4-BE49-F238E27FC236}">
                <a16:creationId xmlns:a16="http://schemas.microsoft.com/office/drawing/2014/main" id="{FC46059E-2993-4942-9982-283882CB82F6}"/>
              </a:ext>
            </a:extLst>
          </p:cNvPr>
          <p:cNvSpPr>
            <a:spLocks noGrp="1"/>
          </p:cNvSpPr>
          <p:nvPr>
            <p:ph type="sldNum" sz="quarter" idx="11"/>
          </p:nvPr>
        </p:nvSpPr>
        <p:spPr/>
        <p:txBody>
          <a:bodyPr/>
          <a:lstStyle/>
          <a:p>
            <a:pPr>
              <a:defRPr/>
            </a:pPr>
            <a:fld id="{A8C2AA5B-A104-014F-B9FD-226CAFC3787C}" type="slidenum">
              <a:rPr lang="en-US" smtClean="0"/>
              <a:pPr>
                <a:defRPr/>
              </a:pPr>
              <a:t>10</a:t>
            </a:fld>
            <a:endParaRPr lang="en-US" dirty="0"/>
          </a:p>
        </p:txBody>
      </p:sp>
      <p:sp>
        <p:nvSpPr>
          <p:cNvPr id="12" name="Rectangle 11">
            <a:extLst>
              <a:ext uri="{FF2B5EF4-FFF2-40B4-BE49-F238E27FC236}">
                <a16:creationId xmlns:a16="http://schemas.microsoft.com/office/drawing/2014/main" id="{211C15E1-9BE0-41F6-A7C8-230822ADBBE6}"/>
              </a:ext>
            </a:extLst>
          </p:cNvPr>
          <p:cNvSpPr/>
          <p:nvPr/>
        </p:nvSpPr>
        <p:spPr>
          <a:xfrm>
            <a:off x="755574" y="1526473"/>
            <a:ext cx="8280920" cy="590931"/>
          </a:xfrm>
          <a:prstGeom prst="rect">
            <a:avLst/>
          </a:prstGeom>
        </p:spPr>
        <p:txBody>
          <a:bodyPr wrap="square">
            <a:spAutoFit/>
          </a:bodyPr>
          <a:lstStyle/>
          <a:p>
            <a:pPr marL="285744" indent="-285744">
              <a:lnSpc>
                <a:spcPct val="90000"/>
              </a:lnSpc>
              <a:buClr>
                <a:srgbClr val="FF0000"/>
              </a:buClr>
              <a:buFont typeface="Arial" panose="020B0604020202020204" pitchFamily="34" charset="0"/>
              <a:buChar char="•"/>
            </a:pPr>
            <a:endParaRPr lang="en-CA" altLang="en-US" dirty="0">
              <a:solidFill>
                <a:prstClr val="black"/>
              </a:solidFill>
              <a:latin typeface="Arial" pitchFamily="34" charset="0"/>
            </a:endParaRPr>
          </a:p>
          <a:p>
            <a:pPr>
              <a:lnSpc>
                <a:spcPct val="90000"/>
              </a:lnSpc>
            </a:pPr>
            <a:endParaRPr lang="en-CA" altLang="en-US" dirty="0">
              <a:solidFill>
                <a:prstClr val="black"/>
              </a:solidFill>
              <a:latin typeface="Arial" pitchFamily="34" charset="0"/>
            </a:endParaRPr>
          </a:p>
        </p:txBody>
      </p:sp>
      <p:pic>
        <p:nvPicPr>
          <p:cNvPr id="8" name="Picture 7">
            <a:extLst>
              <a:ext uri="{FF2B5EF4-FFF2-40B4-BE49-F238E27FC236}">
                <a16:creationId xmlns:a16="http://schemas.microsoft.com/office/drawing/2014/main" id="{D982621D-B7DD-4FE2-8FC8-BB7B7C133DE4}"/>
              </a:ext>
            </a:extLst>
          </p:cNvPr>
          <p:cNvPicPr>
            <a:picLocks noChangeAspect="1"/>
          </p:cNvPicPr>
          <p:nvPr/>
        </p:nvPicPr>
        <p:blipFill>
          <a:blip r:embed="rId5"/>
          <a:stretch>
            <a:fillRect/>
          </a:stretch>
        </p:blipFill>
        <p:spPr>
          <a:xfrm>
            <a:off x="457200" y="987140"/>
            <a:ext cx="3601912" cy="5211278"/>
          </a:xfrm>
          <a:prstGeom prst="rect">
            <a:avLst/>
          </a:prstGeom>
        </p:spPr>
      </p:pic>
      <p:pic>
        <p:nvPicPr>
          <p:cNvPr id="9" name="Picture 8">
            <a:extLst>
              <a:ext uri="{FF2B5EF4-FFF2-40B4-BE49-F238E27FC236}">
                <a16:creationId xmlns:a16="http://schemas.microsoft.com/office/drawing/2014/main" id="{5D82A06B-FE2D-4D24-ADEA-38C1E07D6F26}"/>
              </a:ext>
            </a:extLst>
          </p:cNvPr>
          <p:cNvPicPr>
            <a:picLocks noChangeAspect="1"/>
          </p:cNvPicPr>
          <p:nvPr/>
        </p:nvPicPr>
        <p:blipFill>
          <a:blip r:embed="rId6"/>
          <a:stretch>
            <a:fillRect/>
          </a:stretch>
        </p:blipFill>
        <p:spPr>
          <a:xfrm>
            <a:off x="6354199" y="1376297"/>
            <a:ext cx="2345631" cy="3037020"/>
          </a:xfrm>
          <a:prstGeom prst="rect">
            <a:avLst/>
          </a:prstGeom>
          <a:ln>
            <a:noFill/>
          </a:ln>
          <a:effectLst>
            <a:outerShdw blurRad="292100" dist="139700" dir="2700000" algn="tl" rotWithShape="0">
              <a:srgbClr val="333333">
                <a:alpha val="65000"/>
              </a:srgbClr>
            </a:outerShdw>
          </a:effectLst>
        </p:spPr>
      </p:pic>
      <p:pic>
        <p:nvPicPr>
          <p:cNvPr id="409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1399" y="3284984"/>
            <a:ext cx="3932942" cy="3251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0943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396AA-FAAD-4D96-B24F-0B84214339A3}"/>
              </a:ext>
            </a:extLst>
          </p:cNvPr>
          <p:cNvSpPr>
            <a:spLocks noGrp="1"/>
          </p:cNvSpPr>
          <p:nvPr>
            <p:ph type="title"/>
          </p:nvPr>
        </p:nvSpPr>
        <p:spPr/>
        <p:txBody>
          <a:bodyPr/>
          <a:lstStyle/>
          <a:p>
            <a:r>
              <a:rPr lang="en-GB" dirty="0"/>
              <a:t>Debunking common myths</a:t>
            </a:r>
          </a:p>
        </p:txBody>
      </p:sp>
      <p:sp>
        <p:nvSpPr>
          <p:cNvPr id="6" name="Slide Number Placeholder 2">
            <a:extLst>
              <a:ext uri="{FF2B5EF4-FFF2-40B4-BE49-F238E27FC236}">
                <a16:creationId xmlns:a16="http://schemas.microsoft.com/office/drawing/2014/main" id="{538E4345-1E22-4878-9E76-5F71D5671CE1}"/>
              </a:ext>
            </a:extLst>
          </p:cNvPr>
          <p:cNvSpPr>
            <a:spLocks noGrp="1"/>
          </p:cNvSpPr>
          <p:nvPr>
            <p:ph type="sldNum" sz="quarter" idx="10"/>
          </p:nvPr>
        </p:nvSpPr>
        <p:spPr>
          <a:xfrm>
            <a:off x="8229600" y="6251923"/>
            <a:ext cx="457200" cy="592222"/>
          </a:xfrm>
        </p:spPr>
        <p:txBody>
          <a:bodyPr/>
          <a:lstStyle/>
          <a:p>
            <a:pPr>
              <a:defRPr/>
            </a:pPr>
            <a:fld id="{055D00ED-C7AF-FD4A-8A71-3AFB4B6D15F3}" type="slidenum">
              <a:rPr lang="en-US" smtClean="0"/>
              <a:pPr>
                <a:defRPr/>
              </a:pPr>
              <a:t>11</a:t>
            </a:fld>
            <a:endParaRPr lang="en-US" dirty="0"/>
          </a:p>
        </p:txBody>
      </p:sp>
      <p:sp>
        <p:nvSpPr>
          <p:cNvPr id="8" name="Speech Bubble: Oval 7">
            <a:extLst>
              <a:ext uri="{FF2B5EF4-FFF2-40B4-BE49-F238E27FC236}">
                <a16:creationId xmlns:a16="http://schemas.microsoft.com/office/drawing/2014/main" id="{3AC2C7E8-09B8-446B-8E95-3CD3364A50A7}"/>
              </a:ext>
            </a:extLst>
          </p:cNvPr>
          <p:cNvSpPr/>
          <p:nvPr/>
        </p:nvSpPr>
        <p:spPr>
          <a:xfrm>
            <a:off x="1049665" y="1405572"/>
            <a:ext cx="3255264" cy="1212660"/>
          </a:xfrm>
          <a:prstGeom prst="wedgeEllipseCallout">
            <a:avLst/>
          </a:prstGeom>
          <a:noFill/>
          <a:ln>
            <a:solidFill>
              <a:srgbClr val="0079C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rgbClr val="0079C1"/>
                </a:solidFill>
              </a:rPr>
              <a:t>Doesn’t responsible investment = ethical investment?</a:t>
            </a:r>
          </a:p>
        </p:txBody>
      </p:sp>
      <p:sp>
        <p:nvSpPr>
          <p:cNvPr id="11" name="Speech Bubble: Oval 10">
            <a:extLst>
              <a:ext uri="{FF2B5EF4-FFF2-40B4-BE49-F238E27FC236}">
                <a16:creationId xmlns:a16="http://schemas.microsoft.com/office/drawing/2014/main" id="{C5752811-B20B-49CB-BFDF-394751AB9FE0}"/>
              </a:ext>
            </a:extLst>
          </p:cNvPr>
          <p:cNvSpPr/>
          <p:nvPr/>
        </p:nvSpPr>
        <p:spPr>
          <a:xfrm flipH="1">
            <a:off x="5782056" y="1874071"/>
            <a:ext cx="2676144" cy="889571"/>
          </a:xfrm>
          <a:prstGeom prst="wedgeEllipseCallout">
            <a:avLst/>
          </a:prstGeom>
          <a:noFill/>
          <a:ln>
            <a:solidFill>
              <a:srgbClr val="0079C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rgbClr val="0079C1"/>
                </a:solidFill>
              </a:rPr>
              <a:t>ESG is a </a:t>
            </a:r>
            <a:br>
              <a:rPr lang="en-US" dirty="0">
                <a:solidFill>
                  <a:srgbClr val="0079C1"/>
                </a:solidFill>
              </a:rPr>
            </a:br>
            <a:r>
              <a:rPr lang="en-US" dirty="0">
                <a:solidFill>
                  <a:srgbClr val="0079C1"/>
                </a:solidFill>
              </a:rPr>
              <a:t>niche style of investing</a:t>
            </a:r>
          </a:p>
        </p:txBody>
      </p:sp>
      <p:sp>
        <p:nvSpPr>
          <p:cNvPr id="12" name="Speech Bubble: Oval 11">
            <a:extLst>
              <a:ext uri="{FF2B5EF4-FFF2-40B4-BE49-F238E27FC236}">
                <a16:creationId xmlns:a16="http://schemas.microsoft.com/office/drawing/2014/main" id="{582D943A-17F4-4E0E-850A-CD541B6BAC2D}"/>
              </a:ext>
            </a:extLst>
          </p:cNvPr>
          <p:cNvSpPr/>
          <p:nvPr/>
        </p:nvSpPr>
        <p:spPr>
          <a:xfrm>
            <a:off x="2191512" y="2899652"/>
            <a:ext cx="3590544" cy="1212660"/>
          </a:xfrm>
          <a:prstGeom prst="wedgeEllipseCallout">
            <a:avLst/>
          </a:prstGeom>
          <a:noFill/>
          <a:ln>
            <a:solidFill>
              <a:srgbClr val="0079C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rgbClr val="0079C1"/>
                </a:solidFill>
              </a:rPr>
              <a:t>Responsible </a:t>
            </a:r>
            <a:br>
              <a:rPr lang="en-US" dirty="0">
                <a:solidFill>
                  <a:srgbClr val="0079C1"/>
                </a:solidFill>
              </a:rPr>
            </a:br>
            <a:r>
              <a:rPr lang="en-US" dirty="0">
                <a:solidFill>
                  <a:srgbClr val="0079C1"/>
                </a:solidFill>
              </a:rPr>
              <a:t>investment is a breach of my fiduciary duty</a:t>
            </a:r>
          </a:p>
        </p:txBody>
      </p:sp>
      <p:sp>
        <p:nvSpPr>
          <p:cNvPr id="13" name="Speech Bubble: Oval 12">
            <a:extLst>
              <a:ext uri="{FF2B5EF4-FFF2-40B4-BE49-F238E27FC236}">
                <a16:creationId xmlns:a16="http://schemas.microsoft.com/office/drawing/2014/main" id="{415AF733-70E6-42CD-8BC2-7E066B6725CA}"/>
              </a:ext>
            </a:extLst>
          </p:cNvPr>
          <p:cNvSpPr/>
          <p:nvPr/>
        </p:nvSpPr>
        <p:spPr>
          <a:xfrm flipH="1">
            <a:off x="3938015" y="4539143"/>
            <a:ext cx="4748785" cy="969708"/>
          </a:xfrm>
          <a:prstGeom prst="wedgeEllipseCallout">
            <a:avLst/>
          </a:prstGeom>
          <a:noFill/>
          <a:ln>
            <a:solidFill>
              <a:srgbClr val="0079C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rgbClr val="0079C1"/>
                </a:solidFill>
              </a:rPr>
              <a:t>I don’t want to sacrifice returns to be a responsible investor</a:t>
            </a:r>
          </a:p>
        </p:txBody>
      </p:sp>
      <p:sp>
        <p:nvSpPr>
          <p:cNvPr id="14" name="Speech Bubble: Oval 13">
            <a:extLst>
              <a:ext uri="{FF2B5EF4-FFF2-40B4-BE49-F238E27FC236}">
                <a16:creationId xmlns:a16="http://schemas.microsoft.com/office/drawing/2014/main" id="{787E9678-3D8A-4BB1-9614-029D5CB065B0}"/>
              </a:ext>
            </a:extLst>
          </p:cNvPr>
          <p:cNvSpPr/>
          <p:nvPr/>
        </p:nvSpPr>
        <p:spPr>
          <a:xfrm flipH="1">
            <a:off x="541110" y="4826519"/>
            <a:ext cx="2676144" cy="889571"/>
          </a:xfrm>
          <a:prstGeom prst="wedgeEllipseCallout">
            <a:avLst/>
          </a:prstGeom>
          <a:noFill/>
          <a:ln>
            <a:solidFill>
              <a:srgbClr val="0079C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solidFill>
                  <a:srgbClr val="0079C1"/>
                </a:solidFill>
              </a:rPr>
              <a:t>ESG is </a:t>
            </a:r>
            <a:br>
              <a:rPr lang="en-US" dirty="0">
                <a:solidFill>
                  <a:srgbClr val="0079C1"/>
                </a:solidFill>
              </a:rPr>
            </a:br>
            <a:r>
              <a:rPr lang="en-US" dirty="0">
                <a:solidFill>
                  <a:srgbClr val="0079C1"/>
                </a:solidFill>
              </a:rPr>
              <a:t>a passing trend</a:t>
            </a:r>
          </a:p>
        </p:txBody>
      </p:sp>
    </p:spTree>
    <p:extLst>
      <p:ext uri="{BB962C8B-B14F-4D97-AF65-F5344CB8AC3E}">
        <p14:creationId xmlns:p14="http://schemas.microsoft.com/office/powerpoint/2010/main" val="1808937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46250" y="4135435"/>
            <a:ext cx="8765110" cy="1883924"/>
          </a:xfrm>
          <a:prstGeom prst="roundRect">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dirty="0"/>
          </a:p>
        </p:txBody>
      </p:sp>
      <p:sp>
        <p:nvSpPr>
          <p:cNvPr id="2" name="Title 1">
            <a:extLst>
              <a:ext uri="{FF2B5EF4-FFF2-40B4-BE49-F238E27FC236}">
                <a16:creationId xmlns:a16="http://schemas.microsoft.com/office/drawing/2014/main" id="{F6112573-AB53-492B-928F-BAD5F752033B}"/>
              </a:ext>
            </a:extLst>
          </p:cNvPr>
          <p:cNvSpPr>
            <a:spLocks noGrp="1"/>
          </p:cNvSpPr>
          <p:nvPr>
            <p:ph type="title"/>
          </p:nvPr>
        </p:nvSpPr>
        <p:spPr/>
        <p:txBody>
          <a:bodyPr/>
          <a:lstStyle/>
          <a:p>
            <a:r>
              <a:rPr lang="en-US" dirty="0"/>
              <a:t>A Sustainable Advantage For Your Practice</a:t>
            </a:r>
            <a:endParaRPr lang="en-CA" dirty="0"/>
          </a:p>
        </p:txBody>
      </p:sp>
      <p:sp>
        <p:nvSpPr>
          <p:cNvPr id="3" name="Slide Number Placeholder 2">
            <a:extLst>
              <a:ext uri="{FF2B5EF4-FFF2-40B4-BE49-F238E27FC236}">
                <a16:creationId xmlns:a16="http://schemas.microsoft.com/office/drawing/2014/main" id="{BED1F341-A272-4241-8910-E7CB473CB0E5}"/>
              </a:ext>
            </a:extLst>
          </p:cNvPr>
          <p:cNvSpPr>
            <a:spLocks noGrp="1"/>
          </p:cNvSpPr>
          <p:nvPr>
            <p:ph type="sldNum" sz="quarter" idx="11"/>
          </p:nvPr>
        </p:nvSpPr>
        <p:spPr/>
        <p:txBody>
          <a:bodyPr/>
          <a:lstStyle/>
          <a:p>
            <a:pPr>
              <a:defRPr/>
            </a:pPr>
            <a:fld id="{A8C2AA5B-A104-014F-B9FD-226CAFC3787C}" type="slidenum">
              <a:rPr lang="en-US" smtClean="0"/>
              <a:pPr>
                <a:defRPr/>
              </a:pPr>
              <a:t>12</a:t>
            </a:fld>
            <a:endParaRPr lang="en-US" dirty="0"/>
          </a:p>
        </p:txBody>
      </p:sp>
      <p:sp>
        <p:nvSpPr>
          <p:cNvPr id="4" name="Text Placeholder 3">
            <a:extLst>
              <a:ext uri="{FF2B5EF4-FFF2-40B4-BE49-F238E27FC236}">
                <a16:creationId xmlns:a16="http://schemas.microsoft.com/office/drawing/2014/main" id="{DF694385-EF9F-419B-A119-EF169E8ABF58}"/>
              </a:ext>
            </a:extLst>
          </p:cNvPr>
          <p:cNvSpPr>
            <a:spLocks noGrp="1"/>
          </p:cNvSpPr>
          <p:nvPr>
            <p:ph type="body" sz="quarter" idx="16"/>
          </p:nvPr>
        </p:nvSpPr>
        <p:spPr>
          <a:xfrm>
            <a:off x="457200" y="2189107"/>
            <a:ext cx="8240713" cy="457200"/>
          </a:xfrm>
        </p:spPr>
        <p:txBody>
          <a:bodyPr/>
          <a:lstStyle/>
          <a:p>
            <a:r>
              <a:rPr lang="en-CA" dirty="0"/>
              <a:t>Sources: (1) “Global perspectives on sustainable investing – Global Investment study” Schroders, 2017 </a:t>
            </a:r>
            <a:br>
              <a:rPr lang="en-CA" dirty="0"/>
            </a:br>
            <a:endParaRPr lang="en-CA" dirty="0"/>
          </a:p>
        </p:txBody>
      </p:sp>
      <p:pic>
        <p:nvPicPr>
          <p:cNvPr id="5" name="Picture 4">
            <a:extLst>
              <a:ext uri="{FF2B5EF4-FFF2-40B4-BE49-F238E27FC236}">
                <a16:creationId xmlns:a16="http://schemas.microsoft.com/office/drawing/2014/main" id="{2AAEE550-B0B5-41E7-B61C-B502AFE00DE4}"/>
              </a:ext>
            </a:extLst>
          </p:cNvPr>
          <p:cNvPicPr>
            <a:picLocks noChangeAspect="1"/>
          </p:cNvPicPr>
          <p:nvPr/>
        </p:nvPicPr>
        <p:blipFill>
          <a:blip r:embed="rId3"/>
          <a:stretch>
            <a:fillRect/>
          </a:stretch>
        </p:blipFill>
        <p:spPr>
          <a:xfrm>
            <a:off x="384423" y="908708"/>
            <a:ext cx="8686800" cy="2612062"/>
          </a:xfrm>
          <a:prstGeom prst="rect">
            <a:avLst/>
          </a:prstGeom>
        </p:spPr>
      </p:pic>
      <p:sp>
        <p:nvSpPr>
          <p:cNvPr id="7" name="TextBox 6"/>
          <p:cNvSpPr txBox="1"/>
          <p:nvPr/>
        </p:nvSpPr>
        <p:spPr>
          <a:xfrm>
            <a:off x="363726" y="3997261"/>
            <a:ext cx="8952080" cy="2160271"/>
          </a:xfrm>
          <a:prstGeom prst="rect">
            <a:avLst/>
          </a:prstGeom>
          <a:noFill/>
        </p:spPr>
        <p:txBody>
          <a:bodyPr wrap="square" lIns="0" tIns="0" rIns="0" bIns="0" rtlCol="0">
            <a:noAutofit/>
          </a:bodyPr>
          <a:lstStyle/>
          <a:p>
            <a:pPr>
              <a:spcBef>
                <a:spcPts val="1000"/>
              </a:spcBef>
            </a:pPr>
            <a:endParaRPr lang="en-CA" dirty="0">
              <a:solidFill>
                <a:schemeClr val="accent1"/>
              </a:solidFill>
              <a:cs typeface="Arial"/>
            </a:endParaRPr>
          </a:p>
          <a:p>
            <a:pPr>
              <a:spcBef>
                <a:spcPts val="1000"/>
              </a:spcBef>
            </a:pPr>
            <a:r>
              <a:rPr lang="en-CA" dirty="0">
                <a:solidFill>
                  <a:schemeClr val="bg1"/>
                </a:solidFill>
                <a:cs typeface="Arial"/>
              </a:rPr>
              <a:t>Approximately </a:t>
            </a:r>
            <a:r>
              <a:rPr lang="en-CA" sz="2400" b="1" dirty="0">
                <a:solidFill>
                  <a:schemeClr val="bg1"/>
                </a:solidFill>
                <a:cs typeface="Arial"/>
              </a:rPr>
              <a:t>$ 30 billion </a:t>
            </a:r>
            <a:r>
              <a:rPr lang="en-CA" dirty="0">
                <a:solidFill>
                  <a:schemeClr val="bg1"/>
                </a:solidFill>
                <a:cs typeface="Arial"/>
              </a:rPr>
              <a:t>of wealth transfer coming in the next two decades</a:t>
            </a:r>
            <a:r>
              <a:rPr lang="en-CA" baseline="30000" dirty="0">
                <a:solidFill>
                  <a:schemeClr val="bg1"/>
                </a:solidFill>
                <a:cs typeface="Arial"/>
              </a:rPr>
              <a:t>2</a:t>
            </a:r>
            <a:r>
              <a:rPr lang="en-CA" dirty="0">
                <a:solidFill>
                  <a:schemeClr val="bg1"/>
                </a:solidFill>
                <a:cs typeface="Arial"/>
              </a:rPr>
              <a:t> </a:t>
            </a:r>
          </a:p>
          <a:p>
            <a:pPr>
              <a:spcBef>
                <a:spcPts val="1000"/>
              </a:spcBef>
            </a:pPr>
            <a:r>
              <a:rPr lang="en-CA" sz="2400" b="1" dirty="0">
                <a:solidFill>
                  <a:schemeClr val="bg1"/>
                </a:solidFill>
                <a:cs typeface="Arial"/>
              </a:rPr>
              <a:t>89% </a:t>
            </a:r>
            <a:r>
              <a:rPr lang="en-CA" dirty="0">
                <a:solidFill>
                  <a:schemeClr val="bg1"/>
                </a:solidFill>
                <a:cs typeface="Arial"/>
              </a:rPr>
              <a:t>of millennials expect ESG investments from their advisor</a:t>
            </a:r>
            <a:r>
              <a:rPr lang="en-CA" baseline="30000" dirty="0">
                <a:solidFill>
                  <a:schemeClr val="bg1"/>
                </a:solidFill>
                <a:cs typeface="Arial"/>
              </a:rPr>
              <a:t>2</a:t>
            </a:r>
          </a:p>
          <a:p>
            <a:pPr>
              <a:spcBef>
                <a:spcPts val="1000"/>
              </a:spcBef>
            </a:pPr>
            <a:r>
              <a:rPr lang="en-US" sz="2400" b="1" dirty="0">
                <a:solidFill>
                  <a:schemeClr val="bg1"/>
                </a:solidFill>
                <a:cs typeface="Arial"/>
              </a:rPr>
              <a:t>79% </a:t>
            </a:r>
            <a:r>
              <a:rPr lang="en-US" dirty="0">
                <a:solidFill>
                  <a:schemeClr val="bg1"/>
                </a:solidFill>
                <a:cs typeface="Arial"/>
              </a:rPr>
              <a:t>of Gen X feel sustainable investing is more important now than 5 years ago.</a:t>
            </a:r>
            <a:r>
              <a:rPr lang="en-US" baseline="30000" dirty="0">
                <a:solidFill>
                  <a:schemeClr val="bg1"/>
                </a:solidFill>
                <a:cs typeface="Arial"/>
              </a:rPr>
              <a:t>3</a:t>
            </a:r>
            <a:endParaRPr lang="en-CA" baseline="30000" dirty="0">
              <a:solidFill>
                <a:schemeClr val="bg1"/>
              </a:solidFill>
              <a:cs typeface="Arial"/>
            </a:endParaRPr>
          </a:p>
        </p:txBody>
      </p:sp>
      <p:sp>
        <p:nvSpPr>
          <p:cNvPr id="10" name="TextBox 9"/>
          <p:cNvSpPr txBox="1"/>
          <p:nvPr/>
        </p:nvSpPr>
        <p:spPr>
          <a:xfrm>
            <a:off x="1102652" y="3775395"/>
            <a:ext cx="6552728" cy="720080"/>
          </a:xfrm>
          <a:prstGeom prst="rect">
            <a:avLst/>
          </a:prstGeom>
          <a:noFill/>
        </p:spPr>
        <p:txBody>
          <a:bodyPr wrap="square" lIns="0" tIns="0" rIns="0" bIns="0" rtlCol="0">
            <a:noAutofit/>
          </a:bodyPr>
          <a:lstStyle/>
          <a:p>
            <a:pPr algn="ctr">
              <a:spcBef>
                <a:spcPts val="1000"/>
              </a:spcBef>
            </a:pPr>
            <a:r>
              <a:rPr lang="en-CA" b="1" dirty="0">
                <a:solidFill>
                  <a:schemeClr val="accent1"/>
                </a:solidFill>
                <a:latin typeface="Arial"/>
                <a:cs typeface="Arial"/>
              </a:rPr>
              <a:t>- The Great Transfer of Wealth - </a:t>
            </a:r>
          </a:p>
        </p:txBody>
      </p:sp>
    </p:spTree>
    <p:extLst>
      <p:ext uri="{BB962C8B-B14F-4D97-AF65-F5344CB8AC3E}">
        <p14:creationId xmlns:p14="http://schemas.microsoft.com/office/powerpoint/2010/main" val="977339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E4A0-E0A4-4D76-81D1-66CB59D70473}"/>
              </a:ext>
            </a:extLst>
          </p:cNvPr>
          <p:cNvSpPr>
            <a:spLocks noGrp="1"/>
          </p:cNvSpPr>
          <p:nvPr>
            <p:ph type="title"/>
          </p:nvPr>
        </p:nvSpPr>
        <p:spPr/>
        <p:txBody>
          <a:bodyPr/>
          <a:lstStyle/>
          <a:p>
            <a:r>
              <a:rPr lang="en-US" dirty="0"/>
              <a:t>What is responsible investment?</a:t>
            </a:r>
            <a:endParaRPr lang="en-GB" dirty="0"/>
          </a:p>
        </p:txBody>
      </p:sp>
      <p:sp>
        <p:nvSpPr>
          <p:cNvPr id="3" name="Slide Number Placeholder 2">
            <a:extLst>
              <a:ext uri="{FF2B5EF4-FFF2-40B4-BE49-F238E27FC236}">
                <a16:creationId xmlns:a16="http://schemas.microsoft.com/office/drawing/2014/main" id="{480CBE36-3768-46BE-8E07-227C8BB85758}"/>
              </a:ext>
            </a:extLst>
          </p:cNvPr>
          <p:cNvSpPr>
            <a:spLocks noGrp="1"/>
          </p:cNvSpPr>
          <p:nvPr>
            <p:ph type="sldNum" sz="quarter" idx="11"/>
          </p:nvPr>
        </p:nvSpPr>
        <p:spPr/>
        <p:txBody>
          <a:bodyPr/>
          <a:lstStyle/>
          <a:p>
            <a:pPr>
              <a:defRPr/>
            </a:pPr>
            <a:fld id="{55C97D10-958B-6349-A5C2-733675F92264}" type="slidenum">
              <a:rPr lang="en-US" smtClean="0"/>
              <a:pPr>
                <a:defRPr/>
              </a:pPr>
              <a:t>13</a:t>
            </a:fld>
            <a:endParaRPr lang="en-US" dirty="0"/>
          </a:p>
        </p:txBody>
      </p:sp>
      <p:pic>
        <p:nvPicPr>
          <p:cNvPr id="7" name="Picture 6">
            <a:extLst>
              <a:ext uri="{FF2B5EF4-FFF2-40B4-BE49-F238E27FC236}">
                <a16:creationId xmlns:a16="http://schemas.microsoft.com/office/drawing/2014/main" id="{C0E1DE65-8499-4A4A-B826-F58CD46171C6}"/>
              </a:ext>
            </a:extLst>
          </p:cNvPr>
          <p:cNvPicPr>
            <a:picLocks noChangeAspect="1"/>
          </p:cNvPicPr>
          <p:nvPr/>
        </p:nvPicPr>
        <p:blipFill>
          <a:blip r:embed="rId3"/>
          <a:stretch>
            <a:fillRect/>
          </a:stretch>
        </p:blipFill>
        <p:spPr>
          <a:xfrm>
            <a:off x="683569" y="1340768"/>
            <a:ext cx="7578638" cy="4392488"/>
          </a:xfrm>
          <a:prstGeom prst="rect">
            <a:avLst/>
          </a:prstGeom>
        </p:spPr>
      </p:pic>
    </p:spTree>
    <p:extLst>
      <p:ext uri="{BB962C8B-B14F-4D97-AF65-F5344CB8AC3E}">
        <p14:creationId xmlns:p14="http://schemas.microsoft.com/office/powerpoint/2010/main" val="1850509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9CECD-46E9-49A3-A1F9-0C693855A97D}"/>
              </a:ext>
            </a:extLst>
          </p:cNvPr>
          <p:cNvSpPr>
            <a:spLocks noGrp="1"/>
          </p:cNvSpPr>
          <p:nvPr>
            <p:ph type="title"/>
          </p:nvPr>
        </p:nvSpPr>
        <p:spPr/>
        <p:txBody>
          <a:bodyPr/>
          <a:lstStyle/>
          <a:p>
            <a:r>
              <a:rPr lang="en-US" dirty="0"/>
              <a:t>Why ESG Now? - Corporate ESG Incident </a:t>
            </a:r>
            <a:endParaRPr lang="en-CA" dirty="0"/>
          </a:p>
        </p:txBody>
      </p:sp>
      <p:sp>
        <p:nvSpPr>
          <p:cNvPr id="3" name="Slide Number Placeholder 2">
            <a:extLst>
              <a:ext uri="{FF2B5EF4-FFF2-40B4-BE49-F238E27FC236}">
                <a16:creationId xmlns:a16="http://schemas.microsoft.com/office/drawing/2014/main" id="{19228D44-B9D2-42A2-8989-5CB262CEBB9C}"/>
              </a:ext>
            </a:extLst>
          </p:cNvPr>
          <p:cNvSpPr>
            <a:spLocks noGrp="1"/>
          </p:cNvSpPr>
          <p:nvPr>
            <p:ph type="sldNum" sz="quarter" idx="11"/>
          </p:nvPr>
        </p:nvSpPr>
        <p:spPr/>
        <p:txBody>
          <a:bodyPr/>
          <a:lstStyle/>
          <a:p>
            <a:pPr>
              <a:defRPr/>
            </a:pPr>
            <a:fld id="{A8C2AA5B-A104-014F-B9FD-226CAFC3787C}" type="slidenum">
              <a:rPr lang="en-US" smtClean="0"/>
              <a:pPr>
                <a:defRPr/>
              </a:pPr>
              <a:t>14</a:t>
            </a:fld>
            <a:endParaRPr lang="en-US" dirty="0"/>
          </a:p>
        </p:txBody>
      </p:sp>
      <p:sp>
        <p:nvSpPr>
          <p:cNvPr id="5" name="Text Placeholder 4">
            <a:extLst>
              <a:ext uri="{FF2B5EF4-FFF2-40B4-BE49-F238E27FC236}">
                <a16:creationId xmlns:a16="http://schemas.microsoft.com/office/drawing/2014/main" id="{D93247CF-F127-4CE9-865C-E6E9FF88B3FE}"/>
              </a:ext>
            </a:extLst>
          </p:cNvPr>
          <p:cNvSpPr>
            <a:spLocks noGrp="1"/>
          </p:cNvSpPr>
          <p:nvPr>
            <p:ph type="body" sz="quarter" idx="13"/>
          </p:nvPr>
        </p:nvSpPr>
        <p:spPr>
          <a:xfrm>
            <a:off x="457202" y="5780112"/>
            <a:ext cx="8240713" cy="457200"/>
          </a:xfrm>
        </p:spPr>
        <p:txBody>
          <a:bodyPr/>
          <a:lstStyle/>
          <a:p>
            <a:endParaRPr lang="en-CA" dirty="0"/>
          </a:p>
          <a:p>
            <a:r>
              <a:rPr lang="en-US" dirty="0"/>
              <a:t>*Source: https://www.fool.com/investing/general/2014/03/24/25-years-on-from-exxon-valdez-what-weve-learned-wh.aspx; Examples only. Past performance is not indicative of future results, which may differ materially. </a:t>
            </a:r>
            <a:endParaRPr lang="en-CA" dirty="0"/>
          </a:p>
        </p:txBody>
      </p:sp>
      <p:sp>
        <p:nvSpPr>
          <p:cNvPr id="6" name="Content Placeholder 5">
            <a:extLst>
              <a:ext uri="{FF2B5EF4-FFF2-40B4-BE49-F238E27FC236}">
                <a16:creationId xmlns:a16="http://schemas.microsoft.com/office/drawing/2014/main" id="{44EEACA8-EAD3-414F-8510-AED8A5F3A22F}"/>
              </a:ext>
            </a:extLst>
          </p:cNvPr>
          <p:cNvSpPr>
            <a:spLocks noGrp="1"/>
          </p:cNvSpPr>
          <p:nvPr>
            <p:ph idx="12"/>
          </p:nvPr>
        </p:nvSpPr>
        <p:spPr>
          <a:xfrm>
            <a:off x="3653898" y="1340768"/>
            <a:ext cx="4914546" cy="864096"/>
          </a:xfrm>
          <a:prstGeom prst="roundRect">
            <a:avLst/>
          </a:prstGeom>
          <a:solidFill>
            <a:schemeClr val="bg2"/>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CA" b="0" dirty="0">
                <a:solidFill>
                  <a:schemeClr val="tx1"/>
                </a:solidFill>
                <a:effectLst/>
                <a:latin typeface="Dax Offc Pro" panose="020B0504030101020102" pitchFamily="34" charset="0"/>
                <a:ea typeface="Calibri" panose="020F0502020204030204" pitchFamily="34" charset="0"/>
                <a:cs typeface="Calibri" panose="020F0502020204030204" pitchFamily="34" charset="0"/>
              </a:rPr>
              <a:t>Investors are making companies accountable for their actions</a:t>
            </a:r>
            <a:r>
              <a:rPr lang="en-CA" sz="1800" b="0" dirty="0">
                <a:solidFill>
                  <a:schemeClr val="tx1"/>
                </a:solidFill>
                <a:effectLst/>
                <a:latin typeface="Dax Offc Pro" panose="020B0504030101020102" pitchFamily="34" charset="0"/>
                <a:ea typeface="Calibri" panose="020F0502020204030204" pitchFamily="34" charset="0"/>
                <a:cs typeface="Calibri" panose="020F0502020204030204" pitchFamily="34" charset="0"/>
              </a:rPr>
              <a:t>.</a:t>
            </a:r>
            <a:endParaRPr lang="en-CA" sz="1800" b="0" dirty="0">
              <a:solidFill>
                <a:schemeClr val="tx1"/>
              </a:solidFill>
              <a:effectLst/>
              <a:latin typeface="Dax Offc Pro" panose="020B0504030101020102"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B98C44B-3E53-4594-BB3A-2689743456E8}"/>
              </a:ext>
            </a:extLst>
          </p:cNvPr>
          <p:cNvPicPr>
            <a:picLocks noChangeAspect="1"/>
          </p:cNvPicPr>
          <p:nvPr/>
        </p:nvPicPr>
        <p:blipFill>
          <a:blip r:embed="rId3"/>
          <a:stretch>
            <a:fillRect/>
          </a:stretch>
        </p:blipFill>
        <p:spPr>
          <a:xfrm>
            <a:off x="6732240" y="4167832"/>
            <a:ext cx="1836204" cy="1349400"/>
          </a:xfrm>
          <a:prstGeom prst="rect">
            <a:avLst/>
          </a:prstGeom>
          <a:ln>
            <a:solidFill>
              <a:schemeClr val="accent1"/>
            </a:solidFill>
          </a:ln>
        </p:spPr>
      </p:pic>
      <p:pic>
        <p:nvPicPr>
          <p:cNvPr id="9" name="Picture 8">
            <a:extLst>
              <a:ext uri="{FF2B5EF4-FFF2-40B4-BE49-F238E27FC236}">
                <a16:creationId xmlns:a16="http://schemas.microsoft.com/office/drawing/2014/main" id="{73EA077E-91EC-49F5-A544-5214E2171C23}"/>
              </a:ext>
            </a:extLst>
          </p:cNvPr>
          <p:cNvPicPr>
            <a:picLocks noChangeAspect="1"/>
          </p:cNvPicPr>
          <p:nvPr/>
        </p:nvPicPr>
        <p:blipFill>
          <a:blip r:embed="rId4"/>
          <a:stretch>
            <a:fillRect/>
          </a:stretch>
        </p:blipFill>
        <p:spPr>
          <a:xfrm>
            <a:off x="4770023" y="3356997"/>
            <a:ext cx="2016225" cy="1597367"/>
          </a:xfrm>
          <a:prstGeom prst="rect">
            <a:avLst/>
          </a:prstGeom>
          <a:ln>
            <a:solidFill>
              <a:schemeClr val="accent1"/>
            </a:solidFill>
          </a:ln>
        </p:spPr>
      </p:pic>
      <p:pic>
        <p:nvPicPr>
          <p:cNvPr id="12" name="Picture 11">
            <a:extLst>
              <a:ext uri="{FF2B5EF4-FFF2-40B4-BE49-F238E27FC236}">
                <a16:creationId xmlns:a16="http://schemas.microsoft.com/office/drawing/2014/main" id="{CA704467-FB3B-4A6E-A916-976205849119}"/>
              </a:ext>
            </a:extLst>
          </p:cNvPr>
          <p:cNvPicPr>
            <a:picLocks noChangeAspect="1"/>
          </p:cNvPicPr>
          <p:nvPr/>
        </p:nvPicPr>
        <p:blipFill>
          <a:blip r:embed="rId5"/>
          <a:stretch>
            <a:fillRect/>
          </a:stretch>
        </p:blipFill>
        <p:spPr>
          <a:xfrm>
            <a:off x="2350625" y="3314370"/>
            <a:ext cx="1784475" cy="1528167"/>
          </a:xfrm>
          <a:prstGeom prst="rect">
            <a:avLst/>
          </a:prstGeom>
          <a:ln>
            <a:solidFill>
              <a:schemeClr val="accent1"/>
            </a:solidFill>
          </a:ln>
        </p:spPr>
      </p:pic>
      <p:pic>
        <p:nvPicPr>
          <p:cNvPr id="10" name="Picture 9">
            <a:extLst>
              <a:ext uri="{FF2B5EF4-FFF2-40B4-BE49-F238E27FC236}">
                <a16:creationId xmlns:a16="http://schemas.microsoft.com/office/drawing/2014/main" id="{03D4B09A-89E4-4A5A-B2E0-9485A225498A}"/>
              </a:ext>
            </a:extLst>
          </p:cNvPr>
          <p:cNvPicPr>
            <a:picLocks noChangeAspect="1"/>
          </p:cNvPicPr>
          <p:nvPr/>
        </p:nvPicPr>
        <p:blipFill>
          <a:blip r:embed="rId6"/>
          <a:stretch>
            <a:fillRect/>
          </a:stretch>
        </p:blipFill>
        <p:spPr>
          <a:xfrm>
            <a:off x="3489396" y="4167832"/>
            <a:ext cx="1946700" cy="1349400"/>
          </a:xfrm>
          <a:prstGeom prst="rect">
            <a:avLst/>
          </a:prstGeom>
          <a:ln>
            <a:solidFill>
              <a:schemeClr val="accent1"/>
            </a:solidFill>
          </a:ln>
        </p:spPr>
      </p:pic>
      <p:grpSp>
        <p:nvGrpSpPr>
          <p:cNvPr id="13" name="Group 12"/>
          <p:cNvGrpSpPr/>
          <p:nvPr/>
        </p:nvGrpSpPr>
        <p:grpSpPr>
          <a:xfrm>
            <a:off x="111990" y="966168"/>
            <a:ext cx="3163866" cy="2175600"/>
            <a:chOff x="4168402" y="165414"/>
            <a:chExt cx="3244767" cy="1941918"/>
          </a:xfrm>
        </p:grpSpPr>
        <p:sp>
          <p:nvSpPr>
            <p:cNvPr id="14" name="Rectangle 13"/>
            <p:cNvSpPr/>
            <p:nvPr/>
          </p:nvSpPr>
          <p:spPr>
            <a:xfrm>
              <a:off x="4202239" y="165414"/>
              <a:ext cx="3210930" cy="1926558"/>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CA"/>
            </a:p>
          </p:txBody>
        </p:sp>
        <p:sp>
          <p:nvSpPr>
            <p:cNvPr id="15" name="Rectangle 14"/>
            <p:cNvSpPr/>
            <p:nvPr/>
          </p:nvSpPr>
          <p:spPr>
            <a:xfrm>
              <a:off x="4168402" y="180774"/>
              <a:ext cx="3210930" cy="1926558"/>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Investors have become less tolerant of corporate ESG incidents</a:t>
              </a:r>
            </a:p>
            <a:p>
              <a:pPr lvl="0" algn="ctr" defTabSz="889000">
                <a:lnSpc>
                  <a:spcPct val="90000"/>
                </a:lnSpc>
                <a:spcBef>
                  <a:spcPct val="0"/>
                </a:spcBef>
                <a:spcAft>
                  <a:spcPct val="35000"/>
                </a:spcAft>
              </a:pPr>
              <a:r>
                <a:rPr lang="en-US" sz="1400" kern="1200" dirty="0"/>
                <a:t>More scrutiny, and emerging ESG risk factors may impact profitability</a:t>
              </a:r>
              <a:endParaRPr lang="en-CA" sz="1400" kern="1200" dirty="0"/>
            </a:p>
          </p:txBody>
        </p:sp>
      </p:grpSp>
    </p:spTree>
    <p:extLst>
      <p:ext uri="{BB962C8B-B14F-4D97-AF65-F5344CB8AC3E}">
        <p14:creationId xmlns:p14="http://schemas.microsoft.com/office/powerpoint/2010/main" val="753446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ESG Now? - </a:t>
            </a:r>
            <a:r>
              <a:rPr lang="en-CA" dirty="0"/>
              <a:t>The Rise of ESG Investing </a:t>
            </a:r>
          </a:p>
        </p:txBody>
      </p:sp>
      <p:sp>
        <p:nvSpPr>
          <p:cNvPr id="3" name="Slide Number Placeholder 2"/>
          <p:cNvSpPr>
            <a:spLocks noGrp="1"/>
          </p:cNvSpPr>
          <p:nvPr>
            <p:ph type="sldNum" sz="quarter" idx="11"/>
          </p:nvPr>
        </p:nvSpPr>
        <p:spPr/>
        <p:txBody>
          <a:bodyPr/>
          <a:lstStyle/>
          <a:p>
            <a:pPr>
              <a:defRPr/>
            </a:pPr>
            <a:fld id="{A8C2AA5B-A104-014F-B9FD-226CAFC3787C}" type="slidenum">
              <a:rPr lang="en-US" smtClean="0">
                <a:solidFill>
                  <a:srgbClr val="5B5B5B">
                    <a:lumMod val="60000"/>
                    <a:lumOff val="40000"/>
                  </a:srgbClr>
                </a:solidFill>
              </a:rPr>
              <a:pPr>
                <a:defRPr/>
              </a:pPr>
              <a:t>15</a:t>
            </a:fld>
            <a:endParaRPr lang="en-US" dirty="0">
              <a:solidFill>
                <a:srgbClr val="5B5B5B">
                  <a:lumMod val="60000"/>
                  <a:lumOff val="40000"/>
                </a:srgbClr>
              </a:solidFill>
            </a:endParaRPr>
          </a:p>
        </p:txBody>
      </p:sp>
      <p:grpSp>
        <p:nvGrpSpPr>
          <p:cNvPr id="6" name="Group 5"/>
          <p:cNvGrpSpPr/>
          <p:nvPr/>
        </p:nvGrpSpPr>
        <p:grpSpPr>
          <a:xfrm>
            <a:off x="324298" y="1169577"/>
            <a:ext cx="3024336" cy="2907495"/>
            <a:chOff x="5163422" y="1126"/>
            <a:chExt cx="3212610" cy="1926558"/>
          </a:xfrm>
          <a:solidFill>
            <a:srgbClr val="0070C0"/>
          </a:solidFill>
        </p:grpSpPr>
        <p:sp>
          <p:nvSpPr>
            <p:cNvPr id="7" name="Rectangle 6"/>
            <p:cNvSpPr/>
            <p:nvPr/>
          </p:nvSpPr>
          <p:spPr>
            <a:xfrm>
              <a:off x="5165102" y="1126"/>
              <a:ext cx="3210930" cy="1926558"/>
            </a:xfrm>
            <a:prstGeom prst="rect">
              <a:avLst/>
            </a:prstGeom>
            <a:grpFill/>
          </p:spPr>
          <p:style>
            <a:lnRef idx="2">
              <a:schemeClr val="lt1">
                <a:hueOff val="0"/>
                <a:satOff val="0"/>
                <a:lumOff val="0"/>
                <a:alphaOff val="0"/>
              </a:schemeClr>
            </a:lnRef>
            <a:fillRef idx="1">
              <a:schemeClr val="accent3">
                <a:hueOff val="-38283"/>
                <a:satOff val="-2007"/>
                <a:lumOff val="8170"/>
                <a:alphaOff val="0"/>
              </a:schemeClr>
            </a:fillRef>
            <a:effectRef idx="0">
              <a:schemeClr val="accent3">
                <a:hueOff val="-38283"/>
                <a:satOff val="-2007"/>
                <a:lumOff val="8170"/>
                <a:alphaOff val="0"/>
              </a:schemeClr>
            </a:effectRef>
            <a:fontRef idx="minor">
              <a:schemeClr val="lt1"/>
            </a:fontRef>
          </p:style>
          <p:txBody>
            <a:bodyPr/>
            <a:lstStyle/>
            <a:p>
              <a:endParaRPr lang="en-CA"/>
            </a:p>
          </p:txBody>
        </p:sp>
        <p:sp>
          <p:nvSpPr>
            <p:cNvPr id="8" name="Rectangle 7"/>
            <p:cNvSpPr/>
            <p:nvPr/>
          </p:nvSpPr>
          <p:spPr>
            <a:xfrm>
              <a:off x="5163422" y="1126"/>
              <a:ext cx="3210930" cy="19265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800" kern="1200" dirty="0"/>
                <a:t>Greater understanding of potential financial benefit</a:t>
              </a:r>
            </a:p>
            <a:p>
              <a:pPr lvl="0" algn="ctr" defTabSz="889000">
                <a:lnSpc>
                  <a:spcPct val="90000"/>
                </a:lnSpc>
                <a:spcBef>
                  <a:spcPct val="0"/>
                </a:spcBef>
                <a:spcAft>
                  <a:spcPct val="35000"/>
                </a:spcAft>
              </a:pPr>
              <a:r>
                <a:rPr lang="en-US" sz="1400" kern="1200" dirty="0"/>
                <a:t>Increasing evidence that ESG data can improve risk-adjusted returns, and longer track records</a:t>
              </a:r>
              <a:endParaRPr lang="en-CA" sz="1400" kern="1200" dirty="0"/>
            </a:p>
          </p:txBody>
        </p:sp>
      </p:grpSp>
      <p:sp>
        <p:nvSpPr>
          <p:cNvPr id="5" name="Rounded Rectangle 4"/>
          <p:cNvSpPr/>
          <p:nvPr/>
        </p:nvSpPr>
        <p:spPr>
          <a:xfrm>
            <a:off x="3493312" y="1412776"/>
            <a:ext cx="5292588" cy="864096"/>
          </a:xfrm>
          <a:prstGeom prst="roundRect">
            <a:avLst/>
          </a:prstGeom>
          <a:solidFill>
            <a:schemeClr val="bg2"/>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457200" fontAlgn="base">
              <a:lnSpc>
                <a:spcPct val="107000"/>
              </a:lnSpc>
              <a:spcBef>
                <a:spcPts val="1000"/>
              </a:spcBef>
              <a:spcAft>
                <a:spcPts val="800"/>
              </a:spcAft>
              <a:buFont typeface="Arial" charset="0"/>
              <a:buNone/>
            </a:pPr>
            <a:r>
              <a:rPr lang="en-CA" sz="2400" dirty="0">
                <a:solidFill>
                  <a:schemeClr val="tx1"/>
                </a:solidFill>
                <a:latin typeface="Dax Offc Pro" panose="020B0504030101020102" pitchFamily="34" charset="0"/>
                <a:ea typeface="Calibri" panose="020F0502020204030204" pitchFamily="34" charset="0"/>
                <a:cs typeface="Calibri" panose="020F0502020204030204" pitchFamily="34" charset="0"/>
              </a:rPr>
              <a:t>“</a:t>
            </a:r>
            <a:r>
              <a:rPr lang="en-CA" dirty="0">
                <a:solidFill>
                  <a:schemeClr val="tx1"/>
                </a:solidFill>
                <a:latin typeface="Dax Offc Pro" panose="020B0504030101020102" pitchFamily="34" charset="0"/>
                <a:ea typeface="Calibri" panose="020F0502020204030204" pitchFamily="34" charset="0"/>
                <a:cs typeface="Calibri" panose="020F0502020204030204" pitchFamily="34" charset="0"/>
              </a:rPr>
              <a:t>73% of Canadians believe responsible investment portfolios are the way of the future”</a:t>
            </a:r>
          </a:p>
        </p:txBody>
      </p:sp>
      <p:sp>
        <p:nvSpPr>
          <p:cNvPr id="11" name="TextBox 10"/>
          <p:cNvSpPr txBox="1"/>
          <p:nvPr/>
        </p:nvSpPr>
        <p:spPr>
          <a:xfrm>
            <a:off x="467544" y="5949280"/>
            <a:ext cx="8208912" cy="288032"/>
          </a:xfrm>
          <a:prstGeom prst="rect">
            <a:avLst/>
          </a:prstGeom>
          <a:noFill/>
        </p:spPr>
        <p:txBody>
          <a:bodyPr wrap="square" lIns="0" tIns="0" rIns="0" bIns="0" rtlCol="0">
            <a:noAutofit/>
          </a:bodyPr>
          <a:lstStyle/>
          <a:p>
            <a:pPr>
              <a:spcBef>
                <a:spcPts val="1000"/>
              </a:spcBef>
            </a:pPr>
            <a:r>
              <a:rPr lang="en-CA" sz="1000" baseline="30000" dirty="0"/>
              <a:t>1 </a:t>
            </a:r>
            <a:r>
              <a:rPr lang="en-CA" sz="1000" dirty="0">
                <a:latin typeface="Arial"/>
                <a:cs typeface="Arial"/>
              </a:rPr>
              <a:t>RBC GAM ESG Survey Results 2020. </a:t>
            </a:r>
            <a:r>
              <a:rPr lang="en-CA" sz="1000" baseline="30000" dirty="0"/>
              <a:t>2  </a:t>
            </a:r>
            <a:r>
              <a:rPr lang="en-CA" sz="1000" dirty="0"/>
              <a:t>Money Moving into Environmental Funds shatters previous records – CNBC Jan 14, 2020 </a:t>
            </a:r>
            <a:r>
              <a:rPr lang="en-CA" sz="1000" dirty="0">
                <a:hlinkClick r:id="rId3"/>
              </a:rPr>
              <a:t>https://www.cnbc.com/2020/01/14/esg-funds-see-record-inflows-in-2019.html</a:t>
            </a:r>
            <a:endParaRPr lang="en-CA" sz="1000" dirty="0">
              <a:latin typeface="Arial"/>
              <a:cs typeface="Arial"/>
            </a:endParaRPr>
          </a:p>
        </p:txBody>
      </p:sp>
      <p:sp>
        <p:nvSpPr>
          <p:cNvPr id="14" name="Rounded Rectangle 13"/>
          <p:cNvSpPr/>
          <p:nvPr/>
        </p:nvSpPr>
        <p:spPr>
          <a:xfrm>
            <a:off x="3493313" y="2766966"/>
            <a:ext cx="5292588" cy="1296144"/>
          </a:xfrm>
          <a:prstGeom prst="roundRect">
            <a:avLst/>
          </a:prstGeom>
          <a:solidFill>
            <a:schemeClr val="bg2"/>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457200" fontAlgn="base">
              <a:lnSpc>
                <a:spcPct val="107000"/>
              </a:lnSpc>
              <a:spcBef>
                <a:spcPts val="1000"/>
              </a:spcBef>
              <a:spcAft>
                <a:spcPts val="800"/>
              </a:spcAft>
              <a:buFont typeface="Arial" charset="0"/>
              <a:buNone/>
            </a:pPr>
            <a:r>
              <a:rPr lang="en-CA" sz="2400" dirty="0">
                <a:solidFill>
                  <a:schemeClr val="tx1"/>
                </a:solidFill>
                <a:latin typeface="Dax Offc Pro" panose="020B0504030101020102" pitchFamily="34" charset="0"/>
                <a:ea typeface="Calibri" panose="020F0502020204030204" pitchFamily="34" charset="0"/>
                <a:cs typeface="Calibri" panose="020F0502020204030204" pitchFamily="34" charset="0"/>
              </a:rPr>
              <a:t>“</a:t>
            </a:r>
            <a:r>
              <a:rPr lang="en-CA" dirty="0">
                <a:solidFill>
                  <a:schemeClr val="tx1"/>
                </a:solidFill>
                <a:latin typeface="Dax Offc Pro" panose="020B0504030101020102" pitchFamily="34" charset="0"/>
                <a:ea typeface="Calibri" panose="020F0502020204030204" pitchFamily="34" charset="0"/>
                <a:cs typeface="Calibri" panose="020F0502020204030204" pitchFamily="34" charset="0"/>
              </a:rPr>
              <a:t>81% of Canadians believe responsible investment offers the same of better returns that traditional investing” </a:t>
            </a:r>
          </a:p>
        </p:txBody>
      </p:sp>
      <p:sp>
        <p:nvSpPr>
          <p:cNvPr id="15" name="Rounded Rectangle 14"/>
          <p:cNvSpPr/>
          <p:nvPr/>
        </p:nvSpPr>
        <p:spPr>
          <a:xfrm>
            <a:off x="1439654" y="4509120"/>
            <a:ext cx="7346249" cy="1215522"/>
          </a:xfrm>
          <a:prstGeom prst="roundRect">
            <a:avLst/>
          </a:prstGeom>
          <a:solidFill>
            <a:schemeClr val="bg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457200" fontAlgn="base">
              <a:lnSpc>
                <a:spcPct val="107000"/>
              </a:lnSpc>
              <a:spcBef>
                <a:spcPts val="1000"/>
              </a:spcBef>
              <a:spcAft>
                <a:spcPts val="800"/>
              </a:spcAft>
              <a:buFont typeface="Arial" charset="0"/>
              <a:buNone/>
            </a:pPr>
            <a:r>
              <a:rPr lang="en-US" dirty="0">
                <a:solidFill>
                  <a:schemeClr val="tx1"/>
                </a:solidFill>
                <a:latin typeface="Dax Offc Pro" panose="020B0504030101020102" pitchFamily="34" charset="0"/>
                <a:ea typeface="Calibri" panose="020F0502020204030204" pitchFamily="34" charset="0"/>
                <a:cs typeface="Calibri" panose="020F0502020204030204" pitchFamily="34" charset="0"/>
              </a:rPr>
              <a:t>Sustainable funds, which invest based on environmental, social or governance themes, pulled in $20.6 billion in new money in 2019 </a:t>
            </a:r>
            <a:endParaRPr lang="en-CA" dirty="0">
              <a:solidFill>
                <a:schemeClr val="tx1"/>
              </a:solidFill>
              <a:latin typeface="Dax Offc Pro" panose="020B0504030101020102"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7843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3690"/>
          <a:stretch/>
        </p:blipFill>
        <p:spPr bwMode="auto">
          <a:xfrm>
            <a:off x="2843808" y="2420889"/>
            <a:ext cx="6192688" cy="3217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Why ESG Now? - </a:t>
            </a:r>
            <a:r>
              <a:rPr lang="en-CA" dirty="0"/>
              <a:t>ESG ‘</a:t>
            </a:r>
            <a:r>
              <a:rPr lang="en-CA" dirty="0" err="1"/>
              <a:t>Quantamentals</a:t>
            </a:r>
            <a:r>
              <a:rPr lang="en-CA" dirty="0"/>
              <a:t>’</a:t>
            </a:r>
          </a:p>
        </p:txBody>
      </p:sp>
      <p:sp>
        <p:nvSpPr>
          <p:cNvPr id="3" name="Slide Number Placeholder 2"/>
          <p:cNvSpPr>
            <a:spLocks noGrp="1"/>
          </p:cNvSpPr>
          <p:nvPr>
            <p:ph type="sldNum" sz="quarter" idx="11"/>
          </p:nvPr>
        </p:nvSpPr>
        <p:spPr/>
        <p:txBody>
          <a:bodyPr/>
          <a:lstStyle/>
          <a:p>
            <a:pPr>
              <a:defRPr/>
            </a:pPr>
            <a:fld id="{A8C2AA5B-A104-014F-B9FD-226CAFC3787C}" type="slidenum">
              <a:rPr lang="en-US" smtClean="0"/>
              <a:pPr>
                <a:defRPr/>
              </a:pPr>
              <a:t>16</a:t>
            </a:fld>
            <a:endParaRPr lang="en-US" dirty="0"/>
          </a:p>
        </p:txBody>
      </p:sp>
      <p:sp>
        <p:nvSpPr>
          <p:cNvPr id="4" name="Text Placeholder 3"/>
          <p:cNvSpPr>
            <a:spLocks noGrp="1"/>
          </p:cNvSpPr>
          <p:nvPr>
            <p:ph type="body" sz="quarter" idx="16"/>
          </p:nvPr>
        </p:nvSpPr>
        <p:spPr/>
        <p:txBody>
          <a:bodyPr/>
          <a:lstStyle/>
          <a:p>
            <a:pPr marL="0" indent="0">
              <a:buNone/>
            </a:pPr>
            <a:r>
              <a:rPr lang="en-CA" dirty="0"/>
              <a:t>Source: MSCI </a:t>
            </a:r>
          </a:p>
        </p:txBody>
      </p:sp>
      <p:grpSp>
        <p:nvGrpSpPr>
          <p:cNvPr id="6" name="Group 5"/>
          <p:cNvGrpSpPr/>
          <p:nvPr/>
        </p:nvGrpSpPr>
        <p:grpSpPr>
          <a:xfrm>
            <a:off x="305526" y="1194802"/>
            <a:ext cx="2754306" cy="2018174"/>
            <a:chOff x="5165102" y="2248778"/>
            <a:chExt cx="3932226" cy="1926558"/>
          </a:xfrm>
          <a:solidFill>
            <a:srgbClr val="0070C0"/>
          </a:solidFill>
        </p:grpSpPr>
        <p:sp>
          <p:nvSpPr>
            <p:cNvPr id="7" name="Rectangle 6"/>
            <p:cNvSpPr/>
            <p:nvPr/>
          </p:nvSpPr>
          <p:spPr>
            <a:xfrm>
              <a:off x="5165102" y="2248778"/>
              <a:ext cx="3210930" cy="1926558"/>
            </a:xfrm>
            <a:prstGeom prst="rect">
              <a:avLst/>
            </a:prstGeom>
            <a:grpFill/>
          </p:spPr>
          <p:style>
            <a:lnRef idx="2">
              <a:schemeClr val="lt1">
                <a:hueOff val="0"/>
                <a:satOff val="0"/>
                <a:lumOff val="0"/>
                <a:alphaOff val="0"/>
              </a:schemeClr>
            </a:lnRef>
            <a:fillRef idx="1">
              <a:schemeClr val="accent3">
                <a:hueOff val="-114849"/>
                <a:satOff val="-6020"/>
                <a:lumOff val="24510"/>
                <a:alphaOff val="0"/>
              </a:schemeClr>
            </a:fillRef>
            <a:effectRef idx="0">
              <a:schemeClr val="accent3">
                <a:hueOff val="-114849"/>
                <a:satOff val="-6020"/>
                <a:lumOff val="24510"/>
                <a:alphaOff val="0"/>
              </a:schemeClr>
            </a:effectRef>
            <a:fontRef idx="minor">
              <a:schemeClr val="lt1"/>
            </a:fontRef>
          </p:style>
          <p:txBody>
            <a:bodyPr/>
            <a:lstStyle/>
            <a:p>
              <a:endParaRPr lang="en-CA"/>
            </a:p>
          </p:txBody>
        </p:sp>
        <p:sp>
          <p:nvSpPr>
            <p:cNvPr id="8" name="Rectangle 7"/>
            <p:cNvSpPr/>
            <p:nvPr/>
          </p:nvSpPr>
          <p:spPr>
            <a:xfrm>
              <a:off x="5165102" y="2248778"/>
              <a:ext cx="3932226" cy="19265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400" dirty="0"/>
                <a:t>Improved ESG ratings to measure what was unmeasurable</a:t>
              </a:r>
            </a:p>
            <a:p>
              <a:pPr lvl="0" algn="ctr" defTabSz="889000">
                <a:lnSpc>
                  <a:spcPct val="90000"/>
                </a:lnSpc>
                <a:spcBef>
                  <a:spcPct val="0"/>
                </a:spcBef>
                <a:spcAft>
                  <a:spcPct val="35000"/>
                </a:spcAft>
              </a:pPr>
              <a:r>
                <a:rPr lang="en-US" sz="1400" kern="1200" dirty="0">
                  <a:latin typeface="Arial" panose="020B0604020202020204" pitchFamily="34" charset="0"/>
                  <a:cs typeface="Arial" panose="020B0604020202020204" pitchFamily="34" charset="0"/>
                </a:rPr>
                <a:t>Ratings make it possible to measure what was once unmeasurable</a:t>
              </a:r>
              <a:endParaRPr lang="en-CA" sz="1400" kern="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5060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ACD52-BFDB-4906-89ED-9A0DCF09A030}"/>
              </a:ext>
            </a:extLst>
          </p:cNvPr>
          <p:cNvSpPr>
            <a:spLocks noGrp="1"/>
          </p:cNvSpPr>
          <p:nvPr>
            <p:ph type="title"/>
          </p:nvPr>
        </p:nvSpPr>
        <p:spPr/>
        <p:txBody>
          <a:bodyPr/>
          <a:lstStyle/>
          <a:p>
            <a:r>
              <a:rPr lang="en-US" dirty="0"/>
              <a:t>Committed to Responsible Investing</a:t>
            </a:r>
            <a:r>
              <a:rPr lang="en-CA" dirty="0"/>
              <a:t> – no “Greenwashing”</a:t>
            </a:r>
          </a:p>
        </p:txBody>
      </p:sp>
      <p:sp>
        <p:nvSpPr>
          <p:cNvPr id="3" name="Slide Number Placeholder 2">
            <a:extLst>
              <a:ext uri="{FF2B5EF4-FFF2-40B4-BE49-F238E27FC236}">
                <a16:creationId xmlns:a16="http://schemas.microsoft.com/office/drawing/2014/main" id="{ADDEDAE8-D92F-471E-87C0-89BD0649F6EF}"/>
              </a:ext>
            </a:extLst>
          </p:cNvPr>
          <p:cNvSpPr>
            <a:spLocks noGrp="1"/>
          </p:cNvSpPr>
          <p:nvPr>
            <p:ph type="sldNum" sz="quarter" idx="11"/>
          </p:nvPr>
        </p:nvSpPr>
        <p:spPr/>
        <p:txBody>
          <a:bodyPr/>
          <a:lstStyle/>
          <a:p>
            <a:pPr>
              <a:defRPr/>
            </a:pPr>
            <a:fld id="{A8C2AA5B-A104-014F-B9FD-226CAFC3787C}" type="slidenum">
              <a:rPr lang="en-US" smtClean="0"/>
              <a:pPr>
                <a:defRPr/>
              </a:pPr>
              <a:t>17</a:t>
            </a:fld>
            <a:endParaRPr lang="en-US" dirty="0"/>
          </a:p>
        </p:txBody>
      </p:sp>
      <p:sp>
        <p:nvSpPr>
          <p:cNvPr id="5" name="Text Placeholder 4">
            <a:extLst>
              <a:ext uri="{FF2B5EF4-FFF2-40B4-BE49-F238E27FC236}">
                <a16:creationId xmlns:a16="http://schemas.microsoft.com/office/drawing/2014/main" id="{BB74366B-FBED-4BE2-9BFB-58ECA3563CA7}"/>
              </a:ext>
            </a:extLst>
          </p:cNvPr>
          <p:cNvSpPr>
            <a:spLocks noGrp="1"/>
          </p:cNvSpPr>
          <p:nvPr>
            <p:ph type="body" sz="quarter" idx="13"/>
          </p:nvPr>
        </p:nvSpPr>
        <p:spPr>
          <a:xfrm>
            <a:off x="414509" y="6066662"/>
            <a:ext cx="8240713" cy="457200"/>
          </a:xfrm>
        </p:spPr>
        <p:txBody>
          <a:bodyPr/>
          <a:lstStyle/>
          <a:p>
            <a:endParaRPr lang="en-US" dirty="0"/>
          </a:p>
          <a:p>
            <a:endParaRPr lang="en-US" dirty="0"/>
          </a:p>
          <a:p>
            <a:r>
              <a:rPr lang="en-US" sz="800" dirty="0"/>
              <a:t>Source: Proxy Insight, PRI. * Regarding “endorser” status on the US Investor Stewardship Group, International investors with home-country governance or stewardship principles, or who have signed corporate governance or stewardship codes in other jurisdictions that may be inconsistent with the Framework, can endorse the Framework to demonstrate their support for these US-specific corporate governance and stewardship principles.</a:t>
            </a:r>
          </a:p>
          <a:p>
            <a:endParaRPr lang="en-CA" dirty="0"/>
          </a:p>
        </p:txBody>
      </p:sp>
      <p:graphicFrame>
        <p:nvGraphicFramePr>
          <p:cNvPr id="8" name="Table 7">
            <a:extLst>
              <a:ext uri="{FF2B5EF4-FFF2-40B4-BE49-F238E27FC236}">
                <a16:creationId xmlns:a16="http://schemas.microsoft.com/office/drawing/2014/main" id="{DB6BA1C0-2A26-446B-9FC7-8EC087005BCD}"/>
              </a:ext>
            </a:extLst>
          </p:cNvPr>
          <p:cNvGraphicFramePr>
            <a:graphicFrameLocks noGrp="1"/>
          </p:cNvGraphicFramePr>
          <p:nvPr>
            <p:extLst>
              <p:ext uri="{D42A27DB-BD31-4B8C-83A1-F6EECF244321}">
                <p14:modId xmlns:p14="http://schemas.microsoft.com/office/powerpoint/2010/main" val="2263701113"/>
              </p:ext>
            </p:extLst>
          </p:nvPr>
        </p:nvGraphicFramePr>
        <p:xfrm>
          <a:off x="446088" y="781392"/>
          <a:ext cx="8240712" cy="2987520"/>
        </p:xfrm>
        <a:graphic>
          <a:graphicData uri="http://schemas.openxmlformats.org/drawingml/2006/table">
            <a:tbl>
              <a:tblPr/>
              <a:tblGrid>
                <a:gridCol w="2013448">
                  <a:extLst>
                    <a:ext uri="{9D8B030D-6E8A-4147-A177-3AD203B41FA5}">
                      <a16:colId xmlns:a16="http://schemas.microsoft.com/office/drawing/2014/main" val="3703911079"/>
                    </a:ext>
                  </a:extLst>
                </a:gridCol>
                <a:gridCol w="927955">
                  <a:extLst>
                    <a:ext uri="{9D8B030D-6E8A-4147-A177-3AD203B41FA5}">
                      <a16:colId xmlns:a16="http://schemas.microsoft.com/office/drawing/2014/main" val="2478577209"/>
                    </a:ext>
                  </a:extLst>
                </a:gridCol>
                <a:gridCol w="900393">
                  <a:extLst>
                    <a:ext uri="{9D8B030D-6E8A-4147-A177-3AD203B41FA5}">
                      <a16:colId xmlns:a16="http://schemas.microsoft.com/office/drawing/2014/main" val="351377749"/>
                    </a:ext>
                  </a:extLst>
                </a:gridCol>
                <a:gridCol w="946331">
                  <a:extLst>
                    <a:ext uri="{9D8B030D-6E8A-4147-A177-3AD203B41FA5}">
                      <a16:colId xmlns:a16="http://schemas.microsoft.com/office/drawing/2014/main" val="3382922773"/>
                    </a:ext>
                  </a:extLst>
                </a:gridCol>
                <a:gridCol w="854453">
                  <a:extLst>
                    <a:ext uri="{9D8B030D-6E8A-4147-A177-3AD203B41FA5}">
                      <a16:colId xmlns:a16="http://schemas.microsoft.com/office/drawing/2014/main" val="780846840"/>
                    </a:ext>
                  </a:extLst>
                </a:gridCol>
                <a:gridCol w="790108">
                  <a:extLst>
                    <a:ext uri="{9D8B030D-6E8A-4147-A177-3AD203B41FA5}">
                      <a16:colId xmlns:a16="http://schemas.microsoft.com/office/drawing/2014/main" val="3783133600"/>
                    </a:ext>
                  </a:extLst>
                </a:gridCol>
                <a:gridCol w="940575">
                  <a:extLst>
                    <a:ext uri="{9D8B030D-6E8A-4147-A177-3AD203B41FA5}">
                      <a16:colId xmlns:a16="http://schemas.microsoft.com/office/drawing/2014/main" val="57858695"/>
                    </a:ext>
                  </a:extLst>
                </a:gridCol>
                <a:gridCol w="867449">
                  <a:extLst>
                    <a:ext uri="{9D8B030D-6E8A-4147-A177-3AD203B41FA5}">
                      <a16:colId xmlns:a16="http://schemas.microsoft.com/office/drawing/2014/main" val="3463508842"/>
                    </a:ext>
                  </a:extLst>
                </a:gridCol>
              </a:tblGrid>
              <a:tr h="406828">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en-GB" sz="900" b="1" i="0" u="none" strike="noStrike" dirty="0">
                          <a:solidFill>
                            <a:srgbClr val="FFFFFF"/>
                          </a:solidFill>
                          <a:effectLst/>
                          <a:latin typeface="Arial" panose="020B0604020202020204" pitchFamily="34" charset="0"/>
                        </a:rPr>
                        <a:t> </a:t>
                      </a:r>
                    </a:p>
                  </a:txBody>
                  <a:tcPr marL="67500" marR="67500" marT="13500" marB="13500" anchor="b">
                    <a:lnL>
                      <a:noFill/>
                    </a:lnL>
                    <a:lnR>
                      <a:noFill/>
                    </a:lnR>
                    <a:lnT>
                      <a:noFill/>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1" i="0" u="none" strike="noStrike" dirty="0">
                          <a:solidFill>
                            <a:srgbClr val="FFFFFF"/>
                          </a:solidFill>
                          <a:effectLst/>
                          <a:latin typeface="Arial" panose="020B0604020202020204" pitchFamily="34" charset="0"/>
                        </a:rPr>
                        <a:t>BMO </a:t>
                      </a:r>
                      <a:br>
                        <a:rPr lang="en-GB" sz="900" b="1" i="0" u="none" strike="noStrike" dirty="0">
                          <a:solidFill>
                            <a:srgbClr val="FFFFFF"/>
                          </a:solidFill>
                          <a:effectLst/>
                          <a:latin typeface="Arial" panose="020B0604020202020204" pitchFamily="34" charset="0"/>
                        </a:rPr>
                      </a:br>
                      <a:r>
                        <a:rPr lang="en-GB" sz="900" b="1" i="0" u="none" strike="noStrike" dirty="0">
                          <a:solidFill>
                            <a:srgbClr val="FFFFFF"/>
                          </a:solidFill>
                          <a:effectLst/>
                          <a:latin typeface="Arial" panose="020B0604020202020204" pitchFamily="34" charset="0"/>
                        </a:rPr>
                        <a:t>Global Asset Management </a:t>
                      </a:r>
                    </a:p>
                  </a:txBody>
                  <a:tcPr marL="0" marR="0" marT="13500" marB="13500" anchor="b">
                    <a:lnL>
                      <a:noFill/>
                    </a:lnL>
                    <a:lnR>
                      <a:noFill/>
                    </a:lnR>
                    <a:lnT>
                      <a:noFill/>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1" i="0" u="none" strike="noStrike" dirty="0">
                          <a:solidFill>
                            <a:srgbClr val="FFFFFF"/>
                          </a:solidFill>
                          <a:effectLst/>
                          <a:latin typeface="Arial" panose="020B0604020202020204" pitchFamily="34" charset="0"/>
                        </a:rPr>
                        <a:t>BlackRock</a:t>
                      </a:r>
                    </a:p>
                  </a:txBody>
                  <a:tcPr marL="0" marR="0" marT="13500" marB="13500" anchor="b">
                    <a:lnL>
                      <a:noFill/>
                    </a:lnL>
                    <a:lnR>
                      <a:noFill/>
                    </a:lnR>
                    <a:lnT>
                      <a:noFill/>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1" i="0" u="none" strike="noStrike" dirty="0">
                          <a:solidFill>
                            <a:srgbClr val="FFFFFF"/>
                          </a:solidFill>
                          <a:effectLst/>
                          <a:latin typeface="Arial" panose="020B0604020202020204" pitchFamily="34" charset="0"/>
                        </a:rPr>
                        <a:t>JP Morgan Investment Management</a:t>
                      </a:r>
                    </a:p>
                  </a:txBody>
                  <a:tcPr marL="0" marR="0" marT="13500" marB="13500" anchor="b">
                    <a:lnL>
                      <a:noFill/>
                    </a:lnL>
                    <a:lnR>
                      <a:noFill/>
                    </a:lnR>
                    <a:lnT>
                      <a:noFill/>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1" i="0" u="none" strike="noStrike" dirty="0">
                          <a:solidFill>
                            <a:srgbClr val="FFFFFF"/>
                          </a:solidFill>
                          <a:effectLst/>
                          <a:latin typeface="Arial" panose="020B0604020202020204" pitchFamily="34" charset="0"/>
                        </a:rPr>
                        <a:t>UBS</a:t>
                      </a:r>
                      <a:br>
                        <a:rPr lang="en-GB" sz="900" b="1" i="0" u="none" strike="noStrike" dirty="0">
                          <a:solidFill>
                            <a:srgbClr val="FFFFFF"/>
                          </a:solidFill>
                          <a:effectLst/>
                          <a:latin typeface="Arial" panose="020B0604020202020204" pitchFamily="34" charset="0"/>
                        </a:rPr>
                      </a:br>
                      <a:r>
                        <a:rPr lang="en-GB" sz="900" b="1" i="0" u="none" strike="noStrike" dirty="0">
                          <a:solidFill>
                            <a:srgbClr val="FFFFFF"/>
                          </a:solidFill>
                          <a:effectLst/>
                          <a:latin typeface="Arial" panose="020B0604020202020204" pitchFamily="34" charset="0"/>
                        </a:rPr>
                        <a:t>Global Asset Management</a:t>
                      </a:r>
                    </a:p>
                  </a:txBody>
                  <a:tcPr marL="0" marR="0" marT="13500" marB="13500" anchor="b">
                    <a:lnL>
                      <a:noFill/>
                    </a:lnL>
                    <a:lnR>
                      <a:noFill/>
                    </a:lnR>
                    <a:lnT>
                      <a:noFill/>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1" i="0" u="none" strike="noStrike" dirty="0">
                          <a:solidFill>
                            <a:srgbClr val="FFFFFF"/>
                          </a:solidFill>
                          <a:effectLst/>
                          <a:latin typeface="Arial" panose="020B0604020202020204" pitchFamily="34" charset="0"/>
                        </a:rPr>
                        <a:t>RBC</a:t>
                      </a:r>
                      <a:br>
                        <a:rPr lang="en-GB" sz="900" b="1" i="0" u="none" strike="noStrike" dirty="0">
                          <a:solidFill>
                            <a:srgbClr val="FFFFFF"/>
                          </a:solidFill>
                          <a:effectLst/>
                          <a:latin typeface="Arial" panose="020B0604020202020204" pitchFamily="34" charset="0"/>
                        </a:rPr>
                      </a:br>
                      <a:r>
                        <a:rPr lang="en-GB" sz="900" b="1" i="0" u="none" strike="noStrike" dirty="0">
                          <a:solidFill>
                            <a:srgbClr val="FFFFFF"/>
                          </a:solidFill>
                          <a:effectLst/>
                          <a:latin typeface="Arial" panose="020B0604020202020204" pitchFamily="34" charset="0"/>
                        </a:rPr>
                        <a:t>Global Asset Management</a:t>
                      </a:r>
                    </a:p>
                  </a:txBody>
                  <a:tcPr marL="0" marR="0" marT="13500" marB="13500" anchor="b">
                    <a:lnL>
                      <a:noFill/>
                    </a:lnL>
                    <a:lnR>
                      <a:noFill/>
                    </a:lnR>
                    <a:lnT>
                      <a:noFill/>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en-GB" sz="900" b="1" i="0" u="none" strike="noStrike" dirty="0">
                          <a:solidFill>
                            <a:srgbClr val="FFFFFF"/>
                          </a:solidFill>
                          <a:effectLst/>
                          <a:latin typeface="Arial" panose="020B0604020202020204" pitchFamily="34" charset="0"/>
                        </a:rPr>
                        <a:t>CIBC</a:t>
                      </a:r>
                      <a:br>
                        <a:rPr lang="en-GB" sz="900" b="1" i="0" u="none" strike="noStrike" dirty="0">
                          <a:solidFill>
                            <a:srgbClr val="FFFFFF"/>
                          </a:solidFill>
                          <a:effectLst/>
                          <a:latin typeface="Arial" panose="020B0604020202020204" pitchFamily="34" charset="0"/>
                        </a:rPr>
                      </a:br>
                      <a:r>
                        <a:rPr lang="en-GB" sz="900" b="1" i="0" u="none" strike="noStrike" dirty="0">
                          <a:solidFill>
                            <a:srgbClr val="FFFFFF"/>
                          </a:solidFill>
                          <a:effectLst/>
                          <a:latin typeface="Arial" panose="020B0604020202020204" pitchFamily="34" charset="0"/>
                        </a:rPr>
                        <a:t>Global Asset Management</a:t>
                      </a:r>
                    </a:p>
                  </a:txBody>
                  <a:tcPr marL="0" marR="0" marT="13500" marB="13500" anchor="b">
                    <a:lnL>
                      <a:noFill/>
                    </a:lnL>
                    <a:lnR>
                      <a:noFill/>
                    </a:lnR>
                    <a:lnT>
                      <a:noFill/>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0079C1"/>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en-GB" sz="900" b="1" i="0" u="none" strike="noStrike" dirty="0">
                          <a:solidFill>
                            <a:srgbClr val="FFFFFF"/>
                          </a:solidFill>
                          <a:effectLst/>
                          <a:latin typeface="Arial" panose="020B0604020202020204" pitchFamily="34" charset="0"/>
                        </a:rPr>
                        <a:t>TD Asset Management</a:t>
                      </a:r>
                    </a:p>
                  </a:txBody>
                  <a:tcPr marL="0" marR="0" marT="13500" marB="13500" anchor="b">
                    <a:lnL>
                      <a:noFill/>
                    </a:lnL>
                    <a:lnR>
                      <a:noFill/>
                    </a:lnR>
                    <a:lnT>
                      <a:noFill/>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0079C1"/>
                    </a:solidFill>
                  </a:tcPr>
                </a:tc>
                <a:extLst>
                  <a:ext uri="{0D108BD9-81ED-4DB2-BD59-A6C34878D82A}">
                    <a16:rowId xmlns:a16="http://schemas.microsoft.com/office/drawing/2014/main" val="2301788298"/>
                  </a:ext>
                </a:extLst>
              </a:tr>
              <a:tr h="174576">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en-GB" sz="1000" b="1" i="0" u="none" strike="noStrike" dirty="0">
                          <a:solidFill>
                            <a:srgbClr val="000000"/>
                          </a:solidFill>
                          <a:effectLst/>
                          <a:latin typeface="Arial" panose="020B0604020202020204" pitchFamily="34" charset="0"/>
                        </a:rPr>
                        <a:t>UN PRI Stats</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extLst>
                  <a:ext uri="{0D108BD9-81ED-4DB2-BD59-A6C34878D82A}">
                    <a16:rowId xmlns:a16="http://schemas.microsoft.com/office/drawing/2014/main" val="3988854187"/>
                  </a:ext>
                </a:extLst>
              </a:tr>
              <a:tr h="158933">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en-GB" sz="1000" b="0" i="0" u="none" strike="noStrike" dirty="0">
                          <a:solidFill>
                            <a:srgbClr val="000000"/>
                          </a:solidFill>
                          <a:effectLst/>
                          <a:latin typeface="Arial" panose="020B0604020202020204" pitchFamily="34" charset="0"/>
                        </a:rPr>
                        <a:t>Signatory since:</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2006</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a:solidFill>
                            <a:srgbClr val="000000"/>
                          </a:solidFill>
                          <a:effectLst/>
                          <a:latin typeface="Arial" panose="020B0604020202020204" pitchFamily="34" charset="0"/>
                        </a:rPr>
                        <a:t>2008</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a:solidFill>
                            <a:srgbClr val="000000"/>
                          </a:solidFill>
                          <a:effectLst/>
                          <a:latin typeface="Arial" panose="020B0604020202020204" pitchFamily="34" charset="0"/>
                        </a:rPr>
                        <a:t>2007</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a:solidFill>
                            <a:srgbClr val="000000"/>
                          </a:solidFill>
                          <a:effectLst/>
                          <a:latin typeface="Arial" panose="020B0604020202020204" pitchFamily="34" charset="0"/>
                        </a:rPr>
                        <a:t>2009</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2015</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marL="0" algn="ctr" defTabSz="422041" rtl="0" eaLnBrk="1" fontAlgn="b" latinLnBrk="0" hangingPunct="1"/>
                      <a:r>
                        <a:rPr lang="en-GB" sz="1000" b="0" i="0" u="none" strike="noStrike" kern="1200" dirty="0">
                          <a:solidFill>
                            <a:srgbClr val="000000"/>
                          </a:solidFill>
                          <a:effectLst/>
                          <a:latin typeface="Arial" panose="020B0604020202020204" pitchFamily="34" charset="0"/>
                          <a:ea typeface="+mn-ea"/>
                          <a:cs typeface="+mn-cs"/>
                        </a:rPr>
                        <a:t>2017</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marL="0" algn="ctr" defTabSz="422041" rtl="0" eaLnBrk="1" fontAlgn="b" latinLnBrk="0" hangingPunct="1"/>
                      <a:r>
                        <a:rPr lang="en-GB" sz="1000" b="0" i="0" u="none" strike="noStrike" kern="1200" dirty="0">
                          <a:solidFill>
                            <a:srgbClr val="000000"/>
                          </a:solidFill>
                          <a:effectLst/>
                          <a:latin typeface="Arial" panose="020B0604020202020204" pitchFamily="34" charset="0"/>
                          <a:ea typeface="+mn-ea"/>
                          <a:cs typeface="+mn-cs"/>
                        </a:rPr>
                        <a:t>2008</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801215"/>
                  </a:ext>
                </a:extLst>
              </a:tr>
              <a:tr h="158933">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en-GB" sz="1000" b="0" i="0" u="none" strike="noStrike" dirty="0">
                          <a:solidFill>
                            <a:srgbClr val="000000"/>
                          </a:solidFill>
                          <a:effectLst/>
                          <a:latin typeface="Arial" panose="020B0604020202020204" pitchFamily="34" charset="0"/>
                        </a:rPr>
                        <a:t>Score for "active ownership"</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A+</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"above peers"</a:t>
                      </a:r>
                    </a:p>
                  </a:txBody>
                  <a:tcPr marL="0" marR="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not disclosed</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a:solidFill>
                            <a:srgbClr val="000000"/>
                          </a:solidFill>
                          <a:effectLst/>
                          <a:latin typeface="Arial" panose="020B0604020202020204" pitchFamily="34" charset="0"/>
                        </a:rPr>
                        <a:t>A</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A</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marL="0" algn="ctr" defTabSz="422041" rtl="0" eaLnBrk="1" fontAlgn="b" latinLnBrk="0" hangingPunct="1"/>
                      <a:r>
                        <a:rPr lang="en-GB" sz="1000" b="0" i="0" u="none" strike="noStrike" kern="1200" dirty="0">
                          <a:solidFill>
                            <a:srgbClr val="000000"/>
                          </a:solidFill>
                          <a:effectLst/>
                          <a:latin typeface="Arial" panose="020B0604020202020204" pitchFamily="34" charset="0"/>
                          <a:ea typeface="+mn-ea"/>
                          <a:cs typeface="+mn-cs"/>
                        </a:rPr>
                        <a:t>not disclosed</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marL="0" algn="ctr" defTabSz="422041" rtl="0" eaLnBrk="1" fontAlgn="b" latinLnBrk="0" hangingPunct="1"/>
                      <a:r>
                        <a:rPr lang="en-GB" sz="1000" b="0" i="0" u="none" strike="noStrike" kern="1200" dirty="0">
                          <a:solidFill>
                            <a:srgbClr val="000000"/>
                          </a:solidFill>
                          <a:effectLst/>
                          <a:latin typeface="Arial" panose="020B0604020202020204" pitchFamily="34" charset="0"/>
                          <a:ea typeface="+mn-ea"/>
                          <a:cs typeface="+mn-cs"/>
                        </a:rPr>
                        <a:t>A</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912851"/>
                  </a:ext>
                </a:extLst>
              </a:tr>
              <a:tr h="158933">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en-GB" sz="1000" b="0" i="0" u="none" strike="noStrike" dirty="0">
                          <a:solidFill>
                            <a:srgbClr val="000000"/>
                          </a:solidFill>
                          <a:effectLst/>
                          <a:latin typeface="Arial" panose="020B0604020202020204" pitchFamily="34" charset="0"/>
                        </a:rPr>
                        <a:t>Size of dedicated RI Team</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16</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31</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a:solidFill>
                            <a:srgbClr val="000000"/>
                          </a:solidFill>
                          <a:effectLst/>
                          <a:latin typeface="Arial" panose="020B0604020202020204" pitchFamily="34" charset="0"/>
                        </a:rPr>
                        <a:t>30*</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20</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4</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marL="0" algn="ctr" defTabSz="422041" rtl="0" eaLnBrk="1" fontAlgn="b" latinLnBrk="0" hangingPunct="1"/>
                      <a:r>
                        <a:rPr lang="en-GB" sz="1000" b="0" i="0" u="none" strike="noStrike" kern="1200" dirty="0">
                          <a:solidFill>
                            <a:srgbClr val="000000"/>
                          </a:solidFill>
                          <a:effectLst/>
                          <a:latin typeface="Arial" panose="020B0604020202020204" pitchFamily="34" charset="0"/>
                          <a:ea typeface="+mn-ea"/>
                          <a:cs typeface="+mn-cs"/>
                        </a:rPr>
                        <a:t>not disclosed</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marL="0" marR="0" lvl="0" indent="0" algn="ctr" defTabSz="422041" rtl="0" eaLnBrk="1" fontAlgn="b" latinLnBrk="0" hangingPunct="1">
                        <a:lnSpc>
                          <a:spcPct val="100000"/>
                        </a:lnSpc>
                        <a:spcBef>
                          <a:spcPts val="0"/>
                        </a:spcBef>
                        <a:spcAft>
                          <a:spcPts val="0"/>
                        </a:spcAft>
                        <a:buClrTx/>
                        <a:buSzTx/>
                        <a:buFontTx/>
                        <a:buNone/>
                        <a:tabLst/>
                        <a:defRPr/>
                      </a:pPr>
                      <a:r>
                        <a:rPr lang="en-GB" sz="1000" b="0" i="0" u="none" strike="noStrike" kern="1200" dirty="0">
                          <a:solidFill>
                            <a:srgbClr val="000000"/>
                          </a:solidFill>
                          <a:effectLst/>
                          <a:latin typeface="Arial" panose="020B0604020202020204" pitchFamily="34" charset="0"/>
                          <a:ea typeface="+mn-ea"/>
                          <a:cs typeface="+mn-cs"/>
                        </a:rPr>
                        <a:t>not disclosed</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0680541"/>
                  </a:ext>
                </a:extLst>
              </a:tr>
              <a:tr h="71849">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endParaRPr lang="en-GB" sz="400" b="1" i="0" u="none" strike="noStrike" dirty="0">
                        <a:solidFill>
                          <a:srgbClr val="000000"/>
                        </a:solidFill>
                        <a:effectLst/>
                        <a:latin typeface="Arial" panose="020B0604020202020204" pitchFamily="34" charset="0"/>
                      </a:endParaRPr>
                    </a:p>
                  </a:txBody>
                  <a:tcPr marL="67500" marR="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400" b="0"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400" b="0"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400" b="0"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400" b="0"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400" b="0"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endParaRPr lang="en-GB" sz="400" b="0"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endParaRPr lang="en-GB" sz="400" b="0"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8702979"/>
                  </a:ext>
                </a:extLst>
              </a:tr>
              <a:tr h="174576">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en-GB" sz="1000" b="1" i="0" u="none" strike="noStrike" dirty="0">
                          <a:solidFill>
                            <a:srgbClr val="000000"/>
                          </a:solidFill>
                          <a:effectLst/>
                          <a:latin typeface="Arial" panose="020B0604020202020204" pitchFamily="34" charset="0"/>
                        </a:rPr>
                        <a:t>US Investor Stewardship Group</a:t>
                      </a:r>
                    </a:p>
                  </a:txBody>
                  <a:tcPr marL="67500" marR="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0" i="0" u="none" strike="noStrike" dirty="0">
                          <a:solidFill>
                            <a:srgbClr val="000000"/>
                          </a:solidFill>
                          <a:effectLst/>
                          <a:latin typeface="Arial" panose="020B0604020202020204" pitchFamily="34" charset="0"/>
                        </a:rPr>
                        <a:t>"Endorser“*</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0" i="0" u="none" strike="noStrike">
                          <a:solidFill>
                            <a:srgbClr val="000000"/>
                          </a:solidFill>
                          <a:effectLst/>
                          <a:latin typeface="Arial" panose="020B0604020202020204" pitchFamily="34" charset="0"/>
                        </a:rPr>
                        <a:t>"Signatory"</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0" i="0" u="none" strike="noStrike" dirty="0">
                          <a:solidFill>
                            <a:srgbClr val="000000"/>
                          </a:solidFill>
                          <a:effectLst/>
                          <a:latin typeface="Arial" panose="020B0604020202020204" pitchFamily="34" charset="0"/>
                        </a:rPr>
                        <a:t>"Signatory"</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0" i="0" u="none" strike="noStrike" dirty="0">
                          <a:solidFill>
                            <a:srgbClr val="000000"/>
                          </a:solidFill>
                          <a:effectLst/>
                          <a:latin typeface="Arial" panose="020B0604020202020204" pitchFamily="34" charset="0"/>
                        </a:rPr>
                        <a:t>"Endorser"</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0" i="0" u="none" strike="noStrike" dirty="0">
                          <a:solidFill>
                            <a:srgbClr val="000000"/>
                          </a:solidFill>
                          <a:effectLst/>
                          <a:latin typeface="Arial" panose="020B0604020202020204" pitchFamily="34" charset="0"/>
                        </a:rPr>
                        <a:t>"Signatory"</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0" i="0" u="none" strike="noStrike" dirty="0">
                          <a:solidFill>
                            <a:srgbClr val="000000"/>
                          </a:solidFill>
                          <a:effectLst/>
                          <a:latin typeface="Arial" panose="020B0604020202020204" pitchFamily="34" charset="0"/>
                        </a:rPr>
                        <a:t>Not signed</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0" i="0" u="none" strike="noStrike" dirty="0">
                          <a:solidFill>
                            <a:srgbClr val="000000"/>
                          </a:solidFill>
                          <a:effectLst/>
                          <a:latin typeface="Arial" panose="020B0604020202020204" pitchFamily="34" charset="0"/>
                        </a:rPr>
                        <a:t>“Signatory”</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extLst>
                  <a:ext uri="{0D108BD9-81ED-4DB2-BD59-A6C34878D82A}">
                    <a16:rowId xmlns:a16="http://schemas.microsoft.com/office/drawing/2014/main" val="1674369786"/>
                  </a:ext>
                </a:extLst>
              </a:tr>
              <a:tr h="71849">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endParaRPr lang="en-GB" sz="400" b="1"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400" b="1"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400" b="1"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400" b="1"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400" b="1" i="0" u="none" strike="noStrike">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400" b="1"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400" b="1"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400" b="1"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524945689"/>
                  </a:ext>
                </a:extLst>
              </a:tr>
              <a:tr h="174576">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en-GB" sz="1000" b="1" i="0" u="none" strike="noStrike" dirty="0">
                          <a:solidFill>
                            <a:srgbClr val="000000"/>
                          </a:solidFill>
                          <a:effectLst/>
                          <a:latin typeface="Arial" panose="020B0604020202020204" pitchFamily="34" charset="0"/>
                        </a:rPr>
                        <a:t>Votes against management</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900" b="1" i="0" u="none" strike="noStrike" dirty="0">
                          <a:solidFill>
                            <a:srgbClr val="000000"/>
                          </a:solidFill>
                          <a:effectLst/>
                          <a:latin typeface="Arial" panose="020B0604020202020204" pitchFamily="34" charset="0"/>
                        </a:rPr>
                        <a:t> </a:t>
                      </a: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solidFill>
                      <a:srgbClr val="B1E5FE"/>
                    </a:solidFill>
                  </a:tcPr>
                </a:tc>
                <a:extLst>
                  <a:ext uri="{0D108BD9-81ED-4DB2-BD59-A6C34878D82A}">
                    <a16:rowId xmlns:a16="http://schemas.microsoft.com/office/drawing/2014/main" val="352949518"/>
                  </a:ext>
                </a:extLst>
              </a:tr>
              <a:tr h="144526">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en-GB" sz="1000" b="0" i="0" u="none" strike="noStrike" dirty="0">
                          <a:solidFill>
                            <a:srgbClr val="000000"/>
                          </a:solidFill>
                          <a:effectLst/>
                          <a:latin typeface="Arial" panose="020B0604020202020204" pitchFamily="34" charset="0"/>
                        </a:rPr>
                        <a:t>North America</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24.5</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4.1</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a:solidFill>
                            <a:srgbClr val="000000"/>
                          </a:solidFill>
                          <a:effectLst/>
                          <a:latin typeface="Arial" panose="020B0604020202020204" pitchFamily="34" charset="0"/>
                        </a:rPr>
                        <a:t>4.6</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12.1</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9.4</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en-GB" sz="1000" b="0" i="0" u="none" strike="noStrike">
                          <a:solidFill>
                            <a:srgbClr val="000000"/>
                          </a:solidFill>
                          <a:effectLst/>
                          <a:latin typeface="Arial" panose="020B0604020202020204" pitchFamily="34" charset="0"/>
                        </a:rPr>
                        <a:t>6.7</a:t>
                      </a:r>
                    </a:p>
                  </a:txBody>
                  <a:tcPr marL="67500" marR="67500" marT="0" marB="13500" anchor="ctr">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en-GB" sz="1000" b="0" i="0" u="none" strike="noStrike" dirty="0">
                          <a:solidFill>
                            <a:srgbClr val="000000"/>
                          </a:solidFill>
                          <a:effectLst/>
                          <a:latin typeface="Arial" panose="020B0604020202020204" pitchFamily="34" charset="0"/>
                        </a:rPr>
                        <a:t>9.8</a:t>
                      </a:r>
                    </a:p>
                  </a:txBody>
                  <a:tcPr marL="67500" marR="67500" marT="0" marB="13500" anchor="ctr">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0479196"/>
                  </a:ext>
                </a:extLst>
              </a:tr>
              <a:tr h="144526">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en-GB" sz="1000" b="0" i="0" u="none" strike="noStrike">
                          <a:solidFill>
                            <a:srgbClr val="000000"/>
                          </a:solidFill>
                          <a:effectLst/>
                          <a:latin typeface="Arial" panose="020B0604020202020204" pitchFamily="34" charset="0"/>
                        </a:rPr>
                        <a:t>Europe</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14.5</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9.9</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7.4</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a:solidFill>
                            <a:srgbClr val="000000"/>
                          </a:solidFill>
                          <a:effectLst/>
                          <a:latin typeface="Arial" panose="020B0604020202020204" pitchFamily="34" charset="0"/>
                        </a:rPr>
                        <a:t>10.2</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8.8</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en-GB" sz="1000" b="0" i="0" u="none" strike="noStrike">
                          <a:solidFill>
                            <a:srgbClr val="000000"/>
                          </a:solidFill>
                          <a:effectLst/>
                          <a:latin typeface="Arial" panose="020B0604020202020204" pitchFamily="34" charset="0"/>
                        </a:rPr>
                        <a:t>6.7</a:t>
                      </a:r>
                    </a:p>
                  </a:txBody>
                  <a:tcPr marL="67500" marR="67500" marT="0" marB="13500" anchor="ctr">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en-GB" sz="1000" b="0" i="0" u="none" strike="noStrike">
                          <a:solidFill>
                            <a:srgbClr val="000000"/>
                          </a:solidFill>
                          <a:effectLst/>
                          <a:latin typeface="Arial" panose="020B0604020202020204" pitchFamily="34" charset="0"/>
                        </a:rPr>
                        <a:t>10.1</a:t>
                      </a:r>
                    </a:p>
                  </a:txBody>
                  <a:tcPr marL="67500" marR="67500" marT="0" marB="13500" anchor="ctr">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4829024"/>
                  </a:ext>
                </a:extLst>
              </a:tr>
              <a:tr h="144526">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en-GB" sz="1000" b="0" i="0" u="none" strike="noStrike">
                          <a:solidFill>
                            <a:srgbClr val="000000"/>
                          </a:solidFill>
                          <a:effectLst/>
                          <a:latin typeface="Arial" panose="020B0604020202020204" pitchFamily="34" charset="0"/>
                        </a:rPr>
                        <a:t>Rest of World</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24.7</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a:solidFill>
                            <a:srgbClr val="000000"/>
                          </a:solidFill>
                          <a:effectLst/>
                          <a:latin typeface="Arial" panose="020B0604020202020204" pitchFamily="34" charset="0"/>
                        </a:rPr>
                        <a:t>8.2</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9.7</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12.1</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10.6</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en-GB" sz="1000" b="0" i="0" u="none" strike="noStrike">
                          <a:solidFill>
                            <a:srgbClr val="000000"/>
                          </a:solidFill>
                          <a:effectLst/>
                          <a:latin typeface="Arial" panose="020B0604020202020204" pitchFamily="34" charset="0"/>
                        </a:rPr>
                        <a:t>8.1</a:t>
                      </a:r>
                    </a:p>
                  </a:txBody>
                  <a:tcPr marL="67500" marR="67500" marT="0" marB="13500" anchor="ctr">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en-GB" sz="1000" b="0" i="0" u="none" strike="noStrike">
                          <a:solidFill>
                            <a:srgbClr val="000000"/>
                          </a:solidFill>
                          <a:effectLst/>
                          <a:latin typeface="Arial" panose="020B0604020202020204" pitchFamily="34" charset="0"/>
                        </a:rPr>
                        <a:t>9.6</a:t>
                      </a:r>
                    </a:p>
                  </a:txBody>
                  <a:tcPr marL="67500" marR="67500" marT="0" marB="13500" anchor="ctr">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7502550"/>
                  </a:ext>
                </a:extLst>
              </a:tr>
              <a:tr h="144526">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en-GB" sz="1000" b="1" i="0" u="none" strike="noStrike" dirty="0">
                          <a:solidFill>
                            <a:srgbClr val="000000"/>
                          </a:solidFill>
                          <a:effectLst/>
                          <a:latin typeface="Arial" panose="020B0604020202020204" pitchFamily="34" charset="0"/>
                        </a:rPr>
                        <a:t>Specific issues</a:t>
                      </a:r>
                      <a:r>
                        <a:rPr lang="en-GB" sz="1000" b="0" i="0" u="none" strike="noStrike" dirty="0">
                          <a:solidFill>
                            <a:srgbClr val="000000"/>
                          </a:solidFill>
                          <a:effectLst/>
                          <a:latin typeface="Arial" panose="020B0604020202020204" pitchFamily="34" charset="0"/>
                        </a:rPr>
                        <a:t>:</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1000" b="0" i="0" u="none" strike="noStrike">
                        <a:solidFill>
                          <a:srgbClr val="000000"/>
                        </a:solidFill>
                        <a:effectLst/>
                        <a:latin typeface="Arial" panose="020B0604020202020204" pitchFamily="34" charset="0"/>
                      </a:endParaRP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1000" b="0" i="0" u="none" strike="noStrike">
                        <a:solidFill>
                          <a:srgbClr val="000000"/>
                        </a:solidFill>
                        <a:effectLst/>
                        <a:latin typeface="Arial" panose="020B0604020202020204" pitchFamily="34" charset="0"/>
                      </a:endParaRP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1000" b="0" i="0" u="none" strike="noStrike">
                        <a:solidFill>
                          <a:srgbClr val="000000"/>
                        </a:solidFill>
                        <a:effectLst/>
                        <a:latin typeface="Arial" panose="020B0604020202020204" pitchFamily="34" charset="0"/>
                      </a:endParaRP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1000" b="0" i="0" u="none" strike="noStrike" dirty="0">
                        <a:solidFill>
                          <a:srgbClr val="000000"/>
                        </a:solidFill>
                        <a:effectLst/>
                        <a:latin typeface="Arial" panose="020B0604020202020204" pitchFamily="34" charset="0"/>
                      </a:endParaRP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endParaRPr lang="en-GB" sz="1000" b="0" i="0" u="none" strike="noStrike" dirty="0">
                        <a:solidFill>
                          <a:srgbClr val="000000"/>
                        </a:solidFill>
                        <a:effectLst/>
                        <a:latin typeface="Arial" panose="020B0604020202020204" pitchFamily="34" charset="0"/>
                      </a:endParaRP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endParaRPr lang="en-GB" sz="1000" b="0" i="0" u="none" strike="noStrike" dirty="0">
                        <a:solidFill>
                          <a:srgbClr val="000000"/>
                        </a:solidFill>
                        <a:effectLst/>
                        <a:latin typeface="Arial" panose="020B0604020202020204" pitchFamily="34" charset="0"/>
                      </a:endParaRP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endParaRPr lang="en-GB" sz="1000" b="0" i="0" u="none" strike="noStrike">
                        <a:solidFill>
                          <a:srgbClr val="000000"/>
                        </a:solidFill>
                        <a:effectLst/>
                        <a:latin typeface="Arial" panose="020B0604020202020204" pitchFamily="34" charset="0"/>
                      </a:endParaRP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8179009"/>
                  </a:ext>
                </a:extLst>
              </a:tr>
              <a:tr h="144526">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en-GB" sz="1000" b="0" i="0" u="none" strike="noStrike">
                          <a:solidFill>
                            <a:srgbClr val="000000"/>
                          </a:solidFill>
                          <a:effectLst/>
                          <a:latin typeface="Arial" panose="020B0604020202020204" pitchFamily="34" charset="0"/>
                        </a:rPr>
                        <a:t>Remuneration</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a:solidFill>
                            <a:srgbClr val="000000"/>
                          </a:solidFill>
                          <a:effectLst/>
                          <a:latin typeface="Arial" panose="020B0604020202020204" pitchFamily="34" charset="0"/>
                        </a:rPr>
                        <a:t>48.1</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a:solidFill>
                            <a:srgbClr val="000000"/>
                          </a:solidFill>
                          <a:effectLst/>
                          <a:latin typeface="Arial" panose="020B0604020202020204" pitchFamily="34" charset="0"/>
                        </a:rPr>
                        <a:t>13.4</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a:solidFill>
                            <a:srgbClr val="000000"/>
                          </a:solidFill>
                          <a:effectLst/>
                          <a:latin typeface="Arial" panose="020B0604020202020204" pitchFamily="34" charset="0"/>
                        </a:rPr>
                        <a:t>12.2</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a:solidFill>
                            <a:srgbClr val="000000"/>
                          </a:solidFill>
                          <a:effectLst/>
                          <a:latin typeface="Arial" panose="020B0604020202020204" pitchFamily="34" charset="0"/>
                        </a:rPr>
                        <a:t>27.2</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22.9</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en-GB" sz="1000" b="0" i="0" u="none" strike="noStrike" dirty="0">
                          <a:solidFill>
                            <a:srgbClr val="000000"/>
                          </a:solidFill>
                          <a:effectLst/>
                          <a:latin typeface="Arial" panose="020B0604020202020204" pitchFamily="34" charset="0"/>
                        </a:rPr>
                        <a:t>13.1</a:t>
                      </a:r>
                    </a:p>
                  </a:txBody>
                  <a:tcPr marL="67500" marR="67500" marT="0" marB="13500" anchor="ctr">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en-GB" sz="1000" b="0" i="0" u="none" strike="noStrike" dirty="0">
                          <a:solidFill>
                            <a:srgbClr val="000000"/>
                          </a:solidFill>
                          <a:effectLst/>
                          <a:latin typeface="Arial" panose="020B0604020202020204" pitchFamily="34" charset="0"/>
                        </a:rPr>
                        <a:t>17.8</a:t>
                      </a:r>
                    </a:p>
                  </a:txBody>
                  <a:tcPr marL="67500" marR="67500" marT="0" marB="13500" anchor="ctr">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1030519"/>
                  </a:ext>
                </a:extLst>
              </a:tr>
              <a:tr h="144526">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r>
                        <a:rPr lang="en-GB" sz="1000" b="0" i="0" u="none" strike="noStrike" dirty="0">
                          <a:solidFill>
                            <a:srgbClr val="000000"/>
                          </a:solidFill>
                          <a:effectLst/>
                          <a:latin typeface="Arial" panose="020B0604020202020204" pitchFamily="34" charset="0"/>
                        </a:rPr>
                        <a:t>Director elections</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a:solidFill>
                            <a:srgbClr val="000000"/>
                          </a:solidFill>
                          <a:effectLst/>
                          <a:latin typeface="Arial" panose="020B0604020202020204" pitchFamily="34" charset="0"/>
                        </a:rPr>
                        <a:t>22.6</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3.9</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6.7</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a:solidFill>
                            <a:srgbClr val="000000"/>
                          </a:solidFill>
                          <a:effectLst/>
                          <a:latin typeface="Arial" panose="020B0604020202020204" pitchFamily="34" charset="0"/>
                        </a:rPr>
                        <a:t>9.0</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b"/>
                      <a:r>
                        <a:rPr lang="en-GB" sz="1000" b="0" i="0" u="none" strike="noStrike" dirty="0">
                          <a:solidFill>
                            <a:srgbClr val="000000"/>
                          </a:solidFill>
                          <a:effectLst/>
                          <a:latin typeface="Arial" panose="020B0604020202020204" pitchFamily="34" charset="0"/>
                        </a:rPr>
                        <a:t>4.6</a:t>
                      </a:r>
                    </a:p>
                  </a:txBody>
                  <a:tcPr marL="67500" marR="67500" marT="0" marB="13500" anchor="b">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en-GB" sz="1000" b="0" i="0" u="none" strike="noStrike">
                          <a:solidFill>
                            <a:srgbClr val="000000"/>
                          </a:solidFill>
                          <a:effectLst/>
                          <a:latin typeface="Arial" panose="020B0604020202020204" pitchFamily="34" charset="0"/>
                        </a:rPr>
                        <a:t>3</a:t>
                      </a:r>
                    </a:p>
                  </a:txBody>
                  <a:tcPr marL="67500" marR="67500" marT="0" marB="13500" anchor="ctr">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ctr" fontAlgn="ctr"/>
                      <a:r>
                        <a:rPr lang="en-GB" sz="1000" b="0" i="0" u="none" strike="noStrike" dirty="0">
                          <a:solidFill>
                            <a:srgbClr val="000000"/>
                          </a:solidFill>
                          <a:effectLst/>
                          <a:latin typeface="Arial" panose="020B0604020202020204" pitchFamily="34" charset="0"/>
                        </a:rPr>
                        <a:t>6.3</a:t>
                      </a:r>
                    </a:p>
                  </a:txBody>
                  <a:tcPr marL="67500" marR="67500" marT="0" marB="13500" anchor="ctr">
                    <a:lnL>
                      <a:noFill/>
                    </a:lnL>
                    <a:lnR>
                      <a:noFill/>
                    </a:lnR>
                    <a:lnT w="6350" cap="flat" cmpd="sng" algn="ctr">
                      <a:solidFill>
                        <a:srgbClr val="AAAAAA"/>
                      </a:solidFill>
                      <a:prstDash val="solid"/>
                      <a:round/>
                      <a:headEnd type="none" w="med" len="med"/>
                      <a:tailEnd type="none" w="med" len="med"/>
                    </a:lnT>
                    <a:lnB w="6350" cap="flat" cmpd="sng" algn="ctr">
                      <a:solidFill>
                        <a:srgbClr val="AAAAA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517671"/>
                  </a:ext>
                </a:extLst>
              </a:tr>
              <a:tr h="138845">
                <a:tc gridSpan="7">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marL="0" marR="0" lvl="0" indent="0" algn="l" defTabSz="422041" rtl="0" eaLnBrk="1" fontAlgn="b" latinLnBrk="0" hangingPunct="1">
                        <a:lnSpc>
                          <a:spcPct val="100000"/>
                        </a:lnSpc>
                        <a:spcBef>
                          <a:spcPts val="0"/>
                        </a:spcBef>
                        <a:spcAft>
                          <a:spcPts val="0"/>
                        </a:spcAft>
                        <a:buClrTx/>
                        <a:buSzTx/>
                        <a:buFontTx/>
                        <a:buNone/>
                        <a:tabLst/>
                        <a:defRPr/>
                      </a:pPr>
                      <a:r>
                        <a:rPr lang="en-GB" sz="800" b="0" i="0" u="none" strike="noStrike" dirty="0">
                          <a:solidFill>
                            <a:srgbClr val="000000"/>
                          </a:solidFill>
                          <a:effectLst/>
                          <a:latin typeface="Arial" panose="020B0604020202020204" pitchFamily="34" charset="0"/>
                        </a:rPr>
                        <a:t>Sources: PRI (2018 report), Investor Stewardship Group, Proxy Insight - % Votes against management. *cross-functional</a:t>
                      </a:r>
                    </a:p>
                  </a:txBody>
                  <a:tcPr marL="0" marR="67500" marT="13500" marB="13500" anchor="b">
                    <a:lnL>
                      <a:noFill/>
                    </a:lnL>
                    <a:lnR>
                      <a:noFill/>
                    </a:lnR>
                    <a:lnT w="6350" cap="flat" cmpd="sng" algn="ctr">
                      <a:solidFill>
                        <a:srgbClr val="AAAAAA"/>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lvl1pPr marL="0" algn="l" defTabSz="457200" rtl="0" eaLnBrk="1" latinLnBrk="0" hangingPunct="1">
                        <a:defRPr sz="1800" kern="1200">
                          <a:solidFill>
                            <a:schemeClr val="tx1"/>
                          </a:solidFill>
                          <a:latin typeface="Arial" panose="020B0604020202020204"/>
                        </a:defRPr>
                      </a:lvl1pPr>
                      <a:lvl2pPr marL="457200" algn="l" defTabSz="457200" rtl="0" eaLnBrk="1" latinLnBrk="0" hangingPunct="1">
                        <a:defRPr sz="1800" kern="1200">
                          <a:solidFill>
                            <a:schemeClr val="tx1"/>
                          </a:solidFill>
                          <a:latin typeface="Arial" panose="020B0604020202020204"/>
                        </a:defRPr>
                      </a:lvl2pPr>
                      <a:lvl3pPr marL="914400" algn="l" defTabSz="457200" rtl="0" eaLnBrk="1" latinLnBrk="0" hangingPunct="1">
                        <a:defRPr sz="1800" kern="1200">
                          <a:solidFill>
                            <a:schemeClr val="tx1"/>
                          </a:solidFill>
                          <a:latin typeface="Arial" panose="020B0604020202020204"/>
                        </a:defRPr>
                      </a:lvl3pPr>
                      <a:lvl4pPr marL="1371600" algn="l" defTabSz="457200" rtl="0" eaLnBrk="1" latinLnBrk="0" hangingPunct="1">
                        <a:defRPr sz="1800" kern="1200">
                          <a:solidFill>
                            <a:schemeClr val="tx1"/>
                          </a:solidFill>
                          <a:latin typeface="Arial" panose="020B0604020202020204"/>
                        </a:defRPr>
                      </a:lvl4pPr>
                      <a:lvl5pPr marL="1828800" algn="l" defTabSz="457200" rtl="0" eaLnBrk="1" latinLnBrk="0" hangingPunct="1">
                        <a:defRPr sz="1800" kern="1200">
                          <a:solidFill>
                            <a:schemeClr val="tx1"/>
                          </a:solidFill>
                          <a:latin typeface="Arial" panose="020B0604020202020204"/>
                        </a:defRPr>
                      </a:lvl5pPr>
                      <a:lvl6pPr marL="2286000" algn="l" defTabSz="457200" rtl="0" eaLnBrk="1" latinLnBrk="0" hangingPunct="1">
                        <a:defRPr sz="1800" kern="1200">
                          <a:solidFill>
                            <a:schemeClr val="tx1"/>
                          </a:solidFill>
                          <a:latin typeface="Arial" panose="020B0604020202020204"/>
                        </a:defRPr>
                      </a:lvl6pPr>
                      <a:lvl7pPr marL="2743200" algn="l" defTabSz="457200" rtl="0" eaLnBrk="1" latinLnBrk="0" hangingPunct="1">
                        <a:defRPr sz="1800" kern="1200">
                          <a:solidFill>
                            <a:schemeClr val="tx1"/>
                          </a:solidFill>
                          <a:latin typeface="Arial" panose="020B0604020202020204"/>
                        </a:defRPr>
                      </a:lvl7pPr>
                      <a:lvl8pPr marL="3200400" algn="l" defTabSz="457200" rtl="0" eaLnBrk="1" latinLnBrk="0" hangingPunct="1">
                        <a:defRPr sz="1800" kern="1200">
                          <a:solidFill>
                            <a:schemeClr val="tx1"/>
                          </a:solidFill>
                          <a:latin typeface="Arial" panose="020B0604020202020204"/>
                        </a:defRPr>
                      </a:lvl8pPr>
                      <a:lvl9pPr marL="3657600" algn="l" defTabSz="457200" rtl="0" eaLnBrk="1" latinLnBrk="0" hangingPunct="1">
                        <a:defRPr sz="1800" kern="1200">
                          <a:solidFill>
                            <a:schemeClr val="tx1"/>
                          </a:solidFill>
                          <a:latin typeface="Arial" panose="020B0604020202020204"/>
                        </a:defRPr>
                      </a:lvl9pPr>
                    </a:lstStyle>
                    <a:p>
                      <a:pPr algn="l" fontAlgn="b"/>
                      <a:endParaRPr lang="en-GB" sz="800" b="0" i="0" u="none" strike="noStrike" dirty="0">
                        <a:solidFill>
                          <a:srgbClr val="000000"/>
                        </a:solidFill>
                        <a:effectLst/>
                        <a:latin typeface="Arial" panose="020B0604020202020204" pitchFamily="34" charset="0"/>
                      </a:endParaRPr>
                    </a:p>
                  </a:txBody>
                  <a:tcPr marL="67500" marR="67500" marT="13500" marB="13500" anchor="b">
                    <a:lnL>
                      <a:noFill/>
                    </a:lnL>
                    <a:lnR>
                      <a:noFill/>
                    </a:lnR>
                    <a:lnT w="6350" cap="flat" cmpd="sng" algn="ctr">
                      <a:solidFill>
                        <a:srgbClr val="AAAAAA"/>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9149567"/>
                  </a:ext>
                </a:extLst>
              </a:tr>
            </a:tbl>
          </a:graphicData>
        </a:graphic>
      </p:graphicFrame>
      <p:pic>
        <p:nvPicPr>
          <p:cNvPr id="13" name="Content Placeholder 12">
            <a:extLst>
              <a:ext uri="{FF2B5EF4-FFF2-40B4-BE49-F238E27FC236}">
                <a16:creationId xmlns:a16="http://schemas.microsoft.com/office/drawing/2014/main" id="{662F133B-2A5D-42B0-8566-EF2E17289253}"/>
              </a:ext>
            </a:extLst>
          </p:cNvPr>
          <p:cNvPicPr>
            <a:picLocks noGrp="1" noChangeAspect="1"/>
          </p:cNvPicPr>
          <p:nvPr>
            <p:ph idx="12"/>
          </p:nvPr>
        </p:nvPicPr>
        <p:blipFill>
          <a:blip r:embed="rId3"/>
          <a:stretch>
            <a:fillRect/>
          </a:stretch>
        </p:blipFill>
        <p:spPr>
          <a:xfrm>
            <a:off x="5868144" y="4293096"/>
            <a:ext cx="1866900" cy="1200150"/>
          </a:xfrm>
          <a:prstGeom prst="rect">
            <a:avLst/>
          </a:prstGeom>
        </p:spPr>
      </p:pic>
      <p:sp>
        <p:nvSpPr>
          <p:cNvPr id="10" name="TextBox 9">
            <a:extLst>
              <a:ext uri="{FF2B5EF4-FFF2-40B4-BE49-F238E27FC236}">
                <a16:creationId xmlns:a16="http://schemas.microsoft.com/office/drawing/2014/main" id="{709B080A-A76E-4F4F-8DC4-443C608D79EA}"/>
              </a:ext>
            </a:extLst>
          </p:cNvPr>
          <p:cNvSpPr txBox="1"/>
          <p:nvPr/>
        </p:nvSpPr>
        <p:spPr>
          <a:xfrm>
            <a:off x="457200" y="3938758"/>
            <a:ext cx="7518531" cy="80152"/>
          </a:xfrm>
          <a:prstGeom prst="rect">
            <a:avLst/>
          </a:prstGeom>
          <a:noFill/>
        </p:spPr>
        <p:txBody>
          <a:bodyPr wrap="square" lIns="0" tIns="0" rIns="0" bIns="0" rtlCol="0">
            <a:noAutofit/>
          </a:bodyPr>
          <a:lstStyle/>
          <a:p>
            <a:pPr>
              <a:spcBef>
                <a:spcPts val="1000"/>
              </a:spcBef>
            </a:pPr>
            <a:r>
              <a:rPr lang="en-US" sz="2000" b="1" dirty="0">
                <a:solidFill>
                  <a:schemeClr val="accent1"/>
                </a:solidFill>
                <a:latin typeface="Arial"/>
                <a:cs typeface="Arial"/>
              </a:rPr>
              <a:t>BMO ETFs</a:t>
            </a:r>
            <a:r>
              <a:rPr lang="en-CA" sz="2000" b="1" dirty="0">
                <a:solidFill>
                  <a:schemeClr val="accent1"/>
                </a:solidFill>
                <a:latin typeface="Arial"/>
                <a:cs typeface="Arial"/>
              </a:rPr>
              <a:t> – passive holdings with active ownership </a:t>
            </a:r>
          </a:p>
        </p:txBody>
      </p:sp>
      <p:pic>
        <p:nvPicPr>
          <p:cNvPr id="11" name="Picture 10">
            <a:extLst>
              <a:ext uri="{FF2B5EF4-FFF2-40B4-BE49-F238E27FC236}">
                <a16:creationId xmlns:a16="http://schemas.microsoft.com/office/drawing/2014/main" id="{32E55A33-A9F1-4DB1-9C4A-C172725CD8E6}"/>
              </a:ext>
            </a:extLst>
          </p:cNvPr>
          <p:cNvPicPr>
            <a:picLocks noChangeAspect="1"/>
          </p:cNvPicPr>
          <p:nvPr/>
        </p:nvPicPr>
        <p:blipFill>
          <a:blip r:embed="rId4"/>
          <a:stretch>
            <a:fillRect/>
          </a:stretch>
        </p:blipFill>
        <p:spPr>
          <a:xfrm>
            <a:off x="796287" y="4293096"/>
            <a:ext cx="1752600" cy="1209675"/>
          </a:xfrm>
          <a:prstGeom prst="rect">
            <a:avLst/>
          </a:prstGeom>
        </p:spPr>
      </p:pic>
      <p:pic>
        <p:nvPicPr>
          <p:cNvPr id="12" name="Picture 11">
            <a:extLst>
              <a:ext uri="{FF2B5EF4-FFF2-40B4-BE49-F238E27FC236}">
                <a16:creationId xmlns:a16="http://schemas.microsoft.com/office/drawing/2014/main" id="{2370E62E-D0BB-43A8-9072-D05FF928AF21}"/>
              </a:ext>
            </a:extLst>
          </p:cNvPr>
          <p:cNvPicPr>
            <a:picLocks noChangeAspect="1"/>
          </p:cNvPicPr>
          <p:nvPr/>
        </p:nvPicPr>
        <p:blipFill>
          <a:blip r:embed="rId5"/>
          <a:stretch>
            <a:fillRect/>
          </a:stretch>
        </p:blipFill>
        <p:spPr>
          <a:xfrm>
            <a:off x="3322038" y="4293096"/>
            <a:ext cx="1933575" cy="1152525"/>
          </a:xfrm>
          <a:prstGeom prst="rect">
            <a:avLst/>
          </a:prstGeom>
        </p:spPr>
      </p:pic>
    </p:spTree>
    <p:extLst>
      <p:ext uri="{BB962C8B-B14F-4D97-AF65-F5344CB8AC3E}">
        <p14:creationId xmlns:p14="http://schemas.microsoft.com/office/powerpoint/2010/main" val="1725722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C4E84-DC36-4C31-B043-AD3BC9EFC66B}"/>
              </a:ext>
            </a:extLst>
          </p:cNvPr>
          <p:cNvSpPr>
            <a:spLocks noGrp="1"/>
          </p:cNvSpPr>
          <p:nvPr>
            <p:ph type="title"/>
          </p:nvPr>
        </p:nvSpPr>
        <p:spPr/>
        <p:txBody>
          <a:bodyPr/>
          <a:lstStyle/>
          <a:p>
            <a:r>
              <a:rPr lang="en-US" dirty="0"/>
              <a:t>Firm’s Engagement in practice: Amazon.com</a:t>
            </a:r>
            <a:endParaRPr lang="en-CA" dirty="0"/>
          </a:p>
        </p:txBody>
      </p:sp>
      <p:sp>
        <p:nvSpPr>
          <p:cNvPr id="3" name="Slide Number Placeholder 2">
            <a:extLst>
              <a:ext uri="{FF2B5EF4-FFF2-40B4-BE49-F238E27FC236}">
                <a16:creationId xmlns:a16="http://schemas.microsoft.com/office/drawing/2014/main" id="{78F183F2-7E0A-4F03-9432-F0A3CF2745F8}"/>
              </a:ext>
            </a:extLst>
          </p:cNvPr>
          <p:cNvSpPr>
            <a:spLocks noGrp="1"/>
          </p:cNvSpPr>
          <p:nvPr>
            <p:ph type="sldNum" sz="quarter" idx="11"/>
          </p:nvPr>
        </p:nvSpPr>
        <p:spPr/>
        <p:txBody>
          <a:bodyPr/>
          <a:lstStyle/>
          <a:p>
            <a:pPr>
              <a:defRPr/>
            </a:pPr>
            <a:fld id="{A8C2AA5B-A104-014F-B9FD-226CAFC3787C}" type="slidenum">
              <a:rPr lang="en-US" smtClean="0"/>
              <a:pPr>
                <a:defRPr/>
              </a:pPr>
              <a:t>18</a:t>
            </a:fld>
            <a:endParaRPr lang="en-US" dirty="0"/>
          </a:p>
        </p:txBody>
      </p:sp>
      <p:sp>
        <p:nvSpPr>
          <p:cNvPr id="4" name="Text Placeholder 3">
            <a:extLst>
              <a:ext uri="{FF2B5EF4-FFF2-40B4-BE49-F238E27FC236}">
                <a16:creationId xmlns:a16="http://schemas.microsoft.com/office/drawing/2014/main" id="{3F9C3DA9-259A-434C-8B34-E55E6B8656A8}"/>
              </a:ext>
            </a:extLst>
          </p:cNvPr>
          <p:cNvSpPr>
            <a:spLocks noGrp="1"/>
          </p:cNvSpPr>
          <p:nvPr>
            <p:ph type="body" sz="quarter" idx="16"/>
          </p:nvPr>
        </p:nvSpPr>
        <p:spPr/>
        <p:txBody>
          <a:bodyPr/>
          <a:lstStyle/>
          <a:p>
            <a:pPr marL="0" indent="0">
              <a:buNone/>
            </a:pPr>
            <a:r>
              <a:rPr lang="en-US" dirty="0"/>
              <a:t>Source: BMO Global Asset Management. For illustrative purposes only. This is not a recommendation to buy or sell the mentioned security.</a:t>
            </a:r>
          </a:p>
        </p:txBody>
      </p:sp>
      <p:pic>
        <p:nvPicPr>
          <p:cNvPr id="5" name="Picture 4" descr="https://upload.wikimedia.org/wikipedia/commons/thumb/6/62/Amazon.com-Logo.svg/256px-Amazon.com-Logo.svg.png">
            <a:extLst>
              <a:ext uri="{FF2B5EF4-FFF2-40B4-BE49-F238E27FC236}">
                <a16:creationId xmlns:a16="http://schemas.microsoft.com/office/drawing/2014/main" id="{57F99D8B-982F-4F06-89CE-2213DC3C36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488" y="418002"/>
            <a:ext cx="1629810" cy="331054"/>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CE4FFA0-3C6C-48A5-AF51-506ACC989604}"/>
              </a:ext>
            </a:extLst>
          </p:cNvPr>
          <p:cNvSpPr/>
          <p:nvPr/>
        </p:nvSpPr>
        <p:spPr>
          <a:xfrm>
            <a:off x="0" y="1614823"/>
            <a:ext cx="9144000" cy="1544151"/>
          </a:xfrm>
          <a:prstGeom prst="rect">
            <a:avLst/>
          </a:prstGeom>
          <a:solidFill>
            <a:srgbClr val="005789">
              <a:alpha val="15000"/>
            </a:srgbClr>
          </a:solidFill>
          <a:ln w="9525" cap="flat" cmpd="sng" algn="ctr">
            <a:noFill/>
            <a:prstDash val="solid"/>
          </a:ln>
          <a:effectLst/>
        </p:spPr>
        <p:txBody>
          <a:bodyPr lIns="0" tIns="0" rIns="0" bIns="0"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7BEB9CE5-01AD-48CB-9701-9D66240CCC71}"/>
              </a:ext>
            </a:extLst>
          </p:cNvPr>
          <p:cNvSpPr/>
          <p:nvPr/>
        </p:nvSpPr>
        <p:spPr>
          <a:xfrm>
            <a:off x="0" y="3158971"/>
            <a:ext cx="9144000" cy="2084210"/>
          </a:xfrm>
          <a:prstGeom prst="rect">
            <a:avLst/>
          </a:prstGeom>
          <a:solidFill>
            <a:srgbClr val="CCE4F3">
              <a:alpha val="25000"/>
            </a:srgbClr>
          </a:solidFill>
          <a:ln w="9525" cap="flat" cmpd="sng" algn="ctr">
            <a:noFill/>
            <a:prstDash val="solid"/>
          </a:ln>
          <a:effectLst/>
        </p:spPr>
        <p:txBody>
          <a:bodyPr lIns="0" tIns="0" rIns="0" bIns="0"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dirty="0">
              <a:ln>
                <a:noFill/>
              </a:ln>
              <a:solidFill>
                <a:prstClr val="white">
                  <a:lumMod val="50000"/>
                </a:prstClr>
              </a:solidFill>
              <a:effectLst/>
              <a:uLnTx/>
              <a:uFillTx/>
              <a:latin typeface="Arial"/>
              <a:ea typeface="+mn-ea"/>
              <a:cs typeface="+mn-cs"/>
            </a:endParaRPr>
          </a:p>
        </p:txBody>
      </p:sp>
      <p:sp>
        <p:nvSpPr>
          <p:cNvPr id="9" name="Arrow: Right 8">
            <a:extLst>
              <a:ext uri="{FF2B5EF4-FFF2-40B4-BE49-F238E27FC236}">
                <a16:creationId xmlns:a16="http://schemas.microsoft.com/office/drawing/2014/main" id="{6756C219-A082-42E4-896D-2E5DBC4185A2}"/>
              </a:ext>
            </a:extLst>
          </p:cNvPr>
          <p:cNvSpPr/>
          <p:nvPr/>
        </p:nvSpPr>
        <p:spPr>
          <a:xfrm>
            <a:off x="1726449" y="3006372"/>
            <a:ext cx="6950009" cy="282369"/>
          </a:xfrm>
          <a:prstGeom prst="rightArrow">
            <a:avLst>
              <a:gd name="adj1" fmla="val 100000"/>
              <a:gd name="adj2" fmla="val 50000"/>
            </a:avLst>
          </a:prstGeom>
          <a:solidFill>
            <a:srgbClr val="0079C1"/>
          </a:solidFill>
          <a:ln w="9525" cap="flat" cmpd="sng" algn="ctr">
            <a:noFill/>
            <a:prstDash val="solid"/>
          </a:ln>
          <a:effectLst/>
        </p:spPr>
        <p:txBody>
          <a:bodyPr lIns="0" tIns="0" rIns="0" bIns="0" rtlCol="0" anchor="ctr" anchorCtr="0"/>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GB" sz="1350" b="1" i="0" u="none" strike="noStrike" kern="0" cap="none" spc="0" normalizeH="0" baseline="0" noProof="0" dirty="0">
              <a:ln>
                <a:noFill/>
              </a:ln>
              <a:solidFill>
                <a:prstClr val="white"/>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EF380863-E480-4DCA-9C53-2D82ABC7BBC3}"/>
              </a:ext>
            </a:extLst>
          </p:cNvPr>
          <p:cNvGrpSpPr/>
          <p:nvPr/>
        </p:nvGrpSpPr>
        <p:grpSpPr>
          <a:xfrm>
            <a:off x="1700872" y="3287468"/>
            <a:ext cx="1962344" cy="1833921"/>
            <a:chOff x="2066485" y="3240282"/>
            <a:chExt cx="2616459" cy="2445228"/>
          </a:xfrm>
        </p:grpSpPr>
        <p:sp>
          <p:nvSpPr>
            <p:cNvPr id="11" name="TextBox 10">
              <a:extLst>
                <a:ext uri="{FF2B5EF4-FFF2-40B4-BE49-F238E27FC236}">
                  <a16:creationId xmlns:a16="http://schemas.microsoft.com/office/drawing/2014/main" id="{5B155F04-4164-429F-8C74-A7255632967E}"/>
                </a:ext>
              </a:extLst>
            </p:cNvPr>
            <p:cNvSpPr txBox="1"/>
            <p:nvPr/>
          </p:nvSpPr>
          <p:spPr>
            <a:xfrm>
              <a:off x="2066485" y="5019510"/>
              <a:ext cx="2616459" cy="666000"/>
            </a:xfrm>
            <a:prstGeom prst="rect">
              <a:avLst/>
            </a:prstGeom>
            <a:solidFill>
              <a:sysClr val="window" lastClr="FFFFFF"/>
            </a:solidFill>
            <a:ln w="6350">
              <a:solidFill>
                <a:srgbClr val="00A9FB"/>
              </a:solidFill>
            </a:ln>
          </p:spPr>
          <p:txBody>
            <a:bodyPr wrap="square" lIns="0" tIns="0" rIns="0" bIns="0" rtlCol="0" anchor="ctr">
              <a:noAutofit/>
            </a:bodyPr>
            <a:lstStyle/>
            <a:p>
              <a:pPr marL="0" marR="0" lvl="0" indent="0" algn="ctr" defTabSz="342900" eaLnBrk="1" fontAlgn="auto" latinLnBrk="0" hangingPunct="1">
                <a:lnSpc>
                  <a:spcPct val="100000"/>
                </a:lnSpc>
                <a:spcBef>
                  <a:spcPts val="750"/>
                </a:spcBef>
                <a:spcAft>
                  <a:spcPts val="0"/>
                </a:spcAft>
                <a:buClrTx/>
                <a:buSzTx/>
                <a:buFontTx/>
                <a:buNone/>
                <a:tabLst/>
                <a:defRPr/>
              </a:pPr>
              <a:r>
                <a:rPr kumimoji="0" lang="en-GB" sz="900" b="1" i="0" u="none" strike="noStrike" kern="0" cap="none" spc="0" normalizeH="0" baseline="0" noProof="0" dirty="0">
                  <a:ln>
                    <a:noFill/>
                  </a:ln>
                  <a:solidFill>
                    <a:srgbClr val="00A9FB"/>
                  </a:solidFill>
                  <a:effectLst/>
                  <a:uLnTx/>
                  <a:uFillTx/>
                  <a:latin typeface="Arial"/>
                  <a:cs typeface="Arial"/>
                </a:rPr>
                <a:t>Co-filed shareholder</a:t>
              </a:r>
              <a:br>
                <a:rPr kumimoji="0" lang="en-GB" sz="900" b="1" i="0" u="none" strike="noStrike" kern="0" cap="none" spc="0" normalizeH="0" baseline="0" noProof="0" dirty="0">
                  <a:ln>
                    <a:noFill/>
                  </a:ln>
                  <a:solidFill>
                    <a:srgbClr val="00A9FB"/>
                  </a:solidFill>
                  <a:effectLst/>
                  <a:uLnTx/>
                  <a:uFillTx/>
                  <a:latin typeface="Arial"/>
                  <a:cs typeface="Arial"/>
                </a:rPr>
              </a:br>
              <a:r>
                <a:rPr kumimoji="0" lang="en-GB" sz="900" b="1" i="0" u="none" strike="noStrike" kern="0" cap="none" spc="0" normalizeH="0" baseline="0" noProof="0" dirty="0">
                  <a:ln>
                    <a:noFill/>
                  </a:ln>
                  <a:solidFill>
                    <a:srgbClr val="00A9FB"/>
                  </a:solidFill>
                  <a:effectLst/>
                  <a:uLnTx/>
                  <a:uFillTx/>
                  <a:latin typeface="Arial"/>
                  <a:cs typeface="Arial"/>
                </a:rPr>
                <a:t>resolution asking for enhanced sustainability reporting</a:t>
              </a:r>
            </a:p>
          </p:txBody>
        </p:sp>
        <p:cxnSp>
          <p:nvCxnSpPr>
            <p:cNvPr id="12" name="Straight Connector 11">
              <a:extLst>
                <a:ext uri="{FF2B5EF4-FFF2-40B4-BE49-F238E27FC236}">
                  <a16:creationId xmlns:a16="http://schemas.microsoft.com/office/drawing/2014/main" id="{D97DF073-1D60-4BB3-B5A0-CEF140052038}"/>
                </a:ext>
              </a:extLst>
            </p:cNvPr>
            <p:cNvCxnSpPr>
              <a:cxnSpLocks/>
            </p:cNvCxnSpPr>
            <p:nvPr/>
          </p:nvCxnSpPr>
          <p:spPr>
            <a:xfrm flipV="1">
              <a:off x="4485694" y="3240282"/>
              <a:ext cx="1667" cy="1779228"/>
            </a:xfrm>
            <a:prstGeom prst="line">
              <a:avLst/>
            </a:prstGeom>
            <a:noFill/>
            <a:ln w="6350" cap="flat" cmpd="sng" algn="ctr">
              <a:solidFill>
                <a:srgbClr val="00A9FB"/>
              </a:solidFill>
              <a:prstDash val="solid"/>
            </a:ln>
            <a:effectLst/>
          </p:spPr>
        </p:cxnSp>
      </p:grpSp>
      <p:grpSp>
        <p:nvGrpSpPr>
          <p:cNvPr id="13" name="Group 12">
            <a:extLst>
              <a:ext uri="{FF2B5EF4-FFF2-40B4-BE49-F238E27FC236}">
                <a16:creationId xmlns:a16="http://schemas.microsoft.com/office/drawing/2014/main" id="{51C0AA6B-0CC8-48F4-A9A8-A29081884DE5}"/>
              </a:ext>
            </a:extLst>
          </p:cNvPr>
          <p:cNvGrpSpPr/>
          <p:nvPr/>
        </p:nvGrpSpPr>
        <p:grpSpPr>
          <a:xfrm>
            <a:off x="3437874" y="1916833"/>
            <a:ext cx="1566174" cy="1088095"/>
            <a:chOff x="4367808" y="1412776"/>
            <a:chExt cx="2088232" cy="1450793"/>
          </a:xfrm>
        </p:grpSpPr>
        <p:sp>
          <p:nvSpPr>
            <p:cNvPr id="14" name="TextBox 13">
              <a:extLst>
                <a:ext uri="{FF2B5EF4-FFF2-40B4-BE49-F238E27FC236}">
                  <a16:creationId xmlns:a16="http://schemas.microsoft.com/office/drawing/2014/main" id="{417C660A-2408-49B6-A212-BE05D2C85023}"/>
                </a:ext>
              </a:extLst>
            </p:cNvPr>
            <p:cNvSpPr txBox="1"/>
            <p:nvPr/>
          </p:nvSpPr>
          <p:spPr>
            <a:xfrm>
              <a:off x="4367808" y="1412776"/>
              <a:ext cx="2088232" cy="450000"/>
            </a:xfrm>
            <a:prstGeom prst="rect">
              <a:avLst/>
            </a:prstGeom>
            <a:solidFill>
              <a:sysClr val="window" lastClr="FFFFFF"/>
            </a:solidFill>
            <a:ln w="6350">
              <a:solidFill>
                <a:srgbClr val="005789"/>
              </a:solidFill>
            </a:ln>
          </p:spPr>
          <p:txBody>
            <a:bodyPr wrap="square" lIns="0" tIns="0" rIns="0" bIns="0" rtlCol="0" anchor="ctr">
              <a:noAutofit/>
            </a:bodyPr>
            <a:lstStyle/>
            <a:p>
              <a:pPr marL="0" marR="0" lvl="0" indent="0" algn="ctr" defTabSz="342900" eaLnBrk="1" fontAlgn="auto" latinLnBrk="0" hangingPunct="1">
                <a:lnSpc>
                  <a:spcPct val="100000"/>
                </a:lnSpc>
                <a:spcBef>
                  <a:spcPts val="750"/>
                </a:spcBef>
                <a:spcAft>
                  <a:spcPts val="0"/>
                </a:spcAft>
                <a:buClrTx/>
                <a:buSzTx/>
                <a:buFontTx/>
                <a:buNone/>
                <a:tabLst/>
                <a:defRPr/>
              </a:pPr>
              <a:r>
                <a:rPr kumimoji="0" lang="en-GB" sz="900" b="1" i="0" u="none" strike="noStrike" kern="0" cap="none" spc="0" normalizeH="0" baseline="0" noProof="0" dirty="0">
                  <a:ln>
                    <a:noFill/>
                  </a:ln>
                  <a:solidFill>
                    <a:srgbClr val="005789"/>
                  </a:solidFill>
                  <a:effectLst/>
                  <a:uLnTx/>
                  <a:uFillTx/>
                  <a:latin typeface="Arial"/>
                  <a:cs typeface="Arial"/>
                </a:rPr>
                <a:t>Appointed first Head</a:t>
              </a:r>
              <a:br>
                <a:rPr kumimoji="0" lang="en-GB" sz="900" b="1" i="0" u="none" strike="noStrike" kern="0" cap="none" spc="0" normalizeH="0" baseline="0" noProof="0" dirty="0">
                  <a:ln>
                    <a:noFill/>
                  </a:ln>
                  <a:solidFill>
                    <a:srgbClr val="005789"/>
                  </a:solidFill>
                  <a:effectLst/>
                  <a:uLnTx/>
                  <a:uFillTx/>
                  <a:latin typeface="Arial"/>
                  <a:cs typeface="Arial"/>
                </a:rPr>
              </a:br>
              <a:r>
                <a:rPr kumimoji="0" lang="en-GB" sz="900" b="1" i="0" u="none" strike="noStrike" kern="0" cap="none" spc="0" normalizeH="0" baseline="0" noProof="0" dirty="0">
                  <a:ln>
                    <a:noFill/>
                  </a:ln>
                  <a:solidFill>
                    <a:srgbClr val="005789"/>
                  </a:solidFill>
                  <a:effectLst/>
                  <a:uLnTx/>
                  <a:uFillTx/>
                  <a:latin typeface="Arial"/>
                  <a:cs typeface="Arial"/>
                </a:rPr>
                <a:t>of Sustainability</a:t>
              </a:r>
            </a:p>
          </p:txBody>
        </p:sp>
        <p:cxnSp>
          <p:nvCxnSpPr>
            <p:cNvPr id="15" name="Straight Connector 14">
              <a:extLst>
                <a:ext uri="{FF2B5EF4-FFF2-40B4-BE49-F238E27FC236}">
                  <a16:creationId xmlns:a16="http://schemas.microsoft.com/office/drawing/2014/main" id="{FF572236-49E2-436D-951E-92FF3176D9D7}"/>
                </a:ext>
              </a:extLst>
            </p:cNvPr>
            <p:cNvCxnSpPr>
              <a:cxnSpLocks/>
              <a:stCxn id="14" idx="2"/>
            </p:cNvCxnSpPr>
            <p:nvPr/>
          </p:nvCxnSpPr>
          <p:spPr>
            <a:xfrm>
              <a:off x="5411924" y="1862776"/>
              <a:ext cx="789" cy="1000793"/>
            </a:xfrm>
            <a:prstGeom prst="line">
              <a:avLst/>
            </a:prstGeom>
            <a:noFill/>
            <a:ln w="6350" cap="flat" cmpd="sng" algn="ctr">
              <a:solidFill>
                <a:srgbClr val="005789"/>
              </a:solidFill>
              <a:prstDash val="solid"/>
            </a:ln>
            <a:effectLst/>
          </p:spPr>
        </p:cxnSp>
      </p:grpSp>
      <p:grpSp>
        <p:nvGrpSpPr>
          <p:cNvPr id="16" name="Group 15">
            <a:extLst>
              <a:ext uri="{FF2B5EF4-FFF2-40B4-BE49-F238E27FC236}">
                <a16:creationId xmlns:a16="http://schemas.microsoft.com/office/drawing/2014/main" id="{254712A5-F8C4-4753-9001-1384E7B76D48}"/>
              </a:ext>
            </a:extLst>
          </p:cNvPr>
          <p:cNvGrpSpPr/>
          <p:nvPr/>
        </p:nvGrpSpPr>
        <p:grpSpPr>
          <a:xfrm>
            <a:off x="5919410" y="2418836"/>
            <a:ext cx="1563138" cy="594066"/>
            <a:chOff x="7320136" y="2082114"/>
            <a:chExt cx="2084184" cy="792088"/>
          </a:xfrm>
        </p:grpSpPr>
        <p:sp>
          <p:nvSpPr>
            <p:cNvPr id="17" name="TextBox 16">
              <a:extLst>
                <a:ext uri="{FF2B5EF4-FFF2-40B4-BE49-F238E27FC236}">
                  <a16:creationId xmlns:a16="http://schemas.microsoft.com/office/drawing/2014/main" id="{2CF614AC-624D-462D-ABCC-37B0996B6E06}"/>
                </a:ext>
              </a:extLst>
            </p:cNvPr>
            <p:cNvSpPr txBox="1"/>
            <p:nvPr/>
          </p:nvSpPr>
          <p:spPr>
            <a:xfrm>
              <a:off x="7320136" y="2082114"/>
              <a:ext cx="2084184" cy="450000"/>
            </a:xfrm>
            <a:prstGeom prst="rect">
              <a:avLst/>
            </a:prstGeom>
            <a:solidFill>
              <a:sysClr val="window" lastClr="FFFFFF"/>
            </a:solidFill>
            <a:ln w="6350">
              <a:solidFill>
                <a:srgbClr val="005789"/>
              </a:solidFill>
            </a:ln>
          </p:spPr>
          <p:txBody>
            <a:bodyPr wrap="square" lIns="0" tIns="0" rIns="0" bIns="0" rtlCol="0" anchor="ctr">
              <a:noAutofit/>
            </a:bodyPr>
            <a:lstStyle/>
            <a:p>
              <a:pPr marL="0" marR="0" lvl="0" indent="0" algn="ctr" defTabSz="342900" eaLnBrk="1" fontAlgn="auto" latinLnBrk="0" hangingPunct="1">
                <a:lnSpc>
                  <a:spcPct val="100000"/>
                </a:lnSpc>
                <a:spcBef>
                  <a:spcPts val="750"/>
                </a:spcBef>
                <a:spcAft>
                  <a:spcPts val="0"/>
                </a:spcAft>
                <a:buClrTx/>
                <a:buSzTx/>
                <a:buFontTx/>
                <a:buNone/>
                <a:tabLst/>
                <a:defRPr/>
              </a:pPr>
              <a:r>
                <a:rPr kumimoji="0" lang="en-GB" sz="900" b="1" i="0" u="none" strike="noStrike" kern="0" cap="none" spc="0" normalizeH="0" baseline="0" noProof="0" dirty="0">
                  <a:ln>
                    <a:noFill/>
                  </a:ln>
                  <a:solidFill>
                    <a:srgbClr val="005789"/>
                  </a:solidFill>
                  <a:effectLst/>
                  <a:uLnTx/>
                  <a:uFillTx/>
                  <a:latin typeface="Arial"/>
                  <a:cs typeface="Arial"/>
                </a:rPr>
                <a:t>Announced increase in US and UK minimum wage</a:t>
              </a:r>
            </a:p>
          </p:txBody>
        </p:sp>
        <p:cxnSp>
          <p:nvCxnSpPr>
            <p:cNvPr id="18" name="Straight Connector 17">
              <a:extLst>
                <a:ext uri="{FF2B5EF4-FFF2-40B4-BE49-F238E27FC236}">
                  <a16:creationId xmlns:a16="http://schemas.microsoft.com/office/drawing/2014/main" id="{D6CAF961-8C1F-4073-8CA9-154241067F6D}"/>
                </a:ext>
              </a:extLst>
            </p:cNvPr>
            <p:cNvCxnSpPr>
              <a:cxnSpLocks/>
            </p:cNvCxnSpPr>
            <p:nvPr/>
          </p:nvCxnSpPr>
          <p:spPr>
            <a:xfrm flipH="1" flipV="1">
              <a:off x="9165787" y="2529636"/>
              <a:ext cx="1" cy="344566"/>
            </a:xfrm>
            <a:prstGeom prst="line">
              <a:avLst/>
            </a:prstGeom>
            <a:noFill/>
            <a:ln w="6350" cap="flat" cmpd="sng" algn="ctr">
              <a:solidFill>
                <a:srgbClr val="005789"/>
              </a:solidFill>
              <a:prstDash val="solid"/>
            </a:ln>
            <a:effectLst/>
          </p:spPr>
        </p:cxnSp>
      </p:grpSp>
      <p:grpSp>
        <p:nvGrpSpPr>
          <p:cNvPr id="19" name="Group 18">
            <a:extLst>
              <a:ext uri="{FF2B5EF4-FFF2-40B4-BE49-F238E27FC236}">
                <a16:creationId xmlns:a16="http://schemas.microsoft.com/office/drawing/2014/main" id="{F16B7AE8-B31A-4D61-83C2-BA2E36E34489}"/>
              </a:ext>
            </a:extLst>
          </p:cNvPr>
          <p:cNvGrpSpPr/>
          <p:nvPr/>
        </p:nvGrpSpPr>
        <p:grpSpPr>
          <a:xfrm>
            <a:off x="4308544" y="3286537"/>
            <a:ext cx="1775624" cy="1834846"/>
            <a:chOff x="5519936" y="3239049"/>
            <a:chExt cx="2367499" cy="2446461"/>
          </a:xfrm>
        </p:grpSpPr>
        <p:sp>
          <p:nvSpPr>
            <p:cNvPr id="20" name="TextBox 19">
              <a:extLst>
                <a:ext uri="{FF2B5EF4-FFF2-40B4-BE49-F238E27FC236}">
                  <a16:creationId xmlns:a16="http://schemas.microsoft.com/office/drawing/2014/main" id="{5991F389-4E3C-4F43-AE73-3C5FF62541A3}"/>
                </a:ext>
              </a:extLst>
            </p:cNvPr>
            <p:cNvSpPr txBox="1"/>
            <p:nvPr/>
          </p:nvSpPr>
          <p:spPr>
            <a:xfrm>
              <a:off x="6464586" y="4294621"/>
              <a:ext cx="1422849" cy="450000"/>
            </a:xfrm>
            <a:prstGeom prst="rect">
              <a:avLst/>
            </a:prstGeom>
            <a:solidFill>
              <a:sysClr val="window" lastClr="FFFFFF"/>
            </a:solidFill>
            <a:ln w="6350">
              <a:solidFill>
                <a:srgbClr val="00A9FB"/>
              </a:solidFill>
            </a:ln>
          </p:spPr>
          <p:txBody>
            <a:bodyPr wrap="square" lIns="0" tIns="0" rIns="0" bIns="0" rtlCol="0" anchor="ctr">
              <a:noAutofit/>
            </a:bodyPr>
            <a:lstStyle/>
            <a:p>
              <a:pPr marL="0" marR="0" lvl="0" indent="0" algn="ctr" defTabSz="342900" eaLnBrk="1" fontAlgn="auto" latinLnBrk="0" hangingPunct="1">
                <a:lnSpc>
                  <a:spcPct val="100000"/>
                </a:lnSpc>
                <a:spcBef>
                  <a:spcPts val="750"/>
                </a:spcBef>
                <a:spcAft>
                  <a:spcPts val="0"/>
                </a:spcAft>
                <a:buClrTx/>
                <a:buSzTx/>
                <a:buFontTx/>
                <a:buNone/>
                <a:tabLst/>
                <a:defRPr/>
              </a:pPr>
              <a:r>
                <a:rPr kumimoji="0" lang="en-GB" sz="900" b="1" i="0" u="none" strike="noStrike" kern="0" cap="none" spc="0" normalizeH="0" baseline="0" noProof="0" dirty="0">
                  <a:ln>
                    <a:noFill/>
                  </a:ln>
                  <a:solidFill>
                    <a:srgbClr val="00A9FB"/>
                  </a:solidFill>
                  <a:effectLst/>
                  <a:uLnTx/>
                  <a:uFillTx/>
                  <a:latin typeface="Arial"/>
                  <a:cs typeface="Arial"/>
                </a:rPr>
                <a:t>Call with Head of Sustainability</a:t>
              </a:r>
            </a:p>
          </p:txBody>
        </p:sp>
        <p:sp>
          <p:nvSpPr>
            <p:cNvPr id="21" name="TextBox 20">
              <a:extLst>
                <a:ext uri="{FF2B5EF4-FFF2-40B4-BE49-F238E27FC236}">
                  <a16:creationId xmlns:a16="http://schemas.microsoft.com/office/drawing/2014/main" id="{FF819D9F-68BE-4F17-B992-4744A545D582}"/>
                </a:ext>
              </a:extLst>
            </p:cNvPr>
            <p:cNvSpPr txBox="1"/>
            <p:nvPr/>
          </p:nvSpPr>
          <p:spPr>
            <a:xfrm>
              <a:off x="5519936" y="5019510"/>
              <a:ext cx="2367499" cy="666000"/>
            </a:xfrm>
            <a:prstGeom prst="rect">
              <a:avLst/>
            </a:prstGeom>
            <a:solidFill>
              <a:sysClr val="window" lastClr="FFFFFF"/>
            </a:solidFill>
            <a:ln w="6350">
              <a:solidFill>
                <a:srgbClr val="00A9FB"/>
              </a:solidFill>
            </a:ln>
          </p:spPr>
          <p:txBody>
            <a:bodyPr wrap="square" lIns="0" tIns="0" rIns="0" bIns="0" rtlCol="0" anchor="ctr">
              <a:noAutofit/>
            </a:bodyPr>
            <a:lstStyle/>
            <a:p>
              <a:pPr marL="0" marR="0" lvl="0" indent="0" algn="ctr" defTabSz="342900" eaLnBrk="1" fontAlgn="auto" latinLnBrk="0" hangingPunct="1">
                <a:lnSpc>
                  <a:spcPct val="100000"/>
                </a:lnSpc>
                <a:spcBef>
                  <a:spcPts val="750"/>
                </a:spcBef>
                <a:spcAft>
                  <a:spcPts val="0"/>
                </a:spcAft>
                <a:buClrTx/>
                <a:buSzTx/>
                <a:buFontTx/>
                <a:buNone/>
                <a:tabLst/>
                <a:defRPr/>
              </a:pPr>
              <a:r>
                <a:rPr kumimoji="0" lang="en-GB" sz="900" b="1" i="0" u="none" strike="noStrike" kern="0" cap="none" spc="0" normalizeH="0" baseline="0" noProof="0" dirty="0">
                  <a:ln>
                    <a:noFill/>
                  </a:ln>
                  <a:solidFill>
                    <a:srgbClr val="00A9FB"/>
                  </a:solidFill>
                  <a:effectLst/>
                  <a:uLnTx/>
                  <a:uFillTx/>
                  <a:latin typeface="Arial"/>
                  <a:cs typeface="Arial"/>
                </a:rPr>
                <a:t>Set up $2.3trn collaboration; wrote to CEO-Chair to request further dialogue</a:t>
              </a:r>
            </a:p>
          </p:txBody>
        </p:sp>
        <p:cxnSp>
          <p:nvCxnSpPr>
            <p:cNvPr id="22" name="Straight Connector 21">
              <a:extLst>
                <a:ext uri="{FF2B5EF4-FFF2-40B4-BE49-F238E27FC236}">
                  <a16:creationId xmlns:a16="http://schemas.microsoft.com/office/drawing/2014/main" id="{34106486-0752-4D2B-B38B-A2C03ED43924}"/>
                </a:ext>
              </a:extLst>
            </p:cNvPr>
            <p:cNvCxnSpPr>
              <a:cxnSpLocks/>
              <a:stCxn id="20" idx="0"/>
            </p:cNvCxnSpPr>
            <p:nvPr/>
          </p:nvCxnSpPr>
          <p:spPr>
            <a:xfrm flipV="1">
              <a:off x="7176011" y="3239049"/>
              <a:ext cx="0" cy="1055572"/>
            </a:xfrm>
            <a:prstGeom prst="line">
              <a:avLst/>
            </a:prstGeom>
            <a:noFill/>
            <a:ln w="6350" cap="flat" cmpd="sng" algn="ctr">
              <a:solidFill>
                <a:srgbClr val="00A9FB"/>
              </a:solidFill>
              <a:prstDash val="solid"/>
            </a:ln>
            <a:effectLst/>
          </p:spPr>
        </p:cxnSp>
      </p:grpSp>
      <p:cxnSp>
        <p:nvCxnSpPr>
          <p:cNvPr id="23" name="Straight Connector 22">
            <a:extLst>
              <a:ext uri="{FF2B5EF4-FFF2-40B4-BE49-F238E27FC236}">
                <a16:creationId xmlns:a16="http://schemas.microsoft.com/office/drawing/2014/main" id="{59377B3E-BCB3-4FDC-B57D-402CA01F59E7}"/>
              </a:ext>
            </a:extLst>
          </p:cNvPr>
          <p:cNvCxnSpPr>
            <a:cxnSpLocks/>
            <a:stCxn id="20" idx="2"/>
          </p:cNvCxnSpPr>
          <p:nvPr/>
        </p:nvCxnSpPr>
        <p:spPr>
          <a:xfrm>
            <a:off x="5550600" y="4415722"/>
            <a:ext cx="0" cy="206167"/>
          </a:xfrm>
          <a:prstGeom prst="line">
            <a:avLst/>
          </a:prstGeom>
          <a:noFill/>
          <a:ln w="6350" cap="flat" cmpd="sng" algn="ctr">
            <a:solidFill>
              <a:srgbClr val="00A9FB"/>
            </a:solidFill>
            <a:prstDash val="solid"/>
          </a:ln>
          <a:effectLst/>
        </p:spPr>
      </p:cxnSp>
      <p:sp>
        <p:nvSpPr>
          <p:cNvPr id="24" name="TextBox 23">
            <a:extLst>
              <a:ext uri="{FF2B5EF4-FFF2-40B4-BE49-F238E27FC236}">
                <a16:creationId xmlns:a16="http://schemas.microsoft.com/office/drawing/2014/main" id="{747D82FE-1CC1-48C0-B920-3F20E62C7102}"/>
              </a:ext>
            </a:extLst>
          </p:cNvPr>
          <p:cNvSpPr txBox="1"/>
          <p:nvPr/>
        </p:nvSpPr>
        <p:spPr>
          <a:xfrm>
            <a:off x="8154840" y="3039538"/>
            <a:ext cx="425435" cy="237538"/>
          </a:xfrm>
          <a:prstGeom prst="rect">
            <a:avLst/>
          </a:prstGeom>
          <a:noFill/>
        </p:spPr>
        <p:txBody>
          <a:bodyPr wrap="square" lIns="0" tIns="0" rIns="0" bIns="0" rtlCol="0" anchor="ctr" anchorCtr="0">
            <a:noAutofit/>
          </a:bodyPr>
          <a:lstStyle/>
          <a:p>
            <a:pPr defTabSz="342900">
              <a:spcBef>
                <a:spcPts val="750"/>
              </a:spcBef>
            </a:pPr>
            <a:r>
              <a:rPr lang="en-GB" sz="1200" b="1" dirty="0">
                <a:solidFill>
                  <a:prstClr val="white"/>
                </a:solidFill>
                <a:latin typeface="Arial"/>
                <a:cs typeface="Arial"/>
              </a:rPr>
              <a:t>2019</a:t>
            </a:r>
          </a:p>
        </p:txBody>
      </p:sp>
      <p:sp>
        <p:nvSpPr>
          <p:cNvPr id="25" name="TextBox 24">
            <a:extLst>
              <a:ext uri="{FF2B5EF4-FFF2-40B4-BE49-F238E27FC236}">
                <a16:creationId xmlns:a16="http://schemas.microsoft.com/office/drawing/2014/main" id="{17093F66-64DE-420E-8A7F-3BF7A54B3255}"/>
              </a:ext>
            </a:extLst>
          </p:cNvPr>
          <p:cNvSpPr txBox="1"/>
          <p:nvPr/>
        </p:nvSpPr>
        <p:spPr>
          <a:xfrm>
            <a:off x="6698067" y="4078216"/>
            <a:ext cx="1222306" cy="337500"/>
          </a:xfrm>
          <a:prstGeom prst="rect">
            <a:avLst/>
          </a:prstGeom>
          <a:solidFill>
            <a:sysClr val="window" lastClr="FFFFFF"/>
          </a:solidFill>
          <a:ln w="6350">
            <a:solidFill>
              <a:srgbClr val="00A9FB"/>
            </a:solidFill>
          </a:ln>
        </p:spPr>
        <p:txBody>
          <a:bodyPr wrap="square" lIns="0" tIns="0" rIns="0" bIns="0" rtlCol="0" anchor="ctr">
            <a:noAutofit/>
          </a:bodyPr>
          <a:lstStyle/>
          <a:p>
            <a:pPr marL="0" marR="0" lvl="0" indent="0" algn="ctr" defTabSz="342900" eaLnBrk="1" fontAlgn="auto" latinLnBrk="0" hangingPunct="1">
              <a:lnSpc>
                <a:spcPct val="100000"/>
              </a:lnSpc>
              <a:spcBef>
                <a:spcPts val="750"/>
              </a:spcBef>
              <a:spcAft>
                <a:spcPts val="0"/>
              </a:spcAft>
              <a:buClrTx/>
              <a:buSzTx/>
              <a:buFontTx/>
              <a:buNone/>
              <a:tabLst/>
              <a:defRPr/>
            </a:pPr>
            <a:r>
              <a:rPr kumimoji="0" lang="en-GB" sz="900" b="1" i="0" u="none" strike="noStrike" kern="0" cap="none" spc="0" normalizeH="0" baseline="0" noProof="0" dirty="0">
                <a:ln>
                  <a:noFill/>
                </a:ln>
                <a:solidFill>
                  <a:srgbClr val="00A9FB"/>
                </a:solidFill>
                <a:effectLst/>
                <a:uLnTx/>
                <a:uFillTx/>
                <a:latin typeface="Arial"/>
                <a:cs typeface="Arial"/>
              </a:rPr>
              <a:t>Second investor collaboration letter</a:t>
            </a:r>
          </a:p>
        </p:txBody>
      </p:sp>
      <p:cxnSp>
        <p:nvCxnSpPr>
          <p:cNvPr id="26" name="Straight Connector 25">
            <a:extLst>
              <a:ext uri="{FF2B5EF4-FFF2-40B4-BE49-F238E27FC236}">
                <a16:creationId xmlns:a16="http://schemas.microsoft.com/office/drawing/2014/main" id="{41033B84-4991-444A-8BD2-498712FB20DB}"/>
              </a:ext>
            </a:extLst>
          </p:cNvPr>
          <p:cNvCxnSpPr>
            <a:cxnSpLocks/>
            <a:stCxn id="25" idx="0"/>
          </p:cNvCxnSpPr>
          <p:nvPr/>
        </p:nvCxnSpPr>
        <p:spPr>
          <a:xfrm flipV="1">
            <a:off x="7309220" y="3287357"/>
            <a:ext cx="1546" cy="790865"/>
          </a:xfrm>
          <a:prstGeom prst="line">
            <a:avLst/>
          </a:prstGeom>
          <a:noFill/>
          <a:ln w="6350" cap="flat" cmpd="sng" algn="ctr">
            <a:solidFill>
              <a:srgbClr val="00A9FB"/>
            </a:solidFill>
            <a:prstDash val="solid"/>
          </a:ln>
          <a:effectLst/>
        </p:spPr>
      </p:cxnSp>
      <p:grpSp>
        <p:nvGrpSpPr>
          <p:cNvPr id="27" name="Group 26">
            <a:extLst>
              <a:ext uri="{FF2B5EF4-FFF2-40B4-BE49-F238E27FC236}">
                <a16:creationId xmlns:a16="http://schemas.microsoft.com/office/drawing/2014/main" id="{E075F211-E247-457A-A52B-377E3C963A70}"/>
              </a:ext>
            </a:extLst>
          </p:cNvPr>
          <p:cNvGrpSpPr/>
          <p:nvPr/>
        </p:nvGrpSpPr>
        <p:grpSpPr>
          <a:xfrm>
            <a:off x="1703313" y="3294538"/>
            <a:ext cx="816463" cy="976082"/>
            <a:chOff x="2271079" y="3249717"/>
            <a:chExt cx="1088617" cy="1301442"/>
          </a:xfrm>
        </p:grpSpPr>
        <p:sp>
          <p:nvSpPr>
            <p:cNvPr id="28" name="TextBox 27">
              <a:extLst>
                <a:ext uri="{FF2B5EF4-FFF2-40B4-BE49-F238E27FC236}">
                  <a16:creationId xmlns:a16="http://schemas.microsoft.com/office/drawing/2014/main" id="{9B0B640E-1A7B-45D7-941E-BAD78BDB31BC}"/>
                </a:ext>
              </a:extLst>
            </p:cNvPr>
            <p:cNvSpPr txBox="1"/>
            <p:nvPr/>
          </p:nvSpPr>
          <p:spPr>
            <a:xfrm>
              <a:off x="2271079" y="4101159"/>
              <a:ext cx="1088617" cy="450000"/>
            </a:xfrm>
            <a:prstGeom prst="rect">
              <a:avLst/>
            </a:prstGeom>
            <a:solidFill>
              <a:sysClr val="window" lastClr="FFFFFF"/>
            </a:solidFill>
            <a:ln w="6350">
              <a:solidFill>
                <a:srgbClr val="00A9FB"/>
              </a:solidFill>
            </a:ln>
          </p:spPr>
          <p:txBody>
            <a:bodyPr wrap="square" lIns="0" tIns="0" rIns="0" bIns="0" rtlCol="0" anchor="ctr">
              <a:noAutofit/>
            </a:bodyPr>
            <a:lstStyle/>
            <a:p>
              <a:pPr marL="0" marR="0" lvl="0" indent="0" algn="ctr" defTabSz="342900" eaLnBrk="1" fontAlgn="auto" latinLnBrk="0" hangingPunct="1">
                <a:lnSpc>
                  <a:spcPct val="100000"/>
                </a:lnSpc>
                <a:spcBef>
                  <a:spcPts val="750"/>
                </a:spcBef>
                <a:spcAft>
                  <a:spcPts val="0"/>
                </a:spcAft>
                <a:buClrTx/>
                <a:buSzTx/>
                <a:buFontTx/>
                <a:buNone/>
                <a:tabLst/>
                <a:defRPr/>
              </a:pPr>
              <a:r>
                <a:rPr kumimoji="0" lang="en-GB" sz="900" b="1" i="0" u="none" strike="noStrike" kern="0" cap="none" spc="0" normalizeH="0" baseline="0" noProof="0" dirty="0">
                  <a:ln>
                    <a:noFill/>
                  </a:ln>
                  <a:solidFill>
                    <a:srgbClr val="00A9FB"/>
                  </a:solidFill>
                  <a:effectLst/>
                  <a:uLnTx/>
                  <a:uFillTx/>
                  <a:latin typeface="Arial"/>
                  <a:cs typeface="Arial"/>
                </a:rPr>
                <a:t>Initiated engagement</a:t>
              </a:r>
            </a:p>
          </p:txBody>
        </p:sp>
        <p:cxnSp>
          <p:nvCxnSpPr>
            <p:cNvPr id="29" name="Straight Connector 28">
              <a:extLst>
                <a:ext uri="{FF2B5EF4-FFF2-40B4-BE49-F238E27FC236}">
                  <a16:creationId xmlns:a16="http://schemas.microsoft.com/office/drawing/2014/main" id="{A22C61E4-4C3D-4288-8B85-55A95C0E25AD}"/>
                </a:ext>
              </a:extLst>
            </p:cNvPr>
            <p:cNvCxnSpPr>
              <a:cxnSpLocks/>
              <a:stCxn id="28" idx="0"/>
            </p:cNvCxnSpPr>
            <p:nvPr/>
          </p:nvCxnSpPr>
          <p:spPr>
            <a:xfrm flipV="1">
              <a:off x="2815388" y="3249717"/>
              <a:ext cx="2726" cy="851442"/>
            </a:xfrm>
            <a:prstGeom prst="line">
              <a:avLst/>
            </a:prstGeom>
            <a:noFill/>
            <a:ln w="6350" cap="flat" cmpd="sng" algn="ctr">
              <a:solidFill>
                <a:srgbClr val="00A9FB"/>
              </a:solidFill>
              <a:prstDash val="solid"/>
            </a:ln>
            <a:effectLst/>
          </p:spPr>
        </p:cxnSp>
      </p:grpSp>
      <p:sp>
        <p:nvSpPr>
          <p:cNvPr id="30" name="TextBox 29">
            <a:extLst>
              <a:ext uri="{FF2B5EF4-FFF2-40B4-BE49-F238E27FC236}">
                <a16:creationId xmlns:a16="http://schemas.microsoft.com/office/drawing/2014/main" id="{FBD5EA5F-ECCA-488E-A632-132054C0DF1B}"/>
              </a:ext>
            </a:extLst>
          </p:cNvPr>
          <p:cNvSpPr txBox="1"/>
          <p:nvPr/>
        </p:nvSpPr>
        <p:spPr>
          <a:xfrm>
            <a:off x="6011112" y="1916832"/>
            <a:ext cx="2557332" cy="337500"/>
          </a:xfrm>
          <a:prstGeom prst="rect">
            <a:avLst/>
          </a:prstGeom>
          <a:solidFill>
            <a:sysClr val="window" lastClr="FFFFFF"/>
          </a:solidFill>
          <a:ln w="6350">
            <a:solidFill>
              <a:srgbClr val="005789"/>
            </a:solidFill>
          </a:ln>
        </p:spPr>
        <p:txBody>
          <a:bodyPr wrap="square" lIns="0" tIns="0" rIns="0" bIns="0" rtlCol="0" anchor="ctr">
            <a:noAutofit/>
          </a:bodyPr>
          <a:lstStyle/>
          <a:p>
            <a:pPr marL="0" marR="0" lvl="0" indent="0" algn="ctr" defTabSz="342900" eaLnBrk="1" fontAlgn="auto" latinLnBrk="0" hangingPunct="1">
              <a:lnSpc>
                <a:spcPct val="100000"/>
              </a:lnSpc>
              <a:spcBef>
                <a:spcPts val="750"/>
              </a:spcBef>
              <a:spcAft>
                <a:spcPts val="0"/>
              </a:spcAft>
              <a:buClrTx/>
              <a:buSzTx/>
              <a:buFontTx/>
              <a:buNone/>
              <a:tabLst/>
              <a:defRPr/>
            </a:pPr>
            <a:r>
              <a:rPr kumimoji="0" lang="en-GB" sz="900" b="1" i="0" u="none" strike="noStrike" kern="0" cap="none" spc="0" normalizeH="0" baseline="0" noProof="0" dirty="0">
                <a:ln>
                  <a:noFill/>
                </a:ln>
                <a:solidFill>
                  <a:srgbClr val="005789"/>
                </a:solidFill>
                <a:effectLst/>
                <a:uLnTx/>
                <a:uFillTx/>
                <a:latin typeface="Arial"/>
                <a:cs typeface="Arial"/>
              </a:rPr>
              <a:t>Committed to net zero carbon emissions by 2040</a:t>
            </a:r>
            <a:endParaRPr kumimoji="0" lang="en-GB" sz="900" b="1" i="0" u="none" strike="noStrike" kern="0" cap="none" spc="0" normalizeH="0" baseline="0" noProof="0" dirty="0">
              <a:ln>
                <a:noFill/>
              </a:ln>
              <a:solidFill>
                <a:srgbClr val="005789"/>
              </a:solidFill>
              <a:effectLst/>
              <a:highlight>
                <a:srgbClr val="00FF00"/>
              </a:highlight>
              <a:uLnTx/>
              <a:uFillTx/>
              <a:latin typeface="Arial"/>
              <a:cs typeface="Arial"/>
            </a:endParaRPr>
          </a:p>
        </p:txBody>
      </p:sp>
      <p:cxnSp>
        <p:nvCxnSpPr>
          <p:cNvPr id="31" name="Straight Connector 30">
            <a:extLst>
              <a:ext uri="{FF2B5EF4-FFF2-40B4-BE49-F238E27FC236}">
                <a16:creationId xmlns:a16="http://schemas.microsoft.com/office/drawing/2014/main" id="{B67179DA-1193-41BC-A31A-538CF464E7FA}"/>
              </a:ext>
            </a:extLst>
          </p:cNvPr>
          <p:cNvCxnSpPr>
            <a:cxnSpLocks/>
          </p:cNvCxnSpPr>
          <p:nvPr/>
        </p:nvCxnSpPr>
        <p:spPr>
          <a:xfrm flipV="1">
            <a:off x="8321717" y="2254332"/>
            <a:ext cx="0" cy="763480"/>
          </a:xfrm>
          <a:prstGeom prst="line">
            <a:avLst/>
          </a:prstGeom>
          <a:noFill/>
          <a:ln w="6350" cap="flat" cmpd="sng" algn="ctr">
            <a:solidFill>
              <a:srgbClr val="005789"/>
            </a:solidFill>
            <a:prstDash val="solid"/>
          </a:ln>
          <a:effectLst/>
        </p:spPr>
      </p:cxnSp>
      <p:sp>
        <p:nvSpPr>
          <p:cNvPr id="32" name="TextBox 31">
            <a:extLst>
              <a:ext uri="{FF2B5EF4-FFF2-40B4-BE49-F238E27FC236}">
                <a16:creationId xmlns:a16="http://schemas.microsoft.com/office/drawing/2014/main" id="{B0AA8920-C8ED-436D-80BC-8B2FFE1FA72A}"/>
              </a:ext>
            </a:extLst>
          </p:cNvPr>
          <p:cNvSpPr txBox="1"/>
          <p:nvPr/>
        </p:nvSpPr>
        <p:spPr>
          <a:xfrm>
            <a:off x="2669405" y="3039538"/>
            <a:ext cx="380099" cy="237538"/>
          </a:xfrm>
          <a:prstGeom prst="rect">
            <a:avLst/>
          </a:prstGeom>
          <a:noFill/>
        </p:spPr>
        <p:txBody>
          <a:bodyPr wrap="square" lIns="0" tIns="0" rIns="0" bIns="0" rtlCol="0" anchor="ctr" anchorCtr="0">
            <a:noAutofit/>
          </a:bodyPr>
          <a:lstStyle/>
          <a:p>
            <a:pPr defTabSz="342900">
              <a:spcBef>
                <a:spcPts val="750"/>
              </a:spcBef>
            </a:pPr>
            <a:r>
              <a:rPr lang="en-GB" sz="1200" b="1" dirty="0">
                <a:solidFill>
                  <a:prstClr val="white"/>
                </a:solidFill>
                <a:latin typeface="Arial"/>
                <a:cs typeface="Arial"/>
              </a:rPr>
              <a:t>2012</a:t>
            </a:r>
          </a:p>
        </p:txBody>
      </p:sp>
      <p:sp>
        <p:nvSpPr>
          <p:cNvPr id="33" name="TextBox 32">
            <a:extLst>
              <a:ext uri="{FF2B5EF4-FFF2-40B4-BE49-F238E27FC236}">
                <a16:creationId xmlns:a16="http://schemas.microsoft.com/office/drawing/2014/main" id="{14A7CE37-EF9F-4EE4-BC59-CF99910D2C25}"/>
              </a:ext>
            </a:extLst>
          </p:cNvPr>
          <p:cNvSpPr txBox="1"/>
          <p:nvPr/>
        </p:nvSpPr>
        <p:spPr>
          <a:xfrm>
            <a:off x="4731451" y="3039538"/>
            <a:ext cx="416312" cy="237538"/>
          </a:xfrm>
          <a:prstGeom prst="rect">
            <a:avLst/>
          </a:prstGeom>
          <a:noFill/>
        </p:spPr>
        <p:txBody>
          <a:bodyPr wrap="square" lIns="0" tIns="0" rIns="0" bIns="0" rtlCol="0" anchor="ctr" anchorCtr="0">
            <a:noAutofit/>
          </a:bodyPr>
          <a:lstStyle/>
          <a:p>
            <a:pPr defTabSz="342900">
              <a:spcBef>
                <a:spcPts val="750"/>
              </a:spcBef>
            </a:pPr>
            <a:r>
              <a:rPr lang="en-GB" sz="1200" b="1" dirty="0">
                <a:solidFill>
                  <a:prstClr val="white"/>
                </a:solidFill>
                <a:latin typeface="Arial"/>
                <a:cs typeface="Arial"/>
              </a:rPr>
              <a:t>2015</a:t>
            </a:r>
          </a:p>
        </p:txBody>
      </p:sp>
      <p:cxnSp>
        <p:nvCxnSpPr>
          <p:cNvPr id="34" name="Straight Connector 33">
            <a:extLst>
              <a:ext uri="{FF2B5EF4-FFF2-40B4-BE49-F238E27FC236}">
                <a16:creationId xmlns:a16="http://schemas.microsoft.com/office/drawing/2014/main" id="{CE70AF60-4557-4F25-9068-019892985A2E}"/>
              </a:ext>
            </a:extLst>
          </p:cNvPr>
          <p:cNvCxnSpPr>
            <a:cxnSpLocks/>
          </p:cNvCxnSpPr>
          <p:nvPr/>
        </p:nvCxnSpPr>
        <p:spPr>
          <a:xfrm flipV="1">
            <a:off x="8321718" y="3286537"/>
            <a:ext cx="0" cy="248012"/>
          </a:xfrm>
          <a:prstGeom prst="line">
            <a:avLst/>
          </a:prstGeom>
          <a:noFill/>
          <a:ln w="6350" cap="flat" cmpd="sng" algn="ctr">
            <a:solidFill>
              <a:srgbClr val="0079C1"/>
            </a:solidFill>
            <a:prstDash val="solid"/>
          </a:ln>
          <a:effectLst/>
        </p:spPr>
      </p:cxnSp>
      <p:sp>
        <p:nvSpPr>
          <p:cNvPr id="35" name="Rectangle 34">
            <a:extLst>
              <a:ext uri="{FF2B5EF4-FFF2-40B4-BE49-F238E27FC236}">
                <a16:creationId xmlns:a16="http://schemas.microsoft.com/office/drawing/2014/main" id="{D635F787-D4FC-45A3-BAE6-E2E00C5DCBE4}"/>
              </a:ext>
            </a:extLst>
          </p:cNvPr>
          <p:cNvSpPr/>
          <p:nvPr/>
        </p:nvSpPr>
        <p:spPr>
          <a:xfrm>
            <a:off x="7363793" y="3534549"/>
            <a:ext cx="1204653" cy="337500"/>
          </a:xfrm>
          <a:prstGeom prst="rect">
            <a:avLst/>
          </a:prstGeom>
          <a:solidFill>
            <a:sysClr val="window" lastClr="FFFFFF"/>
          </a:solidFill>
          <a:ln w="6350" cap="flat" cmpd="sng" algn="ctr">
            <a:solidFill>
              <a:srgbClr val="0079C1"/>
            </a:solidFill>
            <a:prstDash val="solid"/>
          </a:ln>
          <a:effectLst/>
        </p:spPr>
        <p:txBody>
          <a:bodyPr lIns="0" tIns="0" rIns="0" bIns="0"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a:ln>
                  <a:noFill/>
                </a:ln>
                <a:solidFill>
                  <a:srgbClr val="0079C1"/>
                </a:solidFill>
                <a:effectLst/>
                <a:uLnTx/>
                <a:uFillTx/>
                <a:latin typeface="Arial"/>
                <a:ea typeface="+mn-ea"/>
                <a:cs typeface="Arial" panose="020B0604020202020204" pitchFamily="34" charset="0"/>
              </a:rPr>
              <a:t>Sold Amazon.com from ethical fund</a:t>
            </a:r>
          </a:p>
        </p:txBody>
      </p:sp>
      <p:sp>
        <p:nvSpPr>
          <p:cNvPr id="36" name="TextBox 35">
            <a:extLst>
              <a:ext uri="{FF2B5EF4-FFF2-40B4-BE49-F238E27FC236}">
                <a16:creationId xmlns:a16="http://schemas.microsoft.com/office/drawing/2014/main" id="{CDAFE918-0339-455D-93BC-B98BC724C0F8}"/>
              </a:ext>
            </a:extLst>
          </p:cNvPr>
          <p:cNvSpPr txBox="1"/>
          <p:nvPr/>
        </p:nvSpPr>
        <p:spPr>
          <a:xfrm>
            <a:off x="7358608" y="4783883"/>
            <a:ext cx="1209839" cy="337500"/>
          </a:xfrm>
          <a:prstGeom prst="rect">
            <a:avLst/>
          </a:prstGeom>
          <a:solidFill>
            <a:sysClr val="window" lastClr="FFFFFF"/>
          </a:solidFill>
          <a:ln w="6350">
            <a:solidFill>
              <a:srgbClr val="0079C1"/>
            </a:solidFill>
          </a:ln>
        </p:spPr>
        <p:txBody>
          <a:bodyPr wrap="square" lIns="0" tIns="0" rIns="0" bIns="0" rtlCol="0" anchor="ctr">
            <a:noAutofit/>
          </a:bodyPr>
          <a:lstStyle/>
          <a:p>
            <a:pPr marL="0" marR="0" lvl="0" indent="0" algn="ctr" defTabSz="342900" eaLnBrk="1" fontAlgn="auto" latinLnBrk="0" hangingPunct="1">
              <a:lnSpc>
                <a:spcPct val="100000"/>
              </a:lnSpc>
              <a:spcBef>
                <a:spcPts val="750"/>
              </a:spcBef>
              <a:spcAft>
                <a:spcPts val="0"/>
              </a:spcAft>
              <a:buClrTx/>
              <a:buSzTx/>
              <a:buFontTx/>
              <a:buNone/>
              <a:tabLst/>
              <a:defRPr/>
            </a:pPr>
            <a:r>
              <a:rPr kumimoji="0" lang="en-GB" sz="900" b="1" i="0" u="none" strike="noStrike" kern="0" cap="none" spc="0" normalizeH="0" baseline="0" noProof="0" dirty="0">
                <a:ln>
                  <a:noFill/>
                </a:ln>
                <a:solidFill>
                  <a:srgbClr val="0079C1"/>
                </a:solidFill>
                <a:effectLst/>
                <a:uLnTx/>
                <a:uFillTx/>
                <a:latin typeface="Arial" panose="020B0604020202020204" pitchFamily="34" charset="0"/>
                <a:cs typeface="Arial" panose="020B0604020202020204" pitchFamily="34" charset="0"/>
              </a:rPr>
              <a:t>Engagement continuing</a:t>
            </a:r>
          </a:p>
        </p:txBody>
      </p:sp>
      <p:grpSp>
        <p:nvGrpSpPr>
          <p:cNvPr id="37" name="Group 36">
            <a:extLst>
              <a:ext uri="{FF2B5EF4-FFF2-40B4-BE49-F238E27FC236}">
                <a16:creationId xmlns:a16="http://schemas.microsoft.com/office/drawing/2014/main" id="{E72D47D0-D2EB-4426-9CA7-7FCF4EAF9011}"/>
              </a:ext>
            </a:extLst>
          </p:cNvPr>
          <p:cNvGrpSpPr/>
          <p:nvPr/>
        </p:nvGrpSpPr>
        <p:grpSpPr>
          <a:xfrm>
            <a:off x="5901216" y="3288738"/>
            <a:ext cx="1108955" cy="684911"/>
            <a:chOff x="7521451" y="3062287"/>
            <a:chExt cx="1478607" cy="957445"/>
          </a:xfrm>
        </p:grpSpPr>
        <p:sp>
          <p:nvSpPr>
            <p:cNvPr id="38" name="TextBox 37">
              <a:extLst>
                <a:ext uri="{FF2B5EF4-FFF2-40B4-BE49-F238E27FC236}">
                  <a16:creationId xmlns:a16="http://schemas.microsoft.com/office/drawing/2014/main" id="{05093C8F-7A03-47F6-8BB8-D9AD9982ED3F}"/>
                </a:ext>
              </a:extLst>
            </p:cNvPr>
            <p:cNvSpPr txBox="1"/>
            <p:nvPr/>
          </p:nvSpPr>
          <p:spPr>
            <a:xfrm>
              <a:off x="7521451" y="3569732"/>
              <a:ext cx="1478607" cy="450000"/>
            </a:xfrm>
            <a:prstGeom prst="rect">
              <a:avLst/>
            </a:prstGeom>
            <a:solidFill>
              <a:sysClr val="window" lastClr="FFFFFF"/>
            </a:solidFill>
            <a:ln w="6350">
              <a:solidFill>
                <a:srgbClr val="00A9FB"/>
              </a:solidFill>
            </a:ln>
          </p:spPr>
          <p:txBody>
            <a:bodyPr wrap="square" lIns="0" tIns="0" rIns="0" bIns="0" rtlCol="0" anchor="ctr">
              <a:noAutofit/>
            </a:bodyPr>
            <a:lstStyle/>
            <a:p>
              <a:pPr marL="0" marR="0" lvl="0" indent="0" algn="ctr" defTabSz="342900" eaLnBrk="1" fontAlgn="auto" latinLnBrk="0" hangingPunct="1">
                <a:lnSpc>
                  <a:spcPct val="100000"/>
                </a:lnSpc>
                <a:spcBef>
                  <a:spcPts val="750"/>
                </a:spcBef>
                <a:spcAft>
                  <a:spcPts val="0"/>
                </a:spcAft>
                <a:buClrTx/>
                <a:buSzTx/>
                <a:buFontTx/>
                <a:buNone/>
                <a:tabLst/>
                <a:defRPr/>
              </a:pPr>
              <a:r>
                <a:rPr kumimoji="0" lang="en-GB" sz="900" b="1" i="0" u="none" strike="noStrike" kern="0" cap="none" spc="0" normalizeH="0" baseline="0" noProof="0" dirty="0">
                  <a:ln>
                    <a:noFill/>
                  </a:ln>
                  <a:solidFill>
                    <a:srgbClr val="00A9FB"/>
                  </a:solidFill>
                  <a:effectLst/>
                  <a:uLnTx/>
                  <a:uFillTx/>
                  <a:latin typeface="Arial"/>
                  <a:cs typeface="Arial"/>
                </a:rPr>
                <a:t>Call with VP, </a:t>
              </a:r>
              <a:br>
                <a:rPr kumimoji="0" lang="en-GB" sz="900" b="1" i="0" u="none" strike="noStrike" kern="0" cap="none" spc="0" normalizeH="0" baseline="0" noProof="0" dirty="0">
                  <a:ln>
                    <a:noFill/>
                  </a:ln>
                  <a:solidFill>
                    <a:srgbClr val="00A9FB"/>
                  </a:solidFill>
                  <a:effectLst/>
                  <a:uLnTx/>
                  <a:uFillTx/>
                  <a:latin typeface="Arial"/>
                  <a:cs typeface="Arial"/>
                </a:rPr>
              </a:br>
              <a:r>
                <a:rPr kumimoji="0" lang="en-GB" sz="900" b="1" i="0" u="none" strike="noStrike" kern="0" cap="none" spc="0" normalizeH="0" baseline="0" noProof="0" dirty="0">
                  <a:ln>
                    <a:noFill/>
                  </a:ln>
                  <a:solidFill>
                    <a:srgbClr val="00A9FB"/>
                  </a:solidFill>
                  <a:effectLst/>
                  <a:uLnTx/>
                  <a:uFillTx/>
                  <a:latin typeface="Arial"/>
                  <a:cs typeface="Arial"/>
                </a:rPr>
                <a:t>Human Resources</a:t>
              </a:r>
            </a:p>
          </p:txBody>
        </p:sp>
        <p:cxnSp>
          <p:nvCxnSpPr>
            <p:cNvPr id="39" name="Straight Connector 38">
              <a:extLst>
                <a:ext uri="{FF2B5EF4-FFF2-40B4-BE49-F238E27FC236}">
                  <a16:creationId xmlns:a16="http://schemas.microsoft.com/office/drawing/2014/main" id="{FA332174-7FBF-4924-BADF-22530800D0A0}"/>
                </a:ext>
              </a:extLst>
            </p:cNvPr>
            <p:cNvCxnSpPr>
              <a:cxnSpLocks/>
              <a:stCxn id="38" idx="0"/>
            </p:cNvCxnSpPr>
            <p:nvPr/>
          </p:nvCxnSpPr>
          <p:spPr>
            <a:xfrm flipV="1">
              <a:off x="8260755" y="3062287"/>
              <a:ext cx="0" cy="507445"/>
            </a:xfrm>
            <a:prstGeom prst="line">
              <a:avLst/>
            </a:prstGeom>
            <a:noFill/>
            <a:ln w="6350" cap="flat" cmpd="sng" algn="ctr">
              <a:solidFill>
                <a:srgbClr val="00A9FB"/>
              </a:solidFill>
              <a:prstDash val="solid"/>
            </a:ln>
            <a:effectLst/>
          </p:spPr>
        </p:cxnSp>
      </p:grpSp>
      <p:sp>
        <p:nvSpPr>
          <p:cNvPr id="40" name="Oval 39">
            <a:extLst>
              <a:ext uri="{FF2B5EF4-FFF2-40B4-BE49-F238E27FC236}">
                <a16:creationId xmlns:a16="http://schemas.microsoft.com/office/drawing/2014/main" id="{A6DDD767-C171-4EA1-BE38-9011E22A12EF}"/>
              </a:ext>
            </a:extLst>
          </p:cNvPr>
          <p:cNvSpPr/>
          <p:nvPr/>
        </p:nvSpPr>
        <p:spPr>
          <a:xfrm>
            <a:off x="462266" y="1884365"/>
            <a:ext cx="1024283" cy="1024283"/>
          </a:xfrm>
          <a:prstGeom prst="ellipse">
            <a:avLst/>
          </a:prstGeom>
          <a:solidFill>
            <a:srgbClr val="005789"/>
          </a:solidFill>
          <a:ln w="9525" cap="flat" cmpd="sng" algn="ctr">
            <a:noFill/>
            <a:prstDash val="solid"/>
          </a:ln>
          <a:effectLst/>
        </p:spPr>
        <p:txBody>
          <a:bodyPr wrap="none" lIns="0" tIns="0" rIns="0" bIns="0"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prstClr val="white"/>
                </a:solidFill>
                <a:effectLst/>
                <a:uLnTx/>
                <a:uFillTx/>
                <a:latin typeface="Arial"/>
                <a:ea typeface="+mn-ea"/>
                <a:cs typeface="Arial"/>
              </a:rPr>
              <a:t>Amazon.com</a:t>
            </a:r>
            <a:br>
              <a:rPr kumimoji="0" lang="en-GB" sz="1050" b="1" i="0" u="none" strike="noStrike" kern="0" cap="none" spc="0" normalizeH="0" baseline="0" noProof="0" dirty="0">
                <a:ln>
                  <a:noFill/>
                </a:ln>
                <a:solidFill>
                  <a:prstClr val="white"/>
                </a:solidFill>
                <a:effectLst/>
                <a:uLnTx/>
                <a:uFillTx/>
                <a:latin typeface="Arial"/>
                <a:ea typeface="+mn-ea"/>
                <a:cs typeface="Arial"/>
              </a:rPr>
            </a:br>
            <a:r>
              <a:rPr kumimoji="0" lang="en-GB" sz="1050" b="1" i="0" u="none" strike="noStrike" kern="0" cap="none" spc="0" normalizeH="0" baseline="0" noProof="0" dirty="0">
                <a:ln>
                  <a:noFill/>
                </a:ln>
                <a:solidFill>
                  <a:prstClr val="white"/>
                </a:solidFill>
                <a:effectLst/>
                <a:uLnTx/>
                <a:uFillTx/>
                <a:latin typeface="Arial"/>
                <a:ea typeface="+mn-ea"/>
                <a:cs typeface="Arial"/>
              </a:rPr>
              <a:t>actions</a:t>
            </a:r>
          </a:p>
        </p:txBody>
      </p:sp>
      <p:sp>
        <p:nvSpPr>
          <p:cNvPr id="41" name="Oval 40">
            <a:extLst>
              <a:ext uri="{FF2B5EF4-FFF2-40B4-BE49-F238E27FC236}">
                <a16:creationId xmlns:a16="http://schemas.microsoft.com/office/drawing/2014/main" id="{7880BEF8-D90E-48EE-A928-A0F75F0BF3C9}"/>
              </a:ext>
            </a:extLst>
          </p:cNvPr>
          <p:cNvSpPr/>
          <p:nvPr/>
        </p:nvSpPr>
        <p:spPr>
          <a:xfrm>
            <a:off x="462266" y="3709299"/>
            <a:ext cx="1024283" cy="1024283"/>
          </a:xfrm>
          <a:prstGeom prst="ellipse">
            <a:avLst/>
          </a:prstGeom>
          <a:solidFill>
            <a:srgbClr val="00A9FB"/>
          </a:solidFill>
          <a:ln w="9525" cap="flat" cmpd="sng" algn="ctr">
            <a:noFill/>
            <a:prstDash val="solid"/>
          </a:ln>
          <a:effectLst/>
        </p:spPr>
        <p:txBody>
          <a:bodyPr wrap="none" lIns="0" tIns="0" rIns="0" bIns="0"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prstClr val="white"/>
                </a:solidFill>
                <a:effectLst/>
                <a:uLnTx/>
                <a:uFillTx/>
                <a:latin typeface="Arial"/>
                <a:ea typeface="+mn-ea"/>
                <a:cs typeface="Arial"/>
              </a:rPr>
              <a:t>BMO GAM</a:t>
            </a:r>
            <a:br>
              <a:rPr kumimoji="0" lang="en-GB" sz="1050" b="1" i="0" u="none" strike="noStrike" kern="0" cap="none" spc="0" normalizeH="0" baseline="0" noProof="0" dirty="0">
                <a:ln>
                  <a:noFill/>
                </a:ln>
                <a:solidFill>
                  <a:prstClr val="white"/>
                </a:solidFill>
                <a:effectLst/>
                <a:uLnTx/>
                <a:uFillTx/>
                <a:latin typeface="Arial"/>
                <a:ea typeface="+mn-ea"/>
                <a:cs typeface="Arial"/>
              </a:rPr>
            </a:br>
            <a:r>
              <a:rPr kumimoji="0" lang="en-GB" sz="1050" b="1" i="0" u="none" strike="noStrike" kern="0" cap="none" spc="0" normalizeH="0" baseline="0" noProof="0" dirty="0">
                <a:ln>
                  <a:noFill/>
                </a:ln>
                <a:solidFill>
                  <a:prstClr val="white"/>
                </a:solidFill>
                <a:effectLst/>
                <a:uLnTx/>
                <a:uFillTx/>
                <a:latin typeface="Arial"/>
                <a:ea typeface="+mn-ea"/>
                <a:cs typeface="Arial"/>
              </a:rPr>
              <a:t>engagement</a:t>
            </a:r>
          </a:p>
        </p:txBody>
      </p:sp>
      <p:sp>
        <p:nvSpPr>
          <p:cNvPr id="42" name="TextBox 41">
            <a:extLst>
              <a:ext uri="{FF2B5EF4-FFF2-40B4-BE49-F238E27FC236}">
                <a16:creationId xmlns:a16="http://schemas.microsoft.com/office/drawing/2014/main" id="{FEE71633-97E2-4556-AE37-B20760543EC5}"/>
              </a:ext>
            </a:extLst>
          </p:cNvPr>
          <p:cNvSpPr txBox="1"/>
          <p:nvPr/>
        </p:nvSpPr>
        <p:spPr>
          <a:xfrm>
            <a:off x="5452231" y="3039538"/>
            <a:ext cx="441248" cy="237538"/>
          </a:xfrm>
          <a:prstGeom prst="rect">
            <a:avLst/>
          </a:prstGeom>
          <a:noFill/>
        </p:spPr>
        <p:txBody>
          <a:bodyPr wrap="square" lIns="0" tIns="0" rIns="0" bIns="0" rtlCol="0" anchor="ctr" anchorCtr="0">
            <a:noAutofit/>
          </a:bodyPr>
          <a:lstStyle/>
          <a:p>
            <a:pPr defTabSz="342900">
              <a:spcBef>
                <a:spcPts val="750"/>
              </a:spcBef>
            </a:pPr>
            <a:r>
              <a:rPr lang="en-GB" sz="1200" b="1" dirty="0">
                <a:solidFill>
                  <a:prstClr val="white"/>
                </a:solidFill>
                <a:latin typeface="Arial"/>
                <a:cs typeface="Arial"/>
              </a:rPr>
              <a:t>2016</a:t>
            </a:r>
          </a:p>
        </p:txBody>
      </p:sp>
      <p:sp>
        <p:nvSpPr>
          <p:cNvPr id="43" name="TextBox 42">
            <a:extLst>
              <a:ext uri="{FF2B5EF4-FFF2-40B4-BE49-F238E27FC236}">
                <a16:creationId xmlns:a16="http://schemas.microsoft.com/office/drawing/2014/main" id="{94BE127E-6BCC-4287-B00B-7BC7EFC38B71}"/>
              </a:ext>
            </a:extLst>
          </p:cNvPr>
          <p:cNvSpPr txBox="1"/>
          <p:nvPr/>
        </p:nvSpPr>
        <p:spPr>
          <a:xfrm>
            <a:off x="7143888" y="3039538"/>
            <a:ext cx="425435" cy="237538"/>
          </a:xfrm>
          <a:prstGeom prst="rect">
            <a:avLst/>
          </a:prstGeom>
          <a:noFill/>
        </p:spPr>
        <p:txBody>
          <a:bodyPr wrap="square" lIns="0" tIns="0" rIns="0" bIns="0" rtlCol="0" anchor="ctr" anchorCtr="0">
            <a:noAutofit/>
          </a:bodyPr>
          <a:lstStyle/>
          <a:p>
            <a:pPr defTabSz="342900">
              <a:spcBef>
                <a:spcPts val="750"/>
              </a:spcBef>
            </a:pPr>
            <a:r>
              <a:rPr lang="en-GB" sz="1200" b="1" dirty="0">
                <a:solidFill>
                  <a:prstClr val="white"/>
                </a:solidFill>
                <a:latin typeface="Arial"/>
                <a:cs typeface="Arial"/>
              </a:rPr>
              <a:t>2018</a:t>
            </a:r>
          </a:p>
        </p:txBody>
      </p:sp>
      <p:sp>
        <p:nvSpPr>
          <p:cNvPr id="44" name="TextBox 43">
            <a:extLst>
              <a:ext uri="{FF2B5EF4-FFF2-40B4-BE49-F238E27FC236}">
                <a16:creationId xmlns:a16="http://schemas.microsoft.com/office/drawing/2014/main" id="{881D1899-45E6-47F9-BA5A-88FEB9CC2E8D}"/>
              </a:ext>
            </a:extLst>
          </p:cNvPr>
          <p:cNvSpPr txBox="1"/>
          <p:nvPr/>
        </p:nvSpPr>
        <p:spPr>
          <a:xfrm>
            <a:off x="4069690" y="3039538"/>
            <a:ext cx="392288" cy="237538"/>
          </a:xfrm>
          <a:prstGeom prst="rect">
            <a:avLst/>
          </a:prstGeom>
          <a:noFill/>
        </p:spPr>
        <p:txBody>
          <a:bodyPr wrap="square" lIns="0" tIns="0" rIns="0" bIns="0" rtlCol="0" anchor="ctr" anchorCtr="0">
            <a:noAutofit/>
          </a:bodyPr>
          <a:lstStyle/>
          <a:p>
            <a:pPr defTabSz="342900">
              <a:spcBef>
                <a:spcPts val="750"/>
              </a:spcBef>
            </a:pPr>
            <a:r>
              <a:rPr lang="en-GB" sz="1200" b="1" dirty="0">
                <a:solidFill>
                  <a:prstClr val="white"/>
                </a:solidFill>
                <a:latin typeface="Arial"/>
                <a:cs typeface="Arial"/>
              </a:rPr>
              <a:t>2014</a:t>
            </a:r>
          </a:p>
        </p:txBody>
      </p:sp>
      <p:sp>
        <p:nvSpPr>
          <p:cNvPr id="45" name="TextBox 44">
            <a:extLst>
              <a:ext uri="{FF2B5EF4-FFF2-40B4-BE49-F238E27FC236}">
                <a16:creationId xmlns:a16="http://schemas.microsoft.com/office/drawing/2014/main" id="{BAE79863-8BFE-4AC6-874E-28D8C826F813}"/>
              </a:ext>
            </a:extLst>
          </p:cNvPr>
          <p:cNvSpPr txBox="1"/>
          <p:nvPr/>
        </p:nvSpPr>
        <p:spPr>
          <a:xfrm>
            <a:off x="3367217" y="3039538"/>
            <a:ext cx="403410" cy="237538"/>
          </a:xfrm>
          <a:prstGeom prst="rect">
            <a:avLst/>
          </a:prstGeom>
          <a:noFill/>
        </p:spPr>
        <p:txBody>
          <a:bodyPr wrap="square" lIns="0" tIns="0" rIns="0" bIns="0" rtlCol="0" anchor="ctr" anchorCtr="0">
            <a:noAutofit/>
          </a:bodyPr>
          <a:lstStyle/>
          <a:p>
            <a:pPr defTabSz="342900">
              <a:spcBef>
                <a:spcPts val="750"/>
              </a:spcBef>
            </a:pPr>
            <a:r>
              <a:rPr lang="en-GB" sz="1200" b="1" dirty="0">
                <a:solidFill>
                  <a:prstClr val="white"/>
                </a:solidFill>
                <a:latin typeface="Arial"/>
                <a:cs typeface="Arial"/>
              </a:rPr>
              <a:t>2013</a:t>
            </a:r>
          </a:p>
        </p:txBody>
      </p:sp>
      <p:sp>
        <p:nvSpPr>
          <p:cNvPr id="46" name="TextBox 45">
            <a:extLst>
              <a:ext uri="{FF2B5EF4-FFF2-40B4-BE49-F238E27FC236}">
                <a16:creationId xmlns:a16="http://schemas.microsoft.com/office/drawing/2014/main" id="{19AA4339-7227-47C8-9EC8-5BFAC82BBD2F}"/>
              </a:ext>
            </a:extLst>
          </p:cNvPr>
          <p:cNvSpPr txBox="1"/>
          <p:nvPr/>
        </p:nvSpPr>
        <p:spPr>
          <a:xfrm>
            <a:off x="1953302" y="3039538"/>
            <a:ext cx="403411" cy="237538"/>
          </a:xfrm>
          <a:prstGeom prst="rect">
            <a:avLst/>
          </a:prstGeom>
          <a:noFill/>
        </p:spPr>
        <p:txBody>
          <a:bodyPr wrap="square" lIns="0" tIns="0" rIns="0" bIns="0" rtlCol="0" anchor="ctr" anchorCtr="0">
            <a:noAutofit/>
          </a:bodyPr>
          <a:lstStyle/>
          <a:p>
            <a:pPr defTabSz="342900">
              <a:spcBef>
                <a:spcPts val="750"/>
              </a:spcBef>
            </a:pPr>
            <a:r>
              <a:rPr lang="en-GB" sz="1200" b="1" dirty="0">
                <a:solidFill>
                  <a:prstClr val="white"/>
                </a:solidFill>
                <a:latin typeface="Arial"/>
                <a:cs typeface="Arial"/>
              </a:rPr>
              <a:t>2011</a:t>
            </a:r>
          </a:p>
        </p:txBody>
      </p:sp>
      <p:sp>
        <p:nvSpPr>
          <p:cNvPr id="47" name="TextBox 46">
            <a:extLst>
              <a:ext uri="{FF2B5EF4-FFF2-40B4-BE49-F238E27FC236}">
                <a16:creationId xmlns:a16="http://schemas.microsoft.com/office/drawing/2014/main" id="{5AA0563D-4C0D-4279-936C-290DF976023A}"/>
              </a:ext>
            </a:extLst>
          </p:cNvPr>
          <p:cNvSpPr txBox="1"/>
          <p:nvPr/>
        </p:nvSpPr>
        <p:spPr>
          <a:xfrm>
            <a:off x="6279052" y="3039538"/>
            <a:ext cx="425432" cy="237538"/>
          </a:xfrm>
          <a:prstGeom prst="rect">
            <a:avLst/>
          </a:prstGeom>
          <a:noFill/>
        </p:spPr>
        <p:txBody>
          <a:bodyPr wrap="square" lIns="0" tIns="0" rIns="0" bIns="0" rtlCol="0" anchor="ctr" anchorCtr="0">
            <a:noAutofit/>
          </a:bodyPr>
          <a:lstStyle/>
          <a:p>
            <a:pPr defTabSz="342900">
              <a:spcBef>
                <a:spcPts val="750"/>
              </a:spcBef>
            </a:pPr>
            <a:r>
              <a:rPr lang="en-GB" sz="1200" b="1" dirty="0">
                <a:solidFill>
                  <a:prstClr val="white"/>
                </a:solidFill>
                <a:latin typeface="Arial"/>
                <a:cs typeface="Arial"/>
              </a:rPr>
              <a:t>2017</a:t>
            </a:r>
          </a:p>
        </p:txBody>
      </p:sp>
      <p:pic>
        <p:nvPicPr>
          <p:cNvPr id="48" name="Picture 47">
            <a:extLst>
              <a:ext uri="{FF2B5EF4-FFF2-40B4-BE49-F238E27FC236}">
                <a16:creationId xmlns:a16="http://schemas.microsoft.com/office/drawing/2014/main" id="{0BF36A04-A43C-4CE7-B15B-66452D062C8E}"/>
              </a:ext>
            </a:extLst>
          </p:cNvPr>
          <p:cNvPicPr>
            <a:picLocks noChangeAspect="1"/>
          </p:cNvPicPr>
          <p:nvPr/>
        </p:nvPicPr>
        <p:blipFill>
          <a:blip r:embed="rId4"/>
          <a:stretch>
            <a:fillRect/>
          </a:stretch>
        </p:blipFill>
        <p:spPr>
          <a:xfrm>
            <a:off x="1655166" y="3492777"/>
            <a:ext cx="431668" cy="431668"/>
          </a:xfrm>
          <a:prstGeom prst="rect">
            <a:avLst/>
          </a:prstGeom>
          <a:ln w="3175">
            <a:noFill/>
          </a:ln>
        </p:spPr>
      </p:pic>
      <p:cxnSp>
        <p:nvCxnSpPr>
          <p:cNvPr id="49" name="Straight Connector 48">
            <a:extLst>
              <a:ext uri="{FF2B5EF4-FFF2-40B4-BE49-F238E27FC236}">
                <a16:creationId xmlns:a16="http://schemas.microsoft.com/office/drawing/2014/main" id="{DC4F7B8E-CB35-431C-8624-F0B2AB20B457}"/>
              </a:ext>
            </a:extLst>
          </p:cNvPr>
          <p:cNvCxnSpPr>
            <a:cxnSpLocks/>
          </p:cNvCxnSpPr>
          <p:nvPr/>
        </p:nvCxnSpPr>
        <p:spPr>
          <a:xfrm>
            <a:off x="3" y="3158970"/>
            <a:ext cx="1703309" cy="0"/>
          </a:xfrm>
          <a:prstGeom prst="line">
            <a:avLst/>
          </a:prstGeom>
          <a:noFill/>
          <a:ln w="25400" cap="flat" cmpd="sng" algn="ctr">
            <a:solidFill>
              <a:sysClr val="window" lastClr="FFFFFF"/>
            </a:solidFill>
            <a:prstDash val="solid"/>
          </a:ln>
          <a:effectLst/>
        </p:spPr>
      </p:cxnSp>
      <p:cxnSp>
        <p:nvCxnSpPr>
          <p:cNvPr id="50" name="Straight Connector 49">
            <a:extLst>
              <a:ext uri="{FF2B5EF4-FFF2-40B4-BE49-F238E27FC236}">
                <a16:creationId xmlns:a16="http://schemas.microsoft.com/office/drawing/2014/main" id="{73EF6650-CECF-4D07-B678-33FAB66802DA}"/>
              </a:ext>
            </a:extLst>
          </p:cNvPr>
          <p:cNvCxnSpPr>
            <a:cxnSpLocks/>
          </p:cNvCxnSpPr>
          <p:nvPr/>
        </p:nvCxnSpPr>
        <p:spPr>
          <a:xfrm>
            <a:off x="8676088" y="3158970"/>
            <a:ext cx="467915" cy="0"/>
          </a:xfrm>
          <a:prstGeom prst="line">
            <a:avLst/>
          </a:prstGeom>
          <a:noFill/>
          <a:ln w="25400" cap="flat" cmpd="sng" algn="ctr">
            <a:solidFill>
              <a:sysClr val="window" lastClr="FFFFFF"/>
            </a:solidFill>
            <a:prstDash val="solid"/>
          </a:ln>
          <a:effectLst/>
        </p:spPr>
      </p:cxnSp>
      <p:pic>
        <p:nvPicPr>
          <p:cNvPr id="51" name="Picture 50">
            <a:extLst>
              <a:ext uri="{FF2B5EF4-FFF2-40B4-BE49-F238E27FC236}">
                <a16:creationId xmlns:a16="http://schemas.microsoft.com/office/drawing/2014/main" id="{F3A82262-A2BF-4D66-ABAE-0D220DADD1D7}"/>
              </a:ext>
            </a:extLst>
          </p:cNvPr>
          <p:cNvPicPr>
            <a:picLocks noChangeAspect="1"/>
          </p:cNvPicPr>
          <p:nvPr/>
        </p:nvPicPr>
        <p:blipFill>
          <a:blip r:embed="rId5"/>
          <a:stretch>
            <a:fillRect/>
          </a:stretch>
        </p:blipFill>
        <p:spPr>
          <a:xfrm>
            <a:off x="5110802" y="3709298"/>
            <a:ext cx="403412" cy="403412"/>
          </a:xfrm>
          <a:prstGeom prst="rect">
            <a:avLst/>
          </a:prstGeom>
          <a:ln w="3175">
            <a:noFill/>
          </a:ln>
        </p:spPr>
      </p:pic>
      <p:pic>
        <p:nvPicPr>
          <p:cNvPr id="52" name="Picture 51">
            <a:extLst>
              <a:ext uri="{FF2B5EF4-FFF2-40B4-BE49-F238E27FC236}">
                <a16:creationId xmlns:a16="http://schemas.microsoft.com/office/drawing/2014/main" id="{45F0F0DD-0E2F-43A2-97C2-FD0CFD85F030}"/>
              </a:ext>
            </a:extLst>
          </p:cNvPr>
          <p:cNvPicPr>
            <a:picLocks noChangeAspect="1"/>
          </p:cNvPicPr>
          <p:nvPr/>
        </p:nvPicPr>
        <p:blipFill>
          <a:blip r:embed="rId6"/>
          <a:stretch>
            <a:fillRect/>
          </a:stretch>
        </p:blipFill>
        <p:spPr>
          <a:xfrm>
            <a:off x="1658932" y="4288076"/>
            <a:ext cx="403412" cy="403412"/>
          </a:xfrm>
          <a:prstGeom prst="rect">
            <a:avLst/>
          </a:prstGeom>
          <a:ln w="3175">
            <a:noFill/>
          </a:ln>
        </p:spPr>
      </p:pic>
      <p:pic>
        <p:nvPicPr>
          <p:cNvPr id="53" name="Picture 52">
            <a:extLst>
              <a:ext uri="{FF2B5EF4-FFF2-40B4-BE49-F238E27FC236}">
                <a16:creationId xmlns:a16="http://schemas.microsoft.com/office/drawing/2014/main" id="{CC6ACA86-6053-41FF-B4B5-4C149E6DC0A1}"/>
              </a:ext>
            </a:extLst>
          </p:cNvPr>
          <p:cNvPicPr>
            <a:picLocks noChangeAspect="1"/>
          </p:cNvPicPr>
          <p:nvPr/>
        </p:nvPicPr>
        <p:blipFill>
          <a:blip r:embed="rId5"/>
          <a:stretch>
            <a:fillRect/>
          </a:stretch>
        </p:blipFill>
        <p:spPr>
          <a:xfrm>
            <a:off x="6489862" y="3270483"/>
            <a:ext cx="403412" cy="403412"/>
          </a:xfrm>
          <a:prstGeom prst="rect">
            <a:avLst/>
          </a:prstGeom>
          <a:ln w="3175">
            <a:noFill/>
          </a:ln>
        </p:spPr>
      </p:pic>
      <p:pic>
        <p:nvPicPr>
          <p:cNvPr id="54" name="Picture 53">
            <a:extLst>
              <a:ext uri="{FF2B5EF4-FFF2-40B4-BE49-F238E27FC236}">
                <a16:creationId xmlns:a16="http://schemas.microsoft.com/office/drawing/2014/main" id="{CC0E54B3-6A36-4229-8F69-635786FAB284}"/>
              </a:ext>
            </a:extLst>
          </p:cNvPr>
          <p:cNvPicPr>
            <a:picLocks noChangeAspect="1"/>
          </p:cNvPicPr>
          <p:nvPr/>
        </p:nvPicPr>
        <p:blipFill>
          <a:blip r:embed="rId6"/>
          <a:stretch>
            <a:fillRect/>
          </a:stretch>
        </p:blipFill>
        <p:spPr>
          <a:xfrm>
            <a:off x="6310795" y="4023367"/>
            <a:ext cx="403412" cy="403412"/>
          </a:xfrm>
          <a:prstGeom prst="rect">
            <a:avLst/>
          </a:prstGeom>
          <a:ln w="3175">
            <a:noFill/>
          </a:ln>
        </p:spPr>
      </p:pic>
      <p:pic>
        <p:nvPicPr>
          <p:cNvPr id="55" name="Picture 54">
            <a:extLst>
              <a:ext uri="{FF2B5EF4-FFF2-40B4-BE49-F238E27FC236}">
                <a16:creationId xmlns:a16="http://schemas.microsoft.com/office/drawing/2014/main" id="{FD61A590-5E14-45C2-9570-626116010E66}"/>
              </a:ext>
            </a:extLst>
          </p:cNvPr>
          <p:cNvPicPr>
            <a:picLocks noChangeAspect="1"/>
          </p:cNvPicPr>
          <p:nvPr/>
        </p:nvPicPr>
        <p:blipFill>
          <a:blip r:embed="rId7"/>
          <a:stretch>
            <a:fillRect/>
          </a:stretch>
        </p:blipFill>
        <p:spPr>
          <a:xfrm>
            <a:off x="7342750" y="4426036"/>
            <a:ext cx="403412" cy="403412"/>
          </a:xfrm>
          <a:prstGeom prst="rect">
            <a:avLst/>
          </a:prstGeom>
          <a:ln w="3175">
            <a:noFill/>
          </a:ln>
        </p:spPr>
      </p:pic>
      <p:pic>
        <p:nvPicPr>
          <p:cNvPr id="56" name="Picture 55">
            <a:extLst>
              <a:ext uri="{FF2B5EF4-FFF2-40B4-BE49-F238E27FC236}">
                <a16:creationId xmlns:a16="http://schemas.microsoft.com/office/drawing/2014/main" id="{4E1F8D88-DFE9-4614-9896-B6383CDBFF47}"/>
              </a:ext>
            </a:extLst>
          </p:cNvPr>
          <p:cNvPicPr>
            <a:picLocks noChangeAspect="1"/>
          </p:cNvPicPr>
          <p:nvPr/>
        </p:nvPicPr>
        <p:blipFill>
          <a:blip r:embed="rId6"/>
          <a:stretch>
            <a:fillRect/>
          </a:stretch>
        </p:blipFill>
        <p:spPr>
          <a:xfrm>
            <a:off x="4265722" y="4281652"/>
            <a:ext cx="403412" cy="403412"/>
          </a:xfrm>
          <a:prstGeom prst="rect">
            <a:avLst/>
          </a:prstGeom>
          <a:ln w="3175">
            <a:noFill/>
          </a:ln>
        </p:spPr>
      </p:pic>
      <p:cxnSp>
        <p:nvCxnSpPr>
          <p:cNvPr id="57" name="Straight Connector 56">
            <a:extLst>
              <a:ext uri="{FF2B5EF4-FFF2-40B4-BE49-F238E27FC236}">
                <a16:creationId xmlns:a16="http://schemas.microsoft.com/office/drawing/2014/main" id="{1AA40FB5-B26A-4848-8672-95F2D30AECB5}"/>
              </a:ext>
            </a:extLst>
          </p:cNvPr>
          <p:cNvCxnSpPr>
            <a:cxnSpLocks/>
          </p:cNvCxnSpPr>
          <p:nvPr/>
        </p:nvCxnSpPr>
        <p:spPr>
          <a:xfrm flipH="1" flipV="1">
            <a:off x="8321172" y="3873586"/>
            <a:ext cx="15149" cy="930025"/>
          </a:xfrm>
          <a:prstGeom prst="line">
            <a:avLst/>
          </a:prstGeom>
          <a:noFill/>
          <a:ln w="6350" cap="flat" cmpd="sng" algn="ctr">
            <a:solidFill>
              <a:srgbClr val="0079C1"/>
            </a:solidFill>
            <a:prstDash val="solid"/>
          </a:ln>
          <a:effectLst/>
        </p:spPr>
      </p:cxnSp>
    </p:spTree>
    <p:extLst>
      <p:ext uri="{BB962C8B-B14F-4D97-AF65-F5344CB8AC3E}">
        <p14:creationId xmlns:p14="http://schemas.microsoft.com/office/powerpoint/2010/main" val="4126991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1569B-427A-42E2-9D09-3BC375788F2A}"/>
              </a:ext>
            </a:extLst>
          </p:cNvPr>
          <p:cNvSpPr>
            <a:spLocks noGrp="1"/>
          </p:cNvSpPr>
          <p:nvPr>
            <p:ph type="title"/>
          </p:nvPr>
        </p:nvSpPr>
        <p:spPr/>
        <p:txBody>
          <a:bodyPr/>
          <a:lstStyle/>
          <a:p>
            <a:r>
              <a:rPr lang="en-US" dirty="0"/>
              <a:t>MSCI – Our Valued Partner</a:t>
            </a:r>
            <a:endParaRPr lang="en-CA" dirty="0"/>
          </a:p>
        </p:txBody>
      </p:sp>
      <p:sp>
        <p:nvSpPr>
          <p:cNvPr id="3" name="Slide Number Placeholder 2">
            <a:extLst>
              <a:ext uri="{FF2B5EF4-FFF2-40B4-BE49-F238E27FC236}">
                <a16:creationId xmlns:a16="http://schemas.microsoft.com/office/drawing/2014/main" id="{87320BEC-7621-4E13-80A7-2D29DC0248AB}"/>
              </a:ext>
            </a:extLst>
          </p:cNvPr>
          <p:cNvSpPr>
            <a:spLocks noGrp="1"/>
          </p:cNvSpPr>
          <p:nvPr>
            <p:ph type="sldNum" sz="quarter" idx="11"/>
          </p:nvPr>
        </p:nvSpPr>
        <p:spPr/>
        <p:txBody>
          <a:bodyPr/>
          <a:lstStyle/>
          <a:p>
            <a:pPr>
              <a:defRPr/>
            </a:pPr>
            <a:fld id="{A8C2AA5B-A104-014F-B9FD-226CAFC3787C}" type="slidenum">
              <a:rPr lang="en-US" smtClean="0"/>
              <a:pPr>
                <a:defRPr/>
              </a:pPr>
              <a:t>19</a:t>
            </a:fld>
            <a:endParaRPr lang="en-US" dirty="0"/>
          </a:p>
        </p:txBody>
      </p:sp>
      <p:sp>
        <p:nvSpPr>
          <p:cNvPr id="5" name="Text Placeholder 4">
            <a:extLst>
              <a:ext uri="{FF2B5EF4-FFF2-40B4-BE49-F238E27FC236}">
                <a16:creationId xmlns:a16="http://schemas.microsoft.com/office/drawing/2014/main" id="{9DB45303-40FB-498D-A0E1-ACC8CE38AAB2}"/>
              </a:ext>
            </a:extLst>
          </p:cNvPr>
          <p:cNvSpPr>
            <a:spLocks noGrp="1"/>
          </p:cNvSpPr>
          <p:nvPr>
            <p:ph type="body" sz="quarter" idx="13"/>
          </p:nvPr>
        </p:nvSpPr>
        <p:spPr>
          <a:xfrm>
            <a:off x="438946" y="5922641"/>
            <a:ext cx="8240713" cy="457200"/>
          </a:xfrm>
        </p:spPr>
        <p:txBody>
          <a:bodyPr/>
          <a:lstStyle/>
          <a:p>
            <a:r>
              <a:rPr lang="en-US" dirty="0"/>
              <a:t>Source: SRI connect and </a:t>
            </a:r>
            <a:r>
              <a:rPr lang="en-US" dirty="0" err="1"/>
              <a:t>Extel</a:t>
            </a:r>
            <a:r>
              <a:rPr lang="en-US" dirty="0"/>
              <a:t> survey – 2015, 2016, 2017</a:t>
            </a:r>
            <a:br>
              <a:rPr lang="en-US" dirty="0"/>
            </a:br>
            <a:r>
              <a:rPr lang="en-US" baseline="30000" dirty="0"/>
              <a:t>1</a:t>
            </a:r>
            <a:r>
              <a:rPr lang="en-US" dirty="0"/>
              <a:t> MSCI Inc</a:t>
            </a:r>
          </a:p>
          <a:p>
            <a:endParaRPr lang="en-CA" dirty="0"/>
          </a:p>
        </p:txBody>
      </p:sp>
      <p:sp>
        <p:nvSpPr>
          <p:cNvPr id="17" name="Rectangle 16">
            <a:extLst>
              <a:ext uri="{FF2B5EF4-FFF2-40B4-BE49-F238E27FC236}">
                <a16:creationId xmlns:a16="http://schemas.microsoft.com/office/drawing/2014/main" id="{ACC9B145-7707-4C48-9510-16BFC8BAF4A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sp>
        <p:nvSpPr>
          <p:cNvPr id="4" name="TextBox 3">
            <a:extLst>
              <a:ext uri="{FF2B5EF4-FFF2-40B4-BE49-F238E27FC236}">
                <a16:creationId xmlns:a16="http://schemas.microsoft.com/office/drawing/2014/main" id="{98213046-F968-42C1-AE0B-78DB65DC1E48}"/>
              </a:ext>
            </a:extLst>
          </p:cNvPr>
          <p:cNvSpPr txBox="1"/>
          <p:nvPr/>
        </p:nvSpPr>
        <p:spPr>
          <a:xfrm>
            <a:off x="2749358" y="2192678"/>
            <a:ext cx="1008112" cy="534080"/>
          </a:xfrm>
          <a:prstGeom prst="rect">
            <a:avLst/>
          </a:prstGeom>
          <a:noFill/>
        </p:spPr>
        <p:txBody>
          <a:bodyPr wrap="square" lIns="0" tIns="0" rIns="0" bIns="0" rtlCol="0">
            <a:noAutofit/>
          </a:bodyPr>
          <a:lstStyle/>
          <a:p>
            <a:pPr>
              <a:spcBef>
                <a:spcPts val="1000"/>
              </a:spcBef>
            </a:pPr>
            <a:r>
              <a:rPr lang="en-US" sz="4400" b="1" dirty="0">
                <a:latin typeface="Arial"/>
                <a:cs typeface="Arial"/>
              </a:rPr>
              <a:t>40</a:t>
            </a:r>
            <a:r>
              <a:rPr lang="en-US" sz="2800" b="1" dirty="0">
                <a:latin typeface="Arial"/>
                <a:cs typeface="Arial"/>
              </a:rPr>
              <a:t>+</a:t>
            </a:r>
            <a:endParaRPr lang="en-CA" sz="4400" b="1" dirty="0">
              <a:latin typeface="Arial"/>
              <a:cs typeface="Arial"/>
            </a:endParaRPr>
          </a:p>
        </p:txBody>
      </p:sp>
      <p:sp>
        <p:nvSpPr>
          <p:cNvPr id="6" name="TextBox 5">
            <a:extLst>
              <a:ext uri="{FF2B5EF4-FFF2-40B4-BE49-F238E27FC236}">
                <a16:creationId xmlns:a16="http://schemas.microsoft.com/office/drawing/2014/main" id="{AF0C395A-E1AA-4612-AE77-7FF709EBB836}"/>
              </a:ext>
            </a:extLst>
          </p:cNvPr>
          <p:cNvSpPr txBox="1"/>
          <p:nvPr/>
        </p:nvSpPr>
        <p:spPr>
          <a:xfrm>
            <a:off x="2389318" y="2904107"/>
            <a:ext cx="1368152" cy="613705"/>
          </a:xfrm>
          <a:prstGeom prst="rect">
            <a:avLst/>
          </a:prstGeom>
          <a:noFill/>
        </p:spPr>
        <p:txBody>
          <a:bodyPr wrap="square" lIns="0" tIns="0" rIns="0" bIns="0" rtlCol="0">
            <a:noAutofit/>
          </a:bodyPr>
          <a:lstStyle/>
          <a:p>
            <a:pPr algn="ctr">
              <a:spcBef>
                <a:spcPts val="1000"/>
              </a:spcBef>
            </a:pPr>
            <a:r>
              <a:rPr lang="en-US" sz="1200" dirty="0">
                <a:latin typeface="Arial"/>
                <a:cs typeface="Arial"/>
              </a:rPr>
              <a:t>Years of experience measuring/modeling ESG performance</a:t>
            </a:r>
            <a:r>
              <a:rPr lang="en-US" sz="1200" baseline="30000" dirty="0">
                <a:latin typeface="Arial"/>
                <a:cs typeface="Arial"/>
              </a:rPr>
              <a:t>1</a:t>
            </a:r>
            <a:endParaRPr lang="en-CA" sz="1200" baseline="30000" dirty="0">
              <a:latin typeface="Arial"/>
              <a:cs typeface="Arial"/>
            </a:endParaRPr>
          </a:p>
        </p:txBody>
      </p:sp>
      <p:sp>
        <p:nvSpPr>
          <p:cNvPr id="12" name="TextBox 11">
            <a:extLst>
              <a:ext uri="{FF2B5EF4-FFF2-40B4-BE49-F238E27FC236}">
                <a16:creationId xmlns:a16="http://schemas.microsoft.com/office/drawing/2014/main" id="{97E329A2-D362-4EDF-8017-D0D36A9F5AAA}"/>
              </a:ext>
            </a:extLst>
          </p:cNvPr>
          <p:cNvSpPr txBox="1"/>
          <p:nvPr/>
        </p:nvSpPr>
        <p:spPr>
          <a:xfrm>
            <a:off x="4139952" y="2180146"/>
            <a:ext cx="1512168" cy="693304"/>
          </a:xfrm>
          <a:prstGeom prst="rect">
            <a:avLst/>
          </a:prstGeom>
          <a:noFill/>
        </p:spPr>
        <p:txBody>
          <a:bodyPr wrap="square" lIns="0" tIns="0" rIns="0" bIns="0" rtlCol="0">
            <a:noAutofit/>
          </a:bodyPr>
          <a:lstStyle/>
          <a:p>
            <a:pPr>
              <a:spcBef>
                <a:spcPts val="1000"/>
              </a:spcBef>
            </a:pPr>
            <a:r>
              <a:rPr lang="en-US" sz="4400" b="1" dirty="0">
                <a:latin typeface="Arial"/>
                <a:cs typeface="Arial"/>
              </a:rPr>
              <a:t>Top 5</a:t>
            </a:r>
            <a:endParaRPr lang="en-CA" sz="4400" b="1" dirty="0">
              <a:latin typeface="Arial"/>
              <a:cs typeface="Arial"/>
            </a:endParaRPr>
          </a:p>
        </p:txBody>
      </p:sp>
      <p:sp>
        <p:nvSpPr>
          <p:cNvPr id="18" name="TextBox 17">
            <a:extLst>
              <a:ext uri="{FF2B5EF4-FFF2-40B4-BE49-F238E27FC236}">
                <a16:creationId xmlns:a16="http://schemas.microsoft.com/office/drawing/2014/main" id="{1DCAC871-48CD-4840-A1B8-0AFA0AA391CA}"/>
              </a:ext>
            </a:extLst>
          </p:cNvPr>
          <p:cNvSpPr txBox="1"/>
          <p:nvPr/>
        </p:nvSpPr>
        <p:spPr>
          <a:xfrm>
            <a:off x="4211960" y="2912802"/>
            <a:ext cx="1368152" cy="457200"/>
          </a:xfrm>
          <a:prstGeom prst="rect">
            <a:avLst/>
          </a:prstGeom>
          <a:noFill/>
        </p:spPr>
        <p:txBody>
          <a:bodyPr wrap="square" lIns="0" tIns="0" rIns="0" bIns="0" rtlCol="0">
            <a:noAutofit/>
          </a:bodyPr>
          <a:lstStyle/>
          <a:p>
            <a:pPr algn="ctr">
              <a:spcBef>
                <a:spcPts val="1000"/>
              </a:spcBef>
            </a:pPr>
            <a:r>
              <a:rPr lang="en-US" sz="1200" dirty="0">
                <a:latin typeface="Arial"/>
                <a:cs typeface="Arial"/>
              </a:rPr>
              <a:t>Wealth advisory firms are using MSCI ESG</a:t>
            </a:r>
            <a:endParaRPr lang="en-CA" sz="1200" dirty="0">
              <a:latin typeface="Arial"/>
              <a:cs typeface="Arial"/>
            </a:endParaRPr>
          </a:p>
        </p:txBody>
      </p:sp>
      <p:sp>
        <p:nvSpPr>
          <p:cNvPr id="20" name="TextBox 19">
            <a:extLst>
              <a:ext uri="{FF2B5EF4-FFF2-40B4-BE49-F238E27FC236}">
                <a16:creationId xmlns:a16="http://schemas.microsoft.com/office/drawing/2014/main" id="{2A17A816-44ED-4D45-A003-C054216AB0DD}"/>
              </a:ext>
            </a:extLst>
          </p:cNvPr>
          <p:cNvSpPr txBox="1"/>
          <p:nvPr/>
        </p:nvSpPr>
        <p:spPr>
          <a:xfrm>
            <a:off x="950404" y="2211949"/>
            <a:ext cx="792088" cy="504056"/>
          </a:xfrm>
          <a:prstGeom prst="rect">
            <a:avLst/>
          </a:prstGeom>
          <a:noFill/>
        </p:spPr>
        <p:txBody>
          <a:bodyPr wrap="square" lIns="0" tIns="0" rIns="0" bIns="0" rtlCol="0">
            <a:noAutofit/>
          </a:bodyPr>
          <a:lstStyle/>
          <a:p>
            <a:pPr>
              <a:spcBef>
                <a:spcPts val="1000"/>
              </a:spcBef>
            </a:pPr>
            <a:r>
              <a:rPr lang="en-US" sz="4400" b="1" dirty="0">
                <a:latin typeface="Arial"/>
                <a:cs typeface="Arial"/>
              </a:rPr>
              <a:t>#1</a:t>
            </a:r>
            <a:endParaRPr lang="en-CA" sz="4400" b="1" dirty="0">
              <a:latin typeface="Arial"/>
              <a:cs typeface="Arial"/>
            </a:endParaRPr>
          </a:p>
        </p:txBody>
      </p:sp>
      <p:sp>
        <p:nvSpPr>
          <p:cNvPr id="7" name="Rectangle 6">
            <a:extLst>
              <a:ext uri="{FF2B5EF4-FFF2-40B4-BE49-F238E27FC236}">
                <a16:creationId xmlns:a16="http://schemas.microsoft.com/office/drawing/2014/main" id="{8B093868-ADB9-40BD-A2FF-A08DF1DA8DAB}"/>
              </a:ext>
            </a:extLst>
          </p:cNvPr>
          <p:cNvSpPr/>
          <p:nvPr/>
        </p:nvSpPr>
        <p:spPr>
          <a:xfrm>
            <a:off x="374340" y="2880854"/>
            <a:ext cx="1728192" cy="644750"/>
          </a:xfrm>
          <a:prstGeom prst="rect">
            <a:avLst/>
          </a:prstGeom>
        </p:spPr>
        <p:txBody>
          <a:bodyPr wrap="square">
            <a:spAutoFit/>
          </a:bodyPr>
          <a:lstStyle/>
          <a:p>
            <a:pPr lvl="0" algn="ctr" eaLnBrk="0" fontAlgn="base" hangingPunct="0">
              <a:spcBef>
                <a:spcPct val="0"/>
              </a:spcBef>
              <a:spcAft>
                <a:spcPct val="0"/>
              </a:spcAft>
            </a:pPr>
            <a:r>
              <a:rPr lang="en-US" altLang="en-US" sz="1200" dirty="0">
                <a:latin typeface="+mj-lt"/>
                <a:ea typeface="Calibri" panose="020F0502020204030204" pitchFamily="34" charset="0"/>
                <a:cs typeface="Times New Roman" panose="02020603050405020304" pitchFamily="18" charset="0"/>
              </a:rPr>
              <a:t>Worlds largest provider of ESG indexes and research </a:t>
            </a:r>
            <a:endParaRPr lang="en-US" altLang="en-US" sz="1200" dirty="0">
              <a:latin typeface="+mj-lt"/>
            </a:endParaRPr>
          </a:p>
        </p:txBody>
      </p:sp>
      <p:sp>
        <p:nvSpPr>
          <p:cNvPr id="8" name="Rectangle 7">
            <a:extLst>
              <a:ext uri="{FF2B5EF4-FFF2-40B4-BE49-F238E27FC236}">
                <a16:creationId xmlns:a16="http://schemas.microsoft.com/office/drawing/2014/main" id="{78754DB0-59B6-4C18-BDBB-09597043C0FD}"/>
              </a:ext>
            </a:extLst>
          </p:cNvPr>
          <p:cNvSpPr/>
          <p:nvPr/>
        </p:nvSpPr>
        <p:spPr>
          <a:xfrm>
            <a:off x="1331640" y="1091750"/>
            <a:ext cx="9296173" cy="646331"/>
          </a:xfrm>
          <a:prstGeom prst="rect">
            <a:avLst/>
          </a:prstGeom>
        </p:spPr>
        <p:txBody>
          <a:bodyPr wrap="square">
            <a:spAutoFit/>
          </a:bodyPr>
          <a:lstStyle/>
          <a:p>
            <a:pPr lvl="0" eaLnBrk="0" fontAlgn="base" hangingPunct="0">
              <a:spcBef>
                <a:spcPct val="0"/>
              </a:spcBef>
              <a:spcAft>
                <a:spcPct val="0"/>
              </a:spcAft>
            </a:pPr>
            <a:r>
              <a:rPr lang="en-US" altLang="en-US" b="1" dirty="0">
                <a:solidFill>
                  <a:srgbClr val="0070C0"/>
                </a:solidFill>
                <a:latin typeface="Dax Offc Pro" panose="020B0504030101020102" pitchFamily="34" charset="0"/>
                <a:ea typeface="Calibri" panose="020F0502020204030204" pitchFamily="34" charset="0"/>
                <a:cs typeface="Times New Roman" panose="02020603050405020304" pitchFamily="18" charset="0"/>
              </a:rPr>
              <a:t>MSCI is The Leading Voice in ESG: </a:t>
            </a:r>
          </a:p>
          <a:p>
            <a:pPr lvl="0" eaLnBrk="0" fontAlgn="base" hangingPunct="0">
              <a:spcBef>
                <a:spcPct val="0"/>
              </a:spcBef>
              <a:spcAft>
                <a:spcPct val="0"/>
              </a:spcAft>
            </a:pPr>
            <a:r>
              <a:rPr lang="en-US" altLang="en-US" b="1" dirty="0">
                <a:solidFill>
                  <a:srgbClr val="0070C0"/>
                </a:solidFill>
                <a:latin typeface="Dax Offc Pro" panose="020B0504030101020102" pitchFamily="34" charset="0"/>
                <a:ea typeface="Calibri" panose="020F0502020204030204" pitchFamily="34" charset="0"/>
                <a:cs typeface="Times New Roman" panose="02020603050405020304" pitchFamily="18" charset="0"/>
              </a:rPr>
              <a:t>Thought Leadership and Strong Commitment to Education</a:t>
            </a:r>
            <a:endParaRPr lang="en-US" altLang="en-US" sz="4000" dirty="0">
              <a:latin typeface="Dax Offc Pro" panose="020B0504030101020102" pitchFamily="34" charset="0"/>
            </a:endParaRPr>
          </a:p>
        </p:txBody>
      </p:sp>
      <p:pic>
        <p:nvPicPr>
          <p:cNvPr id="9" name="Picture 8">
            <a:extLst>
              <a:ext uri="{FF2B5EF4-FFF2-40B4-BE49-F238E27FC236}">
                <a16:creationId xmlns:a16="http://schemas.microsoft.com/office/drawing/2014/main" id="{388F066E-C343-402A-A704-400B166E377A}"/>
              </a:ext>
            </a:extLst>
          </p:cNvPr>
          <p:cNvPicPr>
            <a:picLocks noChangeAspect="1"/>
          </p:cNvPicPr>
          <p:nvPr/>
        </p:nvPicPr>
        <p:blipFill>
          <a:blip r:embed="rId3"/>
          <a:stretch>
            <a:fillRect/>
          </a:stretch>
        </p:blipFill>
        <p:spPr>
          <a:xfrm>
            <a:off x="602105" y="4409767"/>
            <a:ext cx="1314450" cy="485775"/>
          </a:xfrm>
          <a:prstGeom prst="rect">
            <a:avLst/>
          </a:prstGeom>
        </p:spPr>
      </p:pic>
      <p:sp>
        <p:nvSpPr>
          <p:cNvPr id="10" name="TextBox 9">
            <a:extLst>
              <a:ext uri="{FF2B5EF4-FFF2-40B4-BE49-F238E27FC236}">
                <a16:creationId xmlns:a16="http://schemas.microsoft.com/office/drawing/2014/main" id="{BC944386-563F-4608-9B4C-9B94A28ABAE1}"/>
              </a:ext>
            </a:extLst>
          </p:cNvPr>
          <p:cNvSpPr txBox="1"/>
          <p:nvPr/>
        </p:nvSpPr>
        <p:spPr>
          <a:xfrm>
            <a:off x="1947141" y="4293482"/>
            <a:ext cx="3655248" cy="906063"/>
          </a:xfrm>
          <a:prstGeom prst="rect">
            <a:avLst/>
          </a:prstGeom>
          <a:noFill/>
        </p:spPr>
        <p:txBody>
          <a:bodyPr wrap="square" lIns="0" tIns="0" rIns="0" bIns="0" rtlCol="0">
            <a:noAutofit/>
          </a:bodyPr>
          <a:lstStyle/>
          <a:p>
            <a:pPr lvl="0" eaLnBrk="0" fontAlgn="base" hangingPunct="0">
              <a:spcBef>
                <a:spcPct val="0"/>
              </a:spcBef>
              <a:spcAft>
                <a:spcPct val="0"/>
              </a:spcAft>
            </a:pPr>
            <a:r>
              <a:rPr lang="en-US" altLang="en-US" sz="1600" dirty="0">
                <a:solidFill>
                  <a:srgbClr val="0070C0"/>
                </a:solidFill>
                <a:latin typeface="Dax Offc Pro" panose="020B0504030101020102" pitchFamily="34" charset="0"/>
                <a:ea typeface="Calibri" panose="020F0502020204030204" pitchFamily="34" charset="0"/>
                <a:cs typeface="Times New Roman" panose="02020603050405020304" pitchFamily="18" charset="0"/>
              </a:rPr>
              <a:t>Voted best firm for SRI research, corporate governance research and Indexes for the </a:t>
            </a:r>
          </a:p>
          <a:p>
            <a:pPr lvl="0" eaLnBrk="0" fontAlgn="base" hangingPunct="0">
              <a:spcBef>
                <a:spcPct val="0"/>
              </a:spcBef>
              <a:spcAft>
                <a:spcPct val="0"/>
              </a:spcAft>
            </a:pPr>
            <a:r>
              <a:rPr lang="en-US" altLang="en-US" sz="1600" b="1" dirty="0">
                <a:solidFill>
                  <a:srgbClr val="0070C0"/>
                </a:solidFill>
                <a:latin typeface="Dax Offc Pro" panose="020B0504030101020102" pitchFamily="34" charset="0"/>
                <a:ea typeface="Calibri" panose="020F0502020204030204" pitchFamily="34" charset="0"/>
                <a:cs typeface="Times New Roman" panose="02020603050405020304" pitchFamily="18" charset="0"/>
              </a:rPr>
              <a:t>fourth consecutive year</a:t>
            </a:r>
            <a:endParaRPr lang="en-US" altLang="en-US" sz="4000" b="1" dirty="0">
              <a:latin typeface="Dax Offc Pro" panose="020B0504030101020102" pitchFamily="34" charset="0"/>
            </a:endParaRPr>
          </a:p>
          <a:p>
            <a:pPr>
              <a:spcBef>
                <a:spcPts val="1000"/>
              </a:spcBef>
            </a:pPr>
            <a:endParaRPr lang="en-CA" sz="2000" dirty="0">
              <a:latin typeface="Arial"/>
              <a:cs typeface="Arial"/>
            </a:endParaRPr>
          </a:p>
        </p:txBody>
      </p:sp>
      <p:sp>
        <p:nvSpPr>
          <p:cNvPr id="11" name="Rectangle 10">
            <a:extLst>
              <a:ext uri="{FF2B5EF4-FFF2-40B4-BE49-F238E27FC236}">
                <a16:creationId xmlns:a16="http://schemas.microsoft.com/office/drawing/2014/main" id="{06EF45E0-EA39-468B-8DF8-B7E083571A11}"/>
              </a:ext>
            </a:extLst>
          </p:cNvPr>
          <p:cNvSpPr/>
          <p:nvPr/>
        </p:nvSpPr>
        <p:spPr>
          <a:xfrm>
            <a:off x="438946" y="3995972"/>
            <a:ext cx="5328592" cy="1247707"/>
          </a:xfrm>
          <a:prstGeom prst="rect">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pic>
        <p:nvPicPr>
          <p:cNvPr id="14" name="Picture 13">
            <a:extLst>
              <a:ext uri="{FF2B5EF4-FFF2-40B4-BE49-F238E27FC236}">
                <a16:creationId xmlns:a16="http://schemas.microsoft.com/office/drawing/2014/main" id="{9B6C439E-A5BD-4663-B6D9-E78FDDAFC631}"/>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457655">
            <a:off x="554797" y="1045653"/>
            <a:ext cx="731063" cy="738523"/>
          </a:xfrm>
          <a:prstGeom prst="rect">
            <a:avLst/>
          </a:prstGeom>
        </p:spPr>
      </p:pic>
      <p:sp>
        <p:nvSpPr>
          <p:cNvPr id="13" name="TextBox 12">
            <a:extLst>
              <a:ext uri="{FF2B5EF4-FFF2-40B4-BE49-F238E27FC236}">
                <a16:creationId xmlns:a16="http://schemas.microsoft.com/office/drawing/2014/main" id="{F4411DEB-6130-45A5-AE0C-933D9617D4DE}"/>
              </a:ext>
            </a:extLst>
          </p:cNvPr>
          <p:cNvSpPr txBox="1"/>
          <p:nvPr/>
        </p:nvSpPr>
        <p:spPr>
          <a:xfrm>
            <a:off x="6054324" y="3082636"/>
            <a:ext cx="2625335" cy="2161044"/>
          </a:xfrm>
          <a:prstGeom prst="rect">
            <a:avLst/>
          </a:prstGeom>
          <a:noFill/>
          <a:ln>
            <a:solidFill>
              <a:schemeClr val="accent1"/>
            </a:solidFill>
          </a:ln>
          <a:effectLst>
            <a:outerShdw blurRad="50800" dist="38100" dir="13500000" algn="br" rotWithShape="0">
              <a:prstClr val="black">
                <a:alpha val="40000"/>
              </a:prstClr>
            </a:outerShdw>
          </a:effectLst>
        </p:spPr>
        <p:txBody>
          <a:bodyPr wrap="square" lIns="0" tIns="0" rIns="0" bIns="0" rtlCol="0">
            <a:noAutofit/>
          </a:bodyPr>
          <a:lstStyle/>
          <a:p>
            <a:pPr algn="ctr">
              <a:spcBef>
                <a:spcPts val="1000"/>
              </a:spcBef>
            </a:pPr>
            <a:r>
              <a:rPr lang="en-US" sz="1400" b="1" dirty="0">
                <a:latin typeface="Arial"/>
                <a:cs typeface="Arial"/>
              </a:rPr>
              <a:t>Strength of MSCI Research</a:t>
            </a:r>
            <a:r>
              <a:rPr lang="en-US" sz="1400" b="1" baseline="30000" dirty="0">
                <a:latin typeface="Arial"/>
                <a:cs typeface="Arial"/>
              </a:rPr>
              <a:t>1</a:t>
            </a:r>
          </a:p>
          <a:p>
            <a:pPr algn="ctr">
              <a:spcBef>
                <a:spcPts val="1000"/>
              </a:spcBef>
            </a:pPr>
            <a:r>
              <a:rPr lang="en-US" sz="1600" b="1" dirty="0">
                <a:latin typeface="Arial"/>
                <a:cs typeface="Arial"/>
              </a:rPr>
              <a:t>210+</a:t>
            </a:r>
            <a:r>
              <a:rPr lang="en-US" sz="1400" dirty="0">
                <a:latin typeface="Arial"/>
                <a:cs typeface="Arial"/>
              </a:rPr>
              <a:t> ESG Analysts</a:t>
            </a:r>
          </a:p>
          <a:p>
            <a:pPr algn="ctr">
              <a:spcBef>
                <a:spcPts val="1000"/>
              </a:spcBef>
            </a:pPr>
            <a:r>
              <a:rPr lang="en-US" sz="1600" b="1" dirty="0">
                <a:latin typeface="Arial"/>
                <a:cs typeface="Arial"/>
              </a:rPr>
              <a:t>150+</a:t>
            </a:r>
            <a:r>
              <a:rPr lang="en-US" sz="1600" dirty="0">
                <a:latin typeface="Arial"/>
                <a:cs typeface="Arial"/>
              </a:rPr>
              <a:t> </a:t>
            </a:r>
            <a:r>
              <a:rPr lang="en-US" sz="1400" dirty="0">
                <a:latin typeface="Arial"/>
                <a:cs typeface="Arial"/>
              </a:rPr>
              <a:t>sources of data</a:t>
            </a:r>
          </a:p>
          <a:p>
            <a:pPr algn="ctr">
              <a:spcBef>
                <a:spcPts val="1000"/>
              </a:spcBef>
            </a:pPr>
            <a:r>
              <a:rPr lang="en-US" sz="1400" dirty="0">
                <a:latin typeface="Arial"/>
                <a:cs typeface="Arial"/>
              </a:rPr>
              <a:t>Ratings &amp; scores on </a:t>
            </a:r>
            <a:r>
              <a:rPr lang="en-US" sz="1600" b="1" dirty="0">
                <a:latin typeface="Arial"/>
                <a:cs typeface="Arial"/>
              </a:rPr>
              <a:t>350,000   </a:t>
            </a:r>
            <a:r>
              <a:rPr lang="en-US" sz="1400" b="1" dirty="0">
                <a:latin typeface="Arial"/>
                <a:cs typeface="Arial"/>
              </a:rPr>
              <a:t>           </a:t>
            </a:r>
            <a:r>
              <a:rPr lang="en-US" sz="1400" dirty="0">
                <a:latin typeface="Arial"/>
                <a:cs typeface="Arial"/>
              </a:rPr>
              <a:t>securities</a:t>
            </a:r>
          </a:p>
          <a:p>
            <a:pPr algn="ctr">
              <a:spcBef>
                <a:spcPts val="1000"/>
              </a:spcBef>
            </a:pPr>
            <a:r>
              <a:rPr lang="en-US" sz="1600" b="1" dirty="0">
                <a:latin typeface="Arial"/>
                <a:cs typeface="Arial"/>
              </a:rPr>
              <a:t>37</a:t>
            </a:r>
            <a:r>
              <a:rPr lang="en-US" sz="1400" dirty="0">
                <a:latin typeface="Arial"/>
                <a:cs typeface="Arial"/>
              </a:rPr>
              <a:t> key issues selected annually for each industry</a:t>
            </a:r>
          </a:p>
          <a:p>
            <a:pPr marL="285750" indent="-285750" algn="ctr">
              <a:spcBef>
                <a:spcPts val="1000"/>
              </a:spcBef>
              <a:buFont typeface="Arial" panose="020B0604020202020204" pitchFamily="34" charset="0"/>
              <a:buChar char="•"/>
            </a:pPr>
            <a:endParaRPr lang="en-US" sz="1400" b="1" dirty="0">
              <a:latin typeface="Arial"/>
              <a:cs typeface="Arial"/>
            </a:endParaRPr>
          </a:p>
          <a:p>
            <a:pPr algn="ctr">
              <a:spcBef>
                <a:spcPts val="1000"/>
              </a:spcBef>
            </a:pPr>
            <a:endParaRPr lang="en-CA" sz="1400" b="1" dirty="0">
              <a:latin typeface="Arial"/>
              <a:cs typeface="Arial"/>
            </a:endParaRPr>
          </a:p>
        </p:txBody>
      </p:sp>
    </p:spTree>
    <p:extLst>
      <p:ext uri="{BB962C8B-B14F-4D97-AF65-F5344CB8AC3E}">
        <p14:creationId xmlns:p14="http://schemas.microsoft.com/office/powerpoint/2010/main" val="421650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8313" y="26100"/>
            <a:ext cx="8229600" cy="914400"/>
          </a:xfrm>
        </p:spPr>
        <p:txBody>
          <a:bodyPr/>
          <a:lstStyle/>
          <a:p>
            <a:r>
              <a:rPr lang="en-US" dirty="0"/>
              <a:t>Market Trends - Agenda</a:t>
            </a:r>
            <a:endParaRPr lang="en-CA" dirty="0"/>
          </a:p>
        </p:txBody>
      </p:sp>
      <p:sp>
        <p:nvSpPr>
          <p:cNvPr id="6" name="Text Placeholder 5"/>
          <p:cNvSpPr>
            <a:spLocks noGrp="1"/>
          </p:cNvSpPr>
          <p:nvPr>
            <p:ph type="body" sz="quarter" idx="13"/>
          </p:nvPr>
        </p:nvSpPr>
        <p:spPr/>
        <p:txBody>
          <a:bodyPr/>
          <a:lstStyle/>
          <a:p>
            <a:endParaRPr lang="en-CA" dirty="0"/>
          </a:p>
        </p:txBody>
      </p:sp>
      <p:sp>
        <p:nvSpPr>
          <p:cNvPr id="8" name="Content Placeholder 2">
            <a:extLst>
              <a:ext uri="{FF2B5EF4-FFF2-40B4-BE49-F238E27FC236}">
                <a16:creationId xmlns:a16="http://schemas.microsoft.com/office/drawing/2014/main" id="{A86D1558-7973-426C-9CAF-7087A5F659E6}"/>
              </a:ext>
            </a:extLst>
          </p:cNvPr>
          <p:cNvSpPr txBox="1">
            <a:spLocks/>
          </p:cNvSpPr>
          <p:nvPr/>
        </p:nvSpPr>
        <p:spPr>
          <a:xfrm>
            <a:off x="2711625" y="1168371"/>
            <a:ext cx="6468888" cy="4983163"/>
          </a:xfrm>
          <a:prstGeom prst="rect">
            <a:avLst/>
          </a:prstGeom>
        </p:spPr>
        <p:txBody>
          <a:bodyPr vert="horz" lIns="0" tIns="0" rIns="0" bIns="0" rtlCol="0">
            <a:noAutofit/>
          </a:bodyPr>
          <a:lstStyle>
            <a:lvl1pPr marL="225420" indent="-225420" algn="l" defTabSz="457189" rtl="0" eaLnBrk="1" latinLnBrk="0" hangingPunct="1">
              <a:spcBef>
                <a:spcPts val="1000"/>
              </a:spcBef>
              <a:buClr>
                <a:srgbClr val="ED1C24"/>
              </a:buClr>
              <a:buFont typeface="Arial"/>
              <a:buChar char="•"/>
              <a:defRPr sz="2000" kern="1200">
                <a:solidFill>
                  <a:schemeClr val="tx1"/>
                </a:solidFill>
                <a:latin typeface="Arial"/>
                <a:ea typeface="+mn-ea"/>
                <a:cs typeface="Arial"/>
              </a:defRPr>
            </a:lvl1pPr>
            <a:lvl2pPr marL="458777" indent="-233357" algn="l" defTabSz="457189" rtl="0" eaLnBrk="1" latinLnBrk="0" hangingPunct="1">
              <a:spcBef>
                <a:spcPts val="800"/>
              </a:spcBef>
              <a:buFont typeface="Arial"/>
              <a:buChar char="–"/>
              <a:defRPr sz="1600" kern="1200">
                <a:solidFill>
                  <a:schemeClr val="tx1"/>
                </a:solidFill>
                <a:latin typeface="Arial"/>
                <a:ea typeface="+mn-ea"/>
                <a:cs typeface="Arial"/>
              </a:defRPr>
            </a:lvl2pPr>
            <a:lvl3pPr marL="684196" indent="-225420" algn="l" defTabSz="457189" rtl="0" eaLnBrk="1" latinLnBrk="0" hangingPunct="1">
              <a:spcBef>
                <a:spcPts val="800"/>
              </a:spcBef>
              <a:buFont typeface="Arial"/>
              <a:buChar char="•"/>
              <a:defRPr sz="1600" kern="1200">
                <a:solidFill>
                  <a:schemeClr val="tx1"/>
                </a:solidFill>
                <a:latin typeface="Arial"/>
                <a:ea typeface="+mn-ea"/>
                <a:cs typeface="Arial"/>
              </a:defRPr>
            </a:lvl3pPr>
            <a:lvl4pPr marL="917552" indent="-233357" algn="l" defTabSz="457189" rtl="0" eaLnBrk="1" latinLnBrk="0" hangingPunct="1">
              <a:spcBef>
                <a:spcPts val="800"/>
              </a:spcBef>
              <a:buFont typeface="Arial"/>
              <a:buChar char="–"/>
              <a:defRPr sz="1600" kern="1200">
                <a:solidFill>
                  <a:schemeClr val="tx1"/>
                </a:solidFill>
                <a:latin typeface="Arial"/>
                <a:ea typeface="+mn-ea"/>
                <a:cs typeface="Arial"/>
              </a:defRPr>
            </a:lvl4pPr>
            <a:lvl5pPr marL="1142971" indent="-225420" algn="l" defTabSz="457189" rtl="0" eaLnBrk="1" latinLnBrk="0" hangingPunct="1">
              <a:spcBef>
                <a:spcPts val="800"/>
              </a:spcBef>
              <a:buFont typeface="Arial"/>
              <a:buChar char="»"/>
              <a:defRPr sz="16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r>
              <a:rPr kumimoji="0" lang="en-CA" sz="2000" b="0" i="0" u="none" strike="noStrike" kern="1200" cap="none" spc="0" normalizeH="0" baseline="0" noProof="0" dirty="0">
                <a:ln>
                  <a:noFill/>
                </a:ln>
                <a:solidFill>
                  <a:sysClr val="windowText" lastClr="000000"/>
                </a:solidFill>
                <a:effectLst/>
                <a:uLnTx/>
                <a:uFillTx/>
                <a:latin typeface="Arial"/>
                <a:ea typeface="+mn-ea"/>
                <a:cs typeface="Arial"/>
              </a:rPr>
              <a:t>Overall Industry Insights </a:t>
            </a:r>
          </a:p>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r>
              <a:rPr kumimoji="0" lang="en-CA" sz="2000" b="0" i="0" u="none" strike="noStrike" kern="1200" cap="none" spc="0" normalizeH="0" baseline="0" noProof="0" dirty="0">
                <a:ln>
                  <a:noFill/>
                </a:ln>
                <a:solidFill>
                  <a:sysClr val="windowText" lastClr="000000"/>
                </a:solidFill>
                <a:effectLst/>
                <a:uLnTx/>
                <a:uFillTx/>
                <a:latin typeface="Arial"/>
                <a:ea typeface="+mn-ea"/>
                <a:cs typeface="Arial"/>
              </a:rPr>
              <a:t>Flow of funds both retail and institutional into ETFs</a:t>
            </a:r>
          </a:p>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r>
              <a:rPr kumimoji="0" lang="en-CA" sz="2000" b="0" i="0" u="none" strike="noStrike" kern="1200" cap="none" spc="0" normalizeH="0" baseline="0" noProof="0" dirty="0">
                <a:ln>
                  <a:noFill/>
                </a:ln>
                <a:solidFill>
                  <a:sysClr val="windowText" lastClr="000000"/>
                </a:solidFill>
                <a:effectLst/>
                <a:uLnTx/>
                <a:uFillTx/>
                <a:latin typeface="Arial"/>
                <a:ea typeface="+mn-ea"/>
                <a:cs typeface="Arial"/>
              </a:rPr>
              <a:t>Momentum analysis on asset classes, factors and sectors </a:t>
            </a:r>
          </a:p>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endParaRPr kumimoji="0" lang="en-CA" sz="2000" b="0" i="0" u="none" strike="noStrike" kern="1200" cap="none" spc="0" normalizeH="0" baseline="0" noProof="0" dirty="0">
              <a:ln>
                <a:noFill/>
              </a:ln>
              <a:solidFill>
                <a:sysClr val="windowText" lastClr="000000"/>
              </a:solidFill>
              <a:effectLst/>
              <a:uLnTx/>
              <a:uFillTx/>
              <a:latin typeface="Arial"/>
              <a:ea typeface="+mn-ea"/>
              <a:cs typeface="Arial"/>
            </a:endParaRPr>
          </a:p>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r>
              <a:rPr lang="en-CA" dirty="0">
                <a:solidFill>
                  <a:sysClr val="windowText" lastClr="000000"/>
                </a:solidFill>
              </a:rPr>
              <a:t>Understanding ESG </a:t>
            </a:r>
            <a:endParaRPr kumimoji="0" lang="en-CA" sz="2000" b="0" i="0" u="none" strike="noStrike" kern="1200" cap="none" spc="0" normalizeH="0" baseline="0" noProof="0" dirty="0">
              <a:ln>
                <a:noFill/>
              </a:ln>
              <a:solidFill>
                <a:sysClr val="windowText" lastClr="000000"/>
              </a:solidFill>
              <a:effectLst/>
              <a:uLnTx/>
              <a:uFillTx/>
              <a:latin typeface="Arial"/>
              <a:ea typeface="+mn-ea"/>
              <a:cs typeface="Arial"/>
            </a:endParaRPr>
          </a:p>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r>
              <a:rPr kumimoji="0" lang="en-CA" sz="2000" b="0" i="0" u="none" strike="noStrike" kern="1200" cap="none" spc="0" normalizeH="0" baseline="0" noProof="0" dirty="0">
                <a:ln>
                  <a:noFill/>
                </a:ln>
                <a:solidFill>
                  <a:sysClr val="windowText" lastClr="000000"/>
                </a:solidFill>
                <a:effectLst/>
                <a:uLnTx/>
                <a:uFillTx/>
                <a:latin typeface="Arial"/>
                <a:ea typeface="+mn-ea"/>
                <a:cs typeface="Arial"/>
              </a:rPr>
              <a:t>ETF Product trends &amp; new products </a:t>
            </a:r>
          </a:p>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endParaRPr kumimoji="0" lang="en-CA" sz="2000" b="0" i="0" u="none" strike="noStrike" kern="1200" cap="none" spc="0" normalizeH="0" baseline="0" noProof="0" dirty="0">
              <a:ln>
                <a:noFill/>
              </a:ln>
              <a:solidFill>
                <a:sysClr val="windowText" lastClr="000000"/>
              </a:solidFill>
              <a:effectLst/>
              <a:uLnTx/>
              <a:uFillTx/>
              <a:latin typeface="Arial"/>
              <a:ea typeface="+mn-ea"/>
              <a:cs typeface="Arial"/>
            </a:endParaRPr>
          </a:p>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endParaRPr kumimoji="0" lang="en-CA" sz="2000" b="0" i="0" u="none" strike="noStrike" kern="1200" cap="none" spc="0" normalizeH="0" baseline="0" noProof="0" dirty="0">
              <a:ln>
                <a:noFill/>
              </a:ln>
              <a:solidFill>
                <a:sysClr val="windowText" lastClr="000000"/>
              </a:solidFill>
              <a:effectLst/>
              <a:uLnTx/>
              <a:uFillTx/>
              <a:latin typeface="Arial"/>
              <a:ea typeface="+mn-ea"/>
              <a:cs typeface="Arial"/>
            </a:endParaRPr>
          </a:p>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r>
              <a:rPr kumimoji="0" lang="en-CA" sz="2000" b="0" i="0" u="none" strike="noStrike" kern="1200" cap="none" spc="0" normalizeH="0" baseline="0" noProof="0" dirty="0">
                <a:ln>
                  <a:noFill/>
                </a:ln>
                <a:solidFill>
                  <a:sysClr val="windowText" lastClr="000000"/>
                </a:solidFill>
                <a:effectLst/>
                <a:uLnTx/>
                <a:uFillTx/>
                <a:latin typeface="Arial"/>
                <a:ea typeface="+mn-ea"/>
                <a:cs typeface="Arial"/>
              </a:rPr>
              <a:t> </a:t>
            </a:r>
            <a:r>
              <a:rPr kumimoji="0" lang="en-CA" sz="2000" b="0" i="0" u="none" strike="noStrike" kern="1200" cap="none" spc="0" normalizeH="0" baseline="0" noProof="0" dirty="0" err="1">
                <a:ln>
                  <a:noFill/>
                </a:ln>
                <a:solidFill>
                  <a:sysClr val="windowText" lastClr="000000"/>
                </a:solidFill>
                <a:effectLst/>
                <a:uLnTx/>
                <a:uFillTx/>
                <a:latin typeface="Arial"/>
                <a:ea typeface="+mn-ea"/>
                <a:cs typeface="Arial"/>
              </a:rPr>
              <a:t>Bmoetfs</a:t>
            </a:r>
            <a:r>
              <a:rPr lang="en-CA" dirty="0">
                <a:solidFill>
                  <a:sysClr val="windowText" lastClr="000000"/>
                </a:solidFill>
              </a:rPr>
              <a:t>.ca - “Your Connection” </a:t>
            </a:r>
            <a:endParaRPr kumimoji="0" lang="en-CA" sz="2000" b="0" i="0" u="none" strike="noStrike" kern="1200" cap="none" spc="0" normalizeH="0" baseline="0" noProof="0" dirty="0">
              <a:ln>
                <a:noFill/>
              </a:ln>
              <a:solidFill>
                <a:sysClr val="windowText" lastClr="000000"/>
              </a:solidFill>
              <a:effectLst/>
              <a:uLnTx/>
              <a:uFillTx/>
              <a:latin typeface="Arial"/>
              <a:ea typeface="+mn-ea"/>
              <a:cs typeface="Arial"/>
            </a:endParaRPr>
          </a:p>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endParaRPr kumimoji="0" lang="en-CA" sz="2000" b="0" i="0" u="none" strike="noStrike" kern="1200" cap="none" spc="0" normalizeH="0" baseline="0" noProof="0" dirty="0">
              <a:ln>
                <a:noFill/>
              </a:ln>
              <a:solidFill>
                <a:sysClr val="windowText" lastClr="000000"/>
              </a:solidFill>
              <a:effectLst/>
              <a:uLnTx/>
              <a:uFillTx/>
              <a:latin typeface="Arial"/>
              <a:ea typeface="+mn-ea"/>
              <a:cs typeface="Arial"/>
            </a:endParaRPr>
          </a:p>
          <a:p>
            <a:pPr marL="0" marR="0" lvl="0" indent="0" algn="l" defTabSz="457189" rtl="0" eaLnBrk="1" fontAlgn="auto" latinLnBrk="0" hangingPunct="1">
              <a:lnSpc>
                <a:spcPct val="100000"/>
              </a:lnSpc>
              <a:spcBef>
                <a:spcPts val="1000"/>
              </a:spcBef>
              <a:spcAft>
                <a:spcPts val="0"/>
              </a:spcAft>
              <a:buClr>
                <a:srgbClr val="ED1C24"/>
              </a:buClr>
              <a:buSzTx/>
              <a:buFont typeface="Arial"/>
              <a:buNone/>
              <a:tabLst/>
              <a:defRPr/>
            </a:pPr>
            <a:endParaRPr kumimoji="0" lang="en-US" sz="2000" b="0" i="0" u="none" strike="noStrike" kern="1200" cap="none" spc="0" normalizeH="0" baseline="0" noProof="0" dirty="0">
              <a:ln>
                <a:noFill/>
              </a:ln>
              <a:solidFill>
                <a:sysClr val="windowText" lastClr="000000"/>
              </a:solidFill>
              <a:effectLst/>
              <a:uLnTx/>
              <a:uFillTx/>
              <a:latin typeface="Arial"/>
              <a:ea typeface="+mn-ea"/>
              <a:cs typeface="Arial"/>
            </a:endParaRPr>
          </a:p>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a:ea typeface="+mn-ea"/>
              <a:cs typeface="Arial"/>
            </a:endParaRPr>
          </a:p>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a:ea typeface="+mn-ea"/>
              <a:cs typeface="Arial"/>
            </a:endParaRPr>
          </a:p>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endParaRPr kumimoji="0" lang="en-US" sz="2000" b="0" i="0" u="none" strike="noStrike" kern="1200" cap="none" spc="0" normalizeH="0" baseline="0" noProof="0" dirty="0">
              <a:ln>
                <a:noFill/>
              </a:ln>
              <a:solidFill>
                <a:sysClr val="windowText" lastClr="000000"/>
              </a:solidFill>
              <a:effectLst/>
              <a:uLnTx/>
              <a:uFillTx/>
              <a:latin typeface="Arial"/>
              <a:ea typeface="+mn-ea"/>
              <a:cs typeface="Arial"/>
            </a:endParaRPr>
          </a:p>
          <a:p>
            <a:pPr marL="225420" marR="0" lvl="0" indent="-225420" algn="l" defTabSz="457189" rtl="0" eaLnBrk="1" fontAlgn="auto" latinLnBrk="0" hangingPunct="1">
              <a:lnSpc>
                <a:spcPct val="100000"/>
              </a:lnSpc>
              <a:spcBef>
                <a:spcPts val="1000"/>
              </a:spcBef>
              <a:spcAft>
                <a:spcPts val="0"/>
              </a:spcAft>
              <a:buClr>
                <a:srgbClr val="ED1C24"/>
              </a:buClr>
              <a:buSzTx/>
              <a:buFont typeface="Arial"/>
              <a:buChar char="•"/>
              <a:tabLst/>
              <a:defRPr/>
            </a:pPr>
            <a:endParaRPr kumimoji="0" lang="en-CA" sz="2000" b="0" i="0" u="none" strike="noStrike" kern="1200" cap="none" spc="0" normalizeH="0" baseline="0" noProof="0" dirty="0">
              <a:ln>
                <a:noFill/>
              </a:ln>
              <a:solidFill>
                <a:sysClr val="windowText" lastClr="000000"/>
              </a:solidFill>
              <a:effectLst/>
              <a:uLnTx/>
              <a:uFillTx/>
              <a:latin typeface="Arial"/>
              <a:ea typeface="+mn-ea"/>
              <a:cs typeface="Arial"/>
            </a:endParaRPr>
          </a:p>
        </p:txBody>
      </p:sp>
      <p:sp>
        <p:nvSpPr>
          <p:cNvPr id="9" name="Oval 8">
            <a:extLst>
              <a:ext uri="{FF2B5EF4-FFF2-40B4-BE49-F238E27FC236}">
                <a16:creationId xmlns:a16="http://schemas.microsoft.com/office/drawing/2014/main" id="{E8EDE278-88A4-434A-BDAF-0698B3B7DB3A}"/>
              </a:ext>
            </a:extLst>
          </p:cNvPr>
          <p:cNvSpPr/>
          <p:nvPr/>
        </p:nvSpPr>
        <p:spPr>
          <a:xfrm rot="10212082">
            <a:off x="1390880" y="4544814"/>
            <a:ext cx="927823" cy="961225"/>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sz="6000" dirty="0">
                <a:latin typeface="Wingdings" panose="05000000000000000000" pitchFamily="2" charset="2"/>
              </a:rPr>
              <a:t>7</a:t>
            </a:r>
          </a:p>
        </p:txBody>
      </p:sp>
      <p:sp>
        <p:nvSpPr>
          <p:cNvPr id="10" name="Oval 9">
            <a:extLst>
              <a:ext uri="{FF2B5EF4-FFF2-40B4-BE49-F238E27FC236}">
                <a16:creationId xmlns:a16="http://schemas.microsoft.com/office/drawing/2014/main" id="{2C44CBAA-5BC8-4074-82C8-78C6C588FAFD}"/>
              </a:ext>
            </a:extLst>
          </p:cNvPr>
          <p:cNvSpPr/>
          <p:nvPr/>
        </p:nvSpPr>
        <p:spPr>
          <a:xfrm>
            <a:off x="1403648" y="2826579"/>
            <a:ext cx="927823" cy="961225"/>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11" name="Oval 10">
            <a:extLst>
              <a:ext uri="{FF2B5EF4-FFF2-40B4-BE49-F238E27FC236}">
                <a16:creationId xmlns:a16="http://schemas.microsoft.com/office/drawing/2014/main" id="{28B2E9B4-6A34-42B3-A9FD-07C36E85BFB3}"/>
              </a:ext>
            </a:extLst>
          </p:cNvPr>
          <p:cNvSpPr/>
          <p:nvPr/>
        </p:nvSpPr>
        <p:spPr>
          <a:xfrm>
            <a:off x="1396228" y="1202157"/>
            <a:ext cx="927823" cy="961225"/>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pic>
        <p:nvPicPr>
          <p:cNvPr id="12" name="Graphic 11" descr="Presentation with pie chart">
            <a:extLst>
              <a:ext uri="{FF2B5EF4-FFF2-40B4-BE49-F238E27FC236}">
                <a16:creationId xmlns:a16="http://schemas.microsoft.com/office/drawing/2014/main" id="{B7C64617-C5DB-4992-AAF1-32172B67C9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9850" y="2976901"/>
            <a:ext cx="660579" cy="660579"/>
          </a:xfrm>
          <a:prstGeom prst="rect">
            <a:avLst/>
          </a:prstGeom>
        </p:spPr>
      </p:pic>
      <p:pic>
        <p:nvPicPr>
          <p:cNvPr id="13" name="Graphic 12" descr="Target">
            <a:extLst>
              <a:ext uri="{FF2B5EF4-FFF2-40B4-BE49-F238E27FC236}">
                <a16:creationId xmlns:a16="http://schemas.microsoft.com/office/drawing/2014/main" id="{E04B63D0-55AC-497A-8764-D91A8E423B2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17001" y="1344979"/>
            <a:ext cx="675583" cy="675583"/>
          </a:xfrm>
          <a:prstGeom prst="rect">
            <a:avLst/>
          </a:prstGeom>
        </p:spPr>
      </p:pic>
    </p:spTree>
    <p:extLst>
      <p:ext uri="{BB962C8B-B14F-4D97-AF65-F5344CB8AC3E}">
        <p14:creationId xmlns:p14="http://schemas.microsoft.com/office/powerpoint/2010/main" val="3196193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MSCI ESG Ratings</a:t>
            </a:r>
            <a:endParaRPr lang="en-CA" sz="2600" dirty="0"/>
          </a:p>
        </p:txBody>
      </p:sp>
      <p:sp>
        <p:nvSpPr>
          <p:cNvPr id="4" name="Slide Number Placeholder 3"/>
          <p:cNvSpPr>
            <a:spLocks noGrp="1"/>
          </p:cNvSpPr>
          <p:nvPr>
            <p:ph type="sldNum" sz="quarter" idx="12"/>
          </p:nvPr>
        </p:nvSpPr>
        <p:spPr/>
        <p:txBody>
          <a:bodyPr/>
          <a:lstStyle/>
          <a:p>
            <a:fld id="{10C1874C-742A-450E-A8E2-E02EDF71D757}" type="slidenum">
              <a:rPr lang="en-CA" smtClean="0">
                <a:solidFill>
                  <a:prstClr val="black"/>
                </a:solidFill>
              </a:rPr>
              <a:pPr/>
              <a:t>20</a:t>
            </a:fld>
            <a:endParaRPr lang="en-CA">
              <a:solidFill>
                <a:prstClr val="black"/>
              </a:solidFill>
            </a:endParaRPr>
          </a:p>
        </p:txBody>
      </p:sp>
      <p:pic>
        <p:nvPicPr>
          <p:cNvPr id="19149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9376"/>
          <a:stretch/>
        </p:blipFill>
        <p:spPr bwMode="auto">
          <a:xfrm>
            <a:off x="457417" y="2251238"/>
            <a:ext cx="8229166" cy="3902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44634" y="1012781"/>
            <a:ext cx="8296833" cy="1102068"/>
          </a:xfrm>
          <a:prstGeom prst="rect">
            <a:avLst/>
          </a:prstGeom>
        </p:spPr>
        <p:txBody>
          <a:bodyPr wrap="square" lIns="85570" tIns="42785" rIns="85570" bIns="42785">
            <a:spAutoFit/>
          </a:bodyPr>
          <a:lstStyle/>
          <a:p>
            <a:pPr marL="160443" indent="-160443">
              <a:buFont typeface="Arial" panose="020B0604020202020204" pitchFamily="34" charset="0"/>
              <a:buChar char="•"/>
            </a:pPr>
            <a:r>
              <a:rPr lang="en-US" sz="2200" dirty="0"/>
              <a:t>Key Issues selected annually within each GICs sub-industry.</a:t>
            </a:r>
          </a:p>
          <a:p>
            <a:pPr marL="160443" indent="-160443">
              <a:buFont typeface="Arial" panose="020B0604020202020204" pitchFamily="34" charset="0"/>
              <a:buChar char="•"/>
            </a:pPr>
            <a:r>
              <a:rPr lang="en-US" sz="2200" dirty="0"/>
              <a:t>Weights (5-30%) are set to determine a contribution to the overall ESG rating.</a:t>
            </a:r>
          </a:p>
        </p:txBody>
      </p:sp>
      <p:sp>
        <p:nvSpPr>
          <p:cNvPr id="6" name="Oval 5"/>
          <p:cNvSpPr/>
          <p:nvPr/>
        </p:nvSpPr>
        <p:spPr>
          <a:xfrm>
            <a:off x="7013668" y="2505289"/>
            <a:ext cx="904048" cy="279770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85570" tIns="42785" rIns="85570" bIns="42785" rtlCol="0" anchor="ctr"/>
          <a:lstStyle/>
          <a:p>
            <a:pPr algn="ctr"/>
            <a:endParaRPr lang="en-CA"/>
          </a:p>
        </p:txBody>
      </p:sp>
      <p:sp>
        <p:nvSpPr>
          <p:cNvPr id="8" name="Rectangle 7"/>
          <p:cNvSpPr/>
          <p:nvPr/>
        </p:nvSpPr>
        <p:spPr>
          <a:xfrm>
            <a:off x="444634" y="5553942"/>
            <a:ext cx="6296876" cy="629714"/>
          </a:xfrm>
          <a:prstGeom prst="rect">
            <a:avLst/>
          </a:prstGeom>
        </p:spPr>
        <p:txBody>
          <a:bodyPr wrap="square" lIns="85570" tIns="42785" rIns="85570" bIns="42785">
            <a:spAutoFit/>
          </a:bodyPr>
          <a:lstStyle/>
          <a:p>
            <a:r>
              <a:rPr lang="en-US" sz="1700" dirty="0"/>
              <a:t>Soft Drink Sub-Industry: e.g. Coca-Cola </a:t>
            </a:r>
            <a:endParaRPr lang="en-CA" sz="1700" dirty="0"/>
          </a:p>
          <a:p>
            <a:r>
              <a:rPr lang="en-CA" sz="1700" u="sng" dirty="0">
                <a:hlinkClick r:id="rId4"/>
              </a:rPr>
              <a:t>Search by company or ticker</a:t>
            </a:r>
            <a:endParaRPr lang="en-CA" sz="1700" dirty="0"/>
          </a:p>
        </p:txBody>
      </p:sp>
    </p:spTree>
    <p:extLst>
      <p:ext uri="{BB962C8B-B14F-4D97-AF65-F5344CB8AC3E}">
        <p14:creationId xmlns:p14="http://schemas.microsoft.com/office/powerpoint/2010/main" val="1185065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MSCI Leaders Process </a:t>
            </a:r>
          </a:p>
        </p:txBody>
      </p:sp>
      <p:sp>
        <p:nvSpPr>
          <p:cNvPr id="3" name="Slide Number Placeholder 2"/>
          <p:cNvSpPr>
            <a:spLocks noGrp="1"/>
          </p:cNvSpPr>
          <p:nvPr>
            <p:ph type="sldNum" sz="quarter" idx="11"/>
          </p:nvPr>
        </p:nvSpPr>
        <p:spPr/>
        <p:txBody>
          <a:bodyPr/>
          <a:lstStyle/>
          <a:p>
            <a:pPr>
              <a:defRPr/>
            </a:pPr>
            <a:fld id="{A8C2AA5B-A104-014F-B9FD-226CAFC3787C}" type="slidenum">
              <a:rPr lang="en-US" smtClean="0"/>
              <a:pPr>
                <a:defRPr/>
              </a:pPr>
              <a:t>21</a:t>
            </a:fld>
            <a:endParaRPr lang="en-US" dirty="0"/>
          </a:p>
        </p:txBody>
      </p:sp>
      <p:sp>
        <p:nvSpPr>
          <p:cNvPr id="4" name="Text Placeholder 3"/>
          <p:cNvSpPr>
            <a:spLocks noGrp="1"/>
          </p:cNvSpPr>
          <p:nvPr>
            <p:ph type="body" sz="quarter" idx="16"/>
          </p:nvPr>
        </p:nvSpPr>
        <p:spPr/>
        <p:txBody>
          <a:bodyPr/>
          <a:lstStyle/>
          <a:p>
            <a:pPr marL="0" indent="0">
              <a:buNone/>
            </a:pPr>
            <a:r>
              <a:rPr lang="en-CA" dirty="0"/>
              <a:t>Source: MSCI </a:t>
            </a:r>
          </a:p>
        </p:txBody>
      </p:sp>
      <p:sp>
        <p:nvSpPr>
          <p:cNvPr id="5" name="TextBox 4">
            <a:extLst>
              <a:ext uri="{FF2B5EF4-FFF2-40B4-BE49-F238E27FC236}">
                <a16:creationId xmlns:a16="http://schemas.microsoft.com/office/drawing/2014/main" id="{628994CD-2BB4-4566-930E-44F53E3E5047}"/>
              </a:ext>
            </a:extLst>
          </p:cNvPr>
          <p:cNvSpPr txBox="1"/>
          <p:nvPr/>
        </p:nvSpPr>
        <p:spPr>
          <a:xfrm>
            <a:off x="1925706" y="2066212"/>
            <a:ext cx="1026114" cy="504056"/>
          </a:xfrm>
          <a:prstGeom prst="rect">
            <a:avLst/>
          </a:prstGeom>
          <a:noFill/>
        </p:spPr>
        <p:txBody>
          <a:bodyPr wrap="square" lIns="0" tIns="0" rIns="0" bIns="0" rtlCol="0">
            <a:noAutofit/>
          </a:bodyPr>
          <a:lstStyle/>
          <a:p>
            <a:pPr algn="ctr">
              <a:spcBef>
                <a:spcPts val="1000"/>
              </a:spcBef>
            </a:pPr>
            <a:r>
              <a:rPr lang="en-US" sz="1200" dirty="0">
                <a:latin typeface="Arial"/>
                <a:cs typeface="Arial"/>
              </a:rPr>
              <a:t># removed due to low ESG rating</a:t>
            </a:r>
            <a:endParaRPr lang="en-CA" sz="1200" dirty="0">
              <a:latin typeface="Arial"/>
              <a:cs typeface="Arial"/>
            </a:endParaRPr>
          </a:p>
        </p:txBody>
      </p:sp>
      <p:sp>
        <p:nvSpPr>
          <p:cNvPr id="6" name="TextBox 5">
            <a:extLst>
              <a:ext uri="{FF2B5EF4-FFF2-40B4-BE49-F238E27FC236}">
                <a16:creationId xmlns:a16="http://schemas.microsoft.com/office/drawing/2014/main" id="{50044D7C-8A32-4856-9B6E-14D4C9D57A1D}"/>
              </a:ext>
            </a:extLst>
          </p:cNvPr>
          <p:cNvSpPr txBox="1"/>
          <p:nvPr/>
        </p:nvSpPr>
        <p:spPr>
          <a:xfrm>
            <a:off x="3737275" y="1922196"/>
            <a:ext cx="1026114" cy="504056"/>
          </a:xfrm>
          <a:prstGeom prst="rect">
            <a:avLst/>
          </a:prstGeom>
          <a:noFill/>
        </p:spPr>
        <p:txBody>
          <a:bodyPr wrap="square" lIns="0" tIns="0" rIns="0" bIns="0" rtlCol="0">
            <a:noAutofit/>
          </a:bodyPr>
          <a:lstStyle/>
          <a:p>
            <a:pPr algn="ctr">
              <a:spcBef>
                <a:spcPts val="1000"/>
              </a:spcBef>
            </a:pPr>
            <a:r>
              <a:rPr lang="en-US" sz="1200" dirty="0">
                <a:latin typeface="Arial"/>
                <a:cs typeface="Arial"/>
              </a:rPr>
              <a:t># removed due to controversy score and business involvement</a:t>
            </a:r>
            <a:endParaRPr lang="en-CA" sz="1200" dirty="0">
              <a:latin typeface="Arial"/>
              <a:cs typeface="Arial"/>
            </a:endParaRPr>
          </a:p>
        </p:txBody>
      </p:sp>
      <p:sp>
        <p:nvSpPr>
          <p:cNvPr id="7" name="TextBox 6">
            <a:extLst>
              <a:ext uri="{FF2B5EF4-FFF2-40B4-BE49-F238E27FC236}">
                <a16:creationId xmlns:a16="http://schemas.microsoft.com/office/drawing/2014/main" id="{8D4CDD7C-4DB4-4471-BD84-620147F3D1F5}"/>
              </a:ext>
            </a:extLst>
          </p:cNvPr>
          <p:cNvSpPr txBox="1"/>
          <p:nvPr/>
        </p:nvSpPr>
        <p:spPr>
          <a:xfrm>
            <a:off x="5436098" y="1922196"/>
            <a:ext cx="1148451" cy="504056"/>
          </a:xfrm>
          <a:prstGeom prst="rect">
            <a:avLst/>
          </a:prstGeom>
          <a:noFill/>
        </p:spPr>
        <p:txBody>
          <a:bodyPr wrap="square" lIns="0" tIns="0" rIns="0" bIns="0" rtlCol="0">
            <a:noAutofit/>
          </a:bodyPr>
          <a:lstStyle/>
          <a:p>
            <a:pPr algn="ctr">
              <a:spcBef>
                <a:spcPts val="1000"/>
              </a:spcBef>
            </a:pPr>
            <a:r>
              <a:rPr lang="en-US" sz="1200" dirty="0">
                <a:latin typeface="Arial"/>
                <a:cs typeface="Arial"/>
              </a:rPr>
              <a:t># of securities eligible but not included due to sector relative ESG profile rankings</a:t>
            </a:r>
            <a:endParaRPr lang="en-CA" sz="1200" dirty="0">
              <a:latin typeface="Arial"/>
              <a:cs typeface="Arial"/>
            </a:endParaRPr>
          </a:p>
        </p:txBody>
      </p:sp>
      <p:sp>
        <p:nvSpPr>
          <p:cNvPr id="8" name="Oval 7">
            <a:extLst>
              <a:ext uri="{FF2B5EF4-FFF2-40B4-BE49-F238E27FC236}">
                <a16:creationId xmlns:a16="http://schemas.microsoft.com/office/drawing/2014/main" id="{83F87BCE-740E-4F77-89E7-EEF92F2E1424}"/>
              </a:ext>
            </a:extLst>
          </p:cNvPr>
          <p:cNvSpPr/>
          <p:nvPr/>
        </p:nvSpPr>
        <p:spPr>
          <a:xfrm>
            <a:off x="1258194" y="2876426"/>
            <a:ext cx="756084" cy="845969"/>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t>90</a:t>
            </a:r>
            <a:endParaRPr lang="en-CA" dirty="0"/>
          </a:p>
        </p:txBody>
      </p:sp>
      <p:sp>
        <p:nvSpPr>
          <p:cNvPr id="9" name="Oval 8">
            <a:extLst>
              <a:ext uri="{FF2B5EF4-FFF2-40B4-BE49-F238E27FC236}">
                <a16:creationId xmlns:a16="http://schemas.microsoft.com/office/drawing/2014/main" id="{11FC4361-9C25-49ED-8F4D-89E7DF38A3D7}"/>
              </a:ext>
            </a:extLst>
          </p:cNvPr>
          <p:cNvSpPr/>
          <p:nvPr/>
        </p:nvSpPr>
        <p:spPr>
          <a:xfrm>
            <a:off x="2957486" y="2876426"/>
            <a:ext cx="756084" cy="845969"/>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t>82</a:t>
            </a:r>
            <a:endParaRPr lang="en-CA" dirty="0"/>
          </a:p>
        </p:txBody>
      </p:sp>
      <p:sp>
        <p:nvSpPr>
          <p:cNvPr id="10" name="Oval 9">
            <a:extLst>
              <a:ext uri="{FF2B5EF4-FFF2-40B4-BE49-F238E27FC236}">
                <a16:creationId xmlns:a16="http://schemas.microsoft.com/office/drawing/2014/main" id="{7E51EDED-BEB8-4383-9B27-52C3848B4EB8}"/>
              </a:ext>
            </a:extLst>
          </p:cNvPr>
          <p:cNvSpPr/>
          <p:nvPr/>
        </p:nvSpPr>
        <p:spPr>
          <a:xfrm>
            <a:off x="4742015" y="2876426"/>
            <a:ext cx="756084" cy="845969"/>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t>74</a:t>
            </a:r>
            <a:endParaRPr lang="en-CA" dirty="0"/>
          </a:p>
        </p:txBody>
      </p:sp>
      <p:sp>
        <p:nvSpPr>
          <p:cNvPr id="11" name="Oval 10">
            <a:extLst>
              <a:ext uri="{FF2B5EF4-FFF2-40B4-BE49-F238E27FC236}">
                <a16:creationId xmlns:a16="http://schemas.microsoft.com/office/drawing/2014/main" id="{D085C040-B9CA-407B-981C-5D134681D687}"/>
              </a:ext>
            </a:extLst>
          </p:cNvPr>
          <p:cNvSpPr/>
          <p:nvPr/>
        </p:nvSpPr>
        <p:spPr>
          <a:xfrm>
            <a:off x="6489213" y="2876426"/>
            <a:ext cx="756084" cy="845969"/>
          </a:xfrm>
          <a:prstGeom prst="ellipse">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dirty="0"/>
              <a:t>41</a:t>
            </a:r>
            <a:endParaRPr lang="en-CA" dirty="0"/>
          </a:p>
        </p:txBody>
      </p:sp>
      <p:sp>
        <p:nvSpPr>
          <p:cNvPr id="12" name="Arrow: Right 27">
            <a:extLst>
              <a:ext uri="{FF2B5EF4-FFF2-40B4-BE49-F238E27FC236}">
                <a16:creationId xmlns:a16="http://schemas.microsoft.com/office/drawing/2014/main" id="{E8462E54-703D-4678-94A0-8E621FD45925}"/>
              </a:ext>
            </a:extLst>
          </p:cNvPr>
          <p:cNvSpPr/>
          <p:nvPr/>
        </p:nvSpPr>
        <p:spPr>
          <a:xfrm>
            <a:off x="2077106" y="3112266"/>
            <a:ext cx="818232" cy="241705"/>
          </a:xfrm>
          <a:prstGeom prs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dirty="0"/>
          </a:p>
        </p:txBody>
      </p:sp>
      <p:sp>
        <p:nvSpPr>
          <p:cNvPr id="13" name="Arrow: Right 28">
            <a:extLst>
              <a:ext uri="{FF2B5EF4-FFF2-40B4-BE49-F238E27FC236}">
                <a16:creationId xmlns:a16="http://schemas.microsoft.com/office/drawing/2014/main" id="{CBEB31A2-4CF5-44AD-8E16-D44A3ADBC95B}"/>
              </a:ext>
            </a:extLst>
          </p:cNvPr>
          <p:cNvSpPr/>
          <p:nvPr/>
        </p:nvSpPr>
        <p:spPr>
          <a:xfrm>
            <a:off x="5602137" y="3120650"/>
            <a:ext cx="818232" cy="241705"/>
          </a:xfrm>
          <a:prstGeom prs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dirty="0"/>
          </a:p>
        </p:txBody>
      </p:sp>
      <p:sp>
        <p:nvSpPr>
          <p:cNvPr id="14" name="Arrow: Right 29">
            <a:extLst>
              <a:ext uri="{FF2B5EF4-FFF2-40B4-BE49-F238E27FC236}">
                <a16:creationId xmlns:a16="http://schemas.microsoft.com/office/drawing/2014/main" id="{115DBFF8-7870-4EB5-8B78-FFC36A176BC6}"/>
              </a:ext>
            </a:extLst>
          </p:cNvPr>
          <p:cNvSpPr/>
          <p:nvPr/>
        </p:nvSpPr>
        <p:spPr>
          <a:xfrm>
            <a:off x="3832628" y="3120650"/>
            <a:ext cx="818232" cy="241705"/>
          </a:xfrm>
          <a:prstGeom prs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dirty="0"/>
          </a:p>
        </p:txBody>
      </p:sp>
      <p:sp>
        <p:nvSpPr>
          <p:cNvPr id="15" name="TextBox 14">
            <a:extLst>
              <a:ext uri="{FF2B5EF4-FFF2-40B4-BE49-F238E27FC236}">
                <a16:creationId xmlns:a16="http://schemas.microsoft.com/office/drawing/2014/main" id="{2724CE05-16B1-43F3-AA86-047154A0B795}"/>
              </a:ext>
            </a:extLst>
          </p:cNvPr>
          <p:cNvSpPr txBox="1"/>
          <p:nvPr/>
        </p:nvSpPr>
        <p:spPr>
          <a:xfrm>
            <a:off x="2077106" y="3437739"/>
            <a:ext cx="594066" cy="292612"/>
          </a:xfrm>
          <a:prstGeom prst="rect">
            <a:avLst/>
          </a:prstGeom>
          <a:noFill/>
        </p:spPr>
        <p:txBody>
          <a:bodyPr wrap="square" lIns="0" tIns="0" rIns="0" bIns="0" rtlCol="0">
            <a:noAutofit/>
          </a:bodyPr>
          <a:lstStyle/>
          <a:p>
            <a:pPr algn="ctr">
              <a:spcBef>
                <a:spcPts val="1000"/>
              </a:spcBef>
            </a:pPr>
            <a:r>
              <a:rPr lang="en-US" sz="1600" dirty="0">
                <a:solidFill>
                  <a:srgbClr val="FF0000"/>
                </a:solidFill>
                <a:latin typeface="Arial"/>
                <a:cs typeface="Arial"/>
              </a:rPr>
              <a:t>8</a:t>
            </a:r>
            <a:endParaRPr lang="en-CA" sz="1600" dirty="0">
              <a:solidFill>
                <a:srgbClr val="FF0000"/>
              </a:solidFill>
              <a:latin typeface="Arial"/>
              <a:cs typeface="Arial"/>
            </a:endParaRPr>
          </a:p>
        </p:txBody>
      </p:sp>
      <p:sp>
        <p:nvSpPr>
          <p:cNvPr id="16" name="TextBox 15">
            <a:extLst>
              <a:ext uri="{FF2B5EF4-FFF2-40B4-BE49-F238E27FC236}">
                <a16:creationId xmlns:a16="http://schemas.microsoft.com/office/drawing/2014/main" id="{753FF53B-4C8D-4CD2-863D-314808F3E998}"/>
              </a:ext>
            </a:extLst>
          </p:cNvPr>
          <p:cNvSpPr txBox="1"/>
          <p:nvPr/>
        </p:nvSpPr>
        <p:spPr>
          <a:xfrm>
            <a:off x="3854681" y="3487491"/>
            <a:ext cx="594066" cy="292612"/>
          </a:xfrm>
          <a:prstGeom prst="rect">
            <a:avLst/>
          </a:prstGeom>
          <a:noFill/>
        </p:spPr>
        <p:txBody>
          <a:bodyPr wrap="square" lIns="0" tIns="0" rIns="0" bIns="0" rtlCol="0">
            <a:noAutofit/>
          </a:bodyPr>
          <a:lstStyle/>
          <a:p>
            <a:pPr algn="ctr">
              <a:spcBef>
                <a:spcPts val="1000"/>
              </a:spcBef>
            </a:pPr>
            <a:r>
              <a:rPr lang="en-US" sz="1600" dirty="0">
                <a:solidFill>
                  <a:srgbClr val="FF0000"/>
                </a:solidFill>
                <a:latin typeface="Arial"/>
                <a:cs typeface="Arial"/>
              </a:rPr>
              <a:t>8</a:t>
            </a:r>
            <a:endParaRPr lang="en-CA" sz="1600" dirty="0">
              <a:solidFill>
                <a:srgbClr val="FF0000"/>
              </a:solidFill>
              <a:latin typeface="Arial"/>
              <a:cs typeface="Arial"/>
            </a:endParaRPr>
          </a:p>
        </p:txBody>
      </p:sp>
      <p:sp>
        <p:nvSpPr>
          <p:cNvPr id="17" name="TextBox 16">
            <a:extLst>
              <a:ext uri="{FF2B5EF4-FFF2-40B4-BE49-F238E27FC236}">
                <a16:creationId xmlns:a16="http://schemas.microsoft.com/office/drawing/2014/main" id="{410C5D3A-D27D-4A34-8A41-22F2F21F1139}"/>
              </a:ext>
            </a:extLst>
          </p:cNvPr>
          <p:cNvSpPr txBox="1"/>
          <p:nvPr/>
        </p:nvSpPr>
        <p:spPr>
          <a:xfrm>
            <a:off x="5677674" y="3434395"/>
            <a:ext cx="594066" cy="292612"/>
          </a:xfrm>
          <a:prstGeom prst="rect">
            <a:avLst/>
          </a:prstGeom>
          <a:noFill/>
        </p:spPr>
        <p:txBody>
          <a:bodyPr wrap="square" lIns="0" tIns="0" rIns="0" bIns="0" rtlCol="0">
            <a:noAutofit/>
          </a:bodyPr>
          <a:lstStyle/>
          <a:p>
            <a:pPr algn="ctr">
              <a:spcBef>
                <a:spcPts val="1000"/>
              </a:spcBef>
            </a:pPr>
            <a:r>
              <a:rPr lang="en-US" sz="1600" dirty="0">
                <a:solidFill>
                  <a:srgbClr val="FF0000"/>
                </a:solidFill>
                <a:latin typeface="Arial"/>
                <a:cs typeface="Arial"/>
              </a:rPr>
              <a:t>33</a:t>
            </a:r>
            <a:endParaRPr lang="en-CA" sz="1600" dirty="0">
              <a:solidFill>
                <a:srgbClr val="FF0000"/>
              </a:solidFill>
              <a:latin typeface="Arial"/>
              <a:cs typeface="Arial"/>
            </a:endParaRPr>
          </a:p>
        </p:txBody>
      </p:sp>
      <p:sp>
        <p:nvSpPr>
          <p:cNvPr id="18" name="TextBox 17">
            <a:extLst>
              <a:ext uri="{FF2B5EF4-FFF2-40B4-BE49-F238E27FC236}">
                <a16:creationId xmlns:a16="http://schemas.microsoft.com/office/drawing/2014/main" id="{B61B1ABB-1C67-484F-86C6-FDBCD5C0ECEE}"/>
              </a:ext>
            </a:extLst>
          </p:cNvPr>
          <p:cNvSpPr txBox="1"/>
          <p:nvPr/>
        </p:nvSpPr>
        <p:spPr>
          <a:xfrm>
            <a:off x="1087201" y="3857803"/>
            <a:ext cx="1168208" cy="405397"/>
          </a:xfrm>
          <a:prstGeom prst="rect">
            <a:avLst/>
          </a:prstGeom>
          <a:noFill/>
        </p:spPr>
        <p:txBody>
          <a:bodyPr wrap="square" lIns="0" tIns="0" rIns="0" bIns="0" rtlCol="0">
            <a:noAutofit/>
          </a:bodyPr>
          <a:lstStyle/>
          <a:p>
            <a:pPr algn="ctr">
              <a:spcBef>
                <a:spcPts val="1000"/>
              </a:spcBef>
            </a:pPr>
            <a:r>
              <a:rPr lang="en-US" sz="1200" b="1" dirty="0">
                <a:latin typeface="Arial"/>
                <a:cs typeface="Arial"/>
              </a:rPr>
              <a:t>Total Constituents MSCI Canada index</a:t>
            </a:r>
            <a:endParaRPr lang="en-CA" sz="1200" b="1" dirty="0">
              <a:latin typeface="Arial"/>
              <a:cs typeface="Arial"/>
            </a:endParaRPr>
          </a:p>
        </p:txBody>
      </p:sp>
      <p:sp>
        <p:nvSpPr>
          <p:cNvPr id="19" name="TextBox 18">
            <a:extLst>
              <a:ext uri="{FF2B5EF4-FFF2-40B4-BE49-F238E27FC236}">
                <a16:creationId xmlns:a16="http://schemas.microsoft.com/office/drawing/2014/main" id="{7EBA38F0-8AF8-4CE9-BBF4-9B3EEB573B8E}"/>
              </a:ext>
            </a:extLst>
          </p:cNvPr>
          <p:cNvSpPr txBox="1"/>
          <p:nvPr/>
        </p:nvSpPr>
        <p:spPr>
          <a:xfrm>
            <a:off x="6094186" y="3879532"/>
            <a:ext cx="1394138" cy="383665"/>
          </a:xfrm>
          <a:prstGeom prst="rect">
            <a:avLst/>
          </a:prstGeom>
          <a:noFill/>
        </p:spPr>
        <p:txBody>
          <a:bodyPr wrap="square" lIns="0" tIns="0" rIns="0" bIns="0" rtlCol="0">
            <a:noAutofit/>
          </a:bodyPr>
          <a:lstStyle/>
          <a:p>
            <a:pPr algn="ctr">
              <a:spcBef>
                <a:spcPts val="1000"/>
              </a:spcBef>
            </a:pPr>
            <a:r>
              <a:rPr lang="en-US" sz="1200" b="1" dirty="0">
                <a:latin typeface="Arial"/>
                <a:cs typeface="Arial"/>
              </a:rPr>
              <a:t>Final Constituents MSCI ESG Leaders Canada index</a:t>
            </a:r>
            <a:endParaRPr lang="en-CA" sz="1200" b="1" dirty="0">
              <a:latin typeface="Arial"/>
              <a:cs typeface="Arial"/>
            </a:endParaRPr>
          </a:p>
        </p:txBody>
      </p:sp>
      <p:pic>
        <p:nvPicPr>
          <p:cNvPr id="20" name="Picture 19">
            <a:extLst>
              <a:ext uri="{FF2B5EF4-FFF2-40B4-BE49-F238E27FC236}">
                <a16:creationId xmlns:a16="http://schemas.microsoft.com/office/drawing/2014/main" id="{F7B550D6-3387-4E29-880F-247EA2D26730}"/>
              </a:ext>
            </a:extLst>
          </p:cNvPr>
          <p:cNvPicPr>
            <a:picLocks noChangeAspect="1"/>
          </p:cNvPicPr>
          <p:nvPr/>
        </p:nvPicPr>
        <p:blipFill>
          <a:blip r:embed="rId3"/>
          <a:stretch>
            <a:fillRect/>
          </a:stretch>
        </p:blipFill>
        <p:spPr>
          <a:xfrm>
            <a:off x="1912185" y="5408841"/>
            <a:ext cx="739444" cy="591555"/>
          </a:xfrm>
          <a:prstGeom prst="rect">
            <a:avLst/>
          </a:prstGeom>
        </p:spPr>
      </p:pic>
      <p:pic>
        <p:nvPicPr>
          <p:cNvPr id="21" name="Picture 20">
            <a:extLst>
              <a:ext uri="{FF2B5EF4-FFF2-40B4-BE49-F238E27FC236}">
                <a16:creationId xmlns:a16="http://schemas.microsoft.com/office/drawing/2014/main" id="{CA7635DB-7A7C-40FF-8254-7DAE8CEF7546}"/>
              </a:ext>
            </a:extLst>
          </p:cNvPr>
          <p:cNvPicPr>
            <a:picLocks noChangeAspect="1"/>
          </p:cNvPicPr>
          <p:nvPr/>
        </p:nvPicPr>
        <p:blipFill>
          <a:blip r:embed="rId4"/>
          <a:stretch>
            <a:fillRect/>
          </a:stretch>
        </p:blipFill>
        <p:spPr>
          <a:xfrm>
            <a:off x="3657138" y="5423772"/>
            <a:ext cx="1071563" cy="523875"/>
          </a:xfrm>
          <a:prstGeom prst="rect">
            <a:avLst/>
          </a:prstGeom>
        </p:spPr>
      </p:pic>
      <p:pic>
        <p:nvPicPr>
          <p:cNvPr id="22" name="Picture 21">
            <a:extLst>
              <a:ext uri="{FF2B5EF4-FFF2-40B4-BE49-F238E27FC236}">
                <a16:creationId xmlns:a16="http://schemas.microsoft.com/office/drawing/2014/main" id="{501DCA6D-EF1D-4968-926D-F5FE62C84BEE}"/>
              </a:ext>
            </a:extLst>
          </p:cNvPr>
          <p:cNvPicPr>
            <a:picLocks noChangeAspect="1"/>
          </p:cNvPicPr>
          <p:nvPr/>
        </p:nvPicPr>
        <p:blipFill>
          <a:blip r:embed="rId5"/>
          <a:stretch>
            <a:fillRect/>
          </a:stretch>
        </p:blipFill>
        <p:spPr>
          <a:xfrm>
            <a:off x="5604842" y="5173568"/>
            <a:ext cx="1050131" cy="847725"/>
          </a:xfrm>
          <a:prstGeom prst="rect">
            <a:avLst/>
          </a:prstGeom>
        </p:spPr>
      </p:pic>
      <p:pic>
        <p:nvPicPr>
          <p:cNvPr id="23" name="Picture 22">
            <a:extLst>
              <a:ext uri="{FF2B5EF4-FFF2-40B4-BE49-F238E27FC236}">
                <a16:creationId xmlns:a16="http://schemas.microsoft.com/office/drawing/2014/main" id="{C7DC5078-7809-465A-AE3B-4B8DD991DC88}"/>
              </a:ext>
            </a:extLst>
          </p:cNvPr>
          <p:cNvPicPr>
            <a:picLocks noChangeAspect="1"/>
          </p:cNvPicPr>
          <p:nvPr/>
        </p:nvPicPr>
        <p:blipFill>
          <a:blip r:embed="rId6"/>
          <a:stretch>
            <a:fillRect/>
          </a:stretch>
        </p:blipFill>
        <p:spPr>
          <a:xfrm>
            <a:off x="1733570" y="4501327"/>
            <a:ext cx="1050131" cy="733425"/>
          </a:xfrm>
          <a:prstGeom prst="rect">
            <a:avLst/>
          </a:prstGeom>
        </p:spPr>
      </p:pic>
      <p:pic>
        <p:nvPicPr>
          <p:cNvPr id="24" name="Picture 23">
            <a:extLst>
              <a:ext uri="{FF2B5EF4-FFF2-40B4-BE49-F238E27FC236}">
                <a16:creationId xmlns:a16="http://schemas.microsoft.com/office/drawing/2014/main" id="{C1B74D0A-B9D1-4DB9-9512-2F64986E0835}"/>
              </a:ext>
            </a:extLst>
          </p:cNvPr>
          <p:cNvPicPr>
            <a:picLocks noChangeAspect="1"/>
          </p:cNvPicPr>
          <p:nvPr/>
        </p:nvPicPr>
        <p:blipFill>
          <a:blip r:embed="rId7"/>
          <a:stretch>
            <a:fillRect/>
          </a:stretch>
        </p:blipFill>
        <p:spPr>
          <a:xfrm>
            <a:off x="3804258" y="4653769"/>
            <a:ext cx="666899" cy="428530"/>
          </a:xfrm>
          <a:prstGeom prst="rect">
            <a:avLst/>
          </a:prstGeom>
        </p:spPr>
      </p:pic>
      <p:pic>
        <p:nvPicPr>
          <p:cNvPr id="25" name="Picture 24">
            <a:extLst>
              <a:ext uri="{FF2B5EF4-FFF2-40B4-BE49-F238E27FC236}">
                <a16:creationId xmlns:a16="http://schemas.microsoft.com/office/drawing/2014/main" id="{EE8CDB84-809A-4DBD-A46B-9D269A81D367}"/>
              </a:ext>
            </a:extLst>
          </p:cNvPr>
          <p:cNvPicPr>
            <a:picLocks noChangeAspect="1"/>
          </p:cNvPicPr>
          <p:nvPr/>
        </p:nvPicPr>
        <p:blipFill>
          <a:blip r:embed="rId8"/>
          <a:stretch>
            <a:fillRect/>
          </a:stretch>
        </p:blipFill>
        <p:spPr>
          <a:xfrm>
            <a:off x="5533404" y="4696584"/>
            <a:ext cx="1121569" cy="342900"/>
          </a:xfrm>
          <a:prstGeom prst="rect">
            <a:avLst/>
          </a:prstGeom>
        </p:spPr>
      </p:pic>
      <p:graphicFrame>
        <p:nvGraphicFramePr>
          <p:cNvPr id="27" name="Diagram 26"/>
          <p:cNvGraphicFramePr/>
          <p:nvPr>
            <p:extLst>
              <p:ext uri="{D42A27DB-BD31-4B8C-83A1-F6EECF244321}">
                <p14:modId xmlns:p14="http://schemas.microsoft.com/office/powerpoint/2010/main" val="2813529204"/>
              </p:ext>
            </p:extLst>
          </p:nvPr>
        </p:nvGraphicFramePr>
        <p:xfrm>
          <a:off x="1169622" y="1052736"/>
          <a:ext cx="6480720" cy="6480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8" name="Picture 12" descr="Image result for rogers communications">
            <a:extLst>
              <a:ext uri="{FF2B5EF4-FFF2-40B4-BE49-F238E27FC236}">
                <a16:creationId xmlns:a16="http://schemas.microsoft.com/office/drawing/2014/main" id="{629EEEAF-EEDC-4FAF-A97B-08B61DF605B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41487" y="2100088"/>
            <a:ext cx="1305668" cy="7392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Image result for BMO Logo">
            <a:extLst>
              <a:ext uri="{FF2B5EF4-FFF2-40B4-BE49-F238E27FC236}">
                <a16:creationId xmlns:a16="http://schemas.microsoft.com/office/drawing/2014/main" id="{6C23E0C0-0156-49DA-A05F-C4A0F18925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19469" y="2945520"/>
            <a:ext cx="1113242" cy="435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599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BF08-B471-42B1-87F3-4C63017CF364}"/>
              </a:ext>
            </a:extLst>
          </p:cNvPr>
          <p:cNvSpPr>
            <a:spLocks noGrp="1"/>
          </p:cNvSpPr>
          <p:nvPr>
            <p:ph type="title"/>
          </p:nvPr>
        </p:nvSpPr>
        <p:spPr/>
        <p:txBody>
          <a:bodyPr/>
          <a:lstStyle/>
          <a:p>
            <a:r>
              <a:rPr lang="en-US" dirty="0"/>
              <a:t>BMO ETFs - ESG  </a:t>
            </a:r>
            <a:endParaRPr lang="en-CA" dirty="0"/>
          </a:p>
        </p:txBody>
      </p:sp>
      <p:sp>
        <p:nvSpPr>
          <p:cNvPr id="3" name="Slide Number Placeholder 2">
            <a:extLst>
              <a:ext uri="{FF2B5EF4-FFF2-40B4-BE49-F238E27FC236}">
                <a16:creationId xmlns:a16="http://schemas.microsoft.com/office/drawing/2014/main" id="{BC1061DC-AAC2-48E7-9CC6-3985E7CDC70C}"/>
              </a:ext>
            </a:extLst>
          </p:cNvPr>
          <p:cNvSpPr>
            <a:spLocks noGrp="1"/>
          </p:cNvSpPr>
          <p:nvPr>
            <p:ph type="sldNum" sz="quarter" idx="11"/>
          </p:nvPr>
        </p:nvSpPr>
        <p:spPr/>
        <p:txBody>
          <a:bodyPr/>
          <a:lstStyle/>
          <a:p>
            <a:pPr>
              <a:defRPr/>
            </a:pPr>
            <a:fld id="{A8C2AA5B-A104-014F-B9FD-226CAFC3787C}" type="slidenum">
              <a:rPr lang="en-US" smtClean="0"/>
              <a:pPr>
                <a:defRPr/>
              </a:pPr>
              <a:t>22</a:t>
            </a:fld>
            <a:endParaRPr lang="en-US" dirty="0"/>
          </a:p>
        </p:txBody>
      </p:sp>
      <p:sp>
        <p:nvSpPr>
          <p:cNvPr id="5" name="Text Placeholder 4">
            <a:extLst>
              <a:ext uri="{FF2B5EF4-FFF2-40B4-BE49-F238E27FC236}">
                <a16:creationId xmlns:a16="http://schemas.microsoft.com/office/drawing/2014/main" id="{BCCDB34A-59D7-4C31-9AEF-E1BC27841BB7}"/>
              </a:ext>
            </a:extLst>
          </p:cNvPr>
          <p:cNvSpPr>
            <a:spLocks noGrp="1"/>
          </p:cNvSpPr>
          <p:nvPr>
            <p:ph type="body" sz="quarter" idx="13"/>
          </p:nvPr>
        </p:nvSpPr>
        <p:spPr>
          <a:xfrm>
            <a:off x="3292862" y="6386322"/>
            <a:ext cx="8240713" cy="457200"/>
          </a:xfrm>
        </p:spPr>
        <p:txBody>
          <a:bodyPr/>
          <a:lstStyle/>
          <a:p>
            <a:r>
              <a:rPr lang="en-US" dirty="0"/>
              <a:t>*ZWG is not index based but does integrates ESG screening in the investment selection</a:t>
            </a:r>
            <a:endParaRPr lang="en-CA" dirty="0"/>
          </a:p>
        </p:txBody>
      </p:sp>
      <p:sp>
        <p:nvSpPr>
          <p:cNvPr id="27" name="TextBox 26">
            <a:extLst>
              <a:ext uri="{FF2B5EF4-FFF2-40B4-BE49-F238E27FC236}">
                <a16:creationId xmlns:a16="http://schemas.microsoft.com/office/drawing/2014/main" id="{29C0FF28-D5CE-4419-AD0C-F2B45E910FBB}"/>
              </a:ext>
            </a:extLst>
          </p:cNvPr>
          <p:cNvSpPr txBox="1"/>
          <p:nvPr/>
        </p:nvSpPr>
        <p:spPr>
          <a:xfrm>
            <a:off x="1924300" y="4326069"/>
            <a:ext cx="6408712" cy="651891"/>
          </a:xfrm>
          <a:prstGeom prst="rect">
            <a:avLst/>
          </a:prstGeom>
          <a:noFill/>
        </p:spPr>
        <p:txBody>
          <a:bodyPr wrap="square" lIns="0" tIns="0" rIns="0" bIns="0" rtlCol="0">
            <a:noAutofit/>
          </a:bodyPr>
          <a:lstStyle/>
          <a:p>
            <a:pPr>
              <a:spcBef>
                <a:spcPts val="1000"/>
              </a:spcBef>
            </a:pPr>
            <a:r>
              <a:rPr lang="en-US" sz="1400" b="1" dirty="0">
                <a:solidFill>
                  <a:srgbClr val="0079C1"/>
                </a:solidFill>
                <a:latin typeface="Arial"/>
                <a:cs typeface="Arial"/>
              </a:rPr>
              <a:t>BMO Global Asset Management has been a UN PRI signatory since 2006. PRI has rated BMO GAM an A+ on our active ownership for listed equity, as well as our strategy and governance.</a:t>
            </a:r>
            <a:r>
              <a:rPr lang="en-US" sz="1400" b="1" baseline="30000" dirty="0">
                <a:solidFill>
                  <a:srgbClr val="0079C1"/>
                </a:solidFill>
                <a:latin typeface="Arial"/>
                <a:cs typeface="Arial"/>
              </a:rPr>
              <a:t>3</a:t>
            </a:r>
            <a:endParaRPr lang="en-CA" sz="1400" b="1" baseline="30000" dirty="0">
              <a:solidFill>
                <a:srgbClr val="0079C1"/>
              </a:solidFill>
              <a:latin typeface="Arial"/>
              <a:cs typeface="Arial"/>
            </a:endParaRPr>
          </a:p>
        </p:txBody>
      </p:sp>
      <p:pic>
        <p:nvPicPr>
          <p:cNvPr id="34" name="Picture 33">
            <a:extLst>
              <a:ext uri="{FF2B5EF4-FFF2-40B4-BE49-F238E27FC236}">
                <a16:creationId xmlns:a16="http://schemas.microsoft.com/office/drawing/2014/main" id="{326B66A7-0438-48DA-97EC-014975EF2220}"/>
              </a:ext>
            </a:extLst>
          </p:cNvPr>
          <p:cNvPicPr>
            <a:picLocks noChangeAspect="1"/>
          </p:cNvPicPr>
          <p:nvPr/>
        </p:nvPicPr>
        <p:blipFill>
          <a:blip r:embed="rId3"/>
          <a:stretch>
            <a:fillRect/>
          </a:stretch>
        </p:blipFill>
        <p:spPr>
          <a:xfrm>
            <a:off x="567972" y="4131572"/>
            <a:ext cx="1092286" cy="1040884"/>
          </a:xfrm>
          <a:prstGeom prst="rect">
            <a:avLst/>
          </a:prstGeom>
        </p:spPr>
      </p:pic>
      <p:pic>
        <p:nvPicPr>
          <p:cNvPr id="35" name="Picture 2"/>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bwMode="auto">
          <a:xfrm>
            <a:off x="1110692" y="1052737"/>
            <a:ext cx="6750000" cy="2838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5887" y="5267706"/>
            <a:ext cx="4393406"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1493658" y="5502141"/>
            <a:ext cx="2153154" cy="461665"/>
          </a:xfrm>
          <a:prstGeom prst="rect">
            <a:avLst/>
          </a:prstGeom>
        </p:spPr>
        <p:txBody>
          <a:bodyPr wrap="none">
            <a:spAutoFit/>
          </a:bodyPr>
          <a:lstStyle/>
          <a:p>
            <a:r>
              <a:rPr lang="en-US" sz="2400" dirty="0" err="1"/>
              <a:t>Sustainalytics</a:t>
            </a:r>
            <a:r>
              <a:rPr lang="en-US" sz="2400" dirty="0"/>
              <a:t> </a:t>
            </a:r>
            <a:endParaRPr lang="en-CA" sz="2400" dirty="0"/>
          </a:p>
        </p:txBody>
      </p:sp>
      <p:cxnSp>
        <p:nvCxnSpPr>
          <p:cNvPr id="18" name="Straight Connector 17"/>
          <p:cNvCxnSpPr/>
          <p:nvPr/>
        </p:nvCxnSpPr>
        <p:spPr>
          <a:xfrm>
            <a:off x="1223628" y="5267706"/>
            <a:ext cx="685876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9328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Portfolio solutions </a:t>
            </a:r>
          </a:p>
        </p:txBody>
      </p:sp>
      <p:sp>
        <p:nvSpPr>
          <p:cNvPr id="4" name="Slide Number Placeholder 3"/>
          <p:cNvSpPr>
            <a:spLocks noGrp="1"/>
          </p:cNvSpPr>
          <p:nvPr>
            <p:ph type="sldNum" sz="quarter" idx="12"/>
          </p:nvPr>
        </p:nvSpPr>
        <p:spPr/>
        <p:txBody>
          <a:bodyPr/>
          <a:lstStyle/>
          <a:p>
            <a:fld id="{86AB923B-19CD-554A-A7CB-5C782A182CEF}" type="slidenum">
              <a:rPr lang="en-US" smtClean="0">
                <a:solidFill>
                  <a:prstClr val="black"/>
                </a:solidFill>
              </a:rPr>
              <a:pPr/>
              <a:t>23</a:t>
            </a:fld>
            <a:endParaRPr lang="en-US" dirty="0">
              <a:solidFill>
                <a:prstClr val="black"/>
              </a:solidFill>
            </a:endParaRPr>
          </a:p>
        </p:txBody>
      </p:sp>
      <p:grpSp>
        <p:nvGrpSpPr>
          <p:cNvPr id="8" name="Group 7"/>
          <p:cNvGrpSpPr/>
          <p:nvPr/>
        </p:nvGrpSpPr>
        <p:grpSpPr>
          <a:xfrm>
            <a:off x="7452320" y="228257"/>
            <a:ext cx="1602179" cy="1472551"/>
            <a:chOff x="8699169" y="1423931"/>
            <a:chExt cx="1273842" cy="1273840"/>
          </a:xfrm>
        </p:grpSpPr>
        <p:sp>
          <p:nvSpPr>
            <p:cNvPr id="9" name="Oval 8"/>
            <p:cNvSpPr>
              <a:spLocks noChangeAspect="1"/>
            </p:cNvSpPr>
            <p:nvPr/>
          </p:nvSpPr>
          <p:spPr>
            <a:xfrm>
              <a:off x="8699169" y="1423931"/>
              <a:ext cx="1273842" cy="1273840"/>
            </a:xfrm>
            <a:prstGeom prst="ellipse">
              <a:avLst/>
            </a:prstGeom>
            <a:solidFill>
              <a:schemeClr val="bg1"/>
            </a:solidFill>
            <a:ln>
              <a:solidFill>
                <a:srgbClr val="8C8C8C"/>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lvl="0" algn="ctr"/>
              <a:endParaRPr lang="en-US" sz="971" dirty="0">
                <a:solidFill>
                  <a:srgbClr val="000000"/>
                </a:solidFill>
                <a:latin typeface="Arial" panose="020B0604020202020204" pitchFamily="34" charset="0"/>
                <a:cs typeface="Arial" panose="020B0604020202020204" pitchFamily="34" charset="0"/>
              </a:endParaRPr>
            </a:p>
          </p:txBody>
        </p:sp>
        <p:sp>
          <p:nvSpPr>
            <p:cNvPr id="10" name="Oval 9"/>
            <p:cNvSpPr/>
            <p:nvPr/>
          </p:nvSpPr>
          <p:spPr>
            <a:xfrm>
              <a:off x="8729500" y="1454261"/>
              <a:ext cx="1213182" cy="1213181"/>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spcBef>
                  <a:spcPts val="0"/>
                </a:spcBef>
              </a:pPr>
              <a:r>
                <a:rPr lang="en-CA" sz="1941" b="1" dirty="0">
                  <a:solidFill>
                    <a:schemeClr val="bg1"/>
                  </a:solidFill>
                  <a:latin typeface="Arial Narrow" panose="020B0606020202030204" pitchFamily="34" charset="0"/>
                  <a:cs typeface="Arial" panose="020B0604020202020204" pitchFamily="34" charset="0"/>
                </a:rPr>
                <a:t>ZESG </a:t>
              </a:r>
            </a:p>
            <a:p>
              <a:pPr algn="ctr">
                <a:spcBef>
                  <a:spcPts val="0"/>
                </a:spcBef>
              </a:pPr>
              <a:r>
                <a:rPr lang="en-US" sz="1400" b="1" dirty="0">
                  <a:solidFill>
                    <a:schemeClr val="bg1"/>
                  </a:solidFill>
                  <a:latin typeface="Arial Narrow" panose="020B0606020202030204" pitchFamily="34" charset="0"/>
                  <a:cs typeface="Arial" panose="020B0604020202020204" pitchFamily="34" charset="0"/>
                </a:rPr>
                <a:t>Mgmt Fee: 0.18%</a:t>
              </a:r>
            </a:p>
          </p:txBody>
        </p:sp>
      </p:grpSp>
      <p:sp>
        <p:nvSpPr>
          <p:cNvPr id="12" name="TextBox 11"/>
          <p:cNvSpPr txBox="1"/>
          <p:nvPr/>
        </p:nvSpPr>
        <p:spPr>
          <a:xfrm>
            <a:off x="899592" y="1052736"/>
            <a:ext cx="6912768" cy="432048"/>
          </a:xfrm>
          <a:prstGeom prst="rect">
            <a:avLst/>
          </a:prstGeom>
          <a:noFill/>
        </p:spPr>
        <p:txBody>
          <a:bodyPr wrap="square" lIns="0" tIns="0" rIns="0" bIns="0" rtlCol="0">
            <a:noAutofit/>
          </a:bodyPr>
          <a:lstStyle/>
          <a:p>
            <a:pPr algn="ctr">
              <a:spcBef>
                <a:spcPts val="1000"/>
              </a:spcBef>
            </a:pPr>
            <a:r>
              <a:rPr lang="en-CA" sz="2000" b="1" dirty="0">
                <a:solidFill>
                  <a:srgbClr val="0079C1"/>
                </a:solidFill>
                <a:latin typeface="Arial"/>
                <a:cs typeface="Arial"/>
              </a:rPr>
              <a:t>BMO Balanced ESG ETF</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484785"/>
            <a:ext cx="4931350" cy="4104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7963" y="3537012"/>
            <a:ext cx="4896037"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a:extLst>
              <a:ext uri="{FF2B5EF4-FFF2-40B4-BE49-F238E27FC236}">
                <a16:creationId xmlns:a16="http://schemas.microsoft.com/office/drawing/2014/main" id="{26E562E7-D365-4BB9-BB0E-4E6BDF2675BE}"/>
              </a:ext>
            </a:extLst>
          </p:cNvPr>
          <p:cNvSpPr>
            <a:spLocks noGrp="1"/>
          </p:cNvSpPr>
          <p:nvPr>
            <p:ph idx="1"/>
          </p:nvPr>
        </p:nvSpPr>
        <p:spPr/>
        <p:txBody>
          <a:bodyPr/>
          <a:lstStyle/>
          <a:p>
            <a:endParaRPr lang="en-CA"/>
          </a:p>
        </p:txBody>
      </p:sp>
      <p:sp>
        <p:nvSpPr>
          <p:cNvPr id="13" name="Content Placeholder 2">
            <a:extLst>
              <a:ext uri="{FF2B5EF4-FFF2-40B4-BE49-F238E27FC236}">
                <a16:creationId xmlns:a16="http://schemas.microsoft.com/office/drawing/2014/main" id="{CA09A3F2-C167-4A55-B94F-24F73158800F}"/>
              </a:ext>
            </a:extLst>
          </p:cNvPr>
          <p:cNvSpPr txBox="1">
            <a:spLocks/>
          </p:cNvSpPr>
          <p:nvPr/>
        </p:nvSpPr>
        <p:spPr bwMode="auto">
          <a:xfrm>
            <a:off x="5038854" y="2042593"/>
            <a:ext cx="3647946" cy="77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lgn="l" defTabSz="457200" rtl="0" eaLnBrk="1" fontAlgn="base" hangingPunct="1">
              <a:spcBef>
                <a:spcPts val="1000"/>
              </a:spcBef>
              <a:spcAft>
                <a:spcPct val="0"/>
              </a:spcAft>
              <a:buClr>
                <a:srgbClr val="ED1C24"/>
              </a:buClr>
              <a:buFont typeface="Arial" charset="0"/>
              <a:buNone/>
              <a:defRPr sz="2000" b="1" kern="1200">
                <a:solidFill>
                  <a:srgbClr val="0079C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a:t>First Balanced ESG ETF in Canada </a:t>
            </a:r>
          </a:p>
          <a:p>
            <a:pPr marL="285750" indent="-285750">
              <a:buFont typeface="Arial" panose="020B0604020202020204" pitchFamily="34" charset="0"/>
              <a:buChar char="•"/>
            </a:pPr>
            <a:r>
              <a:rPr lang="en-US" sz="1600" dirty="0"/>
              <a:t>Low cost all-in-one solution</a:t>
            </a:r>
            <a:endParaRPr lang="en-CA" sz="1600" dirty="0"/>
          </a:p>
        </p:txBody>
      </p:sp>
    </p:spTree>
    <p:extLst>
      <p:ext uri="{BB962C8B-B14F-4D97-AF65-F5344CB8AC3E}">
        <p14:creationId xmlns:p14="http://schemas.microsoft.com/office/powerpoint/2010/main" val="3637962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Looking for ESG income? </a:t>
            </a:r>
          </a:p>
        </p:txBody>
      </p:sp>
      <p:sp>
        <p:nvSpPr>
          <p:cNvPr id="3" name="Content Placeholder 2"/>
          <p:cNvSpPr>
            <a:spLocks noGrp="1"/>
          </p:cNvSpPr>
          <p:nvPr>
            <p:ph idx="1"/>
          </p:nvPr>
        </p:nvSpPr>
        <p:spPr>
          <a:xfrm>
            <a:off x="521550" y="1484788"/>
            <a:ext cx="7614846" cy="2141979"/>
          </a:xfrm>
        </p:spPr>
        <p:txBody>
          <a:bodyPr/>
          <a:lstStyle/>
          <a:p>
            <a:pPr marL="342900" indent="-342900">
              <a:buFont typeface="Arial" panose="020B0604020202020204" pitchFamily="34" charset="0"/>
              <a:buChar char="•"/>
            </a:pPr>
            <a:r>
              <a:rPr lang="en-CA" b="0" dirty="0"/>
              <a:t>First ESG covered call solution in Canada</a:t>
            </a:r>
          </a:p>
          <a:p>
            <a:pPr marL="342900" indent="-342900">
              <a:buFont typeface="Arial" panose="020B0604020202020204" pitchFamily="34" charset="0"/>
              <a:buChar char="•"/>
            </a:pPr>
            <a:r>
              <a:rPr lang="en-CA" b="0" dirty="0"/>
              <a:t>Follows similar rules to our existing high dividend covered call methodologies </a:t>
            </a:r>
          </a:p>
          <a:p>
            <a:pPr marL="342900" indent="-342900">
              <a:buFont typeface="Arial" panose="020B0604020202020204" pitchFamily="34" charset="0"/>
              <a:buChar char="•"/>
            </a:pPr>
            <a:r>
              <a:rPr lang="en-CA" b="0" dirty="0"/>
              <a:t>Targeted yield: 6.5%</a:t>
            </a:r>
          </a:p>
        </p:txBody>
      </p:sp>
      <p:sp>
        <p:nvSpPr>
          <p:cNvPr id="4" name="Slide Number Placeholder 3"/>
          <p:cNvSpPr>
            <a:spLocks noGrp="1"/>
          </p:cNvSpPr>
          <p:nvPr>
            <p:ph type="sldNum" sz="quarter" idx="12"/>
          </p:nvPr>
        </p:nvSpPr>
        <p:spPr/>
        <p:txBody>
          <a:bodyPr/>
          <a:lstStyle/>
          <a:p>
            <a:fld id="{86AB923B-19CD-554A-A7CB-5C782A182CEF}" type="slidenum">
              <a:rPr lang="en-US" smtClean="0">
                <a:solidFill>
                  <a:prstClr val="black"/>
                </a:solidFill>
              </a:rPr>
              <a:pPr/>
              <a:t>24</a:t>
            </a:fld>
            <a:endParaRPr lang="en-US" dirty="0">
              <a:solidFill>
                <a:prstClr val="black"/>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3626767"/>
            <a:ext cx="5714963" cy="959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Chart 6"/>
          <p:cNvGraphicFramePr>
            <a:graphicFrameLocks/>
          </p:cNvGraphicFramePr>
          <p:nvPr>
            <p:extLst>
              <p:ext uri="{D42A27DB-BD31-4B8C-83A1-F6EECF244321}">
                <p14:modId xmlns:p14="http://schemas.microsoft.com/office/powerpoint/2010/main" val="1203137321"/>
              </p:ext>
            </p:extLst>
          </p:nvPr>
        </p:nvGraphicFramePr>
        <p:xfrm>
          <a:off x="305526" y="2996952"/>
          <a:ext cx="2916324" cy="2959224"/>
        </p:xfrm>
        <a:graphic>
          <a:graphicData uri="http://schemas.openxmlformats.org/drawingml/2006/chart">
            <c:chart xmlns:c="http://schemas.openxmlformats.org/drawingml/2006/chart" xmlns:r="http://schemas.openxmlformats.org/officeDocument/2006/relationships" r:id="rId4"/>
          </a:graphicData>
        </a:graphic>
      </p:graphicFrame>
      <p:grpSp>
        <p:nvGrpSpPr>
          <p:cNvPr id="9" name="Group 8"/>
          <p:cNvGrpSpPr/>
          <p:nvPr/>
        </p:nvGrpSpPr>
        <p:grpSpPr>
          <a:xfrm>
            <a:off x="7452320" y="208058"/>
            <a:ext cx="1612166" cy="1492750"/>
            <a:chOff x="8699169" y="1423931"/>
            <a:chExt cx="1273842" cy="1273840"/>
          </a:xfrm>
        </p:grpSpPr>
        <p:sp>
          <p:nvSpPr>
            <p:cNvPr id="10" name="Oval 9"/>
            <p:cNvSpPr>
              <a:spLocks noChangeAspect="1"/>
            </p:cNvSpPr>
            <p:nvPr/>
          </p:nvSpPr>
          <p:spPr>
            <a:xfrm>
              <a:off x="8699169" y="1423931"/>
              <a:ext cx="1273842" cy="1273840"/>
            </a:xfrm>
            <a:prstGeom prst="ellipse">
              <a:avLst/>
            </a:prstGeom>
            <a:solidFill>
              <a:schemeClr val="bg1"/>
            </a:solidFill>
            <a:ln>
              <a:solidFill>
                <a:srgbClr val="8C8C8C"/>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lvl="0" algn="ctr"/>
              <a:endParaRPr lang="en-US" sz="971" dirty="0">
                <a:solidFill>
                  <a:srgbClr val="000000"/>
                </a:solidFill>
                <a:latin typeface="Arial" panose="020B0604020202020204" pitchFamily="34" charset="0"/>
                <a:cs typeface="Arial" panose="020B0604020202020204" pitchFamily="34" charset="0"/>
              </a:endParaRPr>
            </a:p>
          </p:txBody>
        </p:sp>
        <p:sp>
          <p:nvSpPr>
            <p:cNvPr id="11" name="Oval 10"/>
            <p:cNvSpPr/>
            <p:nvPr/>
          </p:nvSpPr>
          <p:spPr>
            <a:xfrm>
              <a:off x="8729500" y="1454261"/>
              <a:ext cx="1213182" cy="1213181"/>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spcBef>
                  <a:spcPts val="0"/>
                </a:spcBef>
              </a:pPr>
              <a:r>
                <a:rPr lang="en-CA" sz="1941" b="1" dirty="0">
                  <a:solidFill>
                    <a:schemeClr val="bg1"/>
                  </a:solidFill>
                  <a:latin typeface="Arial Narrow" panose="020B0606020202030204" pitchFamily="34" charset="0"/>
                  <a:cs typeface="Arial" panose="020B0604020202020204" pitchFamily="34" charset="0"/>
                </a:rPr>
                <a:t>ZWG </a:t>
              </a:r>
            </a:p>
            <a:p>
              <a:pPr algn="ctr">
                <a:spcBef>
                  <a:spcPts val="0"/>
                </a:spcBef>
              </a:pPr>
              <a:r>
                <a:rPr lang="en-US" sz="1400" b="1" dirty="0">
                  <a:solidFill>
                    <a:schemeClr val="bg1"/>
                  </a:solidFill>
                  <a:latin typeface="Arial Narrow" panose="020B0606020202030204" pitchFamily="34" charset="0"/>
                  <a:cs typeface="Arial" panose="020B0604020202020204" pitchFamily="34" charset="0"/>
                </a:rPr>
                <a:t>Mgmt Fee: 0.65%</a:t>
              </a:r>
            </a:p>
          </p:txBody>
        </p:sp>
      </p:grpSp>
      <p:sp>
        <p:nvSpPr>
          <p:cNvPr id="6" name="TextBox 5"/>
          <p:cNvSpPr txBox="1"/>
          <p:nvPr/>
        </p:nvSpPr>
        <p:spPr>
          <a:xfrm>
            <a:off x="899592" y="1052736"/>
            <a:ext cx="6912768" cy="432048"/>
          </a:xfrm>
          <a:prstGeom prst="rect">
            <a:avLst/>
          </a:prstGeom>
          <a:noFill/>
        </p:spPr>
        <p:txBody>
          <a:bodyPr wrap="square" lIns="0" tIns="0" rIns="0" bIns="0" rtlCol="0">
            <a:noAutofit/>
          </a:bodyPr>
          <a:lstStyle/>
          <a:p>
            <a:pPr algn="ctr">
              <a:spcBef>
                <a:spcPts val="1000"/>
              </a:spcBef>
            </a:pPr>
            <a:r>
              <a:rPr lang="en-CA" sz="2000" b="1" dirty="0">
                <a:solidFill>
                  <a:srgbClr val="0079C1"/>
                </a:solidFill>
                <a:latin typeface="Arial"/>
                <a:cs typeface="Arial"/>
              </a:rPr>
              <a:t>BMO Global High Dividend Covered Call ETF</a:t>
            </a:r>
          </a:p>
        </p:txBody>
      </p:sp>
    </p:spTree>
    <p:extLst>
      <p:ext uri="{BB962C8B-B14F-4D97-AF65-F5344CB8AC3E}">
        <p14:creationId xmlns:p14="http://schemas.microsoft.com/office/powerpoint/2010/main" val="1440241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FBF81-61B8-4153-AAFD-7D6C7235C8BB}"/>
              </a:ext>
            </a:extLst>
          </p:cNvPr>
          <p:cNvSpPr>
            <a:spLocks noGrp="1"/>
          </p:cNvSpPr>
          <p:nvPr>
            <p:ph type="title"/>
          </p:nvPr>
        </p:nvSpPr>
        <p:spPr/>
        <p:txBody>
          <a:bodyPr/>
          <a:lstStyle/>
          <a:p>
            <a:r>
              <a:rPr lang="en-CA" b="1" dirty="0"/>
              <a:t>So, why not?…             </a:t>
            </a:r>
            <a:r>
              <a:rPr lang="en-US" b="1" dirty="0"/>
              <a:t>MSCI </a:t>
            </a:r>
            <a:r>
              <a:rPr lang="en-US" dirty="0"/>
              <a:t>World ESG Leaders Index</a:t>
            </a:r>
            <a:endParaRPr lang="en-CA" dirty="0"/>
          </a:p>
        </p:txBody>
      </p:sp>
      <p:sp>
        <p:nvSpPr>
          <p:cNvPr id="3" name="Slide Number Placeholder 2">
            <a:extLst>
              <a:ext uri="{FF2B5EF4-FFF2-40B4-BE49-F238E27FC236}">
                <a16:creationId xmlns:a16="http://schemas.microsoft.com/office/drawing/2014/main" id="{D87C973E-35D4-4EF3-8995-C8238F71284E}"/>
              </a:ext>
            </a:extLst>
          </p:cNvPr>
          <p:cNvSpPr>
            <a:spLocks noGrp="1"/>
          </p:cNvSpPr>
          <p:nvPr>
            <p:ph type="sldNum" sz="quarter" idx="11"/>
          </p:nvPr>
        </p:nvSpPr>
        <p:spPr/>
        <p:txBody>
          <a:bodyPr/>
          <a:lstStyle/>
          <a:p>
            <a:pPr>
              <a:defRPr/>
            </a:pPr>
            <a:fld id="{A8C2AA5B-A104-014F-B9FD-226CAFC3787C}" type="slidenum">
              <a:rPr lang="en-US" smtClean="0"/>
              <a:pPr>
                <a:defRPr/>
              </a:pPr>
              <a:t>25</a:t>
            </a:fld>
            <a:endParaRPr lang="en-US" dirty="0"/>
          </a:p>
        </p:txBody>
      </p:sp>
      <p:graphicFrame>
        <p:nvGraphicFramePr>
          <p:cNvPr id="10" name="Content Placeholder 9">
            <a:extLst>
              <a:ext uri="{FF2B5EF4-FFF2-40B4-BE49-F238E27FC236}">
                <a16:creationId xmlns:a16="http://schemas.microsoft.com/office/drawing/2014/main" id="{6E48E265-7FF6-435A-BCE1-DD1D3D6E2470}"/>
              </a:ext>
            </a:extLst>
          </p:cNvPr>
          <p:cNvGraphicFramePr>
            <a:graphicFrameLocks noGrp="1"/>
          </p:cNvGraphicFramePr>
          <p:nvPr>
            <p:ph idx="12"/>
            <p:extLst>
              <p:ext uri="{D42A27DB-BD31-4B8C-83A1-F6EECF244321}">
                <p14:modId xmlns:p14="http://schemas.microsoft.com/office/powerpoint/2010/main" val="2163924893"/>
              </p:ext>
            </p:extLst>
          </p:nvPr>
        </p:nvGraphicFramePr>
        <p:xfrm>
          <a:off x="457200" y="3519123"/>
          <a:ext cx="7859218" cy="632658"/>
        </p:xfrm>
        <a:graphic>
          <a:graphicData uri="http://schemas.openxmlformats.org/drawingml/2006/table">
            <a:tbl>
              <a:tblPr>
                <a:tableStyleId>{B301B821-A1FF-4177-AEE7-76D212191A09}</a:tableStyleId>
              </a:tblPr>
              <a:tblGrid>
                <a:gridCol w="1868912">
                  <a:extLst>
                    <a:ext uri="{9D8B030D-6E8A-4147-A177-3AD203B41FA5}">
                      <a16:colId xmlns:a16="http://schemas.microsoft.com/office/drawing/2014/main" val="2765452331"/>
                    </a:ext>
                  </a:extLst>
                </a:gridCol>
                <a:gridCol w="494057">
                  <a:extLst>
                    <a:ext uri="{9D8B030D-6E8A-4147-A177-3AD203B41FA5}">
                      <a16:colId xmlns:a16="http://schemas.microsoft.com/office/drawing/2014/main" val="1619259004"/>
                    </a:ext>
                  </a:extLst>
                </a:gridCol>
                <a:gridCol w="499659">
                  <a:extLst>
                    <a:ext uri="{9D8B030D-6E8A-4147-A177-3AD203B41FA5}">
                      <a16:colId xmlns:a16="http://schemas.microsoft.com/office/drawing/2014/main" val="3598988381"/>
                    </a:ext>
                  </a:extLst>
                </a:gridCol>
                <a:gridCol w="499659">
                  <a:extLst>
                    <a:ext uri="{9D8B030D-6E8A-4147-A177-3AD203B41FA5}">
                      <a16:colId xmlns:a16="http://schemas.microsoft.com/office/drawing/2014/main" val="3853239078"/>
                    </a:ext>
                  </a:extLst>
                </a:gridCol>
                <a:gridCol w="499659">
                  <a:extLst>
                    <a:ext uri="{9D8B030D-6E8A-4147-A177-3AD203B41FA5}">
                      <a16:colId xmlns:a16="http://schemas.microsoft.com/office/drawing/2014/main" val="1306024843"/>
                    </a:ext>
                  </a:extLst>
                </a:gridCol>
                <a:gridCol w="499659">
                  <a:extLst>
                    <a:ext uri="{9D8B030D-6E8A-4147-A177-3AD203B41FA5}">
                      <a16:colId xmlns:a16="http://schemas.microsoft.com/office/drawing/2014/main" val="2717430975"/>
                    </a:ext>
                  </a:extLst>
                </a:gridCol>
                <a:gridCol w="499659">
                  <a:extLst>
                    <a:ext uri="{9D8B030D-6E8A-4147-A177-3AD203B41FA5}">
                      <a16:colId xmlns:a16="http://schemas.microsoft.com/office/drawing/2014/main" val="1212517944"/>
                    </a:ext>
                  </a:extLst>
                </a:gridCol>
                <a:gridCol w="499659">
                  <a:extLst>
                    <a:ext uri="{9D8B030D-6E8A-4147-A177-3AD203B41FA5}">
                      <a16:colId xmlns:a16="http://schemas.microsoft.com/office/drawing/2014/main" val="200632863"/>
                    </a:ext>
                  </a:extLst>
                </a:gridCol>
                <a:gridCol w="499659">
                  <a:extLst>
                    <a:ext uri="{9D8B030D-6E8A-4147-A177-3AD203B41FA5}">
                      <a16:colId xmlns:a16="http://schemas.microsoft.com/office/drawing/2014/main" val="2075661532"/>
                    </a:ext>
                  </a:extLst>
                </a:gridCol>
                <a:gridCol w="499659">
                  <a:extLst>
                    <a:ext uri="{9D8B030D-6E8A-4147-A177-3AD203B41FA5}">
                      <a16:colId xmlns:a16="http://schemas.microsoft.com/office/drawing/2014/main" val="189839656"/>
                    </a:ext>
                  </a:extLst>
                </a:gridCol>
                <a:gridCol w="499659">
                  <a:extLst>
                    <a:ext uri="{9D8B030D-6E8A-4147-A177-3AD203B41FA5}">
                      <a16:colId xmlns:a16="http://schemas.microsoft.com/office/drawing/2014/main" val="2493277326"/>
                    </a:ext>
                  </a:extLst>
                </a:gridCol>
                <a:gridCol w="499659">
                  <a:extLst>
                    <a:ext uri="{9D8B030D-6E8A-4147-A177-3AD203B41FA5}">
                      <a16:colId xmlns:a16="http://schemas.microsoft.com/office/drawing/2014/main" val="2990406949"/>
                    </a:ext>
                  </a:extLst>
                </a:gridCol>
                <a:gridCol w="499659">
                  <a:extLst>
                    <a:ext uri="{9D8B030D-6E8A-4147-A177-3AD203B41FA5}">
                      <a16:colId xmlns:a16="http://schemas.microsoft.com/office/drawing/2014/main" val="378721468"/>
                    </a:ext>
                  </a:extLst>
                </a:gridCol>
              </a:tblGrid>
              <a:tr h="135958">
                <a:tc>
                  <a:txBody>
                    <a:bodyPr/>
                    <a:lstStyle/>
                    <a:p>
                      <a:pPr algn="l" fontAlgn="t"/>
                      <a:r>
                        <a:rPr lang="en-CA" sz="1000" b="1" u="none" strike="noStrike" dirty="0">
                          <a:effectLst/>
                        </a:rPr>
                        <a:t>Name</a:t>
                      </a:r>
                      <a:endParaRPr lang="en-CA" sz="1000" b="1" i="0" u="none" strike="noStrike" dirty="0">
                        <a:solidFill>
                          <a:srgbClr val="000000"/>
                        </a:solidFill>
                        <a:effectLst/>
                        <a:latin typeface="+mj-lt"/>
                      </a:endParaRPr>
                    </a:p>
                  </a:txBody>
                  <a:tcPr marL="7686" marR="7686" marT="7686" marB="0"/>
                </a:tc>
                <a:tc>
                  <a:txBody>
                    <a:bodyPr/>
                    <a:lstStyle/>
                    <a:p>
                      <a:pPr algn="ctr" fontAlgn="t"/>
                      <a:r>
                        <a:rPr lang="en-CA" sz="1000" b="1" u="none" strike="noStrike" dirty="0">
                          <a:effectLst/>
                        </a:rPr>
                        <a:t>2008</a:t>
                      </a:r>
                      <a:endParaRPr lang="en-CA" sz="1000" b="1" i="0" u="none" strike="noStrike" dirty="0">
                        <a:solidFill>
                          <a:srgbClr val="000000"/>
                        </a:solidFill>
                        <a:effectLst/>
                        <a:latin typeface="+mj-lt"/>
                      </a:endParaRPr>
                    </a:p>
                  </a:txBody>
                  <a:tcPr marL="7686" marR="7686" marT="7686" marB="0"/>
                </a:tc>
                <a:tc>
                  <a:txBody>
                    <a:bodyPr/>
                    <a:lstStyle/>
                    <a:p>
                      <a:pPr algn="ctr" fontAlgn="t"/>
                      <a:r>
                        <a:rPr lang="en-CA" sz="1000" b="1" u="none" strike="noStrike" dirty="0">
                          <a:effectLst/>
                        </a:rPr>
                        <a:t>2009</a:t>
                      </a:r>
                      <a:endParaRPr lang="en-CA" sz="1000" b="1" i="0" u="none" strike="noStrike" dirty="0">
                        <a:solidFill>
                          <a:srgbClr val="000000"/>
                        </a:solidFill>
                        <a:effectLst/>
                        <a:latin typeface="+mj-lt"/>
                      </a:endParaRPr>
                    </a:p>
                  </a:txBody>
                  <a:tcPr marL="7686" marR="7686" marT="7686" marB="0"/>
                </a:tc>
                <a:tc>
                  <a:txBody>
                    <a:bodyPr/>
                    <a:lstStyle/>
                    <a:p>
                      <a:pPr algn="ctr" fontAlgn="t"/>
                      <a:r>
                        <a:rPr lang="en-CA" sz="1000" b="1" u="none" strike="noStrike">
                          <a:effectLst/>
                        </a:rPr>
                        <a:t>2010</a:t>
                      </a:r>
                      <a:endParaRPr lang="en-CA" sz="1000" b="1" i="0" u="none" strike="noStrike">
                        <a:solidFill>
                          <a:srgbClr val="000000"/>
                        </a:solidFill>
                        <a:effectLst/>
                        <a:latin typeface="+mj-lt"/>
                      </a:endParaRPr>
                    </a:p>
                  </a:txBody>
                  <a:tcPr marL="7686" marR="7686" marT="7686" marB="0"/>
                </a:tc>
                <a:tc>
                  <a:txBody>
                    <a:bodyPr/>
                    <a:lstStyle/>
                    <a:p>
                      <a:pPr algn="ctr" fontAlgn="t"/>
                      <a:r>
                        <a:rPr lang="en-CA" sz="1000" b="1" u="none" strike="noStrike" dirty="0">
                          <a:effectLst/>
                        </a:rPr>
                        <a:t>2011</a:t>
                      </a:r>
                      <a:endParaRPr lang="en-CA" sz="1000" b="1" i="0" u="none" strike="noStrike" dirty="0">
                        <a:solidFill>
                          <a:srgbClr val="000000"/>
                        </a:solidFill>
                        <a:effectLst/>
                        <a:latin typeface="+mj-lt"/>
                      </a:endParaRPr>
                    </a:p>
                  </a:txBody>
                  <a:tcPr marL="7686" marR="7686" marT="7686" marB="0"/>
                </a:tc>
                <a:tc>
                  <a:txBody>
                    <a:bodyPr/>
                    <a:lstStyle/>
                    <a:p>
                      <a:pPr algn="ctr" fontAlgn="t"/>
                      <a:r>
                        <a:rPr lang="en-CA" sz="1000" b="1" u="none" strike="noStrike" dirty="0">
                          <a:effectLst/>
                        </a:rPr>
                        <a:t>2012</a:t>
                      </a:r>
                      <a:endParaRPr lang="en-CA" sz="1000" b="1" i="0" u="none" strike="noStrike" dirty="0">
                        <a:solidFill>
                          <a:srgbClr val="000000"/>
                        </a:solidFill>
                        <a:effectLst/>
                        <a:latin typeface="+mj-lt"/>
                      </a:endParaRPr>
                    </a:p>
                  </a:txBody>
                  <a:tcPr marL="7686" marR="7686" marT="7686" marB="0"/>
                </a:tc>
                <a:tc>
                  <a:txBody>
                    <a:bodyPr/>
                    <a:lstStyle/>
                    <a:p>
                      <a:pPr algn="ctr" fontAlgn="t"/>
                      <a:r>
                        <a:rPr lang="en-CA" sz="1000" b="1" u="none" strike="noStrike">
                          <a:effectLst/>
                        </a:rPr>
                        <a:t>2013</a:t>
                      </a:r>
                      <a:endParaRPr lang="en-CA" sz="1000" b="1" i="0" u="none" strike="noStrike">
                        <a:solidFill>
                          <a:srgbClr val="000000"/>
                        </a:solidFill>
                        <a:effectLst/>
                        <a:latin typeface="+mj-lt"/>
                      </a:endParaRPr>
                    </a:p>
                  </a:txBody>
                  <a:tcPr marL="7686" marR="7686" marT="7686" marB="0"/>
                </a:tc>
                <a:tc>
                  <a:txBody>
                    <a:bodyPr/>
                    <a:lstStyle/>
                    <a:p>
                      <a:pPr algn="ctr" fontAlgn="t"/>
                      <a:r>
                        <a:rPr lang="en-CA" sz="1000" b="1" u="none" strike="noStrike">
                          <a:effectLst/>
                        </a:rPr>
                        <a:t>2014</a:t>
                      </a:r>
                      <a:endParaRPr lang="en-CA" sz="1000" b="1" i="0" u="none" strike="noStrike">
                        <a:solidFill>
                          <a:srgbClr val="000000"/>
                        </a:solidFill>
                        <a:effectLst/>
                        <a:latin typeface="+mj-lt"/>
                      </a:endParaRPr>
                    </a:p>
                  </a:txBody>
                  <a:tcPr marL="7686" marR="7686" marT="7686" marB="0"/>
                </a:tc>
                <a:tc>
                  <a:txBody>
                    <a:bodyPr/>
                    <a:lstStyle/>
                    <a:p>
                      <a:pPr algn="ctr" fontAlgn="t"/>
                      <a:r>
                        <a:rPr lang="en-CA" sz="1000" b="1" u="none" strike="noStrike">
                          <a:effectLst/>
                        </a:rPr>
                        <a:t>2015</a:t>
                      </a:r>
                      <a:endParaRPr lang="en-CA" sz="1000" b="1" i="0" u="none" strike="noStrike">
                        <a:solidFill>
                          <a:srgbClr val="000000"/>
                        </a:solidFill>
                        <a:effectLst/>
                        <a:latin typeface="+mj-lt"/>
                      </a:endParaRPr>
                    </a:p>
                  </a:txBody>
                  <a:tcPr marL="7686" marR="7686" marT="7686" marB="0"/>
                </a:tc>
                <a:tc>
                  <a:txBody>
                    <a:bodyPr/>
                    <a:lstStyle/>
                    <a:p>
                      <a:pPr algn="ctr" fontAlgn="t"/>
                      <a:r>
                        <a:rPr lang="en-CA" sz="1000" b="1" u="none" strike="noStrike" dirty="0">
                          <a:effectLst/>
                        </a:rPr>
                        <a:t>2016</a:t>
                      </a:r>
                      <a:endParaRPr lang="en-CA" sz="1000" b="1" i="0" u="none" strike="noStrike" dirty="0">
                        <a:solidFill>
                          <a:srgbClr val="000000"/>
                        </a:solidFill>
                        <a:effectLst/>
                        <a:latin typeface="+mj-lt"/>
                      </a:endParaRPr>
                    </a:p>
                  </a:txBody>
                  <a:tcPr marL="7686" marR="7686" marT="7686" marB="0"/>
                </a:tc>
                <a:tc>
                  <a:txBody>
                    <a:bodyPr/>
                    <a:lstStyle/>
                    <a:p>
                      <a:pPr algn="ctr" fontAlgn="t"/>
                      <a:r>
                        <a:rPr lang="en-CA" sz="1000" b="1" u="none" strike="noStrike" dirty="0">
                          <a:effectLst/>
                        </a:rPr>
                        <a:t>2017</a:t>
                      </a:r>
                      <a:endParaRPr lang="en-CA" sz="1000" b="1" i="0" u="none" strike="noStrike" dirty="0">
                        <a:solidFill>
                          <a:srgbClr val="000000"/>
                        </a:solidFill>
                        <a:effectLst/>
                        <a:latin typeface="+mj-lt"/>
                      </a:endParaRPr>
                    </a:p>
                  </a:txBody>
                  <a:tcPr marL="7686" marR="7686" marT="7686" marB="0"/>
                </a:tc>
                <a:tc>
                  <a:txBody>
                    <a:bodyPr/>
                    <a:lstStyle/>
                    <a:p>
                      <a:pPr algn="ctr" fontAlgn="t"/>
                      <a:r>
                        <a:rPr lang="en-CA" sz="1000" b="1" u="none" strike="noStrike" dirty="0">
                          <a:effectLst/>
                        </a:rPr>
                        <a:t>2018</a:t>
                      </a:r>
                      <a:endParaRPr lang="en-CA" sz="1000" b="1" i="0" u="none" strike="noStrike" dirty="0">
                        <a:solidFill>
                          <a:srgbClr val="000000"/>
                        </a:solidFill>
                        <a:effectLst/>
                        <a:latin typeface="+mj-lt"/>
                      </a:endParaRPr>
                    </a:p>
                  </a:txBody>
                  <a:tcPr marL="7686" marR="7686" marT="7686" marB="0"/>
                </a:tc>
                <a:tc>
                  <a:txBody>
                    <a:bodyPr/>
                    <a:lstStyle/>
                    <a:p>
                      <a:pPr algn="ctr" fontAlgn="t"/>
                      <a:r>
                        <a:rPr lang="en-US" sz="1000" b="1" i="0" u="none" strike="noStrike" dirty="0">
                          <a:solidFill>
                            <a:srgbClr val="000000"/>
                          </a:solidFill>
                          <a:effectLst/>
                          <a:latin typeface="+mj-lt"/>
                        </a:rPr>
                        <a:t>2019</a:t>
                      </a:r>
                      <a:endParaRPr lang="en-CA" sz="1000" b="1" i="0" u="none" strike="noStrike" dirty="0">
                        <a:solidFill>
                          <a:srgbClr val="000000"/>
                        </a:solidFill>
                        <a:effectLst/>
                        <a:latin typeface="+mj-lt"/>
                      </a:endParaRPr>
                    </a:p>
                  </a:txBody>
                  <a:tcPr marL="7686" marR="7686" marT="7686" marB="0"/>
                </a:tc>
                <a:extLst>
                  <a:ext uri="{0D108BD9-81ED-4DB2-BD59-A6C34878D82A}">
                    <a16:rowId xmlns:a16="http://schemas.microsoft.com/office/drawing/2014/main" val="3417824258"/>
                  </a:ext>
                </a:extLst>
              </a:tr>
              <a:tr h="135958">
                <a:tc>
                  <a:txBody>
                    <a:bodyPr/>
                    <a:lstStyle/>
                    <a:p>
                      <a:pPr algn="l" fontAlgn="b"/>
                      <a:r>
                        <a:rPr lang="en-CA" sz="1000" u="none" strike="noStrike" dirty="0">
                          <a:effectLst/>
                        </a:rPr>
                        <a:t>MSCI World GR USD</a:t>
                      </a:r>
                      <a:endParaRPr lang="en-CA" sz="1000" b="0" i="0" u="none" strike="noStrike" dirty="0">
                        <a:solidFill>
                          <a:srgbClr val="000000"/>
                        </a:solidFill>
                        <a:effectLst/>
                        <a:latin typeface="+mj-lt"/>
                      </a:endParaRPr>
                    </a:p>
                  </a:txBody>
                  <a:tcPr marL="7686" marR="7686" marT="7686" marB="0" anchor="b"/>
                </a:tc>
                <a:tc>
                  <a:txBody>
                    <a:bodyPr/>
                    <a:lstStyle/>
                    <a:p>
                      <a:pPr algn="ctr" fontAlgn="b"/>
                      <a:r>
                        <a:rPr lang="en-CA" sz="1000" u="none" strike="noStrike" dirty="0">
                          <a:effectLst/>
                        </a:rPr>
                        <a:t>-40.22</a:t>
                      </a:r>
                      <a:endParaRPr lang="en-CA" sz="1000" b="0" i="0" u="none" strike="noStrike" dirty="0">
                        <a:solidFill>
                          <a:srgbClr val="000000"/>
                        </a:solidFill>
                        <a:effectLst/>
                        <a:latin typeface="+mj-lt"/>
                      </a:endParaRPr>
                    </a:p>
                  </a:txBody>
                  <a:tcPr marL="7686" marR="7686" marT="7686" marB="0" anchor="b"/>
                </a:tc>
                <a:tc>
                  <a:txBody>
                    <a:bodyPr/>
                    <a:lstStyle/>
                    <a:p>
                      <a:pPr algn="ctr" fontAlgn="b"/>
                      <a:r>
                        <a:rPr lang="en-US" sz="1000" b="0" i="0" u="none" strike="noStrike" dirty="0">
                          <a:solidFill>
                            <a:srgbClr val="000000"/>
                          </a:solidFill>
                          <a:effectLst/>
                          <a:latin typeface="+mj-lt"/>
                        </a:rPr>
                        <a:t>33.20</a:t>
                      </a:r>
                      <a:endParaRPr lang="en-CA" sz="1000" b="0" i="0" u="none" strike="noStrike" dirty="0">
                        <a:solidFill>
                          <a:srgbClr val="000000"/>
                        </a:solidFill>
                        <a:effectLst/>
                        <a:latin typeface="+mj-lt"/>
                      </a:endParaRPr>
                    </a:p>
                  </a:txBody>
                  <a:tcPr marL="7686" marR="7686" marT="7686" marB="0" anchor="b"/>
                </a:tc>
                <a:tc>
                  <a:txBody>
                    <a:bodyPr/>
                    <a:lstStyle/>
                    <a:p>
                      <a:pPr algn="ctr" fontAlgn="b"/>
                      <a:r>
                        <a:rPr lang="en-US" sz="1000" b="0" i="0" u="none" strike="noStrike" dirty="0">
                          <a:solidFill>
                            <a:srgbClr val="000000"/>
                          </a:solidFill>
                          <a:effectLst/>
                          <a:latin typeface="+mj-lt"/>
                        </a:rPr>
                        <a:t>11.22</a:t>
                      </a:r>
                      <a:endParaRPr lang="en-CA" sz="1000" b="0" i="0" u="none" strike="noStrike" dirty="0">
                        <a:solidFill>
                          <a:srgbClr val="000000"/>
                        </a:solidFill>
                        <a:effectLst/>
                        <a:latin typeface="+mj-lt"/>
                      </a:endParaRPr>
                    </a:p>
                  </a:txBody>
                  <a:tcPr marL="7686" marR="7686" marT="7686" marB="0" anchor="b"/>
                </a:tc>
                <a:tc>
                  <a:txBody>
                    <a:bodyPr/>
                    <a:lstStyle/>
                    <a:p>
                      <a:pPr algn="ctr" fontAlgn="b"/>
                      <a:r>
                        <a:rPr lang="en-US" sz="1000" b="0" i="0" u="none" strike="noStrike" dirty="0">
                          <a:solidFill>
                            <a:srgbClr val="000000"/>
                          </a:solidFill>
                          <a:effectLst/>
                          <a:latin typeface="+mj-lt"/>
                        </a:rPr>
                        <a:t>-4.90</a:t>
                      </a:r>
                      <a:endParaRPr lang="en-CA" sz="1000" b="0" i="0" u="none" strike="noStrike" dirty="0">
                        <a:solidFill>
                          <a:srgbClr val="000000"/>
                        </a:solidFill>
                        <a:effectLst/>
                        <a:latin typeface="+mj-lt"/>
                      </a:endParaRPr>
                    </a:p>
                  </a:txBody>
                  <a:tcPr marL="7686" marR="7686" marT="7686" marB="0" anchor="b"/>
                </a:tc>
                <a:tc>
                  <a:txBody>
                    <a:bodyPr/>
                    <a:lstStyle/>
                    <a:p>
                      <a:pPr algn="ctr" fontAlgn="b"/>
                      <a:r>
                        <a:rPr lang="en-US" sz="1000" b="0" i="0" u="none" strike="noStrike" dirty="0">
                          <a:solidFill>
                            <a:srgbClr val="000000"/>
                          </a:solidFill>
                          <a:effectLst/>
                          <a:latin typeface="+mj-lt"/>
                        </a:rPr>
                        <a:t>15.18</a:t>
                      </a:r>
                      <a:endParaRPr lang="en-CA" sz="1000" b="0" i="0" u="none" strike="noStrike" dirty="0">
                        <a:solidFill>
                          <a:srgbClr val="000000"/>
                        </a:solidFill>
                        <a:effectLst/>
                        <a:latin typeface="+mj-lt"/>
                      </a:endParaRPr>
                    </a:p>
                  </a:txBody>
                  <a:tcPr marL="7686" marR="7686" marT="7686" marB="0" anchor="b"/>
                </a:tc>
                <a:tc>
                  <a:txBody>
                    <a:bodyPr/>
                    <a:lstStyle/>
                    <a:p>
                      <a:pPr algn="ctr" fontAlgn="b"/>
                      <a:r>
                        <a:rPr lang="en-US" sz="1000" b="0" i="0" u="none" strike="noStrike" dirty="0">
                          <a:solidFill>
                            <a:srgbClr val="000000"/>
                          </a:solidFill>
                          <a:effectLst/>
                          <a:latin typeface="+mj-lt"/>
                        </a:rPr>
                        <a:t>28.22</a:t>
                      </a:r>
                      <a:endParaRPr lang="en-CA" sz="1000" b="0" i="0" u="none" strike="noStrike" dirty="0">
                        <a:solidFill>
                          <a:srgbClr val="000000"/>
                        </a:solidFill>
                        <a:effectLst/>
                        <a:latin typeface="+mj-lt"/>
                      </a:endParaRPr>
                    </a:p>
                  </a:txBody>
                  <a:tcPr marL="7686" marR="7686" marT="7686" marB="0" anchor="b"/>
                </a:tc>
                <a:tc>
                  <a:txBody>
                    <a:bodyPr/>
                    <a:lstStyle/>
                    <a:p>
                      <a:pPr algn="ctr" fontAlgn="b"/>
                      <a:r>
                        <a:rPr lang="en-US" sz="1000" b="0" i="0" u="none" strike="noStrike" dirty="0">
                          <a:solidFill>
                            <a:srgbClr val="000000"/>
                          </a:solidFill>
                          <a:effectLst/>
                          <a:latin typeface="+mj-lt"/>
                        </a:rPr>
                        <a:t>5.42</a:t>
                      </a:r>
                      <a:endParaRPr lang="en-CA" sz="1000" b="0" i="0" u="none" strike="noStrike" dirty="0">
                        <a:solidFill>
                          <a:srgbClr val="000000"/>
                        </a:solidFill>
                        <a:effectLst/>
                        <a:latin typeface="+mj-lt"/>
                      </a:endParaRPr>
                    </a:p>
                  </a:txBody>
                  <a:tcPr marL="7686" marR="7686" marT="7686" marB="0" anchor="b"/>
                </a:tc>
                <a:tc>
                  <a:txBody>
                    <a:bodyPr/>
                    <a:lstStyle/>
                    <a:p>
                      <a:pPr algn="ctr" fontAlgn="b"/>
                      <a:r>
                        <a:rPr lang="en-US" sz="1000" b="0" i="0" u="none" strike="noStrike" dirty="0">
                          <a:solidFill>
                            <a:srgbClr val="000000"/>
                          </a:solidFill>
                          <a:effectLst/>
                          <a:latin typeface="+mj-lt"/>
                        </a:rPr>
                        <a:t>-0.55</a:t>
                      </a:r>
                      <a:endParaRPr lang="en-CA" sz="1000" b="0" i="0" u="none" strike="noStrike" dirty="0">
                        <a:solidFill>
                          <a:srgbClr val="000000"/>
                        </a:solidFill>
                        <a:effectLst/>
                        <a:latin typeface="+mj-lt"/>
                      </a:endParaRPr>
                    </a:p>
                  </a:txBody>
                  <a:tcPr marL="7686" marR="7686" marT="7686" marB="0" anchor="b"/>
                </a:tc>
                <a:tc>
                  <a:txBody>
                    <a:bodyPr/>
                    <a:lstStyle/>
                    <a:p>
                      <a:pPr algn="ctr" fontAlgn="b"/>
                      <a:r>
                        <a:rPr lang="en-US" sz="1000" b="0" i="0" u="none" strike="noStrike" dirty="0">
                          <a:solidFill>
                            <a:srgbClr val="000000"/>
                          </a:solidFill>
                          <a:effectLst/>
                          <a:latin typeface="+mj-lt"/>
                        </a:rPr>
                        <a:t>7.93</a:t>
                      </a:r>
                      <a:endParaRPr lang="en-CA" sz="1000" b="0" i="0" u="none" strike="noStrike" dirty="0">
                        <a:solidFill>
                          <a:srgbClr val="000000"/>
                        </a:solidFill>
                        <a:effectLst/>
                        <a:latin typeface="+mj-lt"/>
                      </a:endParaRPr>
                    </a:p>
                  </a:txBody>
                  <a:tcPr marL="7686" marR="7686" marT="7686" marB="0" anchor="b"/>
                </a:tc>
                <a:tc>
                  <a:txBody>
                    <a:bodyPr/>
                    <a:lstStyle/>
                    <a:p>
                      <a:pPr algn="ctr" fontAlgn="b"/>
                      <a:r>
                        <a:rPr lang="en-US" sz="1000" b="0" i="0" u="none" strike="noStrike" dirty="0">
                          <a:solidFill>
                            <a:srgbClr val="000000"/>
                          </a:solidFill>
                          <a:effectLst/>
                          <a:latin typeface="+mj-lt"/>
                        </a:rPr>
                        <a:t>21.69</a:t>
                      </a:r>
                      <a:endParaRPr lang="en-CA" sz="1000" b="0" i="0" u="none" strike="noStrike" dirty="0">
                        <a:solidFill>
                          <a:srgbClr val="000000"/>
                        </a:solidFill>
                        <a:effectLst/>
                        <a:latin typeface="+mj-lt"/>
                      </a:endParaRPr>
                    </a:p>
                  </a:txBody>
                  <a:tcPr marL="7686" marR="7686" marT="7686" marB="0" anchor="b"/>
                </a:tc>
                <a:tc>
                  <a:txBody>
                    <a:bodyPr/>
                    <a:lstStyle/>
                    <a:p>
                      <a:pPr algn="ctr" fontAlgn="b"/>
                      <a:r>
                        <a:rPr lang="en-US" sz="1000" b="0" i="0" u="none" strike="noStrike" dirty="0">
                          <a:solidFill>
                            <a:srgbClr val="000000"/>
                          </a:solidFill>
                          <a:effectLst/>
                          <a:latin typeface="+mj-lt"/>
                        </a:rPr>
                        <a:t>-7.22</a:t>
                      </a:r>
                      <a:endParaRPr lang="en-CA" sz="1000" b="0" i="0" u="none" strike="noStrike" dirty="0">
                        <a:solidFill>
                          <a:srgbClr val="000000"/>
                        </a:solidFill>
                        <a:effectLst/>
                        <a:latin typeface="+mj-lt"/>
                      </a:endParaRPr>
                    </a:p>
                  </a:txBody>
                  <a:tcPr marL="7686" marR="7686" marT="7686" marB="0" anchor="b"/>
                </a:tc>
                <a:tc>
                  <a:txBody>
                    <a:bodyPr/>
                    <a:lstStyle/>
                    <a:p>
                      <a:pPr algn="ctr" fontAlgn="b"/>
                      <a:r>
                        <a:rPr lang="en-US" sz="1000" b="0" i="0" u="none" strike="noStrike" dirty="0">
                          <a:solidFill>
                            <a:srgbClr val="000000"/>
                          </a:solidFill>
                          <a:effectLst/>
                          <a:latin typeface="+mj-lt"/>
                        </a:rPr>
                        <a:t>28.40</a:t>
                      </a:r>
                      <a:endParaRPr lang="en-CA" sz="1000" b="0" i="0" u="none" strike="noStrike" dirty="0">
                        <a:solidFill>
                          <a:srgbClr val="000000"/>
                        </a:solidFill>
                        <a:effectLst/>
                        <a:latin typeface="+mj-lt"/>
                      </a:endParaRPr>
                    </a:p>
                  </a:txBody>
                  <a:tcPr marL="7686" marR="7686" marT="7686" marB="0" anchor="b"/>
                </a:tc>
                <a:extLst>
                  <a:ext uri="{0D108BD9-81ED-4DB2-BD59-A6C34878D82A}">
                    <a16:rowId xmlns:a16="http://schemas.microsoft.com/office/drawing/2014/main" val="1645319155"/>
                  </a:ext>
                </a:extLst>
              </a:tr>
              <a:tr h="265388">
                <a:tc>
                  <a:txBody>
                    <a:bodyPr/>
                    <a:lstStyle/>
                    <a:p>
                      <a:pPr algn="l" fontAlgn="b"/>
                      <a:r>
                        <a:rPr lang="en-US" sz="1000" u="none" strike="noStrike" dirty="0">
                          <a:effectLst/>
                        </a:rPr>
                        <a:t>MSCI World ESG Leaders GR USD</a:t>
                      </a:r>
                      <a:endParaRPr lang="en-US" sz="1000" b="0" i="0" u="none" strike="noStrike" dirty="0">
                        <a:solidFill>
                          <a:srgbClr val="000000"/>
                        </a:solidFill>
                        <a:effectLst/>
                        <a:latin typeface="+mj-lt"/>
                      </a:endParaRPr>
                    </a:p>
                  </a:txBody>
                  <a:tcPr marL="7686" marR="7686" marT="7686" marB="0" anchor="b"/>
                </a:tc>
                <a:tc>
                  <a:txBody>
                    <a:bodyPr/>
                    <a:lstStyle/>
                    <a:p>
                      <a:pPr algn="ctr" fontAlgn="b"/>
                      <a:r>
                        <a:rPr lang="en-US" sz="1000" b="0" i="0" u="none" strike="noStrike" dirty="0">
                          <a:solidFill>
                            <a:srgbClr val="000000"/>
                          </a:solidFill>
                          <a:effectLst/>
                          <a:latin typeface="+mj-lt"/>
                        </a:rPr>
                        <a:t>-</a:t>
                      </a:r>
                      <a:r>
                        <a:rPr lang="en-CA" sz="1000" b="0" i="0" u="none" strike="noStrike" dirty="0">
                          <a:solidFill>
                            <a:srgbClr val="000000"/>
                          </a:solidFill>
                          <a:effectLst/>
                          <a:latin typeface="+mj-lt"/>
                        </a:rPr>
                        <a:t>40.33</a:t>
                      </a:r>
                    </a:p>
                  </a:txBody>
                  <a:tcPr marL="7686" marR="7686" marT="7686" marB="0" anchor="b"/>
                </a:tc>
                <a:tc>
                  <a:txBody>
                    <a:bodyPr/>
                    <a:lstStyle/>
                    <a:p>
                      <a:pPr algn="ctr" fontAlgn="b"/>
                      <a:r>
                        <a:rPr lang="en-US" sz="1000" b="0" i="0" u="none" strike="noStrike" dirty="0">
                          <a:solidFill>
                            <a:srgbClr val="000000"/>
                          </a:solidFill>
                          <a:effectLst/>
                          <a:latin typeface="+mj-lt"/>
                        </a:rPr>
                        <a:t>3</a:t>
                      </a:r>
                      <a:r>
                        <a:rPr lang="en-CA" sz="1000" b="0" i="0" u="none" strike="noStrike" dirty="0">
                          <a:solidFill>
                            <a:srgbClr val="000000"/>
                          </a:solidFill>
                          <a:effectLst/>
                          <a:latin typeface="+mj-lt"/>
                        </a:rPr>
                        <a:t>0.79</a:t>
                      </a:r>
                    </a:p>
                  </a:txBody>
                  <a:tcPr marL="7686" marR="7686" marT="7686" marB="0" anchor="b"/>
                </a:tc>
                <a:tc>
                  <a:txBody>
                    <a:bodyPr/>
                    <a:lstStyle/>
                    <a:p>
                      <a:pPr algn="ctr" fontAlgn="b"/>
                      <a:r>
                        <a:rPr lang="en-US" sz="1000" b="0" i="0" u="none" strike="noStrike" dirty="0">
                          <a:solidFill>
                            <a:srgbClr val="000000"/>
                          </a:solidFill>
                          <a:effectLst/>
                          <a:latin typeface="+mj-lt"/>
                        </a:rPr>
                        <a:t>1</a:t>
                      </a:r>
                      <a:r>
                        <a:rPr lang="en-CA" sz="1000" b="0" i="0" u="none" strike="noStrike" dirty="0">
                          <a:solidFill>
                            <a:srgbClr val="000000"/>
                          </a:solidFill>
                          <a:effectLst/>
                          <a:latin typeface="+mj-lt"/>
                        </a:rPr>
                        <a:t>2.34</a:t>
                      </a:r>
                    </a:p>
                  </a:txBody>
                  <a:tcPr marL="7686" marR="7686" marT="7686" marB="0" anchor="b"/>
                </a:tc>
                <a:tc>
                  <a:txBody>
                    <a:bodyPr/>
                    <a:lstStyle/>
                    <a:p>
                      <a:pPr algn="ctr" fontAlgn="b"/>
                      <a:r>
                        <a:rPr lang="en-CA" sz="1000" u="none" strike="noStrike" dirty="0">
                          <a:effectLst/>
                        </a:rPr>
                        <a:t>-5.02</a:t>
                      </a:r>
                      <a:endParaRPr lang="en-CA" sz="1000" b="0" i="0" u="none" strike="noStrike" dirty="0">
                        <a:solidFill>
                          <a:srgbClr val="000000"/>
                        </a:solidFill>
                        <a:effectLst/>
                        <a:latin typeface="+mj-lt"/>
                      </a:endParaRPr>
                    </a:p>
                  </a:txBody>
                  <a:tcPr marL="7686" marR="7686" marT="7686" marB="0" anchor="b"/>
                </a:tc>
                <a:tc>
                  <a:txBody>
                    <a:bodyPr/>
                    <a:lstStyle/>
                    <a:p>
                      <a:pPr algn="ctr" fontAlgn="b"/>
                      <a:r>
                        <a:rPr lang="en-US" sz="1000" b="0" i="0" u="none" strike="noStrike" dirty="0">
                          <a:solidFill>
                            <a:srgbClr val="000000"/>
                          </a:solidFill>
                          <a:effectLst/>
                          <a:latin typeface="+mj-lt"/>
                        </a:rPr>
                        <a:t>1</a:t>
                      </a:r>
                      <a:r>
                        <a:rPr lang="en-CA" sz="1000" b="0" i="0" u="none" strike="noStrike" dirty="0">
                          <a:solidFill>
                            <a:srgbClr val="000000"/>
                          </a:solidFill>
                          <a:effectLst/>
                          <a:latin typeface="+mj-lt"/>
                        </a:rPr>
                        <a:t>6.54</a:t>
                      </a:r>
                    </a:p>
                  </a:txBody>
                  <a:tcPr marL="7686" marR="7686" marT="7686" marB="0" anchor="b"/>
                </a:tc>
                <a:tc>
                  <a:txBody>
                    <a:bodyPr/>
                    <a:lstStyle/>
                    <a:p>
                      <a:pPr algn="ctr" fontAlgn="b"/>
                      <a:r>
                        <a:rPr lang="en-US" sz="1000" b="0" i="0" u="none" strike="noStrike" dirty="0">
                          <a:solidFill>
                            <a:srgbClr val="000000"/>
                          </a:solidFill>
                          <a:effectLst/>
                          <a:latin typeface="+mj-lt"/>
                        </a:rPr>
                        <a:t>2</a:t>
                      </a:r>
                      <a:r>
                        <a:rPr lang="en-CA" sz="1000" b="0" i="0" u="none" strike="noStrike" dirty="0">
                          <a:solidFill>
                            <a:srgbClr val="000000"/>
                          </a:solidFill>
                          <a:effectLst/>
                          <a:latin typeface="+mj-lt"/>
                        </a:rPr>
                        <a:t>7.37</a:t>
                      </a:r>
                    </a:p>
                  </a:txBody>
                  <a:tcPr marL="7686" marR="7686" marT="7686" marB="0" anchor="b"/>
                </a:tc>
                <a:tc>
                  <a:txBody>
                    <a:bodyPr/>
                    <a:lstStyle/>
                    <a:p>
                      <a:pPr algn="ctr" fontAlgn="b"/>
                      <a:r>
                        <a:rPr lang="en-US" sz="1000" b="0" i="0" u="none" strike="noStrike" dirty="0">
                          <a:solidFill>
                            <a:srgbClr val="000000"/>
                          </a:solidFill>
                          <a:effectLst/>
                          <a:latin typeface="+mj-lt"/>
                        </a:rPr>
                        <a:t>5</a:t>
                      </a:r>
                      <a:r>
                        <a:rPr lang="en-CA" sz="1000" b="0" i="0" u="none" strike="noStrike" dirty="0">
                          <a:solidFill>
                            <a:srgbClr val="000000"/>
                          </a:solidFill>
                          <a:effectLst/>
                          <a:latin typeface="+mj-lt"/>
                        </a:rPr>
                        <a:t>.50</a:t>
                      </a:r>
                    </a:p>
                  </a:txBody>
                  <a:tcPr marL="7686" marR="7686" marT="7686" marB="0" anchor="b"/>
                </a:tc>
                <a:tc>
                  <a:txBody>
                    <a:bodyPr/>
                    <a:lstStyle/>
                    <a:p>
                      <a:pPr algn="ctr" fontAlgn="b"/>
                      <a:r>
                        <a:rPr lang="en-US" sz="1000" b="0" i="0" u="none" strike="noStrike" dirty="0">
                          <a:solidFill>
                            <a:srgbClr val="000000"/>
                          </a:solidFill>
                          <a:effectLst/>
                          <a:latin typeface="+mj-lt"/>
                        </a:rPr>
                        <a:t>-</a:t>
                      </a:r>
                      <a:r>
                        <a:rPr lang="en-CA" sz="1000" b="0" i="0" u="none" strike="noStrike" dirty="0">
                          <a:solidFill>
                            <a:srgbClr val="000000"/>
                          </a:solidFill>
                          <a:effectLst/>
                          <a:latin typeface="+mj-lt"/>
                        </a:rPr>
                        <a:t>0.32</a:t>
                      </a:r>
                    </a:p>
                  </a:txBody>
                  <a:tcPr marL="7686" marR="7686" marT="7686" marB="0" anchor="b"/>
                </a:tc>
                <a:tc>
                  <a:txBody>
                    <a:bodyPr/>
                    <a:lstStyle/>
                    <a:p>
                      <a:pPr algn="ctr" fontAlgn="b"/>
                      <a:r>
                        <a:rPr lang="en-US" sz="1000" b="0" i="0" u="none" strike="noStrike" dirty="0">
                          <a:solidFill>
                            <a:srgbClr val="000000"/>
                          </a:solidFill>
                          <a:effectLst/>
                          <a:latin typeface="+mj-lt"/>
                        </a:rPr>
                        <a:t>8</a:t>
                      </a:r>
                      <a:r>
                        <a:rPr lang="en-CA" sz="1000" b="0" i="0" u="none" strike="noStrike" dirty="0">
                          <a:solidFill>
                            <a:srgbClr val="000000"/>
                          </a:solidFill>
                          <a:effectLst/>
                          <a:latin typeface="+mj-lt"/>
                        </a:rPr>
                        <a:t>.15</a:t>
                      </a:r>
                    </a:p>
                  </a:txBody>
                  <a:tcPr marL="7686" marR="7686" marT="7686" marB="0" anchor="b"/>
                </a:tc>
                <a:tc>
                  <a:txBody>
                    <a:bodyPr/>
                    <a:lstStyle/>
                    <a:p>
                      <a:pPr algn="ctr" fontAlgn="b"/>
                      <a:r>
                        <a:rPr lang="en-US" sz="1000" b="0" i="0" u="none" strike="noStrike" dirty="0">
                          <a:solidFill>
                            <a:srgbClr val="000000"/>
                          </a:solidFill>
                          <a:effectLst/>
                          <a:latin typeface="+mj-lt"/>
                        </a:rPr>
                        <a:t>2</a:t>
                      </a:r>
                      <a:r>
                        <a:rPr lang="en-CA" sz="1000" b="0" i="0" u="none" strike="noStrike" dirty="0">
                          <a:solidFill>
                            <a:srgbClr val="000000"/>
                          </a:solidFill>
                          <a:effectLst/>
                          <a:latin typeface="+mj-lt"/>
                        </a:rPr>
                        <a:t>3.07</a:t>
                      </a:r>
                    </a:p>
                  </a:txBody>
                  <a:tcPr marL="7686" marR="7686" marT="7686" marB="0" anchor="b"/>
                </a:tc>
                <a:tc>
                  <a:txBody>
                    <a:bodyPr/>
                    <a:lstStyle/>
                    <a:p>
                      <a:pPr algn="ctr" fontAlgn="b"/>
                      <a:r>
                        <a:rPr lang="en-US" sz="1000" b="0" i="0" u="none" strike="noStrike" dirty="0">
                          <a:solidFill>
                            <a:srgbClr val="000000"/>
                          </a:solidFill>
                          <a:effectLst/>
                          <a:latin typeface="+mj-lt"/>
                        </a:rPr>
                        <a:t>-</a:t>
                      </a:r>
                      <a:r>
                        <a:rPr lang="en-CA" sz="1000" b="0" i="0" u="none" strike="noStrike" dirty="0">
                          <a:solidFill>
                            <a:srgbClr val="000000"/>
                          </a:solidFill>
                          <a:effectLst/>
                          <a:latin typeface="+mj-lt"/>
                        </a:rPr>
                        <a:t>8.20</a:t>
                      </a:r>
                    </a:p>
                  </a:txBody>
                  <a:tcPr marL="7686" marR="7686" marT="7686" marB="0" anchor="b"/>
                </a:tc>
                <a:tc>
                  <a:txBody>
                    <a:bodyPr/>
                    <a:lstStyle/>
                    <a:p>
                      <a:pPr algn="ctr" fontAlgn="b"/>
                      <a:r>
                        <a:rPr lang="en-US" sz="1000" b="0" i="0" u="none" strike="noStrike" dirty="0">
                          <a:solidFill>
                            <a:srgbClr val="000000"/>
                          </a:solidFill>
                          <a:effectLst/>
                          <a:latin typeface="+mj-lt"/>
                        </a:rPr>
                        <a:t>28.91</a:t>
                      </a:r>
                      <a:endParaRPr lang="en-CA" sz="1000" b="0" i="0" u="none" strike="noStrike" dirty="0">
                        <a:solidFill>
                          <a:srgbClr val="000000"/>
                        </a:solidFill>
                        <a:effectLst/>
                        <a:latin typeface="+mj-lt"/>
                      </a:endParaRPr>
                    </a:p>
                  </a:txBody>
                  <a:tcPr marL="7686" marR="7686" marT="7686" marB="0" anchor="b"/>
                </a:tc>
                <a:extLst>
                  <a:ext uri="{0D108BD9-81ED-4DB2-BD59-A6C34878D82A}">
                    <a16:rowId xmlns:a16="http://schemas.microsoft.com/office/drawing/2014/main" val="957667410"/>
                  </a:ext>
                </a:extLst>
              </a:tr>
            </a:tbl>
          </a:graphicData>
        </a:graphic>
      </p:graphicFrame>
      <p:graphicFrame>
        <p:nvGraphicFramePr>
          <p:cNvPr id="7" name="Chart 6">
            <a:extLst>
              <a:ext uri="{FF2B5EF4-FFF2-40B4-BE49-F238E27FC236}">
                <a16:creationId xmlns:a16="http://schemas.microsoft.com/office/drawing/2014/main" id="{BEA8BF9A-1CC8-4496-804F-73C0A49C8811}"/>
              </a:ext>
            </a:extLst>
          </p:cNvPr>
          <p:cNvGraphicFramePr>
            <a:graphicFrameLocks/>
          </p:cNvGraphicFramePr>
          <p:nvPr>
            <p:extLst>
              <p:ext uri="{D42A27DB-BD31-4B8C-83A1-F6EECF244321}">
                <p14:modId xmlns:p14="http://schemas.microsoft.com/office/powerpoint/2010/main" val="2234093045"/>
              </p:ext>
            </p:extLst>
          </p:nvPr>
        </p:nvGraphicFramePr>
        <p:xfrm>
          <a:off x="430569" y="1006200"/>
          <a:ext cx="4752527" cy="233586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94375EDF-A49E-4675-8093-35FD6C669799}"/>
              </a:ext>
            </a:extLst>
          </p:cNvPr>
          <p:cNvSpPr txBox="1"/>
          <p:nvPr/>
        </p:nvSpPr>
        <p:spPr>
          <a:xfrm>
            <a:off x="430569" y="3315181"/>
            <a:ext cx="2674640" cy="255484"/>
          </a:xfrm>
          <a:prstGeom prst="rect">
            <a:avLst/>
          </a:prstGeom>
          <a:noFill/>
        </p:spPr>
        <p:txBody>
          <a:bodyPr wrap="square" lIns="0" tIns="0" rIns="0" bIns="0" rtlCol="0">
            <a:noAutofit/>
          </a:bodyPr>
          <a:lstStyle/>
          <a:p>
            <a:pPr>
              <a:spcBef>
                <a:spcPts val="1000"/>
              </a:spcBef>
            </a:pPr>
            <a:r>
              <a:rPr lang="en-US" sz="1200" b="1" dirty="0">
                <a:latin typeface="Arial"/>
                <a:cs typeface="Arial"/>
              </a:rPr>
              <a:t>Calendar Year Returns</a:t>
            </a:r>
            <a:endParaRPr lang="en-CA" sz="1200" b="1" dirty="0">
              <a:latin typeface="Arial"/>
              <a:cs typeface="Arial"/>
            </a:endParaRPr>
          </a:p>
        </p:txBody>
      </p:sp>
      <p:sp>
        <p:nvSpPr>
          <p:cNvPr id="9" name="TextBox 8">
            <a:extLst>
              <a:ext uri="{FF2B5EF4-FFF2-40B4-BE49-F238E27FC236}">
                <a16:creationId xmlns:a16="http://schemas.microsoft.com/office/drawing/2014/main" id="{5E6C417B-F831-4B64-8133-59F67B7DC775}"/>
              </a:ext>
            </a:extLst>
          </p:cNvPr>
          <p:cNvSpPr txBox="1"/>
          <p:nvPr/>
        </p:nvSpPr>
        <p:spPr>
          <a:xfrm>
            <a:off x="457200" y="4214923"/>
            <a:ext cx="2674640" cy="255484"/>
          </a:xfrm>
          <a:prstGeom prst="rect">
            <a:avLst/>
          </a:prstGeom>
          <a:noFill/>
        </p:spPr>
        <p:txBody>
          <a:bodyPr wrap="square" lIns="0" tIns="0" rIns="0" bIns="0" rtlCol="0">
            <a:noAutofit/>
          </a:bodyPr>
          <a:lstStyle/>
          <a:p>
            <a:pPr>
              <a:spcBef>
                <a:spcPts val="1000"/>
              </a:spcBef>
            </a:pPr>
            <a:r>
              <a:rPr lang="en-US" sz="1200" b="1" dirty="0">
                <a:latin typeface="Arial"/>
                <a:cs typeface="Arial"/>
              </a:rPr>
              <a:t>Risk</a:t>
            </a:r>
            <a:endParaRPr lang="en-CA" sz="1200" b="1" dirty="0">
              <a:latin typeface="Arial"/>
              <a:cs typeface="Arial"/>
            </a:endParaRPr>
          </a:p>
        </p:txBody>
      </p:sp>
      <p:sp>
        <p:nvSpPr>
          <p:cNvPr id="12" name="Text Placeholder 4">
            <a:extLst>
              <a:ext uri="{FF2B5EF4-FFF2-40B4-BE49-F238E27FC236}">
                <a16:creationId xmlns:a16="http://schemas.microsoft.com/office/drawing/2014/main" id="{7E48ADDB-E8B9-4640-9467-725BA31489C3}"/>
              </a:ext>
            </a:extLst>
          </p:cNvPr>
          <p:cNvSpPr>
            <a:spLocks noGrp="1"/>
          </p:cNvSpPr>
          <p:nvPr>
            <p:ph type="body" sz="quarter" idx="13"/>
          </p:nvPr>
        </p:nvSpPr>
        <p:spPr>
          <a:xfrm>
            <a:off x="6871561" y="6019800"/>
            <a:ext cx="8240713" cy="457200"/>
          </a:xfrm>
        </p:spPr>
        <p:txBody>
          <a:bodyPr/>
          <a:lstStyle/>
          <a:p>
            <a:r>
              <a:rPr lang="en-US" dirty="0"/>
              <a:t>Source: MSCI, as of Dec 31 2019</a:t>
            </a:r>
            <a:endParaRPr lang="en-CA" dirty="0"/>
          </a:p>
        </p:txBody>
      </p:sp>
      <p:graphicFrame>
        <p:nvGraphicFramePr>
          <p:cNvPr id="13" name="Table 12">
            <a:extLst>
              <a:ext uri="{FF2B5EF4-FFF2-40B4-BE49-F238E27FC236}">
                <a16:creationId xmlns:a16="http://schemas.microsoft.com/office/drawing/2014/main" id="{841C4462-6F06-42E4-8792-9638B7F0EF60}"/>
              </a:ext>
            </a:extLst>
          </p:cNvPr>
          <p:cNvGraphicFramePr>
            <a:graphicFrameLocks noGrp="1"/>
          </p:cNvGraphicFramePr>
          <p:nvPr>
            <p:extLst>
              <p:ext uri="{D42A27DB-BD31-4B8C-83A1-F6EECF244321}">
                <p14:modId xmlns:p14="http://schemas.microsoft.com/office/powerpoint/2010/main" val="2613541367"/>
              </p:ext>
            </p:extLst>
          </p:nvPr>
        </p:nvGraphicFramePr>
        <p:xfrm>
          <a:off x="5460269" y="1551463"/>
          <a:ext cx="2856146" cy="1036320"/>
        </p:xfrm>
        <a:graphic>
          <a:graphicData uri="http://schemas.openxmlformats.org/drawingml/2006/table">
            <a:tbl>
              <a:tblPr firstRow="1" bandRow="1">
                <a:tableStyleId>{5C22544A-7EE6-4342-B048-85BDC9FD1C3A}</a:tableStyleId>
              </a:tblPr>
              <a:tblGrid>
                <a:gridCol w="1005220">
                  <a:extLst>
                    <a:ext uri="{9D8B030D-6E8A-4147-A177-3AD203B41FA5}">
                      <a16:colId xmlns:a16="http://schemas.microsoft.com/office/drawing/2014/main" val="671300714"/>
                    </a:ext>
                  </a:extLst>
                </a:gridCol>
                <a:gridCol w="781839">
                  <a:extLst>
                    <a:ext uri="{9D8B030D-6E8A-4147-A177-3AD203B41FA5}">
                      <a16:colId xmlns:a16="http://schemas.microsoft.com/office/drawing/2014/main" val="1403347663"/>
                    </a:ext>
                  </a:extLst>
                </a:gridCol>
                <a:gridCol w="558456">
                  <a:extLst>
                    <a:ext uri="{9D8B030D-6E8A-4147-A177-3AD203B41FA5}">
                      <a16:colId xmlns:a16="http://schemas.microsoft.com/office/drawing/2014/main" val="2375109246"/>
                    </a:ext>
                  </a:extLst>
                </a:gridCol>
                <a:gridCol w="510631">
                  <a:extLst>
                    <a:ext uri="{9D8B030D-6E8A-4147-A177-3AD203B41FA5}">
                      <a16:colId xmlns:a16="http://schemas.microsoft.com/office/drawing/2014/main" val="3603891388"/>
                    </a:ext>
                  </a:extLst>
                </a:gridCol>
              </a:tblGrid>
              <a:tr h="271233">
                <a:tc>
                  <a:txBody>
                    <a:bodyPr/>
                    <a:lstStyle/>
                    <a:p>
                      <a:endParaRPr lang="en-CA" sz="1000" dirty="0"/>
                    </a:p>
                  </a:txBody>
                  <a:tcPr/>
                </a:tc>
                <a:tc>
                  <a:txBody>
                    <a:bodyPr/>
                    <a:lstStyle/>
                    <a:p>
                      <a:r>
                        <a:rPr lang="en-US" sz="1000" dirty="0" err="1"/>
                        <a:t>Div</a:t>
                      </a:r>
                      <a:r>
                        <a:rPr lang="en-US" sz="1000" dirty="0"/>
                        <a:t> Yield (%)</a:t>
                      </a:r>
                      <a:endParaRPr lang="en-CA" sz="1000" dirty="0"/>
                    </a:p>
                  </a:txBody>
                  <a:tcPr/>
                </a:tc>
                <a:tc>
                  <a:txBody>
                    <a:bodyPr/>
                    <a:lstStyle/>
                    <a:p>
                      <a:r>
                        <a:rPr lang="en-US" sz="1000" dirty="0"/>
                        <a:t>P/E</a:t>
                      </a:r>
                      <a:endParaRPr lang="en-CA" sz="1000" dirty="0"/>
                    </a:p>
                  </a:txBody>
                  <a:tcPr/>
                </a:tc>
                <a:tc>
                  <a:txBody>
                    <a:bodyPr/>
                    <a:lstStyle/>
                    <a:p>
                      <a:r>
                        <a:rPr lang="en-US" sz="1000" dirty="0"/>
                        <a:t>P/BV</a:t>
                      </a:r>
                      <a:endParaRPr lang="en-CA" sz="1000" dirty="0"/>
                    </a:p>
                  </a:txBody>
                  <a:tcPr/>
                </a:tc>
                <a:extLst>
                  <a:ext uri="{0D108BD9-81ED-4DB2-BD59-A6C34878D82A}">
                    <a16:rowId xmlns:a16="http://schemas.microsoft.com/office/drawing/2014/main" val="1881738717"/>
                  </a:ext>
                </a:extLst>
              </a:tr>
              <a:tr h="345939">
                <a:tc>
                  <a:txBody>
                    <a:bodyPr/>
                    <a:lstStyle/>
                    <a:p>
                      <a:r>
                        <a:rPr lang="en-US" sz="1000" dirty="0"/>
                        <a:t>MSCI World ESG Leaders</a:t>
                      </a:r>
                      <a:endParaRPr lang="en-CA" sz="1000" dirty="0"/>
                    </a:p>
                  </a:txBody>
                  <a:tcPr/>
                </a:tc>
                <a:tc>
                  <a:txBody>
                    <a:bodyPr/>
                    <a:lstStyle/>
                    <a:p>
                      <a:r>
                        <a:rPr lang="en-US" sz="1000" dirty="0"/>
                        <a:t>2.32</a:t>
                      </a:r>
                      <a:endParaRPr lang="en-CA" sz="1000" dirty="0"/>
                    </a:p>
                  </a:txBody>
                  <a:tcPr/>
                </a:tc>
                <a:tc>
                  <a:txBody>
                    <a:bodyPr/>
                    <a:lstStyle/>
                    <a:p>
                      <a:r>
                        <a:rPr lang="en-US" sz="1000" dirty="0"/>
                        <a:t>17.59</a:t>
                      </a:r>
                      <a:endParaRPr lang="en-CA" sz="1000" dirty="0"/>
                    </a:p>
                  </a:txBody>
                  <a:tcPr/>
                </a:tc>
                <a:tc>
                  <a:txBody>
                    <a:bodyPr/>
                    <a:lstStyle/>
                    <a:p>
                      <a:r>
                        <a:rPr lang="en-US" sz="1000" dirty="0"/>
                        <a:t>2.97</a:t>
                      </a:r>
                      <a:endParaRPr lang="en-CA" sz="1000" dirty="0"/>
                    </a:p>
                  </a:txBody>
                  <a:tcPr/>
                </a:tc>
                <a:extLst>
                  <a:ext uri="{0D108BD9-81ED-4DB2-BD59-A6C34878D82A}">
                    <a16:rowId xmlns:a16="http://schemas.microsoft.com/office/drawing/2014/main" val="184593539"/>
                  </a:ext>
                </a:extLst>
              </a:tr>
              <a:tr h="180245">
                <a:tc>
                  <a:txBody>
                    <a:bodyPr/>
                    <a:lstStyle/>
                    <a:p>
                      <a:r>
                        <a:rPr lang="en-US" sz="1000" dirty="0"/>
                        <a:t>MSCI World</a:t>
                      </a:r>
                      <a:endParaRPr lang="en-CA" sz="1000" dirty="0"/>
                    </a:p>
                  </a:txBody>
                  <a:tcPr/>
                </a:tc>
                <a:tc>
                  <a:txBody>
                    <a:bodyPr/>
                    <a:lstStyle/>
                    <a:p>
                      <a:r>
                        <a:rPr lang="en-US" sz="1000" dirty="0"/>
                        <a:t>2.32</a:t>
                      </a:r>
                      <a:endParaRPr lang="en-CA" sz="1000" dirty="0"/>
                    </a:p>
                  </a:txBody>
                  <a:tcPr/>
                </a:tc>
                <a:tc>
                  <a:txBody>
                    <a:bodyPr/>
                    <a:lstStyle/>
                    <a:p>
                      <a:r>
                        <a:rPr lang="en-US" sz="1000" dirty="0"/>
                        <a:t>17.00</a:t>
                      </a:r>
                      <a:endParaRPr lang="en-CA" sz="1000" dirty="0"/>
                    </a:p>
                  </a:txBody>
                  <a:tcPr/>
                </a:tc>
                <a:tc>
                  <a:txBody>
                    <a:bodyPr/>
                    <a:lstStyle/>
                    <a:p>
                      <a:r>
                        <a:rPr lang="en-US" sz="1000" dirty="0"/>
                        <a:t>2.57</a:t>
                      </a:r>
                      <a:endParaRPr lang="en-CA" sz="1000" dirty="0"/>
                    </a:p>
                  </a:txBody>
                  <a:tcPr/>
                </a:tc>
                <a:extLst>
                  <a:ext uri="{0D108BD9-81ED-4DB2-BD59-A6C34878D82A}">
                    <a16:rowId xmlns:a16="http://schemas.microsoft.com/office/drawing/2014/main" val="3089953807"/>
                  </a:ext>
                </a:extLst>
              </a:tr>
            </a:tbl>
          </a:graphicData>
        </a:graphic>
      </p:graphicFrame>
      <p:sp>
        <p:nvSpPr>
          <p:cNvPr id="14" name="TextBox 13">
            <a:extLst>
              <a:ext uri="{FF2B5EF4-FFF2-40B4-BE49-F238E27FC236}">
                <a16:creationId xmlns:a16="http://schemas.microsoft.com/office/drawing/2014/main" id="{C97EE233-3768-428F-83F4-B47C01991AB2}"/>
              </a:ext>
            </a:extLst>
          </p:cNvPr>
          <p:cNvSpPr txBox="1"/>
          <p:nvPr/>
        </p:nvSpPr>
        <p:spPr>
          <a:xfrm>
            <a:off x="5460270" y="1347521"/>
            <a:ext cx="2674640" cy="255484"/>
          </a:xfrm>
          <a:prstGeom prst="rect">
            <a:avLst/>
          </a:prstGeom>
          <a:noFill/>
        </p:spPr>
        <p:txBody>
          <a:bodyPr wrap="square" lIns="0" tIns="0" rIns="0" bIns="0" rtlCol="0">
            <a:noAutofit/>
          </a:bodyPr>
          <a:lstStyle/>
          <a:p>
            <a:pPr>
              <a:spcBef>
                <a:spcPts val="1000"/>
              </a:spcBef>
            </a:pPr>
            <a:r>
              <a:rPr lang="en-US" sz="1200" b="1" dirty="0">
                <a:latin typeface="Arial"/>
                <a:cs typeface="Arial"/>
              </a:rPr>
              <a:t>Fundamentals</a:t>
            </a:r>
            <a:endParaRPr lang="en-CA" sz="1200" b="1" dirty="0">
              <a:latin typeface="Arial"/>
              <a:cs typeface="Arial"/>
            </a:endParaRPr>
          </a:p>
        </p:txBody>
      </p:sp>
      <p:graphicFrame>
        <p:nvGraphicFramePr>
          <p:cNvPr id="15" name="Table 14">
            <a:extLst>
              <a:ext uri="{FF2B5EF4-FFF2-40B4-BE49-F238E27FC236}">
                <a16:creationId xmlns:a16="http://schemas.microsoft.com/office/drawing/2014/main" id="{38903C83-9B85-4AA2-BD66-32D1D4AFE9A4}"/>
              </a:ext>
            </a:extLst>
          </p:cNvPr>
          <p:cNvGraphicFramePr>
            <a:graphicFrameLocks noGrp="1"/>
          </p:cNvGraphicFramePr>
          <p:nvPr>
            <p:extLst>
              <p:ext uri="{D42A27DB-BD31-4B8C-83A1-F6EECF244321}">
                <p14:modId xmlns:p14="http://schemas.microsoft.com/office/powerpoint/2010/main" val="2277686322"/>
              </p:ext>
            </p:extLst>
          </p:nvPr>
        </p:nvGraphicFramePr>
        <p:xfrm>
          <a:off x="457200" y="4416644"/>
          <a:ext cx="7772400" cy="712667"/>
        </p:xfrm>
        <a:graphic>
          <a:graphicData uri="http://schemas.openxmlformats.org/drawingml/2006/table">
            <a:tbl>
              <a:tblPr>
                <a:tableStyleId>{B301B821-A1FF-4177-AEE7-76D212191A09}</a:tableStyleId>
              </a:tblPr>
              <a:tblGrid>
                <a:gridCol w="2197355">
                  <a:extLst>
                    <a:ext uri="{9D8B030D-6E8A-4147-A177-3AD203B41FA5}">
                      <a16:colId xmlns:a16="http://schemas.microsoft.com/office/drawing/2014/main" val="1592400306"/>
                    </a:ext>
                  </a:extLst>
                </a:gridCol>
                <a:gridCol w="574580">
                  <a:extLst>
                    <a:ext uri="{9D8B030D-6E8A-4147-A177-3AD203B41FA5}">
                      <a16:colId xmlns:a16="http://schemas.microsoft.com/office/drawing/2014/main" val="2151285011"/>
                    </a:ext>
                  </a:extLst>
                </a:gridCol>
                <a:gridCol w="766155">
                  <a:extLst>
                    <a:ext uri="{9D8B030D-6E8A-4147-A177-3AD203B41FA5}">
                      <a16:colId xmlns:a16="http://schemas.microsoft.com/office/drawing/2014/main" val="402358710"/>
                    </a:ext>
                  </a:extLst>
                </a:gridCol>
                <a:gridCol w="623906">
                  <a:extLst>
                    <a:ext uri="{9D8B030D-6E8A-4147-A177-3AD203B41FA5}">
                      <a16:colId xmlns:a16="http://schemas.microsoft.com/office/drawing/2014/main" val="1477423582"/>
                    </a:ext>
                  </a:extLst>
                </a:gridCol>
                <a:gridCol w="601734">
                  <a:extLst>
                    <a:ext uri="{9D8B030D-6E8A-4147-A177-3AD203B41FA5}">
                      <a16:colId xmlns:a16="http://schemas.microsoft.com/office/drawing/2014/main" val="1862095286"/>
                    </a:ext>
                  </a:extLst>
                </a:gridCol>
                <a:gridCol w="601734">
                  <a:extLst>
                    <a:ext uri="{9D8B030D-6E8A-4147-A177-3AD203B41FA5}">
                      <a16:colId xmlns:a16="http://schemas.microsoft.com/office/drawing/2014/main" val="349931402"/>
                    </a:ext>
                  </a:extLst>
                </a:gridCol>
                <a:gridCol w="601734">
                  <a:extLst>
                    <a:ext uri="{9D8B030D-6E8A-4147-A177-3AD203B41FA5}">
                      <a16:colId xmlns:a16="http://schemas.microsoft.com/office/drawing/2014/main" val="3861918171"/>
                    </a:ext>
                  </a:extLst>
                </a:gridCol>
                <a:gridCol w="601734">
                  <a:extLst>
                    <a:ext uri="{9D8B030D-6E8A-4147-A177-3AD203B41FA5}">
                      <a16:colId xmlns:a16="http://schemas.microsoft.com/office/drawing/2014/main" val="3052218442"/>
                    </a:ext>
                  </a:extLst>
                </a:gridCol>
                <a:gridCol w="601734">
                  <a:extLst>
                    <a:ext uri="{9D8B030D-6E8A-4147-A177-3AD203B41FA5}">
                      <a16:colId xmlns:a16="http://schemas.microsoft.com/office/drawing/2014/main" val="1602093422"/>
                    </a:ext>
                  </a:extLst>
                </a:gridCol>
                <a:gridCol w="601734">
                  <a:extLst>
                    <a:ext uri="{9D8B030D-6E8A-4147-A177-3AD203B41FA5}">
                      <a16:colId xmlns:a16="http://schemas.microsoft.com/office/drawing/2014/main" val="1686189945"/>
                    </a:ext>
                  </a:extLst>
                </a:gridCol>
              </a:tblGrid>
              <a:tr h="329768">
                <a:tc>
                  <a:txBody>
                    <a:bodyPr/>
                    <a:lstStyle/>
                    <a:p>
                      <a:pPr algn="l" fontAlgn="t"/>
                      <a:r>
                        <a:rPr lang="en-CA" sz="1000" b="1" u="none" strike="noStrike" dirty="0">
                          <a:effectLst/>
                          <a:latin typeface="+mj-lt"/>
                        </a:rPr>
                        <a:t>Name</a:t>
                      </a:r>
                      <a:endParaRPr lang="en-CA" sz="1000" b="1" i="0" u="none" strike="noStrike" dirty="0">
                        <a:solidFill>
                          <a:srgbClr val="000000"/>
                        </a:solidFill>
                        <a:effectLst/>
                        <a:latin typeface="+mj-lt"/>
                      </a:endParaRPr>
                    </a:p>
                  </a:txBody>
                  <a:tcPr marL="8620" marR="8620" marT="8620" marB="0"/>
                </a:tc>
                <a:tc>
                  <a:txBody>
                    <a:bodyPr/>
                    <a:lstStyle/>
                    <a:p>
                      <a:pPr algn="ctr" fontAlgn="t"/>
                      <a:r>
                        <a:rPr lang="en-CA" sz="1000" b="1" u="none" strike="noStrike" dirty="0">
                          <a:effectLst/>
                          <a:latin typeface="+mj-lt"/>
                        </a:rPr>
                        <a:t>                            Beta</a:t>
                      </a:r>
                      <a:endParaRPr lang="en-CA" sz="1000" b="1" i="0" u="none" strike="noStrike" dirty="0">
                        <a:solidFill>
                          <a:srgbClr val="000000"/>
                        </a:solidFill>
                        <a:effectLst/>
                        <a:latin typeface="+mj-lt"/>
                      </a:endParaRPr>
                    </a:p>
                  </a:txBody>
                  <a:tcPr marL="8620" marR="8620" marT="8620" marB="0"/>
                </a:tc>
                <a:tc>
                  <a:txBody>
                    <a:bodyPr/>
                    <a:lstStyle/>
                    <a:p>
                      <a:pPr algn="ctr" fontAlgn="t"/>
                      <a:r>
                        <a:rPr lang="en-CA" sz="1000" b="1" u="none" strike="noStrike" dirty="0">
                          <a:effectLst/>
                          <a:latin typeface="+mj-lt"/>
                        </a:rPr>
                        <a:t>Tracking Error</a:t>
                      </a:r>
                      <a:endParaRPr lang="en-CA" sz="1000" b="1" i="0" u="none" strike="noStrike" dirty="0">
                        <a:solidFill>
                          <a:srgbClr val="000000"/>
                        </a:solidFill>
                        <a:effectLst/>
                        <a:latin typeface="+mj-lt"/>
                      </a:endParaRPr>
                    </a:p>
                  </a:txBody>
                  <a:tcPr marL="8620" marR="8620" marT="8620" marB="0"/>
                </a:tc>
                <a:tc>
                  <a:txBody>
                    <a:bodyPr/>
                    <a:lstStyle/>
                    <a:p>
                      <a:pPr algn="ctr" fontAlgn="t"/>
                      <a:r>
                        <a:rPr lang="en-CA" sz="1000" b="1" u="none" strike="noStrike" dirty="0">
                          <a:effectLst/>
                          <a:latin typeface="+mj-lt"/>
                        </a:rPr>
                        <a:t>Turnover</a:t>
                      </a:r>
                      <a:endParaRPr lang="en-CA" sz="1000" b="1" i="0" u="none" strike="noStrike" dirty="0">
                        <a:solidFill>
                          <a:srgbClr val="000000"/>
                        </a:solidFill>
                        <a:effectLst/>
                        <a:latin typeface="+mj-lt"/>
                      </a:endParaRPr>
                    </a:p>
                  </a:txBody>
                  <a:tcPr marL="8620" marR="8620" marT="8620" marB="0"/>
                </a:tc>
                <a:tc>
                  <a:txBody>
                    <a:bodyPr/>
                    <a:lstStyle/>
                    <a:p>
                      <a:pPr algn="ctr" fontAlgn="t"/>
                      <a:r>
                        <a:rPr lang="en-US" sz="1000" b="1" i="0" u="none" strike="noStrike" dirty="0">
                          <a:solidFill>
                            <a:srgbClr val="000000"/>
                          </a:solidFill>
                          <a:effectLst/>
                          <a:latin typeface="+mj-lt"/>
                        </a:rPr>
                        <a:t>St Dev</a:t>
                      </a:r>
                    </a:p>
                    <a:p>
                      <a:pPr algn="ctr" fontAlgn="t"/>
                      <a:r>
                        <a:rPr lang="en-US" sz="1000" b="1" i="0" u="none" strike="noStrike" dirty="0">
                          <a:solidFill>
                            <a:srgbClr val="000000"/>
                          </a:solidFill>
                          <a:effectLst/>
                          <a:latin typeface="+mj-lt"/>
                        </a:rPr>
                        <a:t>3 </a:t>
                      </a:r>
                      <a:r>
                        <a:rPr lang="en-US" sz="1000" b="1" i="0" u="none" strike="noStrike" dirty="0" err="1">
                          <a:solidFill>
                            <a:srgbClr val="000000"/>
                          </a:solidFill>
                          <a:effectLst/>
                          <a:latin typeface="+mj-lt"/>
                        </a:rPr>
                        <a:t>Yr</a:t>
                      </a:r>
                      <a:endParaRPr lang="en-CA" sz="1000" b="1" i="0" u="none" strike="noStrike" dirty="0">
                        <a:solidFill>
                          <a:srgbClr val="000000"/>
                        </a:solidFill>
                        <a:effectLst/>
                        <a:latin typeface="+mj-lt"/>
                      </a:endParaRPr>
                    </a:p>
                  </a:txBody>
                  <a:tcPr marL="8620" marR="8620" marT="8620" marB="0"/>
                </a:tc>
                <a:tc>
                  <a:txBody>
                    <a:bodyPr/>
                    <a:lstStyle/>
                    <a:p>
                      <a:pPr algn="ctr" fontAlgn="t"/>
                      <a:r>
                        <a:rPr lang="en-CA" sz="1000" b="1" u="none" strike="noStrike" dirty="0">
                          <a:effectLst/>
                          <a:latin typeface="+mj-lt"/>
                        </a:rPr>
                        <a:t>St Dev </a:t>
                      </a:r>
                    </a:p>
                    <a:p>
                      <a:pPr algn="ctr" fontAlgn="t"/>
                      <a:r>
                        <a:rPr lang="en-CA" sz="1000" b="1" i="0" u="none" strike="noStrike" dirty="0">
                          <a:solidFill>
                            <a:srgbClr val="000000"/>
                          </a:solidFill>
                          <a:effectLst/>
                          <a:latin typeface="+mj-lt"/>
                        </a:rPr>
                        <a:t>5 </a:t>
                      </a:r>
                      <a:r>
                        <a:rPr lang="en-CA" sz="1000" b="1" i="0" u="none" strike="noStrike" dirty="0" err="1">
                          <a:solidFill>
                            <a:srgbClr val="000000"/>
                          </a:solidFill>
                          <a:effectLst/>
                          <a:latin typeface="+mj-lt"/>
                        </a:rPr>
                        <a:t>Yr</a:t>
                      </a:r>
                      <a:endParaRPr lang="en-CA" sz="1000" b="1" i="0" u="none" strike="noStrike" dirty="0">
                        <a:solidFill>
                          <a:srgbClr val="000000"/>
                        </a:solidFill>
                        <a:effectLst/>
                        <a:latin typeface="+mj-lt"/>
                      </a:endParaRPr>
                    </a:p>
                  </a:txBody>
                  <a:tcPr marL="8620" marR="8620" marT="8620" marB="0"/>
                </a:tc>
                <a:tc>
                  <a:txBody>
                    <a:bodyPr/>
                    <a:lstStyle/>
                    <a:p>
                      <a:pPr algn="ctr" fontAlgn="t"/>
                      <a:r>
                        <a:rPr lang="en-US" sz="1000" b="1" i="0" u="none" strike="noStrike" dirty="0">
                          <a:solidFill>
                            <a:srgbClr val="000000"/>
                          </a:solidFill>
                          <a:effectLst/>
                          <a:latin typeface="+mj-lt"/>
                        </a:rPr>
                        <a:t>S</a:t>
                      </a:r>
                      <a:r>
                        <a:rPr lang="en-CA" sz="1000" b="1" i="0" u="none" strike="noStrike" dirty="0">
                          <a:solidFill>
                            <a:srgbClr val="000000"/>
                          </a:solidFill>
                          <a:effectLst/>
                          <a:latin typeface="+mj-lt"/>
                        </a:rPr>
                        <a:t>t Dev</a:t>
                      </a:r>
                    </a:p>
                    <a:p>
                      <a:pPr algn="ctr" fontAlgn="t"/>
                      <a:r>
                        <a:rPr lang="en-CA" sz="1000" b="1" i="0" u="none" strike="noStrike" dirty="0">
                          <a:solidFill>
                            <a:srgbClr val="000000"/>
                          </a:solidFill>
                          <a:effectLst/>
                          <a:latin typeface="+mj-lt"/>
                        </a:rPr>
                        <a:t>10 </a:t>
                      </a:r>
                      <a:r>
                        <a:rPr lang="en-CA" sz="1000" b="1" i="0" u="none" strike="noStrike" dirty="0" err="1">
                          <a:solidFill>
                            <a:srgbClr val="000000"/>
                          </a:solidFill>
                          <a:effectLst/>
                          <a:latin typeface="+mj-lt"/>
                        </a:rPr>
                        <a:t>Yr</a:t>
                      </a:r>
                      <a:endParaRPr lang="en-CA" sz="1000" b="1" i="0" u="none" strike="noStrike" dirty="0">
                        <a:solidFill>
                          <a:srgbClr val="000000"/>
                        </a:solidFill>
                        <a:effectLst/>
                        <a:latin typeface="+mj-lt"/>
                      </a:endParaRPr>
                    </a:p>
                  </a:txBody>
                  <a:tcPr marL="8620" marR="8620" marT="8620" marB="0"/>
                </a:tc>
                <a:tc>
                  <a:txBody>
                    <a:bodyPr/>
                    <a:lstStyle/>
                    <a:p>
                      <a:pPr algn="ctr" fontAlgn="t"/>
                      <a:r>
                        <a:rPr lang="en-US" sz="1000" b="1" i="0" u="none" strike="noStrike" dirty="0">
                          <a:solidFill>
                            <a:srgbClr val="000000"/>
                          </a:solidFill>
                          <a:effectLst/>
                          <a:latin typeface="+mj-lt"/>
                        </a:rPr>
                        <a:t>Sharpe </a:t>
                      </a:r>
                    </a:p>
                    <a:p>
                      <a:pPr algn="ctr" fontAlgn="t"/>
                      <a:r>
                        <a:rPr lang="en-US" sz="1000" b="1" i="0" u="none" strike="noStrike" dirty="0">
                          <a:solidFill>
                            <a:srgbClr val="000000"/>
                          </a:solidFill>
                          <a:effectLst/>
                          <a:latin typeface="+mj-lt"/>
                        </a:rPr>
                        <a:t>5 </a:t>
                      </a:r>
                      <a:r>
                        <a:rPr lang="en-US" sz="1000" b="1" i="0" u="none" strike="noStrike" dirty="0" err="1">
                          <a:solidFill>
                            <a:srgbClr val="000000"/>
                          </a:solidFill>
                          <a:effectLst/>
                          <a:latin typeface="+mj-lt"/>
                        </a:rPr>
                        <a:t>Yr</a:t>
                      </a:r>
                      <a:endParaRPr lang="en-CA" sz="1000" b="1" i="0" u="none" strike="noStrike" dirty="0">
                        <a:solidFill>
                          <a:srgbClr val="000000"/>
                        </a:solidFill>
                        <a:effectLst/>
                        <a:latin typeface="+mj-lt"/>
                      </a:endParaRPr>
                    </a:p>
                  </a:txBody>
                  <a:tcPr marL="8620" marR="8620" marT="8620" marB="0"/>
                </a:tc>
                <a:tc>
                  <a:txBody>
                    <a:bodyPr/>
                    <a:lstStyle/>
                    <a:p>
                      <a:pPr algn="ctr" fontAlgn="t"/>
                      <a:r>
                        <a:rPr lang="en-US" sz="1000" b="1" i="0" u="none" strike="noStrike" dirty="0">
                          <a:solidFill>
                            <a:srgbClr val="000000"/>
                          </a:solidFill>
                          <a:effectLst/>
                          <a:latin typeface="+mj-lt"/>
                        </a:rPr>
                        <a:t>Sharpe </a:t>
                      </a:r>
                      <a:r>
                        <a:rPr lang="en-US" sz="1000" b="1" i="0" u="none" strike="noStrike" dirty="0" err="1">
                          <a:solidFill>
                            <a:srgbClr val="000000"/>
                          </a:solidFill>
                          <a:effectLst/>
                          <a:latin typeface="+mj-lt"/>
                        </a:rPr>
                        <a:t>Yr</a:t>
                      </a:r>
                      <a:r>
                        <a:rPr lang="en-US" sz="1000" b="1" i="0" u="none" strike="noStrike" dirty="0">
                          <a:solidFill>
                            <a:srgbClr val="000000"/>
                          </a:solidFill>
                          <a:effectLst/>
                          <a:latin typeface="+mj-lt"/>
                        </a:rPr>
                        <a:t> 10</a:t>
                      </a:r>
                      <a:endParaRPr lang="en-CA" sz="1000" b="1" i="0" u="none" strike="noStrike" dirty="0">
                        <a:solidFill>
                          <a:srgbClr val="000000"/>
                        </a:solidFill>
                        <a:effectLst/>
                        <a:latin typeface="+mj-lt"/>
                      </a:endParaRPr>
                    </a:p>
                  </a:txBody>
                  <a:tcPr marL="8620" marR="8620" marT="8620" marB="0"/>
                </a:tc>
                <a:tc>
                  <a:txBody>
                    <a:bodyPr/>
                    <a:lstStyle/>
                    <a:p>
                      <a:pPr algn="ctr" fontAlgn="t"/>
                      <a:r>
                        <a:rPr lang="en-US" sz="1000" b="1" i="0" u="none" strike="noStrike" dirty="0">
                          <a:solidFill>
                            <a:srgbClr val="000000"/>
                          </a:solidFill>
                          <a:effectLst/>
                          <a:latin typeface="+mj-lt"/>
                        </a:rPr>
                        <a:t># of Holdings</a:t>
                      </a:r>
                      <a:endParaRPr lang="en-CA" sz="1000" b="1" i="0" u="none" strike="noStrike" dirty="0">
                        <a:solidFill>
                          <a:srgbClr val="000000"/>
                        </a:solidFill>
                        <a:effectLst/>
                        <a:latin typeface="+mj-lt"/>
                      </a:endParaRPr>
                    </a:p>
                  </a:txBody>
                  <a:tcPr marL="8620" marR="8620" marT="8620" marB="0"/>
                </a:tc>
                <a:extLst>
                  <a:ext uri="{0D108BD9-81ED-4DB2-BD59-A6C34878D82A}">
                    <a16:rowId xmlns:a16="http://schemas.microsoft.com/office/drawing/2014/main" val="273637688"/>
                  </a:ext>
                </a:extLst>
              </a:tr>
              <a:tr h="221879">
                <a:tc>
                  <a:txBody>
                    <a:bodyPr/>
                    <a:lstStyle/>
                    <a:p>
                      <a:pPr algn="l" fontAlgn="b"/>
                      <a:r>
                        <a:rPr lang="en-US" sz="1000" u="none" strike="noStrike" dirty="0">
                          <a:effectLst/>
                          <a:latin typeface="+mj-lt"/>
                        </a:rPr>
                        <a:t>MSCI World ESG-Leaders GR (USD)</a:t>
                      </a:r>
                      <a:endParaRPr lang="en-US"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1</a:t>
                      </a:r>
                      <a:endParaRPr lang="en-CA"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1.12</a:t>
                      </a:r>
                      <a:endParaRPr lang="en-CA"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7.60</a:t>
                      </a:r>
                      <a:endParaRPr lang="en-CA"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10.94</a:t>
                      </a:r>
                      <a:endParaRPr lang="en-CA"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11.37</a:t>
                      </a:r>
                      <a:endParaRPr lang="en-CA"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12.82</a:t>
                      </a:r>
                      <a:endParaRPr lang="en-CA"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0.74</a:t>
                      </a:r>
                      <a:endParaRPr lang="en-CA"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0.75</a:t>
                      </a:r>
                      <a:endParaRPr lang="en-CA"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779</a:t>
                      </a:r>
                      <a:endParaRPr lang="en-CA" sz="1000" b="0" i="0" u="none" strike="noStrike" dirty="0">
                        <a:solidFill>
                          <a:srgbClr val="000000"/>
                        </a:solidFill>
                        <a:effectLst/>
                        <a:latin typeface="+mj-lt"/>
                      </a:endParaRPr>
                    </a:p>
                  </a:txBody>
                  <a:tcPr marL="8620" marR="8620" marT="8620" marB="0" anchor="b"/>
                </a:tc>
                <a:extLst>
                  <a:ext uri="{0D108BD9-81ED-4DB2-BD59-A6C34878D82A}">
                    <a16:rowId xmlns:a16="http://schemas.microsoft.com/office/drawing/2014/main" val="3300352127"/>
                  </a:ext>
                </a:extLst>
              </a:tr>
              <a:tr h="134038">
                <a:tc>
                  <a:txBody>
                    <a:bodyPr/>
                    <a:lstStyle/>
                    <a:p>
                      <a:pPr algn="l" fontAlgn="b"/>
                      <a:r>
                        <a:rPr lang="en-CA" sz="1000" u="none" strike="noStrike" dirty="0">
                          <a:effectLst/>
                          <a:latin typeface="+mj-lt"/>
                        </a:rPr>
                        <a:t>MSCI World GR (USD)</a:t>
                      </a:r>
                      <a:endParaRPr lang="en-CA"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1</a:t>
                      </a:r>
                      <a:endParaRPr lang="en-CA"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0</a:t>
                      </a:r>
                      <a:endParaRPr lang="en-CA"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2.56</a:t>
                      </a:r>
                      <a:endParaRPr lang="en-CA"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11.28</a:t>
                      </a:r>
                      <a:endParaRPr lang="en-CA"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11.68</a:t>
                      </a:r>
                      <a:endParaRPr lang="en-CA"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12.99</a:t>
                      </a:r>
                      <a:endParaRPr lang="en-CA"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0.72</a:t>
                      </a:r>
                      <a:endParaRPr lang="en-CA"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0.75</a:t>
                      </a:r>
                      <a:endParaRPr lang="en-CA"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1,646</a:t>
                      </a:r>
                      <a:endParaRPr lang="en-CA" sz="1000" b="0" i="0" u="none" strike="noStrike" dirty="0">
                        <a:solidFill>
                          <a:srgbClr val="000000"/>
                        </a:solidFill>
                        <a:effectLst/>
                        <a:latin typeface="+mj-lt"/>
                      </a:endParaRPr>
                    </a:p>
                  </a:txBody>
                  <a:tcPr marL="8620" marR="8620" marT="8620" marB="0" anchor="b"/>
                </a:tc>
                <a:extLst>
                  <a:ext uri="{0D108BD9-81ED-4DB2-BD59-A6C34878D82A}">
                    <a16:rowId xmlns:a16="http://schemas.microsoft.com/office/drawing/2014/main" val="2582536321"/>
                  </a:ext>
                </a:extLst>
              </a:tr>
            </a:tbl>
          </a:graphicData>
        </a:graphic>
      </p:graphicFrame>
      <p:sp>
        <p:nvSpPr>
          <p:cNvPr id="4" name="TextBox 3">
            <a:extLst>
              <a:ext uri="{FF2B5EF4-FFF2-40B4-BE49-F238E27FC236}">
                <a16:creationId xmlns:a16="http://schemas.microsoft.com/office/drawing/2014/main" id="{5B48EB32-92BD-4EBA-B776-AB345A2B94AE}"/>
              </a:ext>
            </a:extLst>
          </p:cNvPr>
          <p:cNvSpPr txBox="1"/>
          <p:nvPr/>
        </p:nvSpPr>
        <p:spPr>
          <a:xfrm>
            <a:off x="457200" y="5219755"/>
            <a:ext cx="6085647" cy="255484"/>
          </a:xfrm>
          <a:prstGeom prst="rect">
            <a:avLst/>
          </a:prstGeom>
          <a:noFill/>
        </p:spPr>
        <p:txBody>
          <a:bodyPr wrap="square" lIns="0" tIns="0" rIns="0" bIns="0" rtlCol="0">
            <a:noAutofit/>
          </a:bodyPr>
          <a:lstStyle/>
          <a:p>
            <a:pPr>
              <a:spcBef>
                <a:spcPts val="1000"/>
              </a:spcBef>
            </a:pPr>
            <a:r>
              <a:rPr lang="en-US" sz="1200" b="1" dirty="0">
                <a:latin typeface="Arial"/>
                <a:cs typeface="Arial"/>
              </a:rPr>
              <a:t>Carbon Footprint</a:t>
            </a:r>
            <a:endParaRPr lang="en-CA" sz="1200" b="1" dirty="0">
              <a:latin typeface="Arial"/>
              <a:cs typeface="Arial"/>
            </a:endParaRPr>
          </a:p>
        </p:txBody>
      </p:sp>
      <p:graphicFrame>
        <p:nvGraphicFramePr>
          <p:cNvPr id="16" name="Table 15">
            <a:extLst>
              <a:ext uri="{FF2B5EF4-FFF2-40B4-BE49-F238E27FC236}">
                <a16:creationId xmlns:a16="http://schemas.microsoft.com/office/drawing/2014/main" id="{0AC7F1B1-4986-4DF1-BC17-E089E5A48CD0}"/>
              </a:ext>
            </a:extLst>
          </p:cNvPr>
          <p:cNvGraphicFramePr>
            <a:graphicFrameLocks noGrp="1"/>
          </p:cNvGraphicFramePr>
          <p:nvPr>
            <p:extLst>
              <p:ext uri="{D42A27DB-BD31-4B8C-83A1-F6EECF244321}">
                <p14:modId xmlns:p14="http://schemas.microsoft.com/office/powerpoint/2010/main" val="935999681"/>
              </p:ext>
            </p:extLst>
          </p:nvPr>
        </p:nvGraphicFramePr>
        <p:xfrm>
          <a:off x="457200" y="5451626"/>
          <a:ext cx="6563073" cy="642114"/>
        </p:xfrm>
        <a:graphic>
          <a:graphicData uri="http://schemas.openxmlformats.org/drawingml/2006/table">
            <a:tbl>
              <a:tblPr>
                <a:tableStyleId>{B301B821-A1FF-4177-AEE7-76D212191A09}</a:tableStyleId>
              </a:tblPr>
              <a:tblGrid>
                <a:gridCol w="4076041">
                  <a:extLst>
                    <a:ext uri="{9D8B030D-6E8A-4147-A177-3AD203B41FA5}">
                      <a16:colId xmlns:a16="http://schemas.microsoft.com/office/drawing/2014/main" val="1592400306"/>
                    </a:ext>
                  </a:extLst>
                </a:gridCol>
                <a:gridCol w="1065832">
                  <a:extLst>
                    <a:ext uri="{9D8B030D-6E8A-4147-A177-3AD203B41FA5}">
                      <a16:colId xmlns:a16="http://schemas.microsoft.com/office/drawing/2014/main" val="2151285011"/>
                    </a:ext>
                  </a:extLst>
                </a:gridCol>
                <a:gridCol w="1421200">
                  <a:extLst>
                    <a:ext uri="{9D8B030D-6E8A-4147-A177-3AD203B41FA5}">
                      <a16:colId xmlns:a16="http://schemas.microsoft.com/office/drawing/2014/main" val="402358710"/>
                    </a:ext>
                  </a:extLst>
                </a:gridCol>
              </a:tblGrid>
              <a:tr h="205805">
                <a:tc>
                  <a:txBody>
                    <a:bodyPr/>
                    <a:lstStyle/>
                    <a:p>
                      <a:pPr algn="l" fontAlgn="b"/>
                      <a:endParaRPr lang="en-US"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MSCI Canada Index</a:t>
                      </a:r>
                      <a:endParaRPr lang="en-CA"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MSCI Canada ESG Leaders</a:t>
                      </a:r>
                      <a:endParaRPr lang="en-CA" sz="1000" b="0" i="0" u="none" strike="noStrike" dirty="0">
                        <a:solidFill>
                          <a:srgbClr val="000000"/>
                        </a:solidFill>
                        <a:effectLst/>
                        <a:latin typeface="+mj-lt"/>
                      </a:endParaRPr>
                    </a:p>
                  </a:txBody>
                  <a:tcPr marL="8620" marR="8620" marT="8620" marB="0" anchor="b"/>
                </a:tc>
                <a:extLst>
                  <a:ext uri="{0D108BD9-81ED-4DB2-BD59-A6C34878D82A}">
                    <a16:rowId xmlns:a16="http://schemas.microsoft.com/office/drawing/2014/main" val="1978967190"/>
                  </a:ext>
                </a:extLst>
              </a:tr>
              <a:tr h="167674">
                <a:tc>
                  <a:txBody>
                    <a:bodyPr/>
                    <a:lstStyle/>
                    <a:p>
                      <a:pPr algn="l" fontAlgn="b"/>
                      <a:r>
                        <a:rPr lang="en-US" sz="1000" u="none" strike="noStrike" dirty="0">
                          <a:effectLst/>
                          <a:latin typeface="+mj-lt"/>
                        </a:rPr>
                        <a:t>Carbon </a:t>
                      </a:r>
                      <a:r>
                        <a:rPr lang="en-US" sz="1000" u="none" strike="noStrike" dirty="0" err="1">
                          <a:effectLst/>
                          <a:latin typeface="+mj-lt"/>
                        </a:rPr>
                        <a:t>Emissons</a:t>
                      </a:r>
                      <a:r>
                        <a:rPr lang="en-US" sz="1000" u="none" strike="noStrike" dirty="0">
                          <a:effectLst/>
                          <a:latin typeface="+mj-lt"/>
                        </a:rPr>
                        <a:t> (t CO2e// $M Invested)</a:t>
                      </a:r>
                      <a:endParaRPr lang="en-US"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141</a:t>
                      </a:r>
                      <a:endParaRPr lang="en-CA"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125</a:t>
                      </a:r>
                      <a:endParaRPr lang="en-CA" sz="1000" b="0" i="0" u="none" strike="noStrike" dirty="0">
                        <a:solidFill>
                          <a:srgbClr val="000000"/>
                        </a:solidFill>
                        <a:effectLst/>
                        <a:latin typeface="+mj-lt"/>
                      </a:endParaRPr>
                    </a:p>
                  </a:txBody>
                  <a:tcPr marL="8620" marR="8620" marT="8620" marB="0" anchor="b"/>
                </a:tc>
                <a:extLst>
                  <a:ext uri="{0D108BD9-81ED-4DB2-BD59-A6C34878D82A}">
                    <a16:rowId xmlns:a16="http://schemas.microsoft.com/office/drawing/2014/main" val="3300352127"/>
                  </a:ext>
                </a:extLst>
              </a:tr>
              <a:tr h="121683">
                <a:tc>
                  <a:txBody>
                    <a:bodyPr/>
                    <a:lstStyle/>
                    <a:p>
                      <a:pPr algn="l" fontAlgn="b"/>
                      <a:r>
                        <a:rPr lang="en-CA" sz="1000" u="none" strike="noStrike" dirty="0">
                          <a:effectLst/>
                          <a:latin typeface="+mj-lt"/>
                        </a:rPr>
                        <a:t>Carbon Intensity (t CO2e/ #M Sales)</a:t>
                      </a:r>
                      <a:endParaRPr lang="en-CA"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251</a:t>
                      </a:r>
                      <a:endParaRPr lang="en-CA" sz="1000" b="0" i="0" u="none" strike="noStrike" dirty="0">
                        <a:solidFill>
                          <a:srgbClr val="000000"/>
                        </a:solidFill>
                        <a:effectLst/>
                        <a:latin typeface="+mj-lt"/>
                      </a:endParaRPr>
                    </a:p>
                  </a:txBody>
                  <a:tcPr marL="8620" marR="8620" marT="8620" marB="0" anchor="b"/>
                </a:tc>
                <a:tc>
                  <a:txBody>
                    <a:bodyPr/>
                    <a:lstStyle/>
                    <a:p>
                      <a:pPr algn="ctr" fontAlgn="b"/>
                      <a:r>
                        <a:rPr lang="en-US" sz="1000" b="0" i="0" u="none" strike="noStrike" dirty="0">
                          <a:solidFill>
                            <a:srgbClr val="000000"/>
                          </a:solidFill>
                          <a:effectLst/>
                          <a:latin typeface="+mj-lt"/>
                        </a:rPr>
                        <a:t>242</a:t>
                      </a:r>
                      <a:endParaRPr lang="en-CA" sz="1000" b="0" i="0" u="none" strike="noStrike" dirty="0">
                        <a:solidFill>
                          <a:srgbClr val="000000"/>
                        </a:solidFill>
                        <a:effectLst/>
                        <a:latin typeface="+mj-lt"/>
                      </a:endParaRPr>
                    </a:p>
                  </a:txBody>
                  <a:tcPr marL="8620" marR="8620" marT="8620" marB="0" anchor="b"/>
                </a:tc>
                <a:extLst>
                  <a:ext uri="{0D108BD9-81ED-4DB2-BD59-A6C34878D82A}">
                    <a16:rowId xmlns:a16="http://schemas.microsoft.com/office/drawing/2014/main" val="2582536321"/>
                  </a:ext>
                </a:extLst>
              </a:tr>
            </a:tbl>
          </a:graphicData>
        </a:graphic>
      </p:graphicFrame>
    </p:spTree>
    <p:extLst>
      <p:ext uri="{BB962C8B-B14F-4D97-AF65-F5344CB8AC3E}">
        <p14:creationId xmlns:p14="http://schemas.microsoft.com/office/powerpoint/2010/main" val="1677565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DE2DE-4D17-4446-A218-22E7CF45DA97}"/>
              </a:ext>
            </a:extLst>
          </p:cNvPr>
          <p:cNvSpPr>
            <a:spLocks noGrp="1"/>
          </p:cNvSpPr>
          <p:nvPr>
            <p:ph type="title"/>
          </p:nvPr>
        </p:nvSpPr>
        <p:spPr/>
        <p:txBody>
          <a:bodyPr/>
          <a:lstStyle/>
          <a:p>
            <a:r>
              <a:rPr lang="en-GB" dirty="0"/>
              <a:t>The ESG Big Picture: Key take-aways</a:t>
            </a:r>
            <a:endParaRPr lang="en-CA" dirty="0"/>
          </a:p>
        </p:txBody>
      </p:sp>
      <p:sp>
        <p:nvSpPr>
          <p:cNvPr id="3" name="Slide Number Placeholder 2">
            <a:extLst>
              <a:ext uri="{FF2B5EF4-FFF2-40B4-BE49-F238E27FC236}">
                <a16:creationId xmlns:a16="http://schemas.microsoft.com/office/drawing/2014/main" id="{CDDD4182-D2E6-4E38-93D7-99436C4F3550}"/>
              </a:ext>
            </a:extLst>
          </p:cNvPr>
          <p:cNvSpPr>
            <a:spLocks noGrp="1"/>
          </p:cNvSpPr>
          <p:nvPr>
            <p:ph type="sldNum" sz="quarter" idx="11"/>
          </p:nvPr>
        </p:nvSpPr>
        <p:spPr/>
        <p:txBody>
          <a:bodyPr/>
          <a:lstStyle/>
          <a:p>
            <a:pPr>
              <a:defRPr/>
            </a:pPr>
            <a:fld id="{A8C2AA5B-A104-014F-B9FD-226CAFC3787C}" type="slidenum">
              <a:rPr lang="en-US" smtClean="0"/>
              <a:pPr>
                <a:defRPr/>
              </a:pPr>
              <a:t>26</a:t>
            </a:fld>
            <a:endParaRPr lang="en-US" dirty="0"/>
          </a:p>
        </p:txBody>
      </p:sp>
      <p:pic>
        <p:nvPicPr>
          <p:cNvPr id="6" name="Picture 5">
            <a:extLst>
              <a:ext uri="{FF2B5EF4-FFF2-40B4-BE49-F238E27FC236}">
                <a16:creationId xmlns:a16="http://schemas.microsoft.com/office/drawing/2014/main" id="{9EFD82F0-2DCF-4D37-A058-961C1C3DEC36}"/>
              </a:ext>
            </a:extLst>
          </p:cNvPr>
          <p:cNvPicPr>
            <a:picLocks noChangeAspect="1"/>
          </p:cNvPicPr>
          <p:nvPr/>
        </p:nvPicPr>
        <p:blipFill rotWithShape="1">
          <a:blip r:embed="rId3"/>
          <a:srcRect l="2439" t="-1" r="15565" b="23763"/>
          <a:stretch/>
        </p:blipFill>
        <p:spPr>
          <a:xfrm>
            <a:off x="457200" y="1147286"/>
            <a:ext cx="8229600" cy="5101114"/>
          </a:xfrm>
          <a:prstGeom prst="rect">
            <a:avLst/>
          </a:prstGeom>
        </p:spPr>
      </p:pic>
      <p:grpSp>
        <p:nvGrpSpPr>
          <p:cNvPr id="16" name="Group 15">
            <a:extLst>
              <a:ext uri="{FF2B5EF4-FFF2-40B4-BE49-F238E27FC236}">
                <a16:creationId xmlns:a16="http://schemas.microsoft.com/office/drawing/2014/main" id="{D880058B-14C0-463A-AE32-7A5CE7E71B05}"/>
              </a:ext>
            </a:extLst>
          </p:cNvPr>
          <p:cNvGrpSpPr/>
          <p:nvPr/>
        </p:nvGrpSpPr>
        <p:grpSpPr>
          <a:xfrm>
            <a:off x="540813" y="2028421"/>
            <a:ext cx="8062374" cy="2643571"/>
            <a:chOff x="594521" y="2028421"/>
            <a:chExt cx="8062374" cy="2643571"/>
          </a:xfrm>
        </p:grpSpPr>
        <p:grpSp>
          <p:nvGrpSpPr>
            <p:cNvPr id="7" name="Group 6">
              <a:extLst>
                <a:ext uri="{FF2B5EF4-FFF2-40B4-BE49-F238E27FC236}">
                  <a16:creationId xmlns:a16="http://schemas.microsoft.com/office/drawing/2014/main" id="{005A26F7-D68C-4886-84B3-49948E65168D}"/>
                </a:ext>
              </a:extLst>
            </p:cNvPr>
            <p:cNvGrpSpPr>
              <a:grpSpLocks noChangeAspect="1"/>
            </p:cNvGrpSpPr>
            <p:nvPr/>
          </p:nvGrpSpPr>
          <p:grpSpPr>
            <a:xfrm>
              <a:off x="594521" y="2028421"/>
              <a:ext cx="2560320" cy="2560320"/>
              <a:chOff x="908637" y="1998849"/>
              <a:chExt cx="2353662" cy="2353662"/>
            </a:xfrm>
          </p:grpSpPr>
          <p:sp>
            <p:nvSpPr>
              <p:cNvPr id="8" name="Oval 7">
                <a:extLst>
                  <a:ext uri="{FF2B5EF4-FFF2-40B4-BE49-F238E27FC236}">
                    <a16:creationId xmlns:a16="http://schemas.microsoft.com/office/drawing/2014/main" id="{B27F6CB9-7854-4150-BFFE-B4D50D804244}"/>
                  </a:ext>
                </a:extLst>
              </p:cNvPr>
              <p:cNvSpPr/>
              <p:nvPr/>
            </p:nvSpPr>
            <p:spPr>
              <a:xfrm>
                <a:off x="908637" y="1998849"/>
                <a:ext cx="2353662" cy="2353662"/>
              </a:xfrm>
              <a:prstGeom prst="ellipse">
                <a:avLst/>
              </a:prstGeom>
              <a:solidFill>
                <a:schemeClr val="bg1"/>
              </a:solidFill>
              <a:ln w="3175" cap="flat" cmpd="sng" algn="ctr">
                <a:noFill/>
                <a:prstDash val="solid"/>
                <a:miter lim="800000"/>
              </a:ln>
              <a:effectLst/>
            </p:spPr>
            <p:txBody>
              <a:bodyPr rot="0" spcFirstLastPara="0" vert="horz" wrap="none" lIns="68580" tIns="34290" rIns="68580" bIns="34290" numCol="1" spcCol="0" rtlCol="0" fromWordArt="0" anchor="ctr" anchorCtr="0" forceAA="0" compatLnSpc="1">
                <a:prstTxWarp prst="textNoShape">
                  <a:avLst/>
                </a:prstTxWarp>
                <a:noAutofit/>
              </a:bodyPr>
              <a:lstStyle/>
              <a:p>
                <a:pPr algn="ctr" defTabSz="342900">
                  <a:spcAft>
                    <a:spcPts val="0"/>
                  </a:spcAft>
                </a:pPr>
                <a:r>
                  <a:rPr lang="en-US" b="1" dirty="0">
                    <a:solidFill>
                      <a:srgbClr val="0072B8"/>
                    </a:solidFill>
                    <a:latin typeface="Arial" panose="020B0604020202020204" pitchFamily="34" charset="0"/>
                    <a:ea typeface="Calibri" panose="020F0502020204030204" pitchFamily="34" charset="0"/>
                    <a:cs typeface="Arial" panose="020B0604020202020204" pitchFamily="34" charset="0"/>
                  </a:rPr>
                  <a:t>Demand</a:t>
                </a:r>
                <a:br>
                  <a:rPr lang="en-US" b="1" dirty="0">
                    <a:solidFill>
                      <a:srgbClr val="0072B8"/>
                    </a:solidFill>
                    <a:latin typeface="Arial" panose="020B0604020202020204" pitchFamily="34" charset="0"/>
                    <a:ea typeface="Calibri" panose="020F0502020204030204" pitchFamily="34" charset="0"/>
                    <a:cs typeface="Arial" panose="020B0604020202020204" pitchFamily="34" charset="0"/>
                  </a:rPr>
                </a:br>
                <a:r>
                  <a:rPr lang="en-US" b="1" dirty="0">
                    <a:solidFill>
                      <a:srgbClr val="0072B8"/>
                    </a:solidFill>
                    <a:latin typeface="Arial" panose="020B0604020202020204" pitchFamily="34" charset="0"/>
                    <a:ea typeface="Calibri" panose="020F0502020204030204" pitchFamily="34" charset="0"/>
                    <a:cs typeface="Arial" panose="020B0604020202020204" pitchFamily="34" charset="0"/>
                  </a:rPr>
                  <a:t>is growing </a:t>
                </a:r>
                <a:r>
                  <a:rPr lang="en-US" dirty="0">
                    <a:solidFill>
                      <a:srgbClr val="0072B8"/>
                    </a:solidFill>
                    <a:latin typeface="Arial" panose="020B0604020202020204" pitchFamily="34" charset="0"/>
                    <a:ea typeface="Calibri" panose="020F0502020204030204" pitchFamily="34" charset="0"/>
                    <a:cs typeface="Arial" panose="020B0604020202020204" pitchFamily="34" charset="0"/>
                  </a:rPr>
                  <a:t>–</a:t>
                </a:r>
              </a:p>
              <a:p>
                <a:pPr algn="ctr" defTabSz="342900">
                  <a:spcAft>
                    <a:spcPts val="0"/>
                  </a:spcAft>
                </a:pPr>
                <a:r>
                  <a:rPr lang="en-US" dirty="0">
                    <a:solidFill>
                      <a:srgbClr val="0072B8"/>
                    </a:solidFill>
                    <a:latin typeface="Arial" panose="020B0604020202020204" pitchFamily="34" charset="0"/>
                    <a:ea typeface="Calibri" panose="020F0502020204030204" pitchFamily="34" charset="0"/>
                    <a:cs typeface="Arial" panose="020B0604020202020204" pitchFamily="34" charset="0"/>
                  </a:rPr>
                  <a:t>and clients want</a:t>
                </a:r>
                <a:br>
                  <a:rPr lang="en-US" dirty="0">
                    <a:solidFill>
                      <a:srgbClr val="0072B8"/>
                    </a:solidFill>
                    <a:latin typeface="Arial" panose="020B0604020202020204" pitchFamily="34" charset="0"/>
                    <a:ea typeface="Calibri" panose="020F0502020204030204" pitchFamily="34" charset="0"/>
                    <a:cs typeface="Arial" panose="020B0604020202020204" pitchFamily="34" charset="0"/>
                  </a:rPr>
                </a:br>
                <a:r>
                  <a:rPr lang="en-US" dirty="0">
                    <a:solidFill>
                      <a:srgbClr val="0072B8"/>
                    </a:solidFill>
                    <a:latin typeface="Arial" panose="020B0604020202020204" pitchFamily="34" charset="0"/>
                    <a:ea typeface="Calibri" panose="020F0502020204030204" pitchFamily="34" charset="0"/>
                    <a:cs typeface="Arial" panose="020B0604020202020204" pitchFamily="34" charset="0"/>
                  </a:rPr>
                  <a:t>to be asked</a:t>
                </a:r>
                <a:br>
                  <a:rPr lang="en-US" dirty="0">
                    <a:solidFill>
                      <a:srgbClr val="0072B8"/>
                    </a:solidFill>
                    <a:latin typeface="Arial" panose="020B0604020202020204" pitchFamily="34" charset="0"/>
                    <a:ea typeface="Calibri" panose="020F0502020204030204" pitchFamily="34" charset="0"/>
                    <a:cs typeface="Arial" panose="020B0604020202020204" pitchFamily="34" charset="0"/>
                  </a:rPr>
                </a:br>
                <a:r>
                  <a:rPr lang="en-US" dirty="0">
                    <a:solidFill>
                      <a:srgbClr val="0072B8"/>
                    </a:solidFill>
                    <a:latin typeface="Arial" panose="020B0604020202020204" pitchFamily="34" charset="0"/>
                    <a:ea typeface="Calibri" panose="020F0502020204030204" pitchFamily="34" charset="0"/>
                    <a:cs typeface="Arial" panose="020B0604020202020204" pitchFamily="34" charset="0"/>
                  </a:rPr>
                  <a:t>their preferences</a:t>
                </a:r>
              </a:p>
            </p:txBody>
          </p:sp>
          <p:sp>
            <p:nvSpPr>
              <p:cNvPr id="9" name="Oval 8">
                <a:extLst>
                  <a:ext uri="{FF2B5EF4-FFF2-40B4-BE49-F238E27FC236}">
                    <a16:creationId xmlns:a16="http://schemas.microsoft.com/office/drawing/2014/main" id="{0D815D47-0B47-4682-ACD8-FCBC1840F55C}"/>
                  </a:ext>
                </a:extLst>
              </p:cNvPr>
              <p:cNvSpPr/>
              <p:nvPr/>
            </p:nvSpPr>
            <p:spPr>
              <a:xfrm>
                <a:off x="969672" y="2065278"/>
                <a:ext cx="2218134" cy="2218134"/>
              </a:xfrm>
              <a:prstGeom prst="ellipse">
                <a:avLst/>
              </a:prstGeom>
              <a:noFill/>
              <a:ln>
                <a:solidFill>
                  <a:srgbClr val="0072B8"/>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GB"/>
              </a:p>
            </p:txBody>
          </p:sp>
        </p:grpSp>
        <p:grpSp>
          <p:nvGrpSpPr>
            <p:cNvPr id="10" name="Group 9">
              <a:extLst>
                <a:ext uri="{FF2B5EF4-FFF2-40B4-BE49-F238E27FC236}">
                  <a16:creationId xmlns:a16="http://schemas.microsoft.com/office/drawing/2014/main" id="{7E588B9B-3FB9-43E1-8D56-6689455EE76D}"/>
                </a:ext>
              </a:extLst>
            </p:cNvPr>
            <p:cNvGrpSpPr>
              <a:grpSpLocks noChangeAspect="1"/>
            </p:cNvGrpSpPr>
            <p:nvPr/>
          </p:nvGrpSpPr>
          <p:grpSpPr>
            <a:xfrm>
              <a:off x="3345870" y="2028421"/>
              <a:ext cx="2559676" cy="2560320"/>
              <a:chOff x="3303871" y="2675799"/>
              <a:chExt cx="2353662" cy="2505421"/>
            </a:xfrm>
          </p:grpSpPr>
          <p:sp>
            <p:nvSpPr>
              <p:cNvPr id="11" name="Oval 10">
                <a:extLst>
                  <a:ext uri="{FF2B5EF4-FFF2-40B4-BE49-F238E27FC236}">
                    <a16:creationId xmlns:a16="http://schemas.microsoft.com/office/drawing/2014/main" id="{D7158B88-C91B-4AFE-802C-E6F0C0DA71A0}"/>
                  </a:ext>
                </a:extLst>
              </p:cNvPr>
              <p:cNvSpPr/>
              <p:nvPr/>
            </p:nvSpPr>
            <p:spPr>
              <a:xfrm>
                <a:off x="3303871" y="2675799"/>
                <a:ext cx="2353662" cy="2505421"/>
              </a:xfrm>
              <a:prstGeom prst="ellipse">
                <a:avLst/>
              </a:prstGeom>
              <a:solidFill>
                <a:schemeClr val="bg1"/>
              </a:solidFill>
              <a:ln w="3175" cap="flat" cmpd="sng" algn="ctr">
                <a:noFill/>
                <a:prstDash val="solid"/>
                <a:miter lim="800000"/>
              </a:ln>
              <a:effectLst/>
            </p:spPr>
            <p:txBody>
              <a:bodyPr rot="0" spcFirstLastPara="0" vert="horz" wrap="none" lIns="68580" tIns="34290" rIns="68580" bIns="34290" numCol="1" spcCol="0" rtlCol="0" fromWordArt="0" anchor="ctr" anchorCtr="0" forceAA="0" compatLnSpc="1">
                <a:prstTxWarp prst="textNoShape">
                  <a:avLst/>
                </a:prstTxWarp>
                <a:noAutofit/>
              </a:bodyPr>
              <a:lstStyle/>
              <a:p>
                <a:pPr algn="ctr" defTabSz="342900">
                  <a:spcAft>
                    <a:spcPts val="0"/>
                  </a:spcAft>
                </a:pPr>
                <a:r>
                  <a:rPr lang="en-US" b="1" dirty="0">
                    <a:solidFill>
                      <a:srgbClr val="0072B8"/>
                    </a:solidFill>
                    <a:latin typeface="Arial" panose="020B0604020202020204" pitchFamily="34" charset="0"/>
                    <a:ea typeface="Calibri" panose="020F0502020204030204" pitchFamily="34" charset="0"/>
                    <a:cs typeface="Arial" panose="020B0604020202020204" pitchFamily="34" charset="0"/>
                  </a:rPr>
                  <a:t>Need</a:t>
                </a:r>
                <a:br>
                  <a:rPr lang="en-US" b="1" dirty="0">
                    <a:solidFill>
                      <a:srgbClr val="0072B8"/>
                    </a:solidFill>
                    <a:latin typeface="Arial" panose="020B0604020202020204" pitchFamily="34" charset="0"/>
                    <a:ea typeface="Calibri" panose="020F0502020204030204" pitchFamily="34" charset="0"/>
                    <a:cs typeface="Arial" panose="020B0604020202020204" pitchFamily="34" charset="0"/>
                  </a:rPr>
                </a:br>
                <a:r>
                  <a:rPr lang="en-US" b="1" dirty="0">
                    <a:solidFill>
                      <a:srgbClr val="0072B8"/>
                    </a:solidFill>
                    <a:latin typeface="Arial" panose="020B0604020202020204" pitchFamily="34" charset="0"/>
                    <a:ea typeface="Calibri" panose="020F0502020204030204" pitchFamily="34" charset="0"/>
                    <a:cs typeface="Arial" panose="020B0604020202020204" pitchFamily="34" charset="0"/>
                  </a:rPr>
                  <a:t>for clarity</a:t>
                </a:r>
                <a:br>
                  <a:rPr lang="en-US" dirty="0">
                    <a:solidFill>
                      <a:srgbClr val="0072B8"/>
                    </a:solidFill>
                    <a:latin typeface="Arial" panose="020B0604020202020204" pitchFamily="34" charset="0"/>
                    <a:ea typeface="Calibri" panose="020F0502020204030204" pitchFamily="34" charset="0"/>
                    <a:cs typeface="Arial" panose="020B0604020202020204" pitchFamily="34" charset="0"/>
                  </a:rPr>
                </a:br>
                <a:r>
                  <a:rPr lang="en-US" dirty="0">
                    <a:solidFill>
                      <a:srgbClr val="0072B8"/>
                    </a:solidFill>
                    <a:latin typeface="Arial" panose="020B0604020202020204" pitchFamily="34" charset="0"/>
                    <a:ea typeface="Calibri" panose="020F0502020204030204" pitchFamily="34" charset="0"/>
                    <a:cs typeface="Arial" panose="020B0604020202020204" pitchFamily="34" charset="0"/>
                  </a:rPr>
                  <a:t>on responsible</a:t>
                </a:r>
                <a:br>
                  <a:rPr lang="en-US" dirty="0">
                    <a:solidFill>
                      <a:srgbClr val="0072B8"/>
                    </a:solidFill>
                    <a:latin typeface="Arial" panose="020B0604020202020204" pitchFamily="34" charset="0"/>
                    <a:ea typeface="Calibri" panose="020F0502020204030204" pitchFamily="34" charset="0"/>
                    <a:cs typeface="Arial" panose="020B0604020202020204" pitchFamily="34" charset="0"/>
                  </a:rPr>
                </a:br>
                <a:r>
                  <a:rPr lang="en-US" dirty="0">
                    <a:solidFill>
                      <a:srgbClr val="0072B8"/>
                    </a:solidFill>
                    <a:latin typeface="Arial" panose="020B0604020202020204" pitchFamily="34" charset="0"/>
                    <a:ea typeface="Calibri" panose="020F0502020204030204" pitchFamily="34" charset="0"/>
                    <a:cs typeface="Arial" panose="020B0604020202020204" pitchFamily="34" charset="0"/>
                  </a:rPr>
                  <a:t>investment styles</a:t>
                </a:r>
                <a:br>
                  <a:rPr lang="en-US" dirty="0">
                    <a:solidFill>
                      <a:srgbClr val="0072B8"/>
                    </a:solidFill>
                    <a:latin typeface="Arial" panose="020B0604020202020204" pitchFamily="34" charset="0"/>
                    <a:ea typeface="Calibri" panose="020F0502020204030204" pitchFamily="34" charset="0"/>
                    <a:cs typeface="Arial" panose="020B0604020202020204" pitchFamily="34" charset="0"/>
                  </a:rPr>
                </a:br>
                <a:r>
                  <a:rPr lang="en-US" dirty="0">
                    <a:solidFill>
                      <a:srgbClr val="0072B8"/>
                    </a:solidFill>
                    <a:latin typeface="Arial" panose="020B0604020202020204" pitchFamily="34" charset="0"/>
                    <a:ea typeface="Calibri" panose="020F0502020204030204" pitchFamily="34" charset="0"/>
                    <a:cs typeface="Arial" panose="020B0604020202020204" pitchFamily="34" charset="0"/>
                  </a:rPr>
                  <a:t>and options</a:t>
                </a:r>
              </a:p>
            </p:txBody>
          </p:sp>
          <p:sp>
            <p:nvSpPr>
              <p:cNvPr id="12" name="Oval 11">
                <a:extLst>
                  <a:ext uri="{FF2B5EF4-FFF2-40B4-BE49-F238E27FC236}">
                    <a16:creationId xmlns:a16="http://schemas.microsoft.com/office/drawing/2014/main" id="{46FD3414-0995-49DE-BE29-3E7C4E42586B}"/>
                  </a:ext>
                </a:extLst>
              </p:cNvPr>
              <p:cNvSpPr/>
              <p:nvPr/>
            </p:nvSpPr>
            <p:spPr>
              <a:xfrm>
                <a:off x="3367068" y="2743563"/>
                <a:ext cx="2218134" cy="2361835"/>
              </a:xfrm>
              <a:prstGeom prst="ellipse">
                <a:avLst/>
              </a:prstGeom>
              <a:noFill/>
              <a:ln>
                <a:solidFill>
                  <a:srgbClr val="0072B8"/>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GB"/>
              </a:p>
            </p:txBody>
          </p:sp>
        </p:grpSp>
        <p:grpSp>
          <p:nvGrpSpPr>
            <p:cNvPr id="13" name="Group 12">
              <a:extLst>
                <a:ext uri="{FF2B5EF4-FFF2-40B4-BE49-F238E27FC236}">
                  <a16:creationId xmlns:a16="http://schemas.microsoft.com/office/drawing/2014/main" id="{68D70944-1C71-4E8E-A5CC-3D0CE53A16EB}"/>
                </a:ext>
              </a:extLst>
            </p:cNvPr>
            <p:cNvGrpSpPr>
              <a:grpSpLocks noChangeAspect="1"/>
            </p:cNvGrpSpPr>
            <p:nvPr/>
          </p:nvGrpSpPr>
          <p:grpSpPr>
            <a:xfrm>
              <a:off x="6096575" y="2111672"/>
              <a:ext cx="2560320" cy="2560320"/>
              <a:chOff x="8088612" y="2077037"/>
              <a:chExt cx="2505422" cy="2505422"/>
            </a:xfrm>
          </p:grpSpPr>
          <p:sp>
            <p:nvSpPr>
              <p:cNvPr id="14" name="Oval 13">
                <a:extLst>
                  <a:ext uri="{FF2B5EF4-FFF2-40B4-BE49-F238E27FC236}">
                    <a16:creationId xmlns:a16="http://schemas.microsoft.com/office/drawing/2014/main" id="{614088A8-432A-4938-AA68-E66CA76BEAA4}"/>
                  </a:ext>
                </a:extLst>
              </p:cNvPr>
              <p:cNvSpPr/>
              <p:nvPr/>
            </p:nvSpPr>
            <p:spPr>
              <a:xfrm>
                <a:off x="8088612" y="2077037"/>
                <a:ext cx="2505422" cy="2505422"/>
              </a:xfrm>
              <a:prstGeom prst="ellipse">
                <a:avLst/>
              </a:prstGeom>
              <a:solidFill>
                <a:schemeClr val="bg1"/>
              </a:solidFill>
              <a:ln w="3175" cap="flat" cmpd="sng" algn="ctr">
                <a:noFill/>
                <a:prstDash val="solid"/>
                <a:miter lim="800000"/>
              </a:ln>
              <a:effectLst/>
            </p:spPr>
            <p:txBody>
              <a:bodyPr rot="0" spcFirstLastPara="0" vert="horz" wrap="none" lIns="68580" tIns="34290" rIns="68580" bIns="34290" numCol="1" spcCol="0" rtlCol="0" fromWordArt="0" anchor="ctr" anchorCtr="0" forceAA="0" compatLnSpc="1">
                <a:prstTxWarp prst="textNoShape">
                  <a:avLst/>
                </a:prstTxWarp>
                <a:noAutofit/>
              </a:bodyPr>
              <a:lstStyle/>
              <a:p>
                <a:pPr algn="ctr" defTabSz="342900">
                  <a:lnSpc>
                    <a:spcPct val="107000"/>
                  </a:lnSpc>
                  <a:spcAft>
                    <a:spcPts val="600"/>
                  </a:spcAft>
                </a:pPr>
                <a:r>
                  <a:rPr lang="en-US" b="1" dirty="0">
                    <a:solidFill>
                      <a:srgbClr val="0072B8"/>
                    </a:solidFill>
                    <a:latin typeface="Arial" panose="020B0604020202020204" pitchFamily="34" charset="0"/>
                    <a:ea typeface="Calibri" panose="020F0502020204030204" pitchFamily="34" charset="0"/>
                    <a:cs typeface="Arial" panose="020B0604020202020204" pitchFamily="34" charset="0"/>
                  </a:rPr>
                  <a:t>Increasing</a:t>
                </a:r>
                <a:br>
                  <a:rPr lang="en-US" b="1" dirty="0">
                    <a:solidFill>
                      <a:srgbClr val="0072B8"/>
                    </a:solidFill>
                    <a:latin typeface="Arial" panose="020B0604020202020204" pitchFamily="34" charset="0"/>
                    <a:ea typeface="Calibri" panose="020F0502020204030204" pitchFamily="34" charset="0"/>
                    <a:cs typeface="Arial" panose="020B0604020202020204" pitchFamily="34" charset="0"/>
                  </a:rPr>
                </a:br>
                <a:r>
                  <a:rPr lang="en-US" b="1" dirty="0">
                    <a:solidFill>
                      <a:srgbClr val="0072B8"/>
                    </a:solidFill>
                    <a:latin typeface="Arial" panose="020B0604020202020204" pitchFamily="34" charset="0"/>
                    <a:ea typeface="Calibri" panose="020F0502020204030204" pitchFamily="34" charset="0"/>
                    <a:cs typeface="Arial" panose="020B0604020202020204" pitchFamily="34" charset="0"/>
                  </a:rPr>
                  <a:t>focus</a:t>
                </a:r>
                <a:br>
                  <a:rPr lang="en-US" b="1" dirty="0">
                    <a:solidFill>
                      <a:srgbClr val="0072B8"/>
                    </a:solidFill>
                    <a:latin typeface="Arial" panose="020B0604020202020204" pitchFamily="34" charset="0"/>
                    <a:ea typeface="Calibri" panose="020F0502020204030204" pitchFamily="34" charset="0"/>
                    <a:cs typeface="Arial" panose="020B0604020202020204" pitchFamily="34" charset="0"/>
                  </a:rPr>
                </a:br>
                <a:r>
                  <a:rPr lang="en-US" dirty="0">
                    <a:solidFill>
                      <a:srgbClr val="0072B8"/>
                    </a:solidFill>
                    <a:latin typeface="Arial" panose="020B0604020202020204" pitchFamily="34" charset="0"/>
                    <a:ea typeface="Calibri" panose="020F0502020204030204" pitchFamily="34" charset="0"/>
                    <a:cs typeface="Arial" panose="020B0604020202020204" pitchFamily="34" charset="0"/>
                  </a:rPr>
                  <a:t>on ownership</a:t>
                </a:r>
                <a:br>
                  <a:rPr lang="en-US" dirty="0">
                    <a:solidFill>
                      <a:srgbClr val="0072B8"/>
                    </a:solidFill>
                    <a:latin typeface="Arial" panose="020B0604020202020204" pitchFamily="34" charset="0"/>
                    <a:ea typeface="Calibri" panose="020F0502020204030204" pitchFamily="34" charset="0"/>
                    <a:cs typeface="Arial" panose="020B0604020202020204" pitchFamily="34" charset="0"/>
                  </a:rPr>
                </a:br>
                <a:r>
                  <a:rPr lang="en-US" dirty="0">
                    <a:solidFill>
                      <a:srgbClr val="0072B8"/>
                    </a:solidFill>
                    <a:latin typeface="Arial" panose="020B0604020202020204" pitchFamily="34" charset="0"/>
                    <a:ea typeface="Calibri" panose="020F0502020204030204" pitchFamily="34" charset="0"/>
                    <a:cs typeface="Arial" panose="020B0604020202020204" pitchFamily="34" charset="0"/>
                  </a:rPr>
                  <a:t>practices</a:t>
                </a:r>
              </a:p>
            </p:txBody>
          </p:sp>
          <p:sp>
            <p:nvSpPr>
              <p:cNvPr id="15" name="Oval 14">
                <a:extLst>
                  <a:ext uri="{FF2B5EF4-FFF2-40B4-BE49-F238E27FC236}">
                    <a16:creationId xmlns:a16="http://schemas.microsoft.com/office/drawing/2014/main" id="{4ED06927-9C79-4979-A588-CF053AE5C865}"/>
                  </a:ext>
                </a:extLst>
              </p:cNvPr>
              <p:cNvSpPr/>
              <p:nvPr/>
            </p:nvSpPr>
            <p:spPr>
              <a:xfrm>
                <a:off x="8160434" y="2156286"/>
                <a:ext cx="2361777" cy="2361836"/>
              </a:xfrm>
              <a:prstGeom prst="ellipse">
                <a:avLst/>
              </a:prstGeom>
              <a:noFill/>
              <a:ln>
                <a:solidFill>
                  <a:srgbClr val="0072B8"/>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GB"/>
              </a:p>
            </p:txBody>
          </p:sp>
        </p:grpSp>
      </p:grpSp>
    </p:spTree>
    <p:extLst>
      <p:ext uri="{BB962C8B-B14F-4D97-AF65-F5344CB8AC3E}">
        <p14:creationId xmlns:p14="http://schemas.microsoft.com/office/powerpoint/2010/main" val="2545735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6C896-2275-4E55-90CA-ED4965E5E52B}"/>
              </a:ext>
            </a:extLst>
          </p:cNvPr>
          <p:cNvSpPr>
            <a:spLocks noGrp="1"/>
          </p:cNvSpPr>
          <p:nvPr>
            <p:ph type="title"/>
          </p:nvPr>
        </p:nvSpPr>
        <p:spPr/>
        <p:txBody>
          <a:bodyPr/>
          <a:lstStyle/>
          <a:p>
            <a:r>
              <a:rPr lang="en-US" dirty="0"/>
              <a:t>BMO Premium Yield ETF (ZPAY/ZPAY.U/ZPAY.F)</a:t>
            </a:r>
            <a:endParaRPr lang="en-CA" dirty="0"/>
          </a:p>
        </p:txBody>
      </p:sp>
      <p:sp>
        <p:nvSpPr>
          <p:cNvPr id="3" name="Slide Number Placeholder 2">
            <a:extLst>
              <a:ext uri="{FF2B5EF4-FFF2-40B4-BE49-F238E27FC236}">
                <a16:creationId xmlns:a16="http://schemas.microsoft.com/office/drawing/2014/main" id="{749DA3DC-FC52-4569-8BE6-611CA0B44426}"/>
              </a:ext>
            </a:extLst>
          </p:cNvPr>
          <p:cNvSpPr>
            <a:spLocks noGrp="1"/>
          </p:cNvSpPr>
          <p:nvPr>
            <p:ph type="sldNum" sz="quarter" idx="11"/>
          </p:nvPr>
        </p:nvSpPr>
        <p:spPr/>
        <p:txBody>
          <a:bodyPr/>
          <a:lstStyle/>
          <a:p>
            <a:pPr>
              <a:defRPr/>
            </a:pPr>
            <a:fld id="{A8C2AA5B-A104-014F-B9FD-226CAFC3787C}" type="slidenum">
              <a:rPr lang="en-US" smtClean="0"/>
              <a:pPr>
                <a:defRPr/>
              </a:pPr>
              <a:t>27</a:t>
            </a:fld>
            <a:endParaRPr lang="en-US" dirty="0"/>
          </a:p>
        </p:txBody>
      </p:sp>
      <p:sp>
        <p:nvSpPr>
          <p:cNvPr id="4" name="Content Placeholder 3">
            <a:extLst>
              <a:ext uri="{FF2B5EF4-FFF2-40B4-BE49-F238E27FC236}">
                <a16:creationId xmlns:a16="http://schemas.microsoft.com/office/drawing/2014/main" id="{8C51A993-E03D-4588-8B7C-B836D9DA2874}"/>
              </a:ext>
            </a:extLst>
          </p:cNvPr>
          <p:cNvSpPr>
            <a:spLocks noGrp="1"/>
          </p:cNvSpPr>
          <p:nvPr>
            <p:ph idx="12"/>
          </p:nvPr>
        </p:nvSpPr>
        <p:spPr>
          <a:xfrm>
            <a:off x="323528" y="1916832"/>
            <a:ext cx="4248472" cy="4064000"/>
          </a:xfrm>
        </p:spPr>
        <p:txBody>
          <a:bodyPr/>
          <a:lstStyle/>
          <a:p>
            <a:pPr marL="342900" indent="-342900">
              <a:buFont typeface="Arial" panose="020B0604020202020204" pitchFamily="34" charset="0"/>
              <a:buChar char="•"/>
            </a:pPr>
            <a:endParaRPr lang="en-US" sz="1800" b="0" dirty="0"/>
          </a:p>
          <a:p>
            <a:pPr marL="342900" indent="-342900">
              <a:buFont typeface="Arial" panose="020B0604020202020204" pitchFamily="34" charset="0"/>
              <a:buChar char="•"/>
            </a:pPr>
            <a:endParaRPr lang="en-US" sz="1800" b="0" dirty="0"/>
          </a:p>
          <a:p>
            <a:pPr marL="342900" indent="-342900">
              <a:buFont typeface="Arial" panose="020B0604020202020204" pitchFamily="34" charset="0"/>
              <a:buChar char="•"/>
            </a:pPr>
            <a:endParaRPr lang="en-US" sz="1600" b="0" dirty="0"/>
          </a:p>
          <a:p>
            <a:pPr marL="342900" indent="-342900">
              <a:buFont typeface="Arial" panose="020B0604020202020204" pitchFamily="34" charset="0"/>
              <a:buChar char="•"/>
            </a:pPr>
            <a:r>
              <a:rPr lang="en-US" sz="1600" b="0" dirty="0"/>
              <a:t>Uses option strategies on high quality US stocks to generate yield while maintaining lower risk and lower correlation to both equity and fixed income</a:t>
            </a:r>
          </a:p>
          <a:p>
            <a:pPr marL="342900" indent="-342900">
              <a:buFont typeface="Arial" panose="020B0604020202020204" pitchFamily="34" charset="0"/>
              <a:buChar char="•"/>
            </a:pPr>
            <a:r>
              <a:rPr lang="en-US" sz="1600" b="0" dirty="0"/>
              <a:t>Available in C$ hedged, unhedged, and US$</a:t>
            </a:r>
          </a:p>
          <a:p>
            <a:pPr marL="342900" indent="-342900">
              <a:buFont typeface="Arial" panose="020B0604020202020204" pitchFamily="34" charset="0"/>
              <a:buChar char="•"/>
            </a:pPr>
            <a:r>
              <a:rPr lang="en-US" sz="1600" b="0" dirty="0"/>
              <a:t>Targeted Yield 6%</a:t>
            </a:r>
          </a:p>
          <a:p>
            <a:pPr marL="342900" indent="-342900">
              <a:buFont typeface="Arial" panose="020B0604020202020204" pitchFamily="34" charset="0"/>
              <a:buChar char="•"/>
            </a:pPr>
            <a:r>
              <a:rPr lang="en-US" sz="1600" b="0" dirty="0" err="1"/>
              <a:t>Mgmt</a:t>
            </a:r>
            <a:r>
              <a:rPr lang="en-US" sz="1600" b="0" dirty="0"/>
              <a:t> Fee 0.65%</a:t>
            </a:r>
            <a:br>
              <a:rPr lang="en-US" sz="1800" b="0" dirty="0"/>
            </a:br>
            <a:endParaRPr lang="en-US" sz="1800" b="0" dirty="0"/>
          </a:p>
          <a:p>
            <a:pPr marL="342900" indent="-342900">
              <a:buFont typeface="Arial" panose="020B0604020202020204" pitchFamily="34" charset="0"/>
              <a:buChar char="•"/>
            </a:pPr>
            <a:endParaRPr lang="en-CA" sz="1800" dirty="0"/>
          </a:p>
        </p:txBody>
      </p:sp>
      <p:pic>
        <p:nvPicPr>
          <p:cNvPr id="6" name="Picture 5">
            <a:extLst>
              <a:ext uri="{FF2B5EF4-FFF2-40B4-BE49-F238E27FC236}">
                <a16:creationId xmlns:a16="http://schemas.microsoft.com/office/drawing/2014/main" id="{8976A7EF-D8EE-4C09-814D-8A3E6CB9DDE8}"/>
              </a:ext>
            </a:extLst>
          </p:cNvPr>
          <p:cNvPicPr>
            <a:picLocks noChangeAspect="1"/>
          </p:cNvPicPr>
          <p:nvPr/>
        </p:nvPicPr>
        <p:blipFill>
          <a:blip r:embed="rId3"/>
          <a:stretch>
            <a:fillRect/>
          </a:stretch>
        </p:blipFill>
        <p:spPr>
          <a:xfrm>
            <a:off x="370149" y="1124744"/>
            <a:ext cx="8229600" cy="1446686"/>
          </a:xfrm>
          <a:prstGeom prst="rect">
            <a:avLst/>
          </a:prstGeom>
        </p:spPr>
      </p:pic>
      <p:pic>
        <p:nvPicPr>
          <p:cNvPr id="5" name="Picture 4">
            <a:extLst>
              <a:ext uri="{FF2B5EF4-FFF2-40B4-BE49-F238E27FC236}">
                <a16:creationId xmlns:a16="http://schemas.microsoft.com/office/drawing/2014/main" id="{9D833B39-799C-42CE-8CB6-5CE88D445DE5}"/>
              </a:ext>
            </a:extLst>
          </p:cNvPr>
          <p:cNvPicPr>
            <a:picLocks noChangeAspect="1"/>
          </p:cNvPicPr>
          <p:nvPr/>
        </p:nvPicPr>
        <p:blipFill>
          <a:blip r:embed="rId4"/>
          <a:stretch>
            <a:fillRect/>
          </a:stretch>
        </p:blipFill>
        <p:spPr>
          <a:xfrm>
            <a:off x="4860030" y="3394193"/>
            <a:ext cx="3862643" cy="2785307"/>
          </a:xfrm>
          <a:prstGeom prst="rect">
            <a:avLst/>
          </a:prstGeom>
        </p:spPr>
      </p:pic>
      <p:pic>
        <p:nvPicPr>
          <p:cNvPr id="8" name="Picture 7">
            <a:extLst>
              <a:ext uri="{FF2B5EF4-FFF2-40B4-BE49-F238E27FC236}">
                <a16:creationId xmlns:a16="http://schemas.microsoft.com/office/drawing/2014/main" id="{E897EC43-55E3-41CF-9B27-E8AF9ADE5F46}"/>
              </a:ext>
            </a:extLst>
          </p:cNvPr>
          <p:cNvPicPr>
            <a:picLocks noChangeAspect="1"/>
          </p:cNvPicPr>
          <p:nvPr/>
        </p:nvPicPr>
        <p:blipFill>
          <a:blip r:embed="rId5"/>
          <a:stretch>
            <a:fillRect/>
          </a:stretch>
        </p:blipFill>
        <p:spPr>
          <a:xfrm>
            <a:off x="4982956" y="2965779"/>
            <a:ext cx="3616793" cy="413563"/>
          </a:xfrm>
          <a:prstGeom prst="rect">
            <a:avLst/>
          </a:prstGeom>
        </p:spPr>
      </p:pic>
    </p:spTree>
    <p:extLst>
      <p:ext uri="{BB962C8B-B14F-4D97-AF65-F5344CB8AC3E}">
        <p14:creationId xmlns:p14="http://schemas.microsoft.com/office/powerpoint/2010/main" val="3927391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CA" dirty="0"/>
          </a:p>
        </p:txBody>
      </p:sp>
      <p:sp>
        <p:nvSpPr>
          <p:cNvPr id="5" name="Content Placeholder 4"/>
          <p:cNvSpPr>
            <a:spLocks noGrp="1"/>
          </p:cNvSpPr>
          <p:nvPr>
            <p:ph idx="13"/>
          </p:nvPr>
        </p:nvSpPr>
        <p:spPr>
          <a:xfrm>
            <a:off x="467544" y="980728"/>
            <a:ext cx="8280151" cy="4983163"/>
          </a:xfrm>
        </p:spPr>
        <p:txBody>
          <a:bodyPr/>
          <a:lstStyle/>
          <a:p>
            <a:pPr marL="171450" lvl="1" indent="-171450">
              <a:spcBef>
                <a:spcPts val="0"/>
              </a:spcBef>
              <a:buFont typeface="Arial" charset="0"/>
              <a:buChar char="•"/>
            </a:pPr>
            <a:r>
              <a:rPr lang="en-US" dirty="0"/>
              <a:t>These ETFs deliver ESG exposure by following the best in class approach to the MSCI ESG Leaders Indexes.</a:t>
            </a:r>
          </a:p>
          <a:p>
            <a:pPr marL="0" lvl="1">
              <a:spcBef>
                <a:spcPts val="0"/>
              </a:spcBef>
            </a:pPr>
            <a:r>
              <a:rPr lang="en-US" baseline="30000" dirty="0"/>
              <a:t>2</a:t>
            </a:r>
            <a:r>
              <a:rPr lang="en-US" dirty="0"/>
              <a:t> MSCI </a:t>
            </a:r>
            <a:r>
              <a:rPr lang="en-US" dirty="0" err="1"/>
              <a:t>Inc</a:t>
            </a:r>
            <a:r>
              <a:rPr lang="en-US" dirty="0"/>
              <a:t> Jan 2020, </a:t>
            </a:r>
            <a:r>
              <a:rPr lang="en-US" dirty="0">
                <a:hlinkClick r:id="rId3"/>
              </a:rPr>
              <a:t>https://www.msci.com/documents/10199/07e7a7d3-59c3-4d0b-b0b5-029e8fd3974b</a:t>
            </a:r>
            <a:r>
              <a:rPr lang="en-US" dirty="0"/>
              <a:t> </a:t>
            </a:r>
          </a:p>
          <a:p>
            <a:pPr marL="0" lvl="1">
              <a:spcBef>
                <a:spcPts val="0"/>
              </a:spcBef>
            </a:pPr>
            <a:r>
              <a:rPr lang="en-US" baseline="30000" dirty="0"/>
              <a:t>3</a:t>
            </a:r>
            <a:r>
              <a:rPr lang="en-US" dirty="0"/>
              <a:t> </a:t>
            </a:r>
            <a:r>
              <a:rPr lang="en-CA" dirty="0"/>
              <a:t>Global perspectives on sustainable investing – Global Investment study” Schroders, 2017 </a:t>
            </a:r>
            <a:endParaRPr lang="en-US" dirty="0"/>
          </a:p>
          <a:p>
            <a:pPr marL="0" lvl="1"/>
            <a:r>
              <a:rPr lang="en-US" baseline="30000" dirty="0"/>
              <a:t>M/® </a:t>
            </a:r>
            <a:r>
              <a:rPr lang="en-US" dirty="0"/>
              <a:t>Trade-marks/registered trade-marks of Bank of Montreal, used under </a:t>
            </a:r>
            <a:r>
              <a:rPr lang="en-US" dirty="0" err="1"/>
              <a:t>licence</a:t>
            </a:r>
            <a:r>
              <a:rPr lang="en-US" dirty="0"/>
              <a:t>.</a:t>
            </a:r>
          </a:p>
          <a:p>
            <a:pPr marL="0" lvl="1"/>
            <a:r>
              <a:rPr lang="en-US" baseline="30000" dirty="0"/>
              <a:t>®</a:t>
            </a:r>
            <a:r>
              <a:rPr lang="en-US" dirty="0"/>
              <a:t> "BMO (M-bar roundel symbol)" is a registered trade-mark of Bank of Montreal, used under </a:t>
            </a:r>
            <a:r>
              <a:rPr lang="en-US" dirty="0" err="1"/>
              <a:t>licence</a:t>
            </a:r>
            <a:r>
              <a:rPr lang="en-US" dirty="0"/>
              <a:t>.</a:t>
            </a:r>
          </a:p>
          <a:p>
            <a:pPr marL="0" lvl="1"/>
            <a:r>
              <a:rPr lang="en-US" dirty="0"/>
              <a:t>The information provided herein does not constitute a solicitation of an offer to buy, or an offer to sell securities nor should the information be relied upon as investment advice. Past performance is no guarantee of future results. </a:t>
            </a:r>
          </a:p>
          <a:p>
            <a:pPr marL="0" lvl="1"/>
            <a:r>
              <a:rPr lang="en-US" dirty="0"/>
              <a:t>Certain statements included in this material constitute forward-looking statements, including, but not limited to, those identified by the expressions "expect", "intend", "will" and similar expressions. The forward-looking statements are not historical facts but reflect BMO AM’s current expectations regarding future results or events. These forward-looking statements are subject to a number of risks and uncertainties that could cause actual results or events to differ materially from current expectations. Although BMO AM believes that the assumptions inherent in the forward-looking statements are reasonable, forward-looking statements are not guarantees of future performance and, accordingly, readers are cautioned not to place undue reliance on such statements due to the inherent uncertainty therein. BMO AM undertakes no obligation to update publicly or otherwise revise any forward-looking statement or information whether as a result of new information, future events or other such factors which affect this information, except as required by law. </a:t>
            </a:r>
          </a:p>
          <a:p>
            <a:pPr marL="0" lvl="1"/>
            <a:r>
              <a:rPr lang="en-CA" dirty="0"/>
              <a:t>The BMO ETF or securities referred to herein are not sponsored, endorsed, sold or promoted by MSCI ESG Research, Bloomberg , or Barclays, and they bear no liability with respect to any such BMO ETFs or securities or any index on which such BMO ETFs or securities are based.  The ETF's prospectus contains a more detailed description of the limited relationship MSCI ESG Research, Bloomberg , and Barclays  have with the Manager and any related ETFs.</a:t>
            </a:r>
          </a:p>
          <a:p>
            <a:pPr marL="0" lvl="1"/>
            <a:r>
              <a:rPr lang="en-US" dirty="0"/>
              <a:t>BMO Global Asset Management is the brand name for various affiliated entities of BMO Financial Group that provide investment management, retirement, and trust and custody services. BMO Global Asset Management comprises BMO Asset Management Inc., BMO Investments Inc., BMO Asset Management Corp. and BMO’s specialized investment management firms. Certain of the products and services offered under the brand name, BMO Global Asset Management are designed specifically for various categories of investors in a number of different countries and regions and may not be available to all investors. Products and services are only offered to such investors in those countries and regions in accordance with applicable laws and regulations.</a:t>
            </a:r>
          </a:p>
          <a:p>
            <a:pPr marL="0" lvl="1"/>
            <a:r>
              <a:rPr lang="en-US" dirty="0"/>
              <a:t>All Rights Reserved. The information contained herein: (1) is confidential and proprietary to BMO Asset Management Inc. (“BMO AM”); (2) may not be reproduced or distributed without the prior written consent of BMO AM; and (3) has been obtained from third party sources believed to be reliable but which have not been independently verified. BMO AM and its affiliates do not accept any responsibility for any loss or damage that results from the use of this information.</a:t>
            </a:r>
          </a:p>
          <a:p>
            <a:endParaRPr lang="en-CA" dirty="0"/>
          </a:p>
        </p:txBody>
      </p:sp>
    </p:spTree>
    <p:extLst>
      <p:ext uri="{BB962C8B-B14F-4D97-AF65-F5344CB8AC3E}">
        <p14:creationId xmlns:p14="http://schemas.microsoft.com/office/powerpoint/2010/main" val="1844835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19872" y="2708920"/>
            <a:ext cx="3096344" cy="842392"/>
          </a:xfrm>
        </p:spPr>
        <p:txBody>
          <a:bodyPr/>
          <a:lstStyle/>
          <a:p>
            <a:r>
              <a:rPr lang="en-CA" sz="3600" dirty="0"/>
              <a:t>Appendix </a:t>
            </a:r>
          </a:p>
        </p:txBody>
      </p:sp>
    </p:spTree>
    <p:extLst>
      <p:ext uri="{BB962C8B-B14F-4D97-AF65-F5344CB8AC3E}">
        <p14:creationId xmlns:p14="http://schemas.microsoft.com/office/powerpoint/2010/main" val="1457690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BA25-8BCB-462E-BB4F-701F6DB039E8}"/>
              </a:ext>
            </a:extLst>
          </p:cNvPr>
          <p:cNvSpPr>
            <a:spLocks noGrp="1"/>
          </p:cNvSpPr>
          <p:nvPr>
            <p:ph type="title"/>
          </p:nvPr>
        </p:nvSpPr>
        <p:spPr/>
        <p:txBody>
          <a:bodyPr/>
          <a:lstStyle/>
          <a:p>
            <a:r>
              <a:rPr lang="en-US" dirty="0"/>
              <a:t>Advice Competitors Dominate Distribution Framework</a:t>
            </a:r>
            <a:endParaRPr lang="en-CA" dirty="0"/>
          </a:p>
        </p:txBody>
      </p:sp>
      <p:sp>
        <p:nvSpPr>
          <p:cNvPr id="3" name="Slide Number Placeholder 2">
            <a:extLst>
              <a:ext uri="{FF2B5EF4-FFF2-40B4-BE49-F238E27FC236}">
                <a16:creationId xmlns:a16="http://schemas.microsoft.com/office/drawing/2014/main" id="{FA5B8ABB-43D5-48A1-8558-10F82657CBB5}"/>
              </a:ext>
            </a:extLst>
          </p:cNvPr>
          <p:cNvSpPr>
            <a:spLocks noGrp="1"/>
          </p:cNvSpPr>
          <p:nvPr>
            <p:ph type="sldNum" sz="quarter" idx="11"/>
          </p:nvPr>
        </p:nvSpPr>
        <p:spPr/>
        <p:txBody>
          <a:bodyPr/>
          <a:lstStyle/>
          <a:p>
            <a:pPr>
              <a:defRPr/>
            </a:pPr>
            <a:fld id="{A8C2AA5B-A104-014F-B9FD-226CAFC3787C}" type="slidenum">
              <a:rPr lang="en-US" smtClean="0"/>
              <a:pPr>
                <a:defRPr/>
              </a:pPr>
              <a:t>3</a:t>
            </a:fld>
            <a:endParaRPr lang="en-US" dirty="0"/>
          </a:p>
        </p:txBody>
      </p:sp>
      <p:pic>
        <p:nvPicPr>
          <p:cNvPr id="69" name="Content Placeholder 68">
            <a:extLst>
              <a:ext uri="{FF2B5EF4-FFF2-40B4-BE49-F238E27FC236}">
                <a16:creationId xmlns:a16="http://schemas.microsoft.com/office/drawing/2014/main" id="{786C00C3-5F28-4E50-A3DE-05C0FE128082}"/>
              </a:ext>
            </a:extLst>
          </p:cNvPr>
          <p:cNvPicPr>
            <a:picLocks noGrp="1" noChangeAspect="1"/>
          </p:cNvPicPr>
          <p:nvPr>
            <p:ph idx="12"/>
          </p:nvPr>
        </p:nvPicPr>
        <p:blipFill>
          <a:blip r:embed="rId3"/>
          <a:stretch>
            <a:fillRect/>
          </a:stretch>
        </p:blipFill>
        <p:spPr>
          <a:xfrm>
            <a:off x="457200" y="1392471"/>
            <a:ext cx="8229600" cy="3854804"/>
          </a:xfrm>
          <a:prstGeom prst="rect">
            <a:avLst/>
          </a:prstGeom>
        </p:spPr>
      </p:pic>
      <p:sp>
        <p:nvSpPr>
          <p:cNvPr id="5" name="Text Placeholder 4">
            <a:extLst>
              <a:ext uri="{FF2B5EF4-FFF2-40B4-BE49-F238E27FC236}">
                <a16:creationId xmlns:a16="http://schemas.microsoft.com/office/drawing/2014/main" id="{6E9009B1-EF10-4D9E-8857-4F4550D9111B}"/>
              </a:ext>
            </a:extLst>
          </p:cNvPr>
          <p:cNvSpPr>
            <a:spLocks noGrp="1"/>
          </p:cNvSpPr>
          <p:nvPr>
            <p:ph type="body" sz="quarter" idx="13"/>
          </p:nvPr>
        </p:nvSpPr>
        <p:spPr/>
        <p:txBody>
          <a:bodyPr/>
          <a:lstStyle/>
          <a:p>
            <a:r>
              <a:rPr lang="en-US" i="1" dirty="0">
                <a:solidFill>
                  <a:srgbClr val="FFFFFF">
                    <a:lumMod val="50000"/>
                  </a:srgbClr>
                </a:solidFill>
              </a:rPr>
              <a:t>Source: Strategic Insight, Assets in billions of dollars, December 2018</a:t>
            </a:r>
          </a:p>
          <a:p>
            <a:r>
              <a:rPr lang="en-US" i="1" dirty="0">
                <a:solidFill>
                  <a:srgbClr val="FFFFFF">
                    <a:lumMod val="50000"/>
                  </a:srgbClr>
                </a:solidFill>
              </a:rPr>
              <a:t>*Total financial wealth includes some assets not aligned to a distribution channel</a:t>
            </a:r>
          </a:p>
          <a:p>
            <a:endParaRPr lang="en-CA" dirty="0"/>
          </a:p>
        </p:txBody>
      </p:sp>
    </p:spTree>
    <p:extLst>
      <p:ext uri="{BB962C8B-B14F-4D97-AF65-F5344CB8AC3E}">
        <p14:creationId xmlns:p14="http://schemas.microsoft.com/office/powerpoint/2010/main" val="2546773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E49FC8-1ADB-44FD-A52C-E7E1CF5EDC38}"/>
              </a:ext>
            </a:extLst>
          </p:cNvPr>
          <p:cNvSpPr>
            <a:spLocks noGrp="1"/>
          </p:cNvSpPr>
          <p:nvPr>
            <p:ph type="sldNum" sz="quarter" idx="12"/>
          </p:nvPr>
        </p:nvSpPr>
        <p:spPr/>
        <p:txBody>
          <a:bodyPr/>
          <a:lstStyle/>
          <a:p>
            <a:fld id="{86AB923B-19CD-554A-A7CB-5C782A182CEF}" type="slidenum">
              <a:rPr lang="en-US" smtClean="0"/>
              <a:pPr/>
              <a:t>30</a:t>
            </a:fld>
            <a:endParaRPr lang="en-US" dirty="0"/>
          </a:p>
        </p:txBody>
      </p:sp>
      <p:sp>
        <p:nvSpPr>
          <p:cNvPr id="3" name="Title 2">
            <a:extLst>
              <a:ext uri="{FF2B5EF4-FFF2-40B4-BE49-F238E27FC236}">
                <a16:creationId xmlns:a16="http://schemas.microsoft.com/office/drawing/2014/main" id="{D4640A58-7FD6-4EC1-AE96-B1263F4863A1}"/>
              </a:ext>
            </a:extLst>
          </p:cNvPr>
          <p:cNvSpPr>
            <a:spLocks noGrp="1"/>
          </p:cNvSpPr>
          <p:nvPr>
            <p:ph type="title"/>
          </p:nvPr>
        </p:nvSpPr>
        <p:spPr/>
        <p:txBody>
          <a:bodyPr/>
          <a:lstStyle/>
          <a:p>
            <a:r>
              <a:rPr lang="en-US" dirty="0"/>
              <a:t>Appendix</a:t>
            </a:r>
            <a:endParaRPr lang="en-CA" dirty="0"/>
          </a:p>
        </p:txBody>
      </p:sp>
      <p:sp>
        <p:nvSpPr>
          <p:cNvPr id="5" name="Text Placeholder 4">
            <a:extLst>
              <a:ext uri="{FF2B5EF4-FFF2-40B4-BE49-F238E27FC236}">
                <a16:creationId xmlns:a16="http://schemas.microsoft.com/office/drawing/2014/main" id="{8FCE8F68-9D5E-400C-B4C7-98A1BBB3DCD3}"/>
              </a:ext>
            </a:extLst>
          </p:cNvPr>
          <p:cNvSpPr>
            <a:spLocks noGrp="1"/>
          </p:cNvSpPr>
          <p:nvPr>
            <p:ph type="body" sz="quarter" idx="14"/>
          </p:nvPr>
        </p:nvSpPr>
        <p:spPr/>
        <p:txBody>
          <a:bodyPr/>
          <a:lstStyle/>
          <a:p>
            <a:r>
              <a:rPr lang="en-US" dirty="0"/>
              <a:t>Source: BMO Asset Management, As of Nov 1 2019</a:t>
            </a:r>
            <a:endParaRPr lang="en-CA" dirty="0"/>
          </a:p>
        </p:txBody>
      </p:sp>
      <p:pic>
        <p:nvPicPr>
          <p:cNvPr id="11" name="Content Placeholder 10">
            <a:extLst>
              <a:ext uri="{FF2B5EF4-FFF2-40B4-BE49-F238E27FC236}">
                <a16:creationId xmlns:a16="http://schemas.microsoft.com/office/drawing/2014/main" id="{BE93E495-E225-423A-A7C7-DF29EC34BEE9}"/>
              </a:ext>
            </a:extLst>
          </p:cNvPr>
          <p:cNvPicPr>
            <a:picLocks noGrp="1" noChangeAspect="1"/>
          </p:cNvPicPr>
          <p:nvPr>
            <p:ph idx="13"/>
          </p:nvPr>
        </p:nvPicPr>
        <p:blipFill>
          <a:blip r:embed="rId3"/>
          <a:stretch>
            <a:fillRect/>
          </a:stretch>
        </p:blipFill>
        <p:spPr>
          <a:xfrm>
            <a:off x="358061" y="1130437"/>
            <a:ext cx="4114800" cy="4384581"/>
          </a:xfrm>
          <a:prstGeom prst="rect">
            <a:avLst/>
          </a:prstGeom>
        </p:spPr>
      </p:pic>
      <p:pic>
        <p:nvPicPr>
          <p:cNvPr id="12" name="Picture 11">
            <a:extLst>
              <a:ext uri="{FF2B5EF4-FFF2-40B4-BE49-F238E27FC236}">
                <a16:creationId xmlns:a16="http://schemas.microsoft.com/office/drawing/2014/main" id="{D48FA9F1-9773-4F05-8F35-E57CB330DF72}"/>
              </a:ext>
            </a:extLst>
          </p:cNvPr>
          <p:cNvPicPr>
            <a:picLocks noChangeAspect="1"/>
          </p:cNvPicPr>
          <p:nvPr/>
        </p:nvPicPr>
        <p:blipFill>
          <a:blip r:embed="rId4"/>
          <a:stretch>
            <a:fillRect/>
          </a:stretch>
        </p:blipFill>
        <p:spPr>
          <a:xfrm>
            <a:off x="4799327" y="1130437"/>
            <a:ext cx="3986612" cy="4384580"/>
          </a:xfrm>
          <a:prstGeom prst="rect">
            <a:avLst/>
          </a:prstGeom>
        </p:spPr>
      </p:pic>
    </p:spTree>
    <p:extLst>
      <p:ext uri="{BB962C8B-B14F-4D97-AF65-F5344CB8AC3E}">
        <p14:creationId xmlns:p14="http://schemas.microsoft.com/office/powerpoint/2010/main" val="2598760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To Exclude or To Prioritize Objectives?</a:t>
            </a:r>
          </a:p>
        </p:txBody>
      </p:sp>
      <p:sp>
        <p:nvSpPr>
          <p:cNvPr id="3" name="Slide Number Placeholder 2"/>
          <p:cNvSpPr>
            <a:spLocks noGrp="1"/>
          </p:cNvSpPr>
          <p:nvPr>
            <p:ph type="sldNum" sz="quarter" idx="11"/>
          </p:nvPr>
        </p:nvSpPr>
        <p:spPr/>
        <p:txBody>
          <a:bodyPr/>
          <a:lstStyle/>
          <a:p>
            <a:pPr>
              <a:defRPr/>
            </a:pPr>
            <a:fld id="{A8C2AA5B-A104-014F-B9FD-226CAFC3787C}" type="slidenum">
              <a:rPr lang="en-US" smtClean="0"/>
              <a:pPr>
                <a:defRPr/>
              </a:pPr>
              <a:t>31</a:t>
            </a:fld>
            <a:endParaRPr lang="en-US" dirty="0"/>
          </a:p>
        </p:txBody>
      </p:sp>
      <p:sp>
        <p:nvSpPr>
          <p:cNvPr id="5" name="TextBox 4"/>
          <p:cNvSpPr txBox="1"/>
          <p:nvPr/>
        </p:nvSpPr>
        <p:spPr>
          <a:xfrm>
            <a:off x="748122" y="4783212"/>
            <a:ext cx="7704856" cy="914400"/>
          </a:xfrm>
          <a:prstGeom prst="rect">
            <a:avLst/>
          </a:prstGeom>
          <a:noFill/>
        </p:spPr>
        <p:txBody>
          <a:bodyPr wrap="square" lIns="0" tIns="0" rIns="0" bIns="0" rtlCol="0">
            <a:noAutofit/>
          </a:bodyPr>
          <a:lstStyle/>
          <a:p>
            <a:pPr marL="342900" indent="-342900">
              <a:spcBef>
                <a:spcPts val="1000"/>
              </a:spcBef>
              <a:buFont typeface="Wingdings" panose="05000000000000000000" pitchFamily="2" charset="2"/>
              <a:buChar char="Ø"/>
            </a:pPr>
            <a:r>
              <a:rPr lang="en-CA" dirty="0">
                <a:latin typeface="Arial"/>
                <a:cs typeface="Arial"/>
              </a:rPr>
              <a:t>Exclusion is ineffective because there will be vicarious exposure through other industries or companies;</a:t>
            </a:r>
          </a:p>
          <a:p>
            <a:pPr marL="342900" indent="-342900">
              <a:spcBef>
                <a:spcPts val="1000"/>
              </a:spcBef>
              <a:buFont typeface="Wingdings" panose="05000000000000000000" pitchFamily="2" charset="2"/>
              <a:buChar char="Ø"/>
            </a:pPr>
            <a:r>
              <a:rPr lang="en-CA" dirty="0">
                <a:latin typeface="Arial"/>
                <a:cs typeface="Arial"/>
              </a:rPr>
              <a:t>Excluding eliminates the possibility to influence from within;</a:t>
            </a:r>
          </a:p>
          <a:p>
            <a:pPr marL="342900" indent="-342900">
              <a:spcBef>
                <a:spcPts val="1000"/>
              </a:spcBef>
              <a:buFont typeface="Wingdings" panose="05000000000000000000" pitchFamily="2" charset="2"/>
              <a:buChar char="Ø"/>
            </a:pPr>
            <a:r>
              <a:rPr lang="en-CA" dirty="0">
                <a:latin typeface="Arial"/>
                <a:cs typeface="Arial"/>
              </a:rPr>
              <a:t>Excluding eliminates the opportunity to participate in Proxy voting.</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05" y="980728"/>
            <a:ext cx="5642547" cy="3798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292080" y="1089667"/>
            <a:ext cx="3600400" cy="914400"/>
          </a:xfrm>
          <a:prstGeom prst="rect">
            <a:avLst/>
          </a:prstGeom>
          <a:noFill/>
        </p:spPr>
        <p:txBody>
          <a:bodyPr wrap="square" lIns="0" tIns="0" rIns="0" bIns="0" rtlCol="0">
            <a:noAutofit/>
          </a:bodyPr>
          <a:lstStyle/>
          <a:p>
            <a:pPr>
              <a:spcBef>
                <a:spcPts val="1000"/>
              </a:spcBef>
            </a:pPr>
            <a:r>
              <a:rPr lang="en-CA" sz="2000" dirty="0">
                <a:latin typeface="Arial"/>
                <a:cs typeface="Arial"/>
              </a:rPr>
              <a:t>The companies many investors may choose to exclude hold patents which may lead the drive to renewable energy commercialization.</a:t>
            </a:r>
          </a:p>
        </p:txBody>
      </p:sp>
    </p:spTree>
    <p:extLst>
      <p:ext uri="{BB962C8B-B14F-4D97-AF65-F5344CB8AC3E}">
        <p14:creationId xmlns:p14="http://schemas.microsoft.com/office/powerpoint/2010/main" val="3327899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a:t>MSCI ESG Ratings</a:t>
            </a:r>
            <a:endParaRPr lang="en-CA" dirty="0"/>
          </a:p>
        </p:txBody>
      </p:sp>
      <p:sp>
        <p:nvSpPr>
          <p:cNvPr id="4" name="Slide Number Placeholder 3"/>
          <p:cNvSpPr>
            <a:spLocks noGrp="1"/>
          </p:cNvSpPr>
          <p:nvPr>
            <p:ph type="sldNum" sz="quarter" idx="12"/>
          </p:nvPr>
        </p:nvSpPr>
        <p:spPr/>
        <p:txBody>
          <a:bodyPr/>
          <a:lstStyle/>
          <a:p>
            <a:fld id="{10C1874C-742A-450E-A8E2-E02EDF71D757}" type="slidenum">
              <a:rPr lang="en-CA" smtClean="0">
                <a:solidFill>
                  <a:prstClr val="black"/>
                </a:solidFill>
              </a:rPr>
              <a:pPr/>
              <a:t>32</a:t>
            </a:fld>
            <a:endParaRPr lang="en-CA">
              <a:solidFill>
                <a:prstClr val="black"/>
              </a:solidFill>
            </a:endParaRPr>
          </a:p>
        </p:txBody>
      </p:sp>
      <p:pic>
        <p:nvPicPr>
          <p:cNvPr id="1853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11" y="1099240"/>
            <a:ext cx="3272211" cy="40298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47"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388100" y="1099979"/>
            <a:ext cx="3272211" cy="40290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9700" y="2126236"/>
            <a:ext cx="3272211" cy="39378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37866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000" dirty="0"/>
              <a:t>MSCI ESG Controversies Scores</a:t>
            </a:r>
          </a:p>
        </p:txBody>
      </p:sp>
      <p:sp>
        <p:nvSpPr>
          <p:cNvPr id="3" name="Content Placeholder 2"/>
          <p:cNvSpPr>
            <a:spLocks noGrp="1"/>
          </p:cNvSpPr>
          <p:nvPr>
            <p:ph idx="1"/>
          </p:nvPr>
        </p:nvSpPr>
        <p:spPr/>
        <p:txBody>
          <a:bodyPr>
            <a:noAutofit/>
          </a:bodyPr>
          <a:lstStyle/>
          <a:p>
            <a:r>
              <a:rPr lang="en-US" sz="2200" b="0" dirty="0">
                <a:solidFill>
                  <a:schemeClr val="tx1"/>
                </a:solidFill>
                <a:latin typeface="Arial" panose="020B0604020202020204" pitchFamily="34" charset="0"/>
                <a:cs typeface="Arial" panose="020B0604020202020204" pitchFamily="34" charset="0"/>
              </a:rPr>
              <a:t>Timely and consistent assessments in five categories of 28 indicators.</a:t>
            </a:r>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b="0" dirty="0">
                <a:solidFill>
                  <a:schemeClr val="tx1"/>
                </a:solidFill>
                <a:latin typeface="Arial" panose="020B0604020202020204" pitchFamily="34" charset="0"/>
                <a:cs typeface="Arial" panose="020B0604020202020204" pitchFamily="34" charset="0"/>
              </a:rPr>
              <a:t>Consistent with norms represented by the UN Declaration of Human Rights, the ILO Declaration on Fundamental Principles and Rights at Work, and UN Global Compact.</a:t>
            </a:r>
          </a:p>
        </p:txBody>
      </p:sp>
      <p:sp>
        <p:nvSpPr>
          <p:cNvPr id="4" name="Slide Number Placeholder 3"/>
          <p:cNvSpPr>
            <a:spLocks noGrp="1"/>
          </p:cNvSpPr>
          <p:nvPr>
            <p:ph type="sldNum" sz="quarter" idx="12"/>
          </p:nvPr>
        </p:nvSpPr>
        <p:spPr/>
        <p:txBody>
          <a:bodyPr/>
          <a:lstStyle/>
          <a:p>
            <a:fld id="{10C1874C-742A-450E-A8E2-E02EDF71D757}" type="slidenum">
              <a:rPr lang="en-CA" smtClean="0">
                <a:solidFill>
                  <a:prstClr val="black"/>
                </a:solidFill>
              </a:rPr>
              <a:pPr/>
              <a:t>33</a:t>
            </a:fld>
            <a:endParaRPr lang="en-CA">
              <a:solidFill>
                <a:prstClr val="black"/>
              </a:solidFill>
            </a:endParaRPr>
          </a:p>
        </p:txBody>
      </p:sp>
      <p:pic>
        <p:nvPicPr>
          <p:cNvPr id="185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138" y="2027957"/>
            <a:ext cx="6217200" cy="28348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6676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2800" dirty="0"/>
              <a:t>MSCI ESG Controversies Scores</a:t>
            </a:r>
          </a:p>
        </p:txBody>
      </p:sp>
      <p:sp>
        <p:nvSpPr>
          <p:cNvPr id="3" name="Content Placeholder 2"/>
          <p:cNvSpPr>
            <a:spLocks noGrp="1"/>
          </p:cNvSpPr>
          <p:nvPr>
            <p:ph idx="1"/>
          </p:nvPr>
        </p:nvSpPr>
        <p:spPr/>
        <p:txBody>
          <a:bodyPr>
            <a:normAutofit/>
          </a:bodyPr>
          <a:lstStyle/>
          <a:p>
            <a:r>
              <a:rPr lang="en-US" sz="2200" b="0" dirty="0">
                <a:solidFill>
                  <a:schemeClr val="tx1"/>
                </a:solidFill>
                <a:latin typeface="Arial" panose="020B0604020202020204" pitchFamily="34" charset="0"/>
                <a:cs typeface="Arial" panose="020B0604020202020204" pitchFamily="34" charset="0"/>
              </a:rPr>
              <a:t>Rate Controversies from “Minor” to “Very Severe” based on “Impact” and “Scale”.</a:t>
            </a:r>
          </a:p>
          <a:p>
            <a:endParaRPr lang="en-US" sz="1500" dirty="0"/>
          </a:p>
          <a:p>
            <a:endParaRPr lang="en-US" sz="1500" dirty="0"/>
          </a:p>
          <a:p>
            <a:endParaRPr lang="en-US" sz="1500" dirty="0"/>
          </a:p>
          <a:p>
            <a:endParaRPr lang="en-CA" sz="1500" dirty="0"/>
          </a:p>
          <a:p>
            <a:endParaRPr lang="en-CA" sz="1500" dirty="0"/>
          </a:p>
          <a:p>
            <a:endParaRPr lang="en-CA" sz="1500" dirty="0"/>
          </a:p>
          <a:p>
            <a:r>
              <a:rPr lang="en-CA" sz="2200" b="0" dirty="0">
                <a:solidFill>
                  <a:schemeClr val="tx1"/>
                </a:solidFill>
                <a:latin typeface="Arial" panose="020B0604020202020204" pitchFamily="34" charset="0"/>
                <a:cs typeface="Arial" panose="020B0604020202020204" pitchFamily="34" charset="0"/>
              </a:rPr>
              <a:t>Scores 0-10, with “0” being the most severe controversy.</a:t>
            </a:r>
            <a:endParaRPr lang="en-US" sz="2200" b="0" dirty="0">
              <a:solidFill>
                <a:schemeClr val="tx1"/>
              </a:solidFill>
              <a:latin typeface="Arial" panose="020B0604020202020204" pitchFamily="34" charset="0"/>
              <a:cs typeface="Arial" panose="020B0604020202020204" pitchFamily="34" charset="0"/>
            </a:endParaRPr>
          </a:p>
          <a:p>
            <a:endParaRPr lang="en-US" sz="1500" dirty="0"/>
          </a:p>
          <a:p>
            <a:endParaRPr lang="en-US" sz="1500" dirty="0"/>
          </a:p>
          <a:p>
            <a:endParaRPr lang="en-US" sz="1500" dirty="0"/>
          </a:p>
          <a:p>
            <a:endParaRPr lang="en-US" sz="1500" dirty="0"/>
          </a:p>
          <a:p>
            <a:endParaRPr lang="en-US" sz="1500" dirty="0"/>
          </a:p>
          <a:p>
            <a:endParaRPr lang="en-CA" dirty="0"/>
          </a:p>
        </p:txBody>
      </p:sp>
      <p:sp>
        <p:nvSpPr>
          <p:cNvPr id="4" name="Slide Number Placeholder 3"/>
          <p:cNvSpPr>
            <a:spLocks noGrp="1"/>
          </p:cNvSpPr>
          <p:nvPr>
            <p:ph type="sldNum" sz="quarter" idx="12"/>
          </p:nvPr>
        </p:nvSpPr>
        <p:spPr/>
        <p:txBody>
          <a:bodyPr/>
          <a:lstStyle/>
          <a:p>
            <a:fld id="{10C1874C-742A-450E-A8E2-E02EDF71D757}" type="slidenum">
              <a:rPr lang="en-CA" smtClean="0">
                <a:solidFill>
                  <a:prstClr val="black"/>
                </a:solidFill>
              </a:rPr>
              <a:pPr/>
              <a:t>34</a:t>
            </a:fld>
            <a:endParaRPr lang="en-CA">
              <a:solidFill>
                <a:prstClr val="black"/>
              </a:solidFill>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453" y="2017525"/>
            <a:ext cx="3926653" cy="14448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07" y="4557434"/>
            <a:ext cx="8037010" cy="1227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1393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MSCI ESG Leaders Index Methodology</a:t>
            </a:r>
            <a:endParaRPr lang="en-CA" sz="3000" dirty="0"/>
          </a:p>
        </p:txBody>
      </p:sp>
      <p:sp>
        <p:nvSpPr>
          <p:cNvPr id="4" name="Slide Number Placeholder 3"/>
          <p:cNvSpPr>
            <a:spLocks noGrp="1"/>
          </p:cNvSpPr>
          <p:nvPr>
            <p:ph type="sldNum" sz="quarter" idx="12"/>
          </p:nvPr>
        </p:nvSpPr>
        <p:spPr/>
        <p:txBody>
          <a:bodyPr/>
          <a:lstStyle/>
          <a:p>
            <a:fld id="{10C1874C-742A-450E-A8E2-E02EDF71D757}" type="slidenum">
              <a:rPr lang="en-CA" smtClean="0">
                <a:solidFill>
                  <a:prstClr val="black"/>
                </a:solidFill>
              </a:rPr>
              <a:pPr/>
              <a:t>35</a:t>
            </a:fld>
            <a:endParaRPr lang="en-CA">
              <a:solidFill>
                <a:prstClr val="black"/>
              </a:solidFill>
            </a:endParaRPr>
          </a:p>
        </p:txBody>
      </p:sp>
      <p:sp>
        <p:nvSpPr>
          <p:cNvPr id="6" name="Rectangle 5"/>
          <p:cNvSpPr/>
          <p:nvPr/>
        </p:nvSpPr>
        <p:spPr>
          <a:xfrm>
            <a:off x="230814" y="5149960"/>
            <a:ext cx="8764765" cy="899591"/>
          </a:xfrm>
          <a:prstGeom prst="rect">
            <a:avLst/>
          </a:prstGeom>
        </p:spPr>
        <p:txBody>
          <a:bodyPr wrap="square" lIns="85570" tIns="42785" rIns="85570" bIns="42785">
            <a:spAutoFit/>
          </a:bodyPr>
          <a:lstStyle/>
          <a:p>
            <a:r>
              <a:rPr lang="en-US" sz="1700" b="1" dirty="0"/>
              <a:t>Controversial Business Involvement</a:t>
            </a:r>
          </a:p>
          <a:p>
            <a:pPr marL="267405" indent="-267405">
              <a:buFont typeface="Arial" panose="020B0604020202020204" pitchFamily="34" charset="0"/>
              <a:buChar char="•"/>
            </a:pPr>
            <a:r>
              <a:rPr lang="en-US" sz="1700" dirty="0"/>
              <a:t>Exclude Alcohol, Tobacco,  Gambling, Nuclear Power, Conventional and Controversial Weapons, Civilian Firearms.</a:t>
            </a:r>
          </a:p>
        </p:txBody>
      </p:sp>
      <p:sp>
        <p:nvSpPr>
          <p:cNvPr id="8" name="Rectangle 7"/>
          <p:cNvSpPr/>
          <p:nvPr/>
        </p:nvSpPr>
        <p:spPr>
          <a:xfrm>
            <a:off x="7322671" y="5951516"/>
            <a:ext cx="2914412" cy="240294"/>
          </a:xfrm>
          <a:prstGeom prst="rect">
            <a:avLst/>
          </a:prstGeom>
        </p:spPr>
        <p:txBody>
          <a:bodyPr wrap="square" lIns="85570" tIns="42785" rIns="85570" bIns="42785">
            <a:spAutoFit/>
          </a:bodyPr>
          <a:lstStyle/>
          <a:p>
            <a:r>
              <a:rPr lang="en-US" sz="900" dirty="0"/>
              <a:t>* </a:t>
            </a:r>
            <a:r>
              <a:rPr lang="en-US" sz="1000" b="1" dirty="0"/>
              <a:t>≥1</a:t>
            </a:r>
            <a:r>
              <a:rPr lang="en-US" sz="900" dirty="0"/>
              <a:t> to remain in the index</a:t>
            </a:r>
            <a:endParaRPr lang="en-CA" sz="1050" dirty="0"/>
          </a:p>
        </p:txBody>
      </p:sp>
      <p:sp>
        <p:nvSpPr>
          <p:cNvPr id="7" name="Rectangle 6"/>
          <p:cNvSpPr/>
          <p:nvPr/>
        </p:nvSpPr>
        <p:spPr>
          <a:xfrm>
            <a:off x="395066" y="1086018"/>
            <a:ext cx="8384811" cy="1286734"/>
          </a:xfrm>
          <a:prstGeom prst="rect">
            <a:avLst/>
          </a:prstGeom>
          <a:ln w="76200">
            <a:solidFill>
              <a:srgbClr val="008000"/>
            </a:solidFill>
          </a:ln>
        </p:spPr>
        <p:txBody>
          <a:bodyPr wrap="square" lIns="85570" tIns="42785" rIns="85570" bIns="42785">
            <a:spAutoFit/>
          </a:bodyPr>
          <a:lstStyle/>
          <a:p>
            <a:pPr algn="ctr"/>
            <a:r>
              <a:rPr lang="en-US" sz="2600" b="1" dirty="0"/>
              <a:t>MSCI ESG Rating (≥BB)</a:t>
            </a:r>
          </a:p>
          <a:p>
            <a:pPr algn="ctr"/>
            <a:r>
              <a:rPr lang="en-US" sz="2600" b="1" dirty="0"/>
              <a:t>– MSCI ESG Controversy Score (≥3</a:t>
            </a:r>
            <a:r>
              <a:rPr lang="en-US" sz="2600" b="1" baseline="30000" dirty="0"/>
              <a:t>*</a:t>
            </a:r>
            <a:r>
              <a:rPr lang="en-US" sz="2600" b="1" dirty="0"/>
              <a:t>)</a:t>
            </a:r>
          </a:p>
          <a:p>
            <a:pPr algn="ctr"/>
            <a:r>
              <a:rPr lang="en-US" sz="2600" b="1" dirty="0"/>
              <a:t> – Controversial Business Involvement</a:t>
            </a:r>
            <a:endParaRPr lang="en-US" sz="2600" b="1" baseline="30000" dirty="0"/>
          </a:p>
        </p:txBody>
      </p:sp>
      <p:pic>
        <p:nvPicPr>
          <p:cNvPr id="9"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1910" t="76913" r="22492" b="3891"/>
          <a:stretch/>
        </p:blipFill>
        <p:spPr bwMode="auto">
          <a:xfrm>
            <a:off x="2313376" y="2623177"/>
            <a:ext cx="4548191" cy="7671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4145" y="3579157"/>
            <a:ext cx="3926653" cy="14448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9712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52AC0-D0B6-48AE-AD5D-A87E8CA9B9C6}"/>
              </a:ext>
            </a:extLst>
          </p:cNvPr>
          <p:cNvSpPr>
            <a:spLocks noGrp="1"/>
          </p:cNvSpPr>
          <p:nvPr>
            <p:ph type="title"/>
          </p:nvPr>
        </p:nvSpPr>
        <p:spPr/>
        <p:txBody>
          <a:bodyPr/>
          <a:lstStyle/>
          <a:p>
            <a:r>
              <a:rPr lang="en-US" dirty="0"/>
              <a:t>Evolving Practice Models: Fee-based Evolves</a:t>
            </a:r>
            <a:endParaRPr lang="en-CA" dirty="0"/>
          </a:p>
        </p:txBody>
      </p:sp>
      <p:sp>
        <p:nvSpPr>
          <p:cNvPr id="3" name="Slide Number Placeholder 2">
            <a:extLst>
              <a:ext uri="{FF2B5EF4-FFF2-40B4-BE49-F238E27FC236}">
                <a16:creationId xmlns:a16="http://schemas.microsoft.com/office/drawing/2014/main" id="{73A0D5A2-0F30-43F4-86A2-CD0892CFFB5D}"/>
              </a:ext>
            </a:extLst>
          </p:cNvPr>
          <p:cNvSpPr>
            <a:spLocks noGrp="1"/>
          </p:cNvSpPr>
          <p:nvPr>
            <p:ph type="sldNum" sz="quarter" idx="11"/>
          </p:nvPr>
        </p:nvSpPr>
        <p:spPr/>
        <p:txBody>
          <a:bodyPr/>
          <a:lstStyle/>
          <a:p>
            <a:pPr>
              <a:defRPr/>
            </a:pPr>
            <a:fld id="{A8C2AA5B-A104-014F-B9FD-226CAFC3787C}" type="slidenum">
              <a:rPr lang="en-US" smtClean="0"/>
              <a:pPr>
                <a:defRPr/>
              </a:pPr>
              <a:t>4</a:t>
            </a:fld>
            <a:endParaRPr lang="en-US" dirty="0"/>
          </a:p>
        </p:txBody>
      </p:sp>
      <p:sp>
        <p:nvSpPr>
          <p:cNvPr id="5" name="Text Placeholder 4">
            <a:extLst>
              <a:ext uri="{FF2B5EF4-FFF2-40B4-BE49-F238E27FC236}">
                <a16:creationId xmlns:a16="http://schemas.microsoft.com/office/drawing/2014/main" id="{8D8F6504-4A90-445C-B50B-6C37DDB932CE}"/>
              </a:ext>
            </a:extLst>
          </p:cNvPr>
          <p:cNvSpPr>
            <a:spLocks noGrp="1"/>
          </p:cNvSpPr>
          <p:nvPr>
            <p:ph type="body" sz="quarter" idx="13"/>
          </p:nvPr>
        </p:nvSpPr>
        <p:spPr/>
        <p:txBody>
          <a:bodyPr/>
          <a:lstStyle/>
          <a:p>
            <a:r>
              <a:rPr lang="en-US" dirty="0"/>
              <a:t>Source: Strategic Insights, March 2019 assets in billions of dollars—growth multiple over past 10 years</a:t>
            </a:r>
            <a:endParaRPr lang="en-CA" dirty="0"/>
          </a:p>
        </p:txBody>
      </p:sp>
      <p:pic>
        <p:nvPicPr>
          <p:cNvPr id="6" name="Content Placeholder 5">
            <a:extLst>
              <a:ext uri="{FF2B5EF4-FFF2-40B4-BE49-F238E27FC236}">
                <a16:creationId xmlns:a16="http://schemas.microsoft.com/office/drawing/2014/main" id="{C537B713-A136-4C92-AB62-9BF91817A4E2}"/>
              </a:ext>
            </a:extLst>
          </p:cNvPr>
          <p:cNvPicPr>
            <a:picLocks noGrp="1" noChangeAspect="1"/>
          </p:cNvPicPr>
          <p:nvPr>
            <p:ph idx="12"/>
          </p:nvPr>
        </p:nvPicPr>
        <p:blipFill>
          <a:blip r:embed="rId3"/>
          <a:stretch>
            <a:fillRect/>
          </a:stretch>
        </p:blipFill>
        <p:spPr>
          <a:xfrm>
            <a:off x="647564" y="1056538"/>
            <a:ext cx="7848872" cy="4744923"/>
          </a:xfrm>
          <a:prstGeom prst="rect">
            <a:avLst/>
          </a:prstGeom>
        </p:spPr>
      </p:pic>
    </p:spTree>
    <p:extLst>
      <p:ext uri="{BB962C8B-B14F-4D97-AF65-F5344CB8AC3E}">
        <p14:creationId xmlns:p14="http://schemas.microsoft.com/office/powerpoint/2010/main" val="1277019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BA880-8411-40D1-8324-7A214EB849B4}"/>
              </a:ext>
            </a:extLst>
          </p:cNvPr>
          <p:cNvSpPr>
            <a:spLocks noGrp="1"/>
          </p:cNvSpPr>
          <p:nvPr>
            <p:ph type="title"/>
          </p:nvPr>
        </p:nvSpPr>
        <p:spPr/>
        <p:txBody>
          <a:bodyPr/>
          <a:lstStyle/>
          <a:p>
            <a:r>
              <a:rPr lang="en-US" dirty="0"/>
              <a:t>Flow of Funds – directional insights based on ETFs</a:t>
            </a:r>
            <a:endParaRPr lang="en-CA" dirty="0"/>
          </a:p>
        </p:txBody>
      </p:sp>
      <p:sp>
        <p:nvSpPr>
          <p:cNvPr id="3" name="Slide Number Placeholder 2">
            <a:extLst>
              <a:ext uri="{FF2B5EF4-FFF2-40B4-BE49-F238E27FC236}">
                <a16:creationId xmlns:a16="http://schemas.microsoft.com/office/drawing/2014/main" id="{9956F35B-DA3D-4498-A9CC-5D6A0EB08B98}"/>
              </a:ext>
            </a:extLst>
          </p:cNvPr>
          <p:cNvSpPr>
            <a:spLocks noGrp="1"/>
          </p:cNvSpPr>
          <p:nvPr>
            <p:ph type="sldNum" sz="quarter" idx="11"/>
          </p:nvPr>
        </p:nvSpPr>
        <p:spPr/>
        <p:txBody>
          <a:bodyPr/>
          <a:lstStyle/>
          <a:p>
            <a:pPr>
              <a:defRPr/>
            </a:pPr>
            <a:fld id="{A8C2AA5B-A104-014F-B9FD-226CAFC3787C}" type="slidenum">
              <a:rPr lang="en-US" smtClean="0"/>
              <a:pPr>
                <a:defRPr/>
              </a:pPr>
              <a:t>5</a:t>
            </a:fld>
            <a:endParaRPr lang="en-US" dirty="0"/>
          </a:p>
        </p:txBody>
      </p:sp>
      <p:sp>
        <p:nvSpPr>
          <p:cNvPr id="5" name="Text Placeholder 4">
            <a:extLst>
              <a:ext uri="{FF2B5EF4-FFF2-40B4-BE49-F238E27FC236}">
                <a16:creationId xmlns:a16="http://schemas.microsoft.com/office/drawing/2014/main" id="{B35DF740-CCA0-459D-AA77-473DDB97DD6A}"/>
              </a:ext>
            </a:extLst>
          </p:cNvPr>
          <p:cNvSpPr>
            <a:spLocks noGrp="1"/>
          </p:cNvSpPr>
          <p:nvPr>
            <p:ph type="body" sz="quarter" idx="13"/>
          </p:nvPr>
        </p:nvSpPr>
        <p:spPr/>
        <p:txBody>
          <a:bodyPr/>
          <a:lstStyle/>
          <a:p>
            <a:r>
              <a:rPr lang="en-CA" dirty="0"/>
              <a:t>Source: BMO Global Asset Management, Jan 2020</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721" y="1080655"/>
            <a:ext cx="8456558" cy="4558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6338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2A23F-3821-4CA2-A77F-35EB815C0588}"/>
              </a:ext>
            </a:extLst>
          </p:cNvPr>
          <p:cNvSpPr>
            <a:spLocks noGrp="1"/>
          </p:cNvSpPr>
          <p:nvPr>
            <p:ph type="title"/>
          </p:nvPr>
        </p:nvSpPr>
        <p:spPr/>
        <p:txBody>
          <a:bodyPr/>
          <a:lstStyle/>
          <a:p>
            <a:r>
              <a:rPr lang="en-CA" dirty="0"/>
              <a:t>Flow of Funds – directional insights based on ETFs</a:t>
            </a:r>
          </a:p>
        </p:txBody>
      </p:sp>
      <p:sp>
        <p:nvSpPr>
          <p:cNvPr id="3" name="Slide Number Placeholder 2">
            <a:extLst>
              <a:ext uri="{FF2B5EF4-FFF2-40B4-BE49-F238E27FC236}">
                <a16:creationId xmlns:a16="http://schemas.microsoft.com/office/drawing/2014/main" id="{32D014E1-D3CE-4BC3-BC5A-3EA65BEF446D}"/>
              </a:ext>
            </a:extLst>
          </p:cNvPr>
          <p:cNvSpPr>
            <a:spLocks noGrp="1"/>
          </p:cNvSpPr>
          <p:nvPr>
            <p:ph type="sldNum" sz="quarter" idx="11"/>
          </p:nvPr>
        </p:nvSpPr>
        <p:spPr/>
        <p:txBody>
          <a:bodyPr/>
          <a:lstStyle/>
          <a:p>
            <a:pPr>
              <a:defRPr/>
            </a:pPr>
            <a:fld id="{A8C2AA5B-A104-014F-B9FD-226CAFC3787C}" type="slidenum">
              <a:rPr lang="en-US" smtClean="0"/>
              <a:pPr>
                <a:defRPr/>
              </a:pPr>
              <a:t>6</a:t>
            </a:fld>
            <a:endParaRPr lang="en-US" dirty="0"/>
          </a:p>
        </p:txBody>
      </p:sp>
      <p:sp>
        <p:nvSpPr>
          <p:cNvPr id="5" name="Text Placeholder 4">
            <a:extLst>
              <a:ext uri="{FF2B5EF4-FFF2-40B4-BE49-F238E27FC236}">
                <a16:creationId xmlns:a16="http://schemas.microsoft.com/office/drawing/2014/main" id="{98DCFD3C-3A15-49B2-BE48-A63E4730F32E}"/>
              </a:ext>
            </a:extLst>
          </p:cNvPr>
          <p:cNvSpPr>
            <a:spLocks noGrp="1"/>
          </p:cNvSpPr>
          <p:nvPr>
            <p:ph type="body" sz="quarter" idx="13"/>
          </p:nvPr>
        </p:nvSpPr>
        <p:spPr/>
        <p:txBody>
          <a:bodyPr/>
          <a:lstStyle/>
          <a:p>
            <a:endParaRPr lang="en-CA"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56" y="1189250"/>
            <a:ext cx="7908636" cy="434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4">
            <a:extLst>
              <a:ext uri="{FF2B5EF4-FFF2-40B4-BE49-F238E27FC236}">
                <a16:creationId xmlns:a16="http://schemas.microsoft.com/office/drawing/2014/main" id="{B35DF740-CCA0-459D-AA77-473DDB97DD6A}"/>
              </a:ext>
            </a:extLst>
          </p:cNvPr>
          <p:cNvSpPr txBox="1">
            <a:spLocks/>
          </p:cNvSpPr>
          <p:nvPr/>
        </p:nvSpPr>
        <p:spPr bwMode="auto">
          <a:xfrm>
            <a:off x="539552" y="5638800"/>
            <a:ext cx="82407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lvl1pPr marL="0" indent="0" algn="l" defTabSz="457200" rtl="0" eaLnBrk="1" fontAlgn="base" hangingPunct="1">
              <a:spcBef>
                <a:spcPts val="0"/>
              </a:spcBef>
              <a:spcAft>
                <a:spcPct val="0"/>
              </a:spcAft>
              <a:buFont typeface="Arial" charset="0"/>
              <a:buNone/>
              <a:defRPr sz="1000" b="0" kern="1200">
                <a:solidFill>
                  <a:schemeClr val="tx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dirty="0"/>
              <a:t>Source: BMO Global Asset Management, Jan 2020</a:t>
            </a:r>
          </a:p>
        </p:txBody>
      </p:sp>
    </p:spTree>
    <p:extLst>
      <p:ext uri="{BB962C8B-B14F-4D97-AF65-F5344CB8AC3E}">
        <p14:creationId xmlns:p14="http://schemas.microsoft.com/office/powerpoint/2010/main" val="3772162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BMO ETFs &amp; Overall Industry</a:t>
            </a:r>
            <a:endParaRPr lang="en-US" dirty="0"/>
          </a:p>
        </p:txBody>
      </p:sp>
      <p:sp>
        <p:nvSpPr>
          <p:cNvPr id="4" name="Slide Number Placeholder 3"/>
          <p:cNvSpPr>
            <a:spLocks noGrp="1"/>
          </p:cNvSpPr>
          <p:nvPr>
            <p:ph type="sldNum" sz="quarter" idx="12"/>
          </p:nvPr>
        </p:nvSpPr>
        <p:spPr/>
        <p:txBody>
          <a:bodyPr/>
          <a:lstStyle/>
          <a:p>
            <a:fld id="{86AB923B-19CD-554A-A7CB-5C782A182CEF}" type="slidenum">
              <a:rPr lang="en-US" smtClean="0">
                <a:solidFill>
                  <a:prstClr val="black"/>
                </a:solidFill>
              </a:rPr>
              <a:pPr/>
              <a:t>7</a:t>
            </a:fld>
            <a:endParaRPr lang="en-US" dirty="0">
              <a:solidFill>
                <a:prstClr val="black"/>
              </a:solidFill>
            </a:endParaRPr>
          </a:p>
        </p:txBody>
      </p:sp>
      <p:grpSp>
        <p:nvGrpSpPr>
          <p:cNvPr id="37" name="Group 36"/>
          <p:cNvGrpSpPr/>
          <p:nvPr/>
        </p:nvGrpSpPr>
        <p:grpSpPr>
          <a:xfrm>
            <a:off x="7084" y="1179622"/>
            <a:ext cx="880264" cy="617376"/>
            <a:chOff x="5297522" y="2765781"/>
            <a:chExt cx="870158" cy="627433"/>
          </a:xfrm>
        </p:grpSpPr>
        <p:sp>
          <p:nvSpPr>
            <p:cNvPr id="38" name="Oval 37"/>
            <p:cNvSpPr>
              <a:spLocks noChangeAspect="1"/>
            </p:cNvSpPr>
            <p:nvPr/>
          </p:nvSpPr>
          <p:spPr>
            <a:xfrm>
              <a:off x="5438097" y="2765781"/>
              <a:ext cx="627433" cy="627433"/>
            </a:xfrm>
            <a:prstGeom prst="ellipse">
              <a:avLst/>
            </a:prstGeom>
            <a:solidFill>
              <a:srgbClr val="0070C0"/>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sz="1400" dirty="0">
                <a:solidFill>
                  <a:prstClr val="white"/>
                </a:solidFill>
              </a:endParaRPr>
            </a:p>
          </p:txBody>
        </p:sp>
        <p:sp>
          <p:nvSpPr>
            <p:cNvPr id="39" name="Content Placeholder 36"/>
            <p:cNvSpPr txBox="1">
              <a:spLocks/>
            </p:cNvSpPr>
            <p:nvPr/>
          </p:nvSpPr>
          <p:spPr>
            <a:xfrm>
              <a:off x="5297522" y="2925568"/>
              <a:ext cx="870158" cy="288799"/>
            </a:xfrm>
            <a:prstGeom prst="rect">
              <a:avLst/>
            </a:prstGeom>
          </p:spPr>
          <p:txBody>
            <a:bodyPr vert="horz" wrap="square" lIns="91440" tIns="45720" rIns="91440" bIns="45720" rtlCol="0">
              <a:spAutoFit/>
            </a:bodyPr>
            <a:lstStyle>
              <a:lvl1pPr marL="177800" indent="-177800" algn="l" defTabSz="457200" rtl="0" eaLnBrk="1" latinLnBrk="0" hangingPunct="1">
                <a:spcBef>
                  <a:spcPts val="0"/>
                </a:spcBef>
                <a:spcAft>
                  <a:spcPts val="600"/>
                </a:spcAft>
                <a:buFont typeface="Arial"/>
                <a:buChar char="•"/>
                <a:defRPr sz="2000" b="0" i="0" kern="1200">
                  <a:solidFill>
                    <a:schemeClr val="bg1"/>
                  </a:solidFill>
                  <a:latin typeface="+mj-lt"/>
                  <a:ea typeface="+mn-ea"/>
                  <a:cs typeface="Arial"/>
                </a:defRPr>
              </a:lvl1pPr>
              <a:lvl2pPr marL="742950" indent="-28575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2pPr>
              <a:lvl3pPr marL="11430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3pPr>
              <a:lvl4pPr marL="16002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4pPr>
              <a:lvl5pPr marL="20574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SzPct val="80000"/>
                <a:buFont typeface="Arial"/>
                <a:buNone/>
              </a:pPr>
              <a:r>
                <a:rPr lang="en-CA" sz="1400" b="1" dirty="0">
                  <a:solidFill>
                    <a:prstClr val="white"/>
                  </a:solidFill>
                  <a:latin typeface="Arial" panose="020B0604020202020204" pitchFamily="34" charset="0"/>
                  <a:cs typeface="Arial" panose="020B0604020202020204" pitchFamily="34" charset="0"/>
                </a:rPr>
                <a:t>#1</a:t>
              </a:r>
              <a:endParaRPr lang="en-CA" sz="1050" dirty="0">
                <a:solidFill>
                  <a:prstClr val="white"/>
                </a:solidFill>
                <a:latin typeface="Arial" panose="020B0604020202020204" pitchFamily="34" charset="0"/>
                <a:cs typeface="Arial" panose="020B0604020202020204" pitchFamily="34" charset="0"/>
              </a:endParaRPr>
            </a:p>
          </p:txBody>
        </p:sp>
      </p:grpSp>
      <p:sp>
        <p:nvSpPr>
          <p:cNvPr id="41" name="Content Placeholder 36"/>
          <p:cNvSpPr txBox="1">
            <a:spLocks/>
          </p:cNvSpPr>
          <p:nvPr/>
        </p:nvSpPr>
        <p:spPr>
          <a:xfrm>
            <a:off x="848860" y="1232466"/>
            <a:ext cx="2396571" cy="523220"/>
          </a:xfrm>
          <a:prstGeom prst="rect">
            <a:avLst/>
          </a:prstGeom>
        </p:spPr>
        <p:txBody>
          <a:bodyPr vert="horz" wrap="square" lIns="91440" tIns="45720" rIns="91440" bIns="45720" rtlCol="0" anchor="ctr" anchorCtr="0">
            <a:spAutoFit/>
          </a:bodyPr>
          <a:lstStyle>
            <a:lvl1pPr marL="177800" indent="-177800" algn="l" defTabSz="457200" rtl="0" eaLnBrk="1" latinLnBrk="0" hangingPunct="1">
              <a:spcBef>
                <a:spcPts val="0"/>
              </a:spcBef>
              <a:spcAft>
                <a:spcPts val="600"/>
              </a:spcAft>
              <a:buFont typeface="Arial"/>
              <a:buChar char="•"/>
              <a:defRPr sz="2000" b="0" i="0" kern="1200">
                <a:solidFill>
                  <a:schemeClr val="bg1"/>
                </a:solidFill>
                <a:latin typeface="+mj-lt"/>
                <a:ea typeface="+mn-ea"/>
                <a:cs typeface="Arial"/>
              </a:defRPr>
            </a:lvl1pPr>
            <a:lvl2pPr marL="742950" indent="-28575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2pPr>
            <a:lvl3pPr marL="11430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3pPr>
            <a:lvl4pPr marL="16002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4pPr>
            <a:lvl5pPr marL="20574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SzPct val="80000"/>
              <a:buFont typeface="Arial"/>
              <a:buNone/>
            </a:pPr>
            <a:r>
              <a:rPr lang="en-CA" sz="1400" dirty="0">
                <a:solidFill>
                  <a:srgbClr val="323232"/>
                </a:solidFill>
                <a:latin typeface="Arial" panose="020B0604020202020204" pitchFamily="34" charset="0"/>
                <a:cs typeface="Arial" panose="020B0604020202020204" pitchFamily="34" charset="0"/>
              </a:rPr>
              <a:t>in  Canadian net new assets 9 years in a row</a:t>
            </a:r>
            <a:r>
              <a:rPr lang="en-CA" sz="1400" baseline="30000" dirty="0">
                <a:solidFill>
                  <a:srgbClr val="323232"/>
                </a:solidFill>
                <a:latin typeface="Arial" panose="020B0604020202020204" pitchFamily="34" charset="0"/>
                <a:cs typeface="Arial" panose="020B0604020202020204" pitchFamily="34" charset="0"/>
              </a:rPr>
              <a:t>1</a:t>
            </a:r>
          </a:p>
        </p:txBody>
      </p:sp>
      <p:sp>
        <p:nvSpPr>
          <p:cNvPr id="46" name="TextBox 45"/>
          <p:cNvSpPr txBox="1"/>
          <p:nvPr/>
        </p:nvSpPr>
        <p:spPr>
          <a:xfrm>
            <a:off x="325506" y="5877272"/>
            <a:ext cx="9144000" cy="246221"/>
          </a:xfrm>
          <a:prstGeom prst="rect">
            <a:avLst/>
          </a:prstGeom>
          <a:noFill/>
        </p:spPr>
        <p:txBody>
          <a:bodyPr wrap="square" rtlCol="0">
            <a:spAutoFit/>
          </a:bodyPr>
          <a:lstStyle/>
          <a:p>
            <a:r>
              <a:rPr lang="en-CA" sz="1000" baseline="30000" dirty="0">
                <a:latin typeface="Arial" panose="020B0604020202020204" pitchFamily="34" charset="0"/>
                <a:cs typeface="Arial" panose="020B0604020202020204" pitchFamily="34" charset="0"/>
              </a:rPr>
              <a:t>1,</a:t>
            </a:r>
            <a:r>
              <a:rPr lang="en-CA" sz="1000" dirty="0">
                <a:latin typeface="Arial" panose="020B0604020202020204" pitchFamily="34" charset="0"/>
                <a:cs typeface="Arial" panose="020B0604020202020204" pitchFamily="34" charset="0"/>
              </a:rPr>
              <a:t> Bloomberg December 2019. </a:t>
            </a:r>
            <a:r>
              <a:rPr lang="en-CA" sz="1000" baseline="30000" dirty="0">
                <a:latin typeface="Arial" panose="020B0604020202020204" pitchFamily="34" charset="0"/>
                <a:cs typeface="Arial" panose="020B0604020202020204" pitchFamily="34" charset="0"/>
              </a:rPr>
              <a:t>2, </a:t>
            </a:r>
            <a:r>
              <a:rPr lang="en-CA" sz="1000" dirty="0">
                <a:latin typeface="Arial" panose="020B0604020202020204" pitchFamily="34" charset="0"/>
                <a:cs typeface="Arial" panose="020B0604020202020204" pitchFamily="34" charset="0"/>
              </a:rPr>
              <a:t> ETFGI December 2019.  </a:t>
            </a:r>
            <a:r>
              <a:rPr lang="en-CA" sz="1000" baseline="30000" dirty="0">
                <a:latin typeface="Arial" panose="020B0604020202020204" pitchFamily="34" charset="0"/>
                <a:cs typeface="Arial" panose="020B0604020202020204" pitchFamily="34" charset="0"/>
              </a:rPr>
              <a:t>3</a:t>
            </a:r>
            <a:r>
              <a:rPr lang="en-CA" sz="1000" dirty="0"/>
              <a:t>PRI 2019 Assessment Report.</a:t>
            </a:r>
            <a:endParaRPr lang="en-CA" sz="1000" dirty="0">
              <a:latin typeface="Arial" panose="020B0604020202020204" pitchFamily="34" charset="0"/>
              <a:cs typeface="Arial" panose="020B0604020202020204" pitchFamily="34" charset="0"/>
            </a:endParaRPr>
          </a:p>
        </p:txBody>
      </p:sp>
      <p:grpSp>
        <p:nvGrpSpPr>
          <p:cNvPr id="50" name="Group 49"/>
          <p:cNvGrpSpPr/>
          <p:nvPr/>
        </p:nvGrpSpPr>
        <p:grpSpPr>
          <a:xfrm>
            <a:off x="6352883" y="1199105"/>
            <a:ext cx="880264" cy="617376"/>
            <a:chOff x="5346126" y="2033868"/>
            <a:chExt cx="870158" cy="627433"/>
          </a:xfrm>
        </p:grpSpPr>
        <p:sp>
          <p:nvSpPr>
            <p:cNvPr id="51" name="Oval 50"/>
            <p:cNvSpPr>
              <a:spLocks noChangeAspect="1"/>
            </p:cNvSpPr>
            <p:nvPr/>
          </p:nvSpPr>
          <p:spPr>
            <a:xfrm>
              <a:off x="5438097" y="2033868"/>
              <a:ext cx="627433" cy="627433"/>
            </a:xfrm>
            <a:prstGeom prst="ellipse">
              <a:avLst/>
            </a:prstGeom>
            <a:solidFill>
              <a:srgbClr val="0070C0"/>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sz="1400" dirty="0">
                <a:solidFill>
                  <a:prstClr val="white"/>
                </a:solidFill>
              </a:endParaRPr>
            </a:p>
          </p:txBody>
        </p:sp>
        <p:sp>
          <p:nvSpPr>
            <p:cNvPr id="52" name="Content Placeholder 36"/>
            <p:cNvSpPr txBox="1">
              <a:spLocks/>
            </p:cNvSpPr>
            <p:nvPr/>
          </p:nvSpPr>
          <p:spPr>
            <a:xfrm>
              <a:off x="5346126" y="2142639"/>
              <a:ext cx="870158" cy="258052"/>
            </a:xfrm>
            <a:prstGeom prst="rect">
              <a:avLst/>
            </a:prstGeom>
          </p:spPr>
          <p:txBody>
            <a:bodyPr vert="horz" wrap="square" lIns="91440" tIns="45720" rIns="91440" bIns="45720" rtlCol="0">
              <a:spAutoFit/>
            </a:bodyPr>
            <a:lstStyle>
              <a:lvl1pPr marL="177800" indent="-177800" algn="l" defTabSz="457200" rtl="0" eaLnBrk="1" latinLnBrk="0" hangingPunct="1">
                <a:spcBef>
                  <a:spcPts val="0"/>
                </a:spcBef>
                <a:spcAft>
                  <a:spcPts val="600"/>
                </a:spcAft>
                <a:buFont typeface="Arial"/>
                <a:buChar char="•"/>
                <a:defRPr sz="2000" b="0" i="0" kern="1200">
                  <a:solidFill>
                    <a:schemeClr val="bg1"/>
                  </a:solidFill>
                  <a:latin typeface="+mj-lt"/>
                  <a:ea typeface="+mn-ea"/>
                  <a:cs typeface="Arial"/>
                </a:defRPr>
              </a:lvl1pPr>
              <a:lvl2pPr marL="742950" indent="-28575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2pPr>
              <a:lvl3pPr marL="11430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3pPr>
              <a:lvl4pPr marL="16002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4pPr>
              <a:lvl5pPr marL="20574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SzPct val="80000"/>
                <a:buFont typeface="Arial"/>
                <a:buNone/>
              </a:pPr>
              <a:endParaRPr lang="en-CA" sz="1050" dirty="0">
                <a:solidFill>
                  <a:prstClr val="white"/>
                </a:solidFill>
                <a:latin typeface="Arial" panose="020B0604020202020204" pitchFamily="34" charset="0"/>
                <a:cs typeface="Arial" panose="020B0604020202020204" pitchFamily="34" charset="0"/>
              </a:endParaRPr>
            </a:p>
          </p:txBody>
        </p:sp>
      </p:grpSp>
      <p:sp>
        <p:nvSpPr>
          <p:cNvPr id="53" name="TextBox 52"/>
          <p:cNvSpPr txBox="1"/>
          <p:nvPr/>
        </p:nvSpPr>
        <p:spPr>
          <a:xfrm>
            <a:off x="3172549" y="2090962"/>
            <a:ext cx="850472" cy="307777"/>
          </a:xfrm>
          <a:prstGeom prst="rect">
            <a:avLst/>
          </a:prstGeom>
          <a:noFill/>
        </p:spPr>
        <p:txBody>
          <a:bodyPr wrap="square" rtlCol="0">
            <a:spAutoFit/>
          </a:bodyPr>
          <a:lstStyle/>
          <a:p>
            <a:pPr algn="ctr"/>
            <a:r>
              <a:rPr lang="en-CA" sz="1400" b="1" dirty="0">
                <a:solidFill>
                  <a:prstClr val="white"/>
                </a:solidFill>
                <a:latin typeface="Arial" panose="020B0604020202020204" pitchFamily="34" charset="0"/>
                <a:cs typeface="Arial" panose="020B0604020202020204" pitchFamily="34" charset="0"/>
              </a:rPr>
              <a:t>Top 1</a:t>
            </a:r>
          </a:p>
        </p:txBody>
      </p:sp>
      <p:sp>
        <p:nvSpPr>
          <p:cNvPr id="56" name="TextBox 55"/>
          <p:cNvSpPr txBox="1"/>
          <p:nvPr/>
        </p:nvSpPr>
        <p:spPr>
          <a:xfrm>
            <a:off x="6543024" y="1367038"/>
            <a:ext cx="551785" cy="305002"/>
          </a:xfrm>
          <a:prstGeom prst="rect">
            <a:avLst/>
          </a:prstGeom>
          <a:noFill/>
        </p:spPr>
        <p:txBody>
          <a:bodyPr wrap="square" rtlCol="0">
            <a:spAutoFit/>
          </a:bodyPr>
          <a:lstStyle/>
          <a:p>
            <a:r>
              <a:rPr lang="en-CA" sz="1400" b="1" dirty="0">
                <a:solidFill>
                  <a:prstClr val="white"/>
                </a:solidFill>
                <a:latin typeface="Arial" panose="020B0604020202020204" pitchFamily="34" charset="0"/>
                <a:cs typeface="Arial" panose="020B0604020202020204" pitchFamily="34" charset="0"/>
              </a:rPr>
              <a:t>#1</a:t>
            </a:r>
          </a:p>
        </p:txBody>
      </p:sp>
      <p:sp>
        <p:nvSpPr>
          <p:cNvPr id="58" name="Content Placeholder 36"/>
          <p:cNvSpPr txBox="1">
            <a:spLocks/>
          </p:cNvSpPr>
          <p:nvPr/>
        </p:nvSpPr>
        <p:spPr>
          <a:xfrm>
            <a:off x="7154947" y="1166314"/>
            <a:ext cx="1981969" cy="738664"/>
          </a:xfrm>
          <a:prstGeom prst="rect">
            <a:avLst/>
          </a:prstGeom>
        </p:spPr>
        <p:txBody>
          <a:bodyPr vert="horz" wrap="square" lIns="91440" tIns="45720" rIns="91440" bIns="45720" rtlCol="0" anchor="ctr" anchorCtr="0">
            <a:spAutoFit/>
          </a:bodyPr>
          <a:lstStyle>
            <a:lvl1pPr marL="177800" indent="-177800" algn="l" defTabSz="457200" rtl="0" eaLnBrk="1" latinLnBrk="0" hangingPunct="1">
              <a:spcBef>
                <a:spcPts val="0"/>
              </a:spcBef>
              <a:spcAft>
                <a:spcPts val="600"/>
              </a:spcAft>
              <a:buFont typeface="Arial"/>
              <a:buChar char="•"/>
              <a:defRPr sz="2000" b="0" i="0" kern="1200">
                <a:solidFill>
                  <a:schemeClr val="bg1"/>
                </a:solidFill>
                <a:latin typeface="+mj-lt"/>
                <a:ea typeface="+mn-ea"/>
                <a:cs typeface="Arial"/>
              </a:defRPr>
            </a:lvl1pPr>
            <a:lvl2pPr marL="742950" indent="-28575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2pPr>
            <a:lvl3pPr marL="11430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3pPr>
            <a:lvl4pPr marL="16002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4pPr>
            <a:lvl5pPr marL="20574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SzPct val="80000"/>
              <a:buFont typeface="Arial"/>
              <a:buNone/>
            </a:pPr>
            <a:r>
              <a:rPr lang="en-CA" sz="1400" dirty="0">
                <a:solidFill>
                  <a:srgbClr val="323232"/>
                </a:solidFill>
                <a:latin typeface="Arial" panose="020B0604020202020204" pitchFamily="34" charset="0"/>
                <a:cs typeface="Arial" panose="020B0604020202020204" pitchFamily="34" charset="0"/>
              </a:rPr>
              <a:t>Canadian smart beta ETF provider based on AUM</a:t>
            </a:r>
            <a:r>
              <a:rPr lang="en-CA" sz="1400" baseline="30000" dirty="0">
                <a:solidFill>
                  <a:srgbClr val="323232"/>
                </a:solidFill>
                <a:latin typeface="Arial" panose="020B0604020202020204" pitchFamily="34" charset="0"/>
                <a:cs typeface="Arial" panose="020B0604020202020204" pitchFamily="34" charset="0"/>
              </a:rPr>
              <a:t>2</a:t>
            </a:r>
          </a:p>
        </p:txBody>
      </p:sp>
      <p:sp>
        <p:nvSpPr>
          <p:cNvPr id="59" name="TextBox 58"/>
          <p:cNvSpPr txBox="1"/>
          <p:nvPr/>
        </p:nvSpPr>
        <p:spPr>
          <a:xfrm>
            <a:off x="3220635" y="2092339"/>
            <a:ext cx="3113586" cy="216024"/>
          </a:xfrm>
          <a:prstGeom prst="rect">
            <a:avLst/>
          </a:prstGeom>
          <a:noFill/>
        </p:spPr>
        <p:txBody>
          <a:bodyPr wrap="square" lIns="0" tIns="0" rIns="0" bIns="0" rtlCol="0">
            <a:noAutofit/>
          </a:bodyPr>
          <a:lstStyle/>
          <a:p>
            <a:pPr>
              <a:spcBef>
                <a:spcPts val="1000"/>
              </a:spcBef>
            </a:pPr>
            <a:r>
              <a:rPr lang="en-CA" sz="2000" b="1" dirty="0">
                <a:solidFill>
                  <a:srgbClr val="0070C0"/>
                </a:solidFill>
                <a:latin typeface="Arial"/>
                <a:cs typeface="Arial"/>
              </a:rPr>
              <a:t>Canadian ETF Market</a:t>
            </a:r>
            <a:endParaRPr lang="en-US" sz="2000" b="1" dirty="0">
              <a:solidFill>
                <a:srgbClr val="0070C0"/>
              </a:solidFill>
              <a:latin typeface="Arial"/>
              <a:cs typeface="Arial"/>
            </a:endParaRPr>
          </a:p>
        </p:txBody>
      </p:sp>
      <p:sp>
        <p:nvSpPr>
          <p:cNvPr id="60" name="TextBox 59"/>
          <p:cNvSpPr txBox="1"/>
          <p:nvPr/>
        </p:nvSpPr>
        <p:spPr>
          <a:xfrm rot="16200000">
            <a:off x="138993" y="2985822"/>
            <a:ext cx="1411724" cy="288032"/>
          </a:xfrm>
          <a:prstGeom prst="rect">
            <a:avLst/>
          </a:prstGeom>
          <a:noFill/>
        </p:spPr>
        <p:txBody>
          <a:bodyPr wrap="square" lIns="0" tIns="0" rIns="0" bIns="0" rtlCol="0">
            <a:noAutofit/>
          </a:bodyPr>
          <a:lstStyle/>
          <a:p>
            <a:pPr>
              <a:spcBef>
                <a:spcPts val="1000"/>
              </a:spcBef>
            </a:pPr>
            <a:r>
              <a:rPr lang="en-CA" sz="1200" dirty="0">
                <a:solidFill>
                  <a:prstClr val="black"/>
                </a:solidFill>
                <a:latin typeface="Arial"/>
                <a:cs typeface="Arial"/>
              </a:rPr>
              <a:t>Assets $</a:t>
            </a:r>
            <a:r>
              <a:rPr lang="en-CA" sz="1200" dirty="0" err="1">
                <a:solidFill>
                  <a:prstClr val="black"/>
                </a:solidFill>
                <a:latin typeface="Arial"/>
                <a:cs typeface="Arial"/>
              </a:rPr>
              <a:t>bn</a:t>
            </a:r>
            <a:endParaRPr lang="en-US" sz="1200" dirty="0">
              <a:solidFill>
                <a:prstClr val="black"/>
              </a:solidFill>
              <a:latin typeface="Arial"/>
              <a:cs typeface="Arial"/>
            </a:endParaRPr>
          </a:p>
        </p:txBody>
      </p:sp>
      <p:grpSp>
        <p:nvGrpSpPr>
          <p:cNvPr id="64" name="Group 63">
            <a:extLst>
              <a:ext uri="{FF2B5EF4-FFF2-40B4-BE49-F238E27FC236}">
                <a16:creationId xmlns:a16="http://schemas.microsoft.com/office/drawing/2014/main" id="{4ABBBFC9-0C18-45A8-A03A-B8C937B26A5C}"/>
              </a:ext>
            </a:extLst>
          </p:cNvPr>
          <p:cNvGrpSpPr/>
          <p:nvPr/>
        </p:nvGrpSpPr>
        <p:grpSpPr>
          <a:xfrm>
            <a:off x="3028261" y="1148302"/>
            <a:ext cx="880264" cy="617376"/>
            <a:chOff x="5321264" y="1286617"/>
            <a:chExt cx="870158" cy="627433"/>
          </a:xfrm>
        </p:grpSpPr>
        <p:sp>
          <p:nvSpPr>
            <p:cNvPr id="65" name="Oval 64">
              <a:extLst>
                <a:ext uri="{FF2B5EF4-FFF2-40B4-BE49-F238E27FC236}">
                  <a16:creationId xmlns:a16="http://schemas.microsoft.com/office/drawing/2014/main" id="{3F76E8E0-2580-4A1A-8601-E30B0B654403}"/>
                </a:ext>
              </a:extLst>
            </p:cNvPr>
            <p:cNvSpPr>
              <a:spLocks noChangeAspect="1"/>
            </p:cNvSpPr>
            <p:nvPr/>
          </p:nvSpPr>
          <p:spPr>
            <a:xfrm>
              <a:off x="5438097" y="1286617"/>
              <a:ext cx="627433" cy="627433"/>
            </a:xfrm>
            <a:prstGeom prst="ellipse">
              <a:avLst/>
            </a:prstGeom>
            <a:solidFill>
              <a:srgbClr val="0070C0"/>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sz="1400" dirty="0">
                <a:solidFill>
                  <a:prstClr val="black"/>
                </a:solidFill>
              </a:endParaRPr>
            </a:p>
          </p:txBody>
        </p:sp>
        <p:sp>
          <p:nvSpPr>
            <p:cNvPr id="66" name="Content Placeholder 36">
              <a:extLst>
                <a:ext uri="{FF2B5EF4-FFF2-40B4-BE49-F238E27FC236}">
                  <a16:creationId xmlns:a16="http://schemas.microsoft.com/office/drawing/2014/main" id="{EEDAF3E0-D152-41F6-90E8-A5F99626B04E}"/>
                </a:ext>
              </a:extLst>
            </p:cNvPr>
            <p:cNvSpPr txBox="1">
              <a:spLocks/>
            </p:cNvSpPr>
            <p:nvPr/>
          </p:nvSpPr>
          <p:spPr>
            <a:xfrm>
              <a:off x="5321264" y="1306093"/>
              <a:ext cx="870158" cy="341462"/>
            </a:xfrm>
            <a:prstGeom prst="rect">
              <a:avLst/>
            </a:prstGeom>
          </p:spPr>
          <p:txBody>
            <a:bodyPr vert="horz" wrap="square" lIns="91440" tIns="45720" rIns="91440" bIns="45720" rtlCol="0">
              <a:spAutoFit/>
            </a:bodyPr>
            <a:lstStyle>
              <a:lvl1pPr marL="177800" indent="-177800" algn="l" defTabSz="457200" rtl="0" eaLnBrk="1" latinLnBrk="0" hangingPunct="1">
                <a:spcBef>
                  <a:spcPts val="0"/>
                </a:spcBef>
                <a:spcAft>
                  <a:spcPts val="600"/>
                </a:spcAft>
                <a:buFont typeface="Arial"/>
                <a:buChar char="•"/>
                <a:defRPr sz="2000" b="0" i="0" kern="1200">
                  <a:solidFill>
                    <a:schemeClr val="bg1"/>
                  </a:solidFill>
                  <a:latin typeface="+mj-lt"/>
                  <a:ea typeface="+mn-ea"/>
                  <a:cs typeface="Arial"/>
                </a:defRPr>
              </a:lvl1pPr>
              <a:lvl2pPr marL="742950" indent="-28575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2pPr>
              <a:lvl3pPr marL="11430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3pPr>
              <a:lvl4pPr marL="16002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4pPr>
              <a:lvl5pPr marL="20574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ts val="1900"/>
                </a:lnSpc>
                <a:spcAft>
                  <a:spcPts val="0"/>
                </a:spcAft>
                <a:buSzPct val="80000"/>
                <a:buFont typeface="Arial"/>
                <a:buNone/>
              </a:pPr>
              <a:endParaRPr lang="en-CA" sz="1400" dirty="0">
                <a:solidFill>
                  <a:prstClr val="white"/>
                </a:solidFill>
                <a:latin typeface="Arial" panose="020B0604020202020204" pitchFamily="34" charset="0"/>
                <a:cs typeface="Arial" panose="020B0604020202020204" pitchFamily="34" charset="0"/>
              </a:endParaRPr>
            </a:p>
          </p:txBody>
        </p:sp>
      </p:grpSp>
      <p:sp>
        <p:nvSpPr>
          <p:cNvPr id="67" name="Content Placeholder 36">
            <a:extLst>
              <a:ext uri="{FF2B5EF4-FFF2-40B4-BE49-F238E27FC236}">
                <a16:creationId xmlns:a16="http://schemas.microsoft.com/office/drawing/2014/main" id="{2CA384E2-9CF0-458C-A67E-54F8E5F88F29}"/>
              </a:ext>
            </a:extLst>
          </p:cNvPr>
          <p:cNvSpPr txBox="1">
            <a:spLocks/>
          </p:cNvSpPr>
          <p:nvPr/>
        </p:nvSpPr>
        <p:spPr>
          <a:xfrm>
            <a:off x="3845893" y="1218929"/>
            <a:ext cx="2300363" cy="523220"/>
          </a:xfrm>
          <a:prstGeom prst="rect">
            <a:avLst/>
          </a:prstGeom>
        </p:spPr>
        <p:txBody>
          <a:bodyPr vert="horz" wrap="square" lIns="91440" tIns="45720" rIns="91440" bIns="45720" rtlCol="0" anchor="ctr" anchorCtr="0">
            <a:spAutoFit/>
          </a:bodyPr>
          <a:lstStyle>
            <a:lvl1pPr marL="177800" indent="-177800" algn="l" defTabSz="457200" rtl="0" eaLnBrk="1" latinLnBrk="0" hangingPunct="1">
              <a:spcBef>
                <a:spcPts val="0"/>
              </a:spcBef>
              <a:spcAft>
                <a:spcPts val="600"/>
              </a:spcAft>
              <a:buFont typeface="Arial"/>
              <a:buChar char="•"/>
              <a:defRPr sz="2000" b="0" i="0" kern="1200">
                <a:solidFill>
                  <a:schemeClr val="bg1"/>
                </a:solidFill>
                <a:latin typeface="+mj-lt"/>
                <a:ea typeface="+mn-ea"/>
                <a:cs typeface="Arial"/>
              </a:defRPr>
            </a:lvl1pPr>
            <a:lvl2pPr marL="742950" indent="-28575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2pPr>
            <a:lvl3pPr marL="11430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3pPr>
            <a:lvl4pPr marL="16002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4pPr>
            <a:lvl5pPr marL="2057400" indent="-228600" algn="l" defTabSz="457200" rtl="0" eaLnBrk="1" latinLnBrk="0" hangingPunct="1">
              <a:spcBef>
                <a:spcPts val="0"/>
              </a:spcBef>
              <a:spcAft>
                <a:spcPts val="600"/>
              </a:spcAft>
              <a:buFont typeface="Arial"/>
              <a:buChar char="»"/>
              <a:defRPr sz="1600" b="0" i="0" kern="1200">
                <a:solidFill>
                  <a:schemeClr val="bg1"/>
                </a:solidFill>
                <a:latin typeface="+mj-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SzPct val="80000"/>
              <a:buFont typeface="Arial"/>
              <a:buNone/>
            </a:pPr>
            <a:r>
              <a:rPr lang="en-CA" sz="1400" dirty="0">
                <a:solidFill>
                  <a:srgbClr val="323232"/>
                </a:solidFill>
                <a:latin typeface="Arial" panose="020B0604020202020204" pitchFamily="34" charset="0"/>
                <a:cs typeface="Arial" panose="020B0604020202020204" pitchFamily="34" charset="0"/>
              </a:rPr>
              <a:t>fixed income ETF provider in Canada based on AUM</a:t>
            </a:r>
            <a:r>
              <a:rPr lang="en-CA" sz="1400" baseline="30000" dirty="0">
                <a:solidFill>
                  <a:srgbClr val="323232"/>
                </a:solidFill>
                <a:latin typeface="Arial" panose="020B0604020202020204" pitchFamily="34" charset="0"/>
                <a:cs typeface="Arial" panose="020B0604020202020204" pitchFamily="34" charset="0"/>
              </a:rPr>
              <a:t>1</a:t>
            </a:r>
          </a:p>
        </p:txBody>
      </p:sp>
      <p:sp>
        <p:nvSpPr>
          <p:cNvPr id="68" name="TextBox 67">
            <a:extLst>
              <a:ext uri="{FF2B5EF4-FFF2-40B4-BE49-F238E27FC236}">
                <a16:creationId xmlns:a16="http://schemas.microsoft.com/office/drawing/2014/main" id="{FC8939FF-834A-454B-8CBD-688DC8BEC716}"/>
              </a:ext>
            </a:extLst>
          </p:cNvPr>
          <p:cNvSpPr txBox="1"/>
          <p:nvPr/>
        </p:nvSpPr>
        <p:spPr>
          <a:xfrm>
            <a:off x="3017864" y="1296360"/>
            <a:ext cx="850472" cy="307777"/>
          </a:xfrm>
          <a:prstGeom prst="rect">
            <a:avLst/>
          </a:prstGeom>
          <a:noFill/>
        </p:spPr>
        <p:txBody>
          <a:bodyPr wrap="square" rtlCol="0">
            <a:spAutoFit/>
          </a:bodyPr>
          <a:lstStyle/>
          <a:p>
            <a:pPr algn="ctr"/>
            <a:r>
              <a:rPr lang="en-CA" sz="1400" b="1" dirty="0">
                <a:solidFill>
                  <a:prstClr val="white"/>
                </a:solidFill>
                <a:latin typeface="Arial" panose="020B0604020202020204" pitchFamily="34" charset="0"/>
                <a:cs typeface="Arial" panose="020B0604020202020204" pitchFamily="34" charset="0"/>
              </a:rPr>
              <a:t>#1</a:t>
            </a:r>
          </a:p>
        </p:txBody>
      </p:sp>
      <p:graphicFrame>
        <p:nvGraphicFramePr>
          <p:cNvPr id="40" name="Chart 39">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065227437"/>
              </p:ext>
            </p:extLst>
          </p:nvPr>
        </p:nvGraphicFramePr>
        <p:xfrm>
          <a:off x="887348" y="2308363"/>
          <a:ext cx="7518346" cy="2549667"/>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326B66A7-0438-48DA-97EC-014975EF2220}"/>
              </a:ext>
            </a:extLst>
          </p:cNvPr>
          <p:cNvPicPr>
            <a:picLocks noChangeAspect="1"/>
          </p:cNvPicPr>
          <p:nvPr/>
        </p:nvPicPr>
        <p:blipFill>
          <a:blip r:embed="rId4"/>
          <a:stretch>
            <a:fillRect/>
          </a:stretch>
        </p:blipFill>
        <p:spPr>
          <a:xfrm>
            <a:off x="539552" y="4795076"/>
            <a:ext cx="1092286" cy="1040884"/>
          </a:xfrm>
          <a:prstGeom prst="rect">
            <a:avLst/>
          </a:prstGeom>
        </p:spPr>
      </p:pic>
      <p:sp>
        <p:nvSpPr>
          <p:cNvPr id="5" name="TextBox 4">
            <a:extLst>
              <a:ext uri="{FF2B5EF4-FFF2-40B4-BE49-F238E27FC236}">
                <a16:creationId xmlns:a16="http://schemas.microsoft.com/office/drawing/2014/main" id="{29C0FF28-D5CE-4419-AD0C-F2B45E910FBB}"/>
              </a:ext>
            </a:extLst>
          </p:cNvPr>
          <p:cNvSpPr txBox="1"/>
          <p:nvPr/>
        </p:nvSpPr>
        <p:spPr>
          <a:xfrm>
            <a:off x="1820888" y="5162927"/>
            <a:ext cx="6408712" cy="651891"/>
          </a:xfrm>
          <a:prstGeom prst="rect">
            <a:avLst/>
          </a:prstGeom>
          <a:noFill/>
        </p:spPr>
        <p:txBody>
          <a:bodyPr wrap="square" lIns="0" tIns="0" rIns="0" bIns="0" rtlCol="0">
            <a:noAutofit/>
          </a:bodyPr>
          <a:lstStyle/>
          <a:p>
            <a:pPr>
              <a:spcBef>
                <a:spcPts val="1000"/>
              </a:spcBef>
            </a:pPr>
            <a:r>
              <a:rPr lang="en-US" sz="1200" dirty="0">
                <a:latin typeface="Arial"/>
                <a:cs typeface="Arial"/>
              </a:rPr>
              <a:t>BMO Global Asset Management has been a UN PRI signatory since 2006. PRI has rated BMO GAM an A+ on our active ownership for listed equity, as well as our strategy and governance.</a:t>
            </a:r>
            <a:r>
              <a:rPr lang="en-US" sz="1200" baseline="30000" dirty="0">
                <a:latin typeface="Arial"/>
                <a:cs typeface="Arial"/>
              </a:rPr>
              <a:t>3</a:t>
            </a:r>
            <a:endParaRPr lang="en-CA" sz="1200" baseline="30000" dirty="0">
              <a:latin typeface="Arial"/>
              <a:cs typeface="Arial"/>
            </a:endParaRPr>
          </a:p>
        </p:txBody>
      </p:sp>
    </p:spTree>
    <p:extLst>
      <p:ext uri="{BB962C8B-B14F-4D97-AF65-F5344CB8AC3E}">
        <p14:creationId xmlns:p14="http://schemas.microsoft.com/office/powerpoint/2010/main" val="309800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10" presetClass="entr" presetSubtype="0" fill="hold" grpId="0" nodeType="withEffect">
                                  <p:stCondLst>
                                    <p:cond delay="25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par>
                          <p:cTn id="13" fill="hold">
                            <p:stCondLst>
                              <p:cond delay="750"/>
                            </p:stCondLst>
                            <p:childTnLst>
                              <p:par>
                                <p:cTn id="14" presetID="53" presetClass="entr" presetSubtype="16" fill="hold" nodeType="afterEffect">
                                  <p:stCondLst>
                                    <p:cond delay="0"/>
                                  </p:stCondLst>
                                  <p:childTnLst>
                                    <p:set>
                                      <p:cBhvr>
                                        <p:cTn id="15" dur="1" fill="hold">
                                          <p:stCondLst>
                                            <p:cond delay="0"/>
                                          </p:stCondLst>
                                        </p:cTn>
                                        <p:tgtEl>
                                          <p:spTgt spid="50"/>
                                        </p:tgtEl>
                                        <p:attrNameLst>
                                          <p:attrName>style.visibility</p:attrName>
                                        </p:attrNameLst>
                                      </p:cBhvr>
                                      <p:to>
                                        <p:strVal val="visible"/>
                                      </p:to>
                                    </p:set>
                                    <p:anim calcmode="lin" valueType="num">
                                      <p:cBhvr>
                                        <p:cTn id="16" dur="500" fill="hold"/>
                                        <p:tgtEl>
                                          <p:spTgt spid="50"/>
                                        </p:tgtEl>
                                        <p:attrNameLst>
                                          <p:attrName>ppt_w</p:attrName>
                                        </p:attrNameLst>
                                      </p:cBhvr>
                                      <p:tavLst>
                                        <p:tav tm="0">
                                          <p:val>
                                            <p:fltVal val="0"/>
                                          </p:val>
                                        </p:tav>
                                        <p:tav tm="100000">
                                          <p:val>
                                            <p:strVal val="#ppt_w"/>
                                          </p:val>
                                        </p:tav>
                                      </p:tavLst>
                                    </p:anim>
                                    <p:anim calcmode="lin" valueType="num">
                                      <p:cBhvr>
                                        <p:cTn id="17" dur="500" fill="hold"/>
                                        <p:tgtEl>
                                          <p:spTgt spid="50"/>
                                        </p:tgtEl>
                                        <p:attrNameLst>
                                          <p:attrName>ppt_h</p:attrName>
                                        </p:attrNameLst>
                                      </p:cBhvr>
                                      <p:tavLst>
                                        <p:tav tm="0">
                                          <p:val>
                                            <p:fltVal val="0"/>
                                          </p:val>
                                        </p:tav>
                                        <p:tav tm="100000">
                                          <p:val>
                                            <p:strVal val="#ppt_h"/>
                                          </p:val>
                                        </p:tav>
                                      </p:tavLst>
                                    </p:anim>
                                    <p:animEffect transition="in" filter="fade">
                                      <p:cBhvr>
                                        <p:cTn id="18" dur="500"/>
                                        <p:tgtEl>
                                          <p:spTgt spid="50"/>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5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37AD0-7F0A-4290-BC44-F274CE50AF65}"/>
              </a:ext>
            </a:extLst>
          </p:cNvPr>
          <p:cNvSpPr>
            <a:spLocks noGrp="1"/>
          </p:cNvSpPr>
          <p:nvPr>
            <p:ph type="title"/>
          </p:nvPr>
        </p:nvSpPr>
        <p:spPr/>
        <p:txBody>
          <a:bodyPr/>
          <a:lstStyle/>
          <a:p>
            <a:r>
              <a:rPr lang="en-CA" dirty="0"/>
              <a:t>Relative Performance – directional insights based on ETFs</a:t>
            </a:r>
          </a:p>
        </p:txBody>
      </p:sp>
      <p:sp>
        <p:nvSpPr>
          <p:cNvPr id="3" name="Slide Number Placeholder 2">
            <a:extLst>
              <a:ext uri="{FF2B5EF4-FFF2-40B4-BE49-F238E27FC236}">
                <a16:creationId xmlns:a16="http://schemas.microsoft.com/office/drawing/2014/main" id="{C2258A12-5263-444E-8293-56C1F51FB246}"/>
              </a:ext>
            </a:extLst>
          </p:cNvPr>
          <p:cNvSpPr>
            <a:spLocks noGrp="1"/>
          </p:cNvSpPr>
          <p:nvPr>
            <p:ph type="sldNum" sz="quarter" idx="11"/>
          </p:nvPr>
        </p:nvSpPr>
        <p:spPr/>
        <p:txBody>
          <a:bodyPr/>
          <a:lstStyle/>
          <a:p>
            <a:pPr>
              <a:defRPr/>
            </a:pPr>
            <a:fld id="{A8C2AA5B-A104-014F-B9FD-226CAFC3787C}" type="slidenum">
              <a:rPr lang="en-US" smtClean="0"/>
              <a:pPr>
                <a:defRPr/>
              </a:pPr>
              <a:t>8</a:t>
            </a:fld>
            <a:endParaRPr lang="en-US" dirty="0"/>
          </a:p>
        </p:txBody>
      </p:sp>
      <p:sp>
        <p:nvSpPr>
          <p:cNvPr id="5" name="Text Placeholder 4">
            <a:extLst>
              <a:ext uri="{FF2B5EF4-FFF2-40B4-BE49-F238E27FC236}">
                <a16:creationId xmlns:a16="http://schemas.microsoft.com/office/drawing/2014/main" id="{2595C58C-8FAF-417C-B063-97F3E13867C4}"/>
              </a:ext>
            </a:extLst>
          </p:cNvPr>
          <p:cNvSpPr>
            <a:spLocks noGrp="1"/>
          </p:cNvSpPr>
          <p:nvPr>
            <p:ph type="body" sz="quarter" idx="13"/>
          </p:nvPr>
        </p:nvSpPr>
        <p:spPr>
          <a:xfrm>
            <a:off x="446087" y="5560600"/>
            <a:ext cx="8240713" cy="457200"/>
          </a:xfrm>
        </p:spPr>
        <p:txBody>
          <a:bodyPr/>
          <a:lstStyle/>
          <a:p>
            <a:r>
              <a:rPr lang="en-US" dirty="0"/>
              <a:t>Note: Please refer to appendix for performance of ETFs</a:t>
            </a:r>
            <a:endParaRPr lang="en-CA" dirty="0"/>
          </a:p>
          <a:p>
            <a:endParaRPr lang="en-CA"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37" y="842053"/>
            <a:ext cx="7552056" cy="3002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26AA885C-DCAD-422C-85F8-F48EF0AE82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240" y="3844636"/>
            <a:ext cx="3771890" cy="2864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7072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ETF Market Update</a:t>
            </a:r>
            <a:endParaRPr lang="en-CA" sz="3000" dirty="0"/>
          </a:p>
        </p:txBody>
      </p:sp>
      <p:sp>
        <p:nvSpPr>
          <p:cNvPr id="3" name="Slide Number Placeholder 2"/>
          <p:cNvSpPr>
            <a:spLocks noGrp="1"/>
          </p:cNvSpPr>
          <p:nvPr>
            <p:ph type="sldNum" sz="quarter" idx="11"/>
          </p:nvPr>
        </p:nvSpPr>
        <p:spPr/>
        <p:txBody>
          <a:bodyPr/>
          <a:lstStyle/>
          <a:p>
            <a:pPr>
              <a:defRPr/>
            </a:pPr>
            <a:fld id="{A8C2AA5B-A104-014F-B9FD-226CAFC3787C}" type="slidenum">
              <a:rPr lang="en-US" smtClean="0"/>
              <a:pPr>
                <a:defRPr/>
              </a:pPr>
              <a:t>9</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4596" y="2099500"/>
            <a:ext cx="4581095" cy="345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06888" y="1927574"/>
            <a:ext cx="4506309" cy="3810502"/>
          </a:xfrm>
          <a:prstGeom prst="rect">
            <a:avLst/>
          </a:prstGeom>
        </p:spPr>
        <p:txBody>
          <a:bodyPr wrap="square" lIns="85570" tIns="42785" rIns="85570" bIns="42785">
            <a:spAutoFit/>
          </a:bodyPr>
          <a:lstStyle/>
          <a:p>
            <a:pPr marL="320886" indent="-320886">
              <a:buFont typeface="Arial" panose="020B0604020202020204" pitchFamily="34" charset="0"/>
              <a:buChar char="•"/>
            </a:pPr>
            <a:r>
              <a:rPr lang="en-US" sz="2200" dirty="0"/>
              <a:t>iShares </a:t>
            </a:r>
            <a:r>
              <a:rPr lang="en-US" sz="2200" dirty="0" err="1"/>
              <a:t>Jantzi</a:t>
            </a:r>
            <a:r>
              <a:rPr lang="en-US" sz="2200" dirty="0"/>
              <a:t> Social Index ETF (2007) has quintupled to $178 million (from $30M) in 2 years.</a:t>
            </a:r>
          </a:p>
          <a:p>
            <a:pPr marL="320886" indent="-320886">
              <a:buFont typeface="Arial" panose="020B0604020202020204" pitchFamily="34" charset="0"/>
              <a:buChar char="•"/>
            </a:pPr>
            <a:r>
              <a:rPr lang="en-US" sz="2200" dirty="0"/>
              <a:t>In Canada, there are 30+ ESG ETFs with Total AUM of $650M.</a:t>
            </a:r>
          </a:p>
          <a:p>
            <a:pPr marL="320886" indent="-320886">
              <a:buFont typeface="Arial" panose="020B0604020202020204" pitchFamily="34" charset="0"/>
              <a:buChar char="•"/>
            </a:pPr>
            <a:endParaRPr lang="en-US" sz="2200" dirty="0"/>
          </a:p>
          <a:p>
            <a:pPr marL="320886" indent="-320886">
              <a:buFont typeface="Arial" panose="020B0604020202020204" pitchFamily="34" charset="0"/>
              <a:buChar char="•"/>
            </a:pPr>
            <a:r>
              <a:rPr lang="en-US" sz="2200" dirty="0"/>
              <a:t>US ESG ETF AUM doubled in 2019, growing $8.3B.</a:t>
            </a:r>
          </a:p>
          <a:p>
            <a:pPr marL="320886" indent="-320886">
              <a:buFont typeface="Arial" panose="020B0604020202020204" pitchFamily="34" charset="0"/>
              <a:buChar char="•"/>
            </a:pPr>
            <a:r>
              <a:rPr lang="en-US" sz="2200" dirty="0"/>
              <a:t>In the US, there are 80+ ESG ETFs with Total AUM of $17B.</a:t>
            </a:r>
            <a:br>
              <a:rPr lang="en-US" sz="2200" dirty="0"/>
            </a:br>
            <a:endParaRPr lang="en-US" sz="2200" dirty="0"/>
          </a:p>
        </p:txBody>
      </p:sp>
      <p:sp>
        <p:nvSpPr>
          <p:cNvPr id="8" name="Rectangle 7"/>
          <p:cNvSpPr/>
          <p:nvPr/>
        </p:nvSpPr>
        <p:spPr>
          <a:xfrm>
            <a:off x="433796" y="1149226"/>
            <a:ext cx="8358805" cy="486515"/>
          </a:xfrm>
          <a:prstGeom prst="rect">
            <a:avLst/>
          </a:prstGeom>
        </p:spPr>
        <p:txBody>
          <a:bodyPr wrap="square" lIns="85570" tIns="42785" rIns="85570" bIns="42785">
            <a:spAutoFit/>
          </a:bodyPr>
          <a:lstStyle/>
          <a:p>
            <a:r>
              <a:rPr lang="en-US" sz="2600" b="1" dirty="0"/>
              <a:t>Environmental, Social and Governance (ESG) ETFs</a:t>
            </a:r>
          </a:p>
        </p:txBody>
      </p:sp>
    </p:spTree>
    <p:extLst>
      <p:ext uri="{BB962C8B-B14F-4D97-AF65-F5344CB8AC3E}">
        <p14:creationId xmlns:p14="http://schemas.microsoft.com/office/powerpoint/2010/main" val="3751568685"/>
      </p:ext>
    </p:extLst>
  </p:cSld>
  <p:clrMapOvr>
    <a:masterClrMapping/>
  </p:clrMapOvr>
</p:sld>
</file>

<file path=ppt/theme/theme1.xml><?xml version="1.0" encoding="utf-8"?>
<a:theme xmlns:a="http://schemas.openxmlformats.org/drawingml/2006/main" name="English Masters">
  <a:themeElements>
    <a:clrScheme name="Custom 18">
      <a:dk1>
        <a:sysClr val="windowText" lastClr="000000"/>
      </a:dk1>
      <a:lt1>
        <a:sysClr val="window" lastClr="FFFFFF"/>
      </a:lt1>
      <a:dk2>
        <a:srgbClr val="004A7C"/>
      </a:dk2>
      <a:lt2>
        <a:srgbClr val="E0E0E0"/>
      </a:lt2>
      <a:accent1>
        <a:srgbClr val="0079C1"/>
      </a:accent1>
      <a:accent2>
        <a:srgbClr val="559FD1"/>
      </a:accent2>
      <a:accent3>
        <a:srgbClr val="2A80C2"/>
      </a:accent3>
      <a:accent4>
        <a:srgbClr val="89BDE0"/>
      </a:accent4>
      <a:accent5>
        <a:srgbClr val="004A7C"/>
      </a:accent5>
      <a:accent6>
        <a:srgbClr val="5B5B5B"/>
      </a:accent6>
      <a:hlink>
        <a:srgbClr val="0079C1"/>
      </a:hlink>
      <a:folHlink>
        <a:srgbClr val="5B5B5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588fd7cd-7c95-4c39-9ade-f857fe7f3f4f" isdomainofvalue="False" dataSourceId="7a0f5780-faeb-427a-adde-dad28f6a9051"/>
</file>

<file path=customXml/item2.xml><?xml version="1.0" encoding="utf-8"?>
<VariableList UniqueId="588fd7cd-7c95-4c39-9ade-f857fe7f3f4f" Name="AD_HOC" ContentType="XML" MajorVersion="0" MinorVersion="1" isLocalCopy="False" IsBaseObject="False" DataSourceId="7a0f5780-faeb-427a-adde-dad28f6a9051" DataSourceMajorVersion="0" DataSourceMinorVersion="1"/>
</file>

<file path=customXml/item3.xml><?xml version="1.0" encoding="utf-8"?>
<VariableListDefinition name="Computed" displayName="Computed" id="e4cb49ec-d862-483a-af4d-787501fe8f79" isdomainofvalue="False" dataSourceId="f644b415-7e24-4e06-82f1-64e0c92cb175"/>
</file>

<file path=customXml/item4.xml><?xml version="1.0" encoding="utf-8"?>
<VariableList UniqueId="e4cb49ec-d862-483a-af4d-787501fe8f79" Name="Computed" ContentType="XML" MajorVersion="0" MinorVersion="1" isLocalCopy="False" IsBaseObject="False" DataSourceId="f644b415-7e24-4e06-82f1-64e0c92cb175" DataSourceMajorVersion="0" DataSourceMinorVersion="1"/>
</file>

<file path=customXml/item5.xml><?xml version="1.0" encoding="utf-8"?>
<VariableListDefinition name="System" displayName="System" id="6a087a86-f037-4689-bd14-5f844549dc34" isdomainofvalue="False" dataSourceId="84c43087-2893-4952-8be0-484deea2923f"/>
</file>

<file path=customXml/item6.xml><?xml version="1.0" encoding="utf-8"?>
<VariableList UniqueId="6a087a86-f037-4689-bd14-5f844549dc34" Name="System" ContentType="XML" MajorVersion="0" MinorVersion="1" isLocalCopy="False" IsBaseObject="False" DataSourceId="84c43087-2893-4952-8be0-484deea2923f"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2E806A94-33F5-417E-9368-1D5904C319DE}">
  <ds:schemaRefs/>
</ds:datastoreItem>
</file>

<file path=customXml/itemProps2.xml><?xml version="1.0" encoding="utf-8"?>
<ds:datastoreItem xmlns:ds="http://schemas.openxmlformats.org/officeDocument/2006/customXml" ds:itemID="{EB3B5022-970C-42BE-B908-32D64BFED032}">
  <ds:schemaRefs/>
</ds:datastoreItem>
</file>

<file path=customXml/itemProps3.xml><?xml version="1.0" encoding="utf-8"?>
<ds:datastoreItem xmlns:ds="http://schemas.openxmlformats.org/officeDocument/2006/customXml" ds:itemID="{A41E3FFA-2518-4BE0-84BE-56C3ABB538F8}">
  <ds:schemaRefs/>
</ds:datastoreItem>
</file>

<file path=customXml/itemProps4.xml><?xml version="1.0" encoding="utf-8"?>
<ds:datastoreItem xmlns:ds="http://schemas.openxmlformats.org/officeDocument/2006/customXml" ds:itemID="{79AB1CD8-53AB-46F0-9B3D-A33572DB2C05}">
  <ds:schemaRefs/>
</ds:datastoreItem>
</file>

<file path=customXml/itemProps5.xml><?xml version="1.0" encoding="utf-8"?>
<ds:datastoreItem xmlns:ds="http://schemas.openxmlformats.org/officeDocument/2006/customXml" ds:itemID="{FB1D6C30-8D40-4147-B609-E20F12E5C274}">
  <ds:schemaRefs/>
</ds:datastoreItem>
</file>

<file path=customXml/itemProps6.xml><?xml version="1.0" encoding="utf-8"?>
<ds:datastoreItem xmlns:ds="http://schemas.openxmlformats.org/officeDocument/2006/customXml" ds:itemID="{2426867F-6665-4532-B63C-BE5D3BCAE6F9}">
  <ds:schemaRefs/>
</ds:datastoreItem>
</file>

<file path=customXml/itemProps7.xml><?xml version="1.0" encoding="utf-8"?>
<ds:datastoreItem xmlns:ds="http://schemas.openxmlformats.org/officeDocument/2006/customXml" ds:itemID="{4C8566BC-1089-4608-812B-6A983C8560D8}">
  <ds:schemaRefs/>
</ds:datastoreItem>
</file>

<file path=docProps/app.xml><?xml version="1.0" encoding="utf-8"?>
<Properties xmlns="http://schemas.openxmlformats.org/officeDocument/2006/extended-properties" xmlns:vt="http://schemas.openxmlformats.org/officeDocument/2006/docPropsVTypes">
  <Template/>
  <TotalTime>754</TotalTime>
  <Words>4359</Words>
  <Application>Microsoft Office PowerPoint</Application>
  <PresentationFormat>On-screen Show (4:3)</PresentationFormat>
  <Paragraphs>608</Paragraphs>
  <Slides>35</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Arial Narrow</vt:lpstr>
      <vt:lpstr>Calibri</vt:lpstr>
      <vt:lpstr>Dax Offc Pro</vt:lpstr>
      <vt:lpstr>Lucida Grande</vt:lpstr>
      <vt:lpstr>Wingdings</vt:lpstr>
      <vt:lpstr>English Masters</vt:lpstr>
      <vt:lpstr>PowerPoint Presentation</vt:lpstr>
      <vt:lpstr>Market Trends - Agenda</vt:lpstr>
      <vt:lpstr>Advice Competitors Dominate Distribution Framework</vt:lpstr>
      <vt:lpstr>Evolving Practice Models: Fee-based Evolves</vt:lpstr>
      <vt:lpstr>Flow of Funds – directional insights based on ETFs</vt:lpstr>
      <vt:lpstr>Flow of Funds – directional insights based on ETFs</vt:lpstr>
      <vt:lpstr>BMO ETFs &amp; Overall Industry</vt:lpstr>
      <vt:lpstr>Relative Performance – directional insights based on ETFs</vt:lpstr>
      <vt:lpstr>ETF Market Update</vt:lpstr>
      <vt:lpstr>Resources to help you!      www.BMOETFs.ca (reports and insights) </vt:lpstr>
      <vt:lpstr>Debunking common myths</vt:lpstr>
      <vt:lpstr>A Sustainable Advantage For Your Practice</vt:lpstr>
      <vt:lpstr>What is responsible investment?</vt:lpstr>
      <vt:lpstr>Why ESG Now? - Corporate ESG Incident </vt:lpstr>
      <vt:lpstr>Why ESG Now? - The Rise of ESG Investing </vt:lpstr>
      <vt:lpstr>Why ESG Now? - ESG ‘Quantamentals’</vt:lpstr>
      <vt:lpstr>Committed to Responsible Investing – no “Greenwashing”</vt:lpstr>
      <vt:lpstr>Firm’s Engagement in practice: Amazon.com</vt:lpstr>
      <vt:lpstr>MSCI – Our Valued Partner</vt:lpstr>
      <vt:lpstr>MSCI ESG Ratings</vt:lpstr>
      <vt:lpstr>MSCI Leaders Process </vt:lpstr>
      <vt:lpstr>BMO ETFs - ESG  </vt:lpstr>
      <vt:lpstr>Portfolio solutions </vt:lpstr>
      <vt:lpstr>Looking for ESG income? </vt:lpstr>
      <vt:lpstr>So, why not?…             MSCI World ESG Leaders Index</vt:lpstr>
      <vt:lpstr>The ESG Big Picture: Key take-aways</vt:lpstr>
      <vt:lpstr>BMO Premium Yield ETF (ZPAY/ZPAY.U/ZPAY.F)</vt:lpstr>
      <vt:lpstr>PowerPoint Presentation</vt:lpstr>
      <vt:lpstr>Appendix </vt:lpstr>
      <vt:lpstr>Appendix</vt:lpstr>
      <vt:lpstr>To Exclude or To Prioritize Objectives?</vt:lpstr>
      <vt:lpstr>MSCI ESG Ratings</vt:lpstr>
      <vt:lpstr>MSCI ESG Controversies Scores</vt:lpstr>
      <vt:lpstr>MSCI ESG Controversies Scores</vt:lpstr>
      <vt:lpstr>MSCI ESG Leaders Index Methodology</vt:lpstr>
    </vt:vector>
  </TitlesOfParts>
  <Company>BMO Financial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Hewwing, Sean</dc:creator>
  <cp:lastModifiedBy>Allen, Erin L</cp:lastModifiedBy>
  <cp:revision>80</cp:revision>
  <dcterms:created xsi:type="dcterms:W3CDTF">2018-10-15T16:50:47Z</dcterms:created>
  <dcterms:modified xsi:type="dcterms:W3CDTF">2020-03-02T15:40:20Z</dcterms:modified>
</cp:coreProperties>
</file>