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8"/>
  </p:sldMasterIdLst>
  <p:notesMasterIdLst>
    <p:notesMasterId r:id="rId44"/>
  </p:notesMasterIdLst>
  <p:sldIdLst>
    <p:sldId id="257" r:id="rId9"/>
    <p:sldId id="260" r:id="rId10"/>
    <p:sldId id="261" r:id="rId11"/>
    <p:sldId id="262" r:id="rId12"/>
    <p:sldId id="264" r:id="rId13"/>
    <p:sldId id="265" r:id="rId14"/>
    <p:sldId id="279" r:id="rId15"/>
    <p:sldId id="268" r:id="rId16"/>
    <p:sldId id="1991" r:id="rId17"/>
    <p:sldId id="1990" r:id="rId18"/>
    <p:sldId id="1976" r:id="rId19"/>
    <p:sldId id="1980" r:id="rId20"/>
    <p:sldId id="2000" r:id="rId21"/>
    <p:sldId id="1982" r:id="rId22"/>
    <p:sldId id="1983" r:id="rId23"/>
    <p:sldId id="1985" r:id="rId24"/>
    <p:sldId id="1512" r:id="rId25"/>
    <p:sldId id="1986" r:id="rId26"/>
    <p:sldId id="1516" r:id="rId27"/>
    <p:sldId id="1992" r:id="rId28"/>
    <p:sldId id="1987" r:id="rId29"/>
    <p:sldId id="1998" r:id="rId30"/>
    <p:sldId id="1988" r:id="rId31"/>
    <p:sldId id="1989" r:id="rId32"/>
    <p:sldId id="281" r:id="rId33"/>
    <p:sldId id="326" r:id="rId34"/>
    <p:sldId id="1981" r:id="rId35"/>
    <p:sldId id="1522" r:id="rId36"/>
    <p:sldId id="1997" r:id="rId37"/>
    <p:sldId id="277" r:id="rId38"/>
    <p:sldId id="1999" r:id="rId39"/>
    <p:sldId id="1993" r:id="rId40"/>
    <p:sldId id="1994" r:id="rId41"/>
    <p:sldId id="1995" r:id="rId42"/>
    <p:sldId id="1996" r:id="rId43"/>
  </p:sldIdLst>
  <p:sldSz cx="9144000" cy="6858000" type="screen4x3"/>
  <p:notesSz cx="6858000" cy="9144000"/>
  <p:custDataLst>
    <p:custData r:id="rId7"/>
    <p:custData r:id="rId2"/>
    <p:custData r:id="rId6"/>
    <p:custData r:id="rId1"/>
    <p:custData r:id="rId5"/>
    <p:custData r:id="rId4"/>
    <p:custData r:id="rId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94">
          <p15:clr>
            <a:srgbClr val="A4A3A4"/>
          </p15:clr>
        </p15:guide>
        <p15:guide id="3" pos="2880">
          <p15:clr>
            <a:srgbClr val="A4A3A4"/>
          </p15:clr>
        </p15:guide>
        <p15:guide id="4" pos="29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rhar, Bel" initials="PB"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A133"/>
    <a:srgbClr val="FBDFBA"/>
    <a:srgbClr val="E54360"/>
    <a:srgbClr val="32D0C2"/>
    <a:srgbClr val="1024A9"/>
    <a:srgbClr val="FFFFFF"/>
    <a:srgbClr val="005797"/>
    <a:srgbClr val="0079C2"/>
    <a:srgbClr val="258A78"/>
    <a:srgbClr val="39D4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7" autoAdjust="0"/>
    <p:restoredTop sz="78947" autoAdjust="0"/>
  </p:normalViewPr>
  <p:slideViewPr>
    <p:cSldViewPr snapToGrid="0" showGuides="1">
      <p:cViewPr varScale="1">
        <p:scale>
          <a:sx n="114" d="100"/>
          <a:sy n="114" d="100"/>
        </p:scale>
        <p:origin x="1524" y="102"/>
      </p:cViewPr>
      <p:guideLst>
        <p:guide orient="horz" pos="2160"/>
        <p:guide orient="horz" pos="3894"/>
        <p:guide pos="2880"/>
        <p:guide pos="295"/>
      </p:guideLst>
    </p:cSldViewPr>
  </p:slideViewPr>
  <p:notesTextViewPr>
    <p:cViewPr>
      <p:scale>
        <a:sx n="3" d="2"/>
        <a:sy n="3" d="2"/>
      </p:scale>
      <p:origin x="0" y="0"/>
    </p:cViewPr>
  </p:notesTextViewPr>
  <p:notesViewPr>
    <p:cSldViewPr snapToGrid="0">
      <p:cViewPr varScale="1">
        <p:scale>
          <a:sx n="81" d="100"/>
          <a:sy n="81" d="100"/>
        </p:scale>
        <p:origin x="389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jhnotosrv1\JHWorkGroups\BMO%20GAM\ETF\Decks\Copy%20of%20ETFs%20Canada%20Chart%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box\AppData\Local\Microsoft\Windows\Temporary%20Internet%20Files\Content.Outlook\YEDF41PJ\ZWG%20summary.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BMO ETFs</c:v>
                </c:pt>
              </c:strCache>
            </c:strRef>
          </c:tx>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0.16800000000000001</c:v>
                </c:pt>
                <c:pt idx="1">
                  <c:v>1.5</c:v>
                </c:pt>
                <c:pt idx="2">
                  <c:v>3.8</c:v>
                </c:pt>
                <c:pt idx="3">
                  <c:v>9.1</c:v>
                </c:pt>
                <c:pt idx="4">
                  <c:v>12.6</c:v>
                </c:pt>
                <c:pt idx="5">
                  <c:v>18.7</c:v>
                </c:pt>
                <c:pt idx="6">
                  <c:v>24.3</c:v>
                </c:pt>
                <c:pt idx="7">
                  <c:v>34.145000000000003</c:v>
                </c:pt>
                <c:pt idx="8">
                  <c:v>46.7</c:v>
                </c:pt>
                <c:pt idx="9">
                  <c:v>48.6</c:v>
                </c:pt>
                <c:pt idx="10">
                  <c:v>62.7</c:v>
                </c:pt>
              </c:numCache>
            </c:numRef>
          </c:val>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0-7797-4683-94B1-74D914E0940B}"/>
            </c:ext>
          </c:extLst>
        </c:ser>
        <c:ser>
          <c:idx val="1"/>
          <c:order val="1"/>
          <c:tx>
            <c:strRef>
              <c:f>Sheet1!$C$1</c:f>
              <c:strCache>
                <c:ptCount val="1"/>
                <c:pt idx="0">
                  <c:v>AUM</c:v>
                </c:pt>
              </c:strCache>
            </c:strRef>
          </c:tx>
          <c:spPr>
            <a:solidFill>
              <a:schemeClr val="bg1">
                <a:lumMod val="65000"/>
              </a:schemeClr>
            </a:solidFill>
          </c:spPr>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Sheet1!$C$2:$C$12</c:f>
              <c:numCache>
                <c:formatCode>General</c:formatCode>
                <c:ptCount val="11"/>
                <c:pt idx="0">
                  <c:v>31.332000000000001</c:v>
                </c:pt>
                <c:pt idx="1">
                  <c:v>36.799999999999997</c:v>
                </c:pt>
                <c:pt idx="2">
                  <c:v>39.4</c:v>
                </c:pt>
                <c:pt idx="3">
                  <c:v>47.4</c:v>
                </c:pt>
                <c:pt idx="4">
                  <c:v>50.5</c:v>
                </c:pt>
                <c:pt idx="5">
                  <c:v>58.1</c:v>
                </c:pt>
                <c:pt idx="6">
                  <c:v>65.3</c:v>
                </c:pt>
                <c:pt idx="7">
                  <c:v>79.510000000000005</c:v>
                </c:pt>
                <c:pt idx="8">
                  <c:v>100.3</c:v>
                </c:pt>
                <c:pt idx="9">
                  <c:v>108</c:v>
                </c:pt>
                <c:pt idx="10">
                  <c:v>142</c:v>
                </c:pt>
              </c:numCache>
            </c:numRef>
          </c:val>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1-7797-4683-94B1-74D914E0940B}"/>
            </c:ext>
          </c:extLst>
        </c:ser>
        <c:dLbls>
          <c:showLegendKey val="0"/>
          <c:showVal val="0"/>
          <c:showCatName val="0"/>
          <c:showSerName val="0"/>
          <c:showPercent val="0"/>
          <c:showBubbleSize val="0"/>
        </c:dLbls>
        <c:gapWidth val="150"/>
        <c:overlap val="100"/>
        <c:axId val="202885376"/>
        <c:axId val="202891264"/>
      </c:barChart>
      <c:catAx>
        <c:axId val="202885376"/>
        <c:scaling>
          <c:orientation val="minMax"/>
        </c:scaling>
        <c:delete val="0"/>
        <c:axPos val="b"/>
        <c:numFmt formatCode="General" sourceLinked="1"/>
        <c:majorTickMark val="out"/>
        <c:minorTickMark val="none"/>
        <c:tickLblPos val="nextTo"/>
        <c:crossAx val="202891264"/>
        <c:crosses val="autoZero"/>
        <c:auto val="1"/>
        <c:lblAlgn val="ctr"/>
        <c:lblOffset val="100"/>
        <c:noMultiLvlLbl val="0"/>
      </c:catAx>
      <c:valAx>
        <c:axId val="202891264"/>
        <c:scaling>
          <c:orientation val="minMax"/>
        </c:scaling>
        <c:delete val="0"/>
        <c:axPos val="l"/>
        <c:numFmt formatCode="General" sourceLinked="1"/>
        <c:majorTickMark val="out"/>
        <c:minorTickMark val="none"/>
        <c:tickLblPos val="nextTo"/>
        <c:crossAx val="202885376"/>
        <c:crosses val="autoZero"/>
        <c:crossBetween val="between"/>
        <c:majorUnit val="25"/>
      </c:valAx>
    </c:plotArea>
    <c:legend>
      <c:legendPos val="r"/>
      <c:layout>
        <c:manualLayout>
          <c:xMode val="edge"/>
          <c:yMode val="edge"/>
          <c:x val="0.88390252324114904"/>
          <c:y val="0.23696545470447711"/>
          <c:w val="9.3875301828354268E-2"/>
          <c:h val="0.19732066971882992"/>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doughnutChart>
        <c:varyColors val="1"/>
        <c:ser>
          <c:idx val="0"/>
          <c:order val="0"/>
          <c:dPt>
            <c:idx val="0"/>
            <c:bubble3D val="0"/>
            <c:spPr>
              <a:solidFill>
                <a:srgbClr val="0070C0"/>
              </a:solidFill>
            </c:spPr>
            <c:extLst>
              <c:ext xmlns:c16="http://schemas.microsoft.com/office/drawing/2014/chart" uri="{C3380CC4-5D6E-409C-BE32-E72D297353CC}">
                <c16:uniqueId val="{00000001-D486-4017-8AAD-96893D2E62CA}"/>
              </c:ext>
            </c:extLst>
          </c:dPt>
          <c:dPt>
            <c:idx val="1"/>
            <c:bubble3D val="0"/>
            <c:spPr>
              <a:solidFill>
                <a:schemeClr val="tx2">
                  <a:lumMod val="50000"/>
                </a:schemeClr>
              </a:solidFill>
            </c:spPr>
            <c:extLst>
              <c:ext xmlns:c16="http://schemas.microsoft.com/office/drawing/2014/chart" uri="{C3380CC4-5D6E-409C-BE32-E72D297353CC}">
                <c16:uniqueId val="{00000003-D486-4017-8AAD-96893D2E62CA}"/>
              </c:ext>
            </c:extLst>
          </c:dPt>
          <c:dPt>
            <c:idx val="2"/>
            <c:bubble3D val="0"/>
            <c:spPr>
              <a:solidFill>
                <a:schemeClr val="accent1">
                  <a:lumMod val="40000"/>
                  <a:lumOff val="60000"/>
                </a:schemeClr>
              </a:solidFill>
            </c:spPr>
            <c:extLst>
              <c:ext xmlns:c16="http://schemas.microsoft.com/office/drawing/2014/chart" uri="{C3380CC4-5D6E-409C-BE32-E72D297353CC}">
                <c16:uniqueId val="{00000005-D486-4017-8AAD-96893D2E62CA}"/>
              </c:ext>
            </c:extLst>
          </c:dPt>
          <c:dPt>
            <c:idx val="3"/>
            <c:bubble3D val="0"/>
            <c:spPr>
              <a:solidFill>
                <a:schemeClr val="tx2">
                  <a:lumMod val="60000"/>
                  <a:lumOff val="40000"/>
                </a:schemeClr>
              </a:solidFill>
            </c:spPr>
            <c:extLst>
              <c:ext xmlns:c16="http://schemas.microsoft.com/office/drawing/2014/chart" uri="{C3380CC4-5D6E-409C-BE32-E72D297353CC}">
                <c16:uniqueId val="{00000007-D486-4017-8AAD-96893D2E62CA}"/>
              </c:ext>
            </c:extLst>
          </c:dPt>
          <c:dPt>
            <c:idx val="4"/>
            <c:bubble3D val="0"/>
            <c:spPr>
              <a:solidFill>
                <a:schemeClr val="tx2">
                  <a:lumMod val="40000"/>
                  <a:lumOff val="60000"/>
                </a:schemeClr>
              </a:solidFill>
            </c:spPr>
            <c:extLst>
              <c:ext xmlns:c16="http://schemas.microsoft.com/office/drawing/2014/chart" uri="{C3380CC4-5D6E-409C-BE32-E72D297353CC}">
                <c16:uniqueId val="{00000009-D486-4017-8AAD-96893D2E62CA}"/>
              </c:ext>
            </c:extLst>
          </c:dPt>
          <c:dPt>
            <c:idx val="5"/>
            <c:bubble3D val="0"/>
            <c:spPr>
              <a:solidFill>
                <a:schemeClr val="accent1">
                  <a:lumMod val="20000"/>
                  <a:lumOff val="80000"/>
                </a:schemeClr>
              </a:solidFill>
            </c:spPr>
            <c:extLst>
              <c:ext xmlns:c16="http://schemas.microsoft.com/office/drawing/2014/chart" uri="{C3380CC4-5D6E-409C-BE32-E72D297353CC}">
                <c16:uniqueId val="{0000000B-D486-4017-8AAD-96893D2E62CA}"/>
              </c:ext>
            </c:extLst>
          </c:dPt>
          <c:dPt>
            <c:idx val="8"/>
            <c:bubble3D val="0"/>
            <c:spPr>
              <a:solidFill>
                <a:srgbClr val="00B0F0"/>
              </a:solidFill>
            </c:spPr>
            <c:extLst>
              <c:ext xmlns:c16="http://schemas.microsoft.com/office/drawing/2014/chart" uri="{C3380CC4-5D6E-409C-BE32-E72D297353CC}">
                <c16:uniqueId val="{0000000D-D486-4017-8AAD-96893D2E62CA}"/>
              </c:ext>
            </c:extLst>
          </c:dPt>
          <c:dPt>
            <c:idx val="10"/>
            <c:bubble3D val="0"/>
            <c:spPr>
              <a:solidFill>
                <a:schemeClr val="bg1">
                  <a:lumMod val="85000"/>
                </a:schemeClr>
              </a:solidFill>
            </c:spPr>
            <c:extLst>
              <c:ext xmlns:c16="http://schemas.microsoft.com/office/drawing/2014/chart" uri="{C3380CC4-5D6E-409C-BE32-E72D297353CC}">
                <c16:uniqueId val="{0000000F-D486-4017-8AAD-96893D2E62CA}"/>
              </c:ext>
            </c:extLst>
          </c:dPt>
          <c:dPt>
            <c:idx val="11"/>
            <c:bubble3D val="0"/>
            <c:spPr>
              <a:solidFill>
                <a:schemeClr val="bg1">
                  <a:lumMod val="50000"/>
                </a:schemeClr>
              </a:solidFill>
            </c:spPr>
            <c:extLst>
              <c:ext xmlns:c16="http://schemas.microsoft.com/office/drawing/2014/chart" uri="{C3380CC4-5D6E-409C-BE32-E72D297353CC}">
                <c16:uniqueId val="{00000011-D486-4017-8AAD-96893D2E62CA}"/>
              </c:ext>
            </c:extLst>
          </c:dPt>
          <c:cat>
            <c:strRef>
              <c:f>Sheet1!$A$2:$A$13</c:f>
              <c:strCache>
                <c:ptCount val="12"/>
                <c:pt idx="0">
                  <c:v>United States</c:v>
                </c:pt>
                <c:pt idx="1">
                  <c:v>Canada</c:v>
                </c:pt>
                <c:pt idx="2">
                  <c:v>Australia</c:v>
                </c:pt>
                <c:pt idx="3">
                  <c:v>Germany</c:v>
                </c:pt>
                <c:pt idx="4">
                  <c:v>France</c:v>
                </c:pt>
                <c:pt idx="5">
                  <c:v>Switzerland</c:v>
                </c:pt>
                <c:pt idx="6">
                  <c:v>Japan</c:v>
                </c:pt>
                <c:pt idx="7">
                  <c:v>Netherlands</c:v>
                </c:pt>
                <c:pt idx="8">
                  <c:v>Italy</c:v>
                </c:pt>
                <c:pt idx="9">
                  <c:v>Spain</c:v>
                </c:pt>
                <c:pt idx="10">
                  <c:v>Britain</c:v>
                </c:pt>
                <c:pt idx="11">
                  <c:v>Denmark</c:v>
                </c:pt>
              </c:strCache>
            </c:strRef>
          </c:cat>
          <c:val>
            <c:numRef>
              <c:f>Sheet1!$B$2:$B$13</c:f>
              <c:numCache>
                <c:formatCode>0.0%</c:formatCode>
                <c:ptCount val="12"/>
                <c:pt idx="0">
                  <c:v>0.62538471469593726</c:v>
                </c:pt>
                <c:pt idx="1">
                  <c:v>6.832794076654812E-2</c:v>
                </c:pt>
                <c:pt idx="2">
                  <c:v>6.3095424524885133E-2</c:v>
                </c:pt>
                <c:pt idx="3">
                  <c:v>4.9556939996708391E-2</c:v>
                </c:pt>
                <c:pt idx="4">
                  <c:v>4.4698724873266558E-2</c:v>
                </c:pt>
                <c:pt idx="5">
                  <c:v>4.4211266360060189E-2</c:v>
                </c:pt>
                <c:pt idx="6">
                  <c:v>3.1311306460000174E-2</c:v>
                </c:pt>
                <c:pt idx="7">
                  <c:v>2.5881767901475086E-2</c:v>
                </c:pt>
                <c:pt idx="8">
                  <c:v>1.4791573663092418E-2</c:v>
                </c:pt>
                <c:pt idx="9">
                  <c:v>1.1934421598353026E-2</c:v>
                </c:pt>
                <c:pt idx="10">
                  <c:v>1.0491993176331349E-2</c:v>
                </c:pt>
                <c:pt idx="11">
                  <c:v>1.0313925983342168E-2</c:v>
                </c:pt>
              </c:numCache>
            </c:numRef>
          </c:val>
          <c:extLst>
            <c:ext xmlns:c16="http://schemas.microsoft.com/office/drawing/2014/chart" uri="{C3380CC4-5D6E-409C-BE32-E72D297353CC}">
              <c16:uniqueId val="{00000012-D486-4017-8AAD-96893D2E62CA}"/>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CA"/>
              <a:t>MONDE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World!$M$1</c:f>
              <c:strCache>
                <c:ptCount val="1"/>
                <c:pt idx="0">
                  <c:v>MSCI World GR (USD)</c:v>
                </c:pt>
              </c:strCache>
            </c:strRef>
          </c:tx>
          <c:spPr>
            <a:ln w="28575" cap="rnd">
              <a:solidFill>
                <a:schemeClr val="accent1"/>
              </a:solidFill>
              <a:round/>
            </a:ln>
            <a:effectLst/>
          </c:spPr>
          <c:marker>
            <c:symbol val="none"/>
          </c:marker>
          <c:cat>
            <c:numRef>
              <c:f>World!$L$2:$L$145</c:f>
              <c:numCache>
                <c:formatCode>mmm\-yy</c:formatCode>
                <c:ptCount val="144"/>
                <c:pt idx="0">
                  <c:v>39417</c:v>
                </c:pt>
                <c:pt idx="1">
                  <c:v>39448</c:v>
                </c:pt>
                <c:pt idx="2">
                  <c:v>39479</c:v>
                </c:pt>
                <c:pt idx="3">
                  <c:v>39508</c:v>
                </c:pt>
                <c:pt idx="4">
                  <c:v>39539</c:v>
                </c:pt>
                <c:pt idx="5">
                  <c:v>39569</c:v>
                </c:pt>
                <c:pt idx="6">
                  <c:v>39600</c:v>
                </c:pt>
                <c:pt idx="7">
                  <c:v>39630</c:v>
                </c:pt>
                <c:pt idx="8">
                  <c:v>39661</c:v>
                </c:pt>
                <c:pt idx="9">
                  <c:v>39692</c:v>
                </c:pt>
                <c:pt idx="10">
                  <c:v>39722</c:v>
                </c:pt>
                <c:pt idx="11">
                  <c:v>39753</c:v>
                </c:pt>
                <c:pt idx="12">
                  <c:v>39783</c:v>
                </c:pt>
                <c:pt idx="13">
                  <c:v>39814</c:v>
                </c:pt>
                <c:pt idx="14">
                  <c:v>39845</c:v>
                </c:pt>
                <c:pt idx="15">
                  <c:v>39873</c:v>
                </c:pt>
                <c:pt idx="16">
                  <c:v>39904</c:v>
                </c:pt>
                <c:pt idx="17">
                  <c:v>39934</c:v>
                </c:pt>
                <c:pt idx="18">
                  <c:v>39965</c:v>
                </c:pt>
                <c:pt idx="19">
                  <c:v>39995</c:v>
                </c:pt>
                <c:pt idx="20">
                  <c:v>40026</c:v>
                </c:pt>
                <c:pt idx="21">
                  <c:v>40057</c:v>
                </c:pt>
                <c:pt idx="22">
                  <c:v>40087</c:v>
                </c:pt>
                <c:pt idx="23">
                  <c:v>40118</c:v>
                </c:pt>
                <c:pt idx="24">
                  <c:v>40148</c:v>
                </c:pt>
                <c:pt idx="25">
                  <c:v>40179</c:v>
                </c:pt>
                <c:pt idx="26">
                  <c:v>40210</c:v>
                </c:pt>
                <c:pt idx="27">
                  <c:v>40238</c:v>
                </c:pt>
                <c:pt idx="28">
                  <c:v>40269</c:v>
                </c:pt>
                <c:pt idx="29">
                  <c:v>40299</c:v>
                </c:pt>
                <c:pt idx="30">
                  <c:v>40330</c:v>
                </c:pt>
                <c:pt idx="31">
                  <c:v>40360</c:v>
                </c:pt>
                <c:pt idx="32">
                  <c:v>40391</c:v>
                </c:pt>
                <c:pt idx="33">
                  <c:v>40422</c:v>
                </c:pt>
                <c:pt idx="34">
                  <c:v>40452</c:v>
                </c:pt>
                <c:pt idx="35">
                  <c:v>40483</c:v>
                </c:pt>
                <c:pt idx="36">
                  <c:v>40513</c:v>
                </c:pt>
                <c:pt idx="37">
                  <c:v>40544</c:v>
                </c:pt>
                <c:pt idx="38">
                  <c:v>40575</c:v>
                </c:pt>
                <c:pt idx="39">
                  <c:v>40603</c:v>
                </c:pt>
                <c:pt idx="40">
                  <c:v>40634</c:v>
                </c:pt>
                <c:pt idx="41">
                  <c:v>40664</c:v>
                </c:pt>
                <c:pt idx="42">
                  <c:v>40695</c:v>
                </c:pt>
                <c:pt idx="43">
                  <c:v>40725</c:v>
                </c:pt>
                <c:pt idx="44">
                  <c:v>40756</c:v>
                </c:pt>
                <c:pt idx="45">
                  <c:v>40787</c:v>
                </c:pt>
                <c:pt idx="46">
                  <c:v>40817</c:v>
                </c:pt>
                <c:pt idx="47">
                  <c:v>40848</c:v>
                </c:pt>
                <c:pt idx="48">
                  <c:v>40878</c:v>
                </c:pt>
                <c:pt idx="49">
                  <c:v>40909</c:v>
                </c:pt>
                <c:pt idx="50">
                  <c:v>40940</c:v>
                </c:pt>
                <c:pt idx="51">
                  <c:v>40969</c:v>
                </c:pt>
                <c:pt idx="52">
                  <c:v>41000</c:v>
                </c:pt>
                <c:pt idx="53">
                  <c:v>41030</c:v>
                </c:pt>
                <c:pt idx="54">
                  <c:v>41061</c:v>
                </c:pt>
                <c:pt idx="55">
                  <c:v>41091</c:v>
                </c:pt>
                <c:pt idx="56">
                  <c:v>41122</c:v>
                </c:pt>
                <c:pt idx="57">
                  <c:v>41153</c:v>
                </c:pt>
                <c:pt idx="58">
                  <c:v>41183</c:v>
                </c:pt>
                <c:pt idx="59">
                  <c:v>41214</c:v>
                </c:pt>
                <c:pt idx="60">
                  <c:v>41244</c:v>
                </c:pt>
                <c:pt idx="61">
                  <c:v>41275</c:v>
                </c:pt>
                <c:pt idx="62">
                  <c:v>41306</c:v>
                </c:pt>
                <c:pt idx="63">
                  <c:v>41334</c:v>
                </c:pt>
                <c:pt idx="64">
                  <c:v>41365</c:v>
                </c:pt>
                <c:pt idx="65">
                  <c:v>41395</c:v>
                </c:pt>
                <c:pt idx="66">
                  <c:v>41426</c:v>
                </c:pt>
                <c:pt idx="67">
                  <c:v>41456</c:v>
                </c:pt>
                <c:pt idx="68">
                  <c:v>41487</c:v>
                </c:pt>
                <c:pt idx="69">
                  <c:v>41518</c:v>
                </c:pt>
                <c:pt idx="70">
                  <c:v>41548</c:v>
                </c:pt>
                <c:pt idx="71">
                  <c:v>41579</c:v>
                </c:pt>
                <c:pt idx="72">
                  <c:v>41609</c:v>
                </c:pt>
                <c:pt idx="73">
                  <c:v>41640</c:v>
                </c:pt>
                <c:pt idx="74">
                  <c:v>41671</c:v>
                </c:pt>
                <c:pt idx="75">
                  <c:v>41699</c:v>
                </c:pt>
                <c:pt idx="76">
                  <c:v>41730</c:v>
                </c:pt>
                <c:pt idx="77">
                  <c:v>41760</c:v>
                </c:pt>
                <c:pt idx="78">
                  <c:v>41791</c:v>
                </c:pt>
                <c:pt idx="79">
                  <c:v>41821</c:v>
                </c:pt>
                <c:pt idx="80">
                  <c:v>41852</c:v>
                </c:pt>
                <c:pt idx="81">
                  <c:v>41883</c:v>
                </c:pt>
                <c:pt idx="82">
                  <c:v>41913</c:v>
                </c:pt>
                <c:pt idx="83">
                  <c:v>41944</c:v>
                </c:pt>
                <c:pt idx="84">
                  <c:v>41974</c:v>
                </c:pt>
                <c:pt idx="85">
                  <c:v>42005</c:v>
                </c:pt>
                <c:pt idx="86">
                  <c:v>42036</c:v>
                </c:pt>
                <c:pt idx="87">
                  <c:v>42064</c:v>
                </c:pt>
                <c:pt idx="88">
                  <c:v>42095</c:v>
                </c:pt>
                <c:pt idx="89">
                  <c:v>42125</c:v>
                </c:pt>
                <c:pt idx="90">
                  <c:v>42156</c:v>
                </c:pt>
                <c:pt idx="91">
                  <c:v>42186</c:v>
                </c:pt>
                <c:pt idx="92">
                  <c:v>42217</c:v>
                </c:pt>
                <c:pt idx="93">
                  <c:v>42248</c:v>
                </c:pt>
                <c:pt idx="94">
                  <c:v>42278</c:v>
                </c:pt>
                <c:pt idx="95">
                  <c:v>42309</c:v>
                </c:pt>
                <c:pt idx="96">
                  <c:v>42339</c:v>
                </c:pt>
                <c:pt idx="97">
                  <c:v>42370</c:v>
                </c:pt>
                <c:pt idx="98">
                  <c:v>42401</c:v>
                </c:pt>
                <c:pt idx="99">
                  <c:v>42430</c:v>
                </c:pt>
                <c:pt idx="100">
                  <c:v>42461</c:v>
                </c:pt>
                <c:pt idx="101">
                  <c:v>42491</c:v>
                </c:pt>
                <c:pt idx="102">
                  <c:v>42522</c:v>
                </c:pt>
                <c:pt idx="103">
                  <c:v>42552</c:v>
                </c:pt>
                <c:pt idx="104">
                  <c:v>42583</c:v>
                </c:pt>
                <c:pt idx="105">
                  <c:v>42614</c:v>
                </c:pt>
                <c:pt idx="106">
                  <c:v>42644</c:v>
                </c:pt>
                <c:pt idx="107">
                  <c:v>42675</c:v>
                </c:pt>
                <c:pt idx="108">
                  <c:v>42705</c:v>
                </c:pt>
                <c:pt idx="109">
                  <c:v>42736</c:v>
                </c:pt>
                <c:pt idx="110">
                  <c:v>42767</c:v>
                </c:pt>
                <c:pt idx="111">
                  <c:v>42795</c:v>
                </c:pt>
                <c:pt idx="112">
                  <c:v>42826</c:v>
                </c:pt>
                <c:pt idx="113">
                  <c:v>42856</c:v>
                </c:pt>
                <c:pt idx="114">
                  <c:v>42887</c:v>
                </c:pt>
                <c:pt idx="115">
                  <c:v>42917</c:v>
                </c:pt>
                <c:pt idx="116">
                  <c:v>42948</c:v>
                </c:pt>
                <c:pt idx="117">
                  <c:v>42979</c:v>
                </c:pt>
                <c:pt idx="118">
                  <c:v>43009</c:v>
                </c:pt>
                <c:pt idx="119">
                  <c:v>43040</c:v>
                </c:pt>
                <c:pt idx="120">
                  <c:v>43070</c:v>
                </c:pt>
                <c:pt idx="121">
                  <c:v>43101</c:v>
                </c:pt>
                <c:pt idx="122">
                  <c:v>43132</c:v>
                </c:pt>
                <c:pt idx="123">
                  <c:v>43160</c:v>
                </c:pt>
                <c:pt idx="124">
                  <c:v>43191</c:v>
                </c:pt>
                <c:pt idx="125">
                  <c:v>43221</c:v>
                </c:pt>
                <c:pt idx="126">
                  <c:v>43252</c:v>
                </c:pt>
                <c:pt idx="127">
                  <c:v>43282</c:v>
                </c:pt>
                <c:pt idx="128">
                  <c:v>43313</c:v>
                </c:pt>
                <c:pt idx="129">
                  <c:v>43344</c:v>
                </c:pt>
                <c:pt idx="130">
                  <c:v>43374</c:v>
                </c:pt>
                <c:pt idx="131">
                  <c:v>43405</c:v>
                </c:pt>
                <c:pt idx="132">
                  <c:v>43435</c:v>
                </c:pt>
                <c:pt idx="133">
                  <c:v>43466</c:v>
                </c:pt>
                <c:pt idx="134">
                  <c:v>43497</c:v>
                </c:pt>
                <c:pt idx="135">
                  <c:v>43525</c:v>
                </c:pt>
                <c:pt idx="136">
                  <c:v>43556</c:v>
                </c:pt>
                <c:pt idx="137">
                  <c:v>43586</c:v>
                </c:pt>
                <c:pt idx="138">
                  <c:v>43617</c:v>
                </c:pt>
                <c:pt idx="139">
                  <c:v>43647</c:v>
                </c:pt>
                <c:pt idx="140">
                  <c:v>43678</c:v>
                </c:pt>
                <c:pt idx="141">
                  <c:v>43709</c:v>
                </c:pt>
                <c:pt idx="142">
                  <c:v>43739</c:v>
                </c:pt>
                <c:pt idx="143">
                  <c:v>43770</c:v>
                </c:pt>
              </c:numCache>
            </c:numRef>
          </c:cat>
          <c:val>
            <c:numRef>
              <c:f>World!$M$2:$M$145</c:f>
              <c:numCache>
                <c:formatCode>_-"$"* #\ ##0.00_-;\-"$"* #\ ##0.00_-;_-"$"* "-"??_-;_-@_-</c:formatCode>
                <c:ptCount val="144"/>
                <c:pt idx="0">
                  <c:v>10000</c:v>
                </c:pt>
                <c:pt idx="1">
                  <c:v>9436.94</c:v>
                </c:pt>
                <c:pt idx="2">
                  <c:v>9118.7438415390006</c:v>
                </c:pt>
                <c:pt idx="3">
                  <c:v>9466.2105664353767</c:v>
                </c:pt>
                <c:pt idx="4">
                  <c:v>9787.1914969568079</c:v>
                </c:pt>
                <c:pt idx="5">
                  <c:v>9816.2545621070221</c:v>
                </c:pt>
                <c:pt idx="6">
                  <c:v>9226.4436306297284</c:v>
                </c:pt>
                <c:pt idx="7">
                  <c:v>9100.9628900799289</c:v>
                </c:pt>
                <c:pt idx="8">
                  <c:v>9277.4859853825801</c:v>
                </c:pt>
                <c:pt idx="9">
                  <c:v>8203.8826897731687</c:v>
                </c:pt>
                <c:pt idx="10">
                  <c:v>7605.4127291072919</c:v>
                </c:pt>
                <c:pt idx="11">
                  <c:v>7266.7857582125362</c:v>
                </c:pt>
                <c:pt idx="12">
                  <c:v>7463.1657745817711</c:v>
                </c:pt>
                <c:pt idx="13">
                  <c:v>6841.0523214190507</c:v>
                </c:pt>
                <c:pt idx="14">
                  <c:v>6289.1657493457687</c:v>
                </c:pt>
                <c:pt idx="15">
                  <c:v>6710.0967199332372</c:v>
                </c:pt>
                <c:pt idx="16">
                  <c:v>7053.7238596055095</c:v>
                </c:pt>
                <c:pt idx="17">
                  <c:v>7103.3971705461918</c:v>
                </c:pt>
                <c:pt idx="18">
                  <c:v>7497.5296597917495</c:v>
                </c:pt>
                <c:pt idx="19">
                  <c:v>7572.6958434948056</c:v>
                </c:pt>
                <c:pt idx="20">
                  <c:v>8013.6028067645639</c:v>
                </c:pt>
                <c:pt idx="21">
                  <c:v>8146.4066365591079</c:v>
                </c:pt>
                <c:pt idx="22">
                  <c:v>8032.2973119507005</c:v>
                </c:pt>
                <c:pt idx="23">
                  <c:v>8186.3783009507106</c:v>
                </c:pt>
                <c:pt idx="24">
                  <c:v>8289.367933667434</c:v>
                </c:pt>
                <c:pt idx="25">
                  <c:v>8078.3722688384878</c:v>
                </c:pt>
                <c:pt idx="26">
                  <c:v>8129.7069316906036</c:v>
                </c:pt>
                <c:pt idx="27">
                  <c:v>8291.2049419388168</c:v>
                </c:pt>
                <c:pt idx="28">
                  <c:v>8283.0953972971547</c:v>
                </c:pt>
                <c:pt idx="29">
                  <c:v>7767.7358627561789</c:v>
                </c:pt>
                <c:pt idx="30">
                  <c:v>7599.4181925385701</c:v>
                </c:pt>
                <c:pt idx="31">
                  <c:v>7964.6515504647086</c:v>
                </c:pt>
                <c:pt idx="32">
                  <c:v>7941.6335481908345</c:v>
                </c:pt>
                <c:pt idx="33">
                  <c:v>8355.3465151606615</c:v>
                </c:pt>
                <c:pt idx="34">
                  <c:v>8598.9410447280043</c:v>
                </c:pt>
                <c:pt idx="35">
                  <c:v>8495.9182499334529</c:v>
                </c:pt>
                <c:pt idx="36">
                  <c:v>8826.2607912864896</c:v>
                </c:pt>
                <c:pt idx="37">
                  <c:v>9087.691899783551</c:v>
                </c:pt>
                <c:pt idx="38">
                  <c:v>9168.1247888655598</c:v>
                </c:pt>
                <c:pt idx="39">
                  <c:v>9065.1471276995526</c:v>
                </c:pt>
                <c:pt idx="40">
                  <c:v>9223.6724376716575</c:v>
                </c:pt>
                <c:pt idx="41">
                  <c:v>9232.2451033086782</c:v>
                </c:pt>
                <c:pt idx="42">
                  <c:v>9054.5674996546186</c:v>
                </c:pt>
                <c:pt idx="43">
                  <c:v>8791.8939532155891</c:v>
                </c:pt>
                <c:pt idx="44">
                  <c:v>8379.2121221349971</c:v>
                </c:pt>
                <c:pt idx="45">
                  <c:v>8161.6587833704298</c:v>
                </c:pt>
                <c:pt idx="46">
                  <c:v>8586.3227036734825</c:v>
                </c:pt>
                <c:pt idx="47">
                  <c:v>8579.9139582706885</c:v>
                </c:pt>
                <c:pt idx="48">
                  <c:v>8591.0406480891925</c:v>
                </c:pt>
                <c:pt idx="49">
                  <c:v>8888.2046581961913</c:v>
                </c:pt>
                <c:pt idx="50">
                  <c:v>9160.7989622634359</c:v>
                </c:pt>
                <c:pt idx="51">
                  <c:v>9420.2852802527905</c:v>
                </c:pt>
                <c:pt idx="52">
                  <c:v>9212.6369463114679</c:v>
                </c:pt>
                <c:pt idx="53">
                  <c:v>8834.2758815802154</c:v>
                </c:pt>
                <c:pt idx="54">
                  <c:v>9142.2104691292807</c:v>
                </c:pt>
                <c:pt idx="55">
                  <c:v>9106.4568381602949</c:v>
                </c:pt>
                <c:pt idx="56">
                  <c:v>9197.9281919688601</c:v>
                </c:pt>
                <c:pt idx="57">
                  <c:v>9426.9530167568901</c:v>
                </c:pt>
                <c:pt idx="58">
                  <c:v>9513.9454105431723</c:v>
                </c:pt>
                <c:pt idx="59">
                  <c:v>9581.5877547625059</c:v>
                </c:pt>
                <c:pt idx="60">
                  <c:v>9790.0447779551196</c:v>
                </c:pt>
                <c:pt idx="61">
                  <c:v>10324.32501735963</c:v>
                </c:pt>
                <c:pt idx="62">
                  <c:v>10648.999228343047</c:v>
                </c:pt>
                <c:pt idx="63">
                  <c:v>10775.592188389759</c:v>
                </c:pt>
                <c:pt idx="64">
                  <c:v>11012.021827225501</c:v>
                </c:pt>
                <c:pt idx="65">
                  <c:v>11329.599176504131</c:v>
                </c:pt>
                <c:pt idx="66">
                  <c:v>11283.852634245233</c:v>
                </c:pt>
                <c:pt idx="67">
                  <c:v>11578.238306843847</c:v>
                </c:pt>
                <c:pt idx="68">
                  <c:v>11632.81256466792</c:v>
                </c:pt>
                <c:pt idx="69">
                  <c:v>11906.412361032639</c:v>
                </c:pt>
                <c:pt idx="70">
                  <c:v>12555.292665385017</c:v>
                </c:pt>
                <c:pt idx="71">
                  <c:v>12978.551544050484</c:v>
                </c:pt>
                <c:pt idx="72">
                  <c:v>13305.622723656945</c:v>
                </c:pt>
                <c:pt idx="73">
                  <c:v>13448.445544085131</c:v>
                </c:pt>
                <c:pt idx="74">
                  <c:v>14027.455994415817</c:v>
                </c:pt>
                <c:pt idx="75">
                  <c:v>14015.101312548735</c:v>
                </c:pt>
                <c:pt idx="76">
                  <c:v>14085.54639733309</c:v>
                </c:pt>
                <c:pt idx="77">
                  <c:v>14224.000557356603</c:v>
                </c:pt>
                <c:pt idx="78">
                  <c:v>14208.451733387334</c:v>
                </c:pt>
                <c:pt idx="79">
                  <c:v>14293.664507221531</c:v>
                </c:pt>
                <c:pt idx="80">
                  <c:v>14562.146266950089</c:v>
                </c:pt>
                <c:pt idx="81">
                  <c:v>14601.458965119662</c:v>
                </c:pt>
                <c:pt idx="82">
                  <c:v>14829.624137185827</c:v>
                </c:pt>
                <c:pt idx="83">
                  <c:v>15305.618294521631</c:v>
                </c:pt>
                <c:pt idx="84">
                  <c:v>15302.987564849169</c:v>
                </c:pt>
                <c:pt idx="85">
                  <c:v>16452.759171949034</c:v>
                </c:pt>
                <c:pt idx="86">
                  <c:v>17159.655424851251</c:v>
                </c:pt>
                <c:pt idx="87">
                  <c:v>17143.769187455477</c:v>
                </c:pt>
                <c:pt idx="88">
                  <c:v>16788.866592432907</c:v>
                </c:pt>
                <c:pt idx="89">
                  <c:v>17376.010696342786</c:v>
                </c:pt>
                <c:pt idx="90">
                  <c:v>16981.760481809826</c:v>
                </c:pt>
                <c:pt idx="91">
                  <c:v>18019.415502648775</c:v>
                </c:pt>
                <c:pt idx="92">
                  <c:v>17216.775056166895</c:v>
                </c:pt>
                <c:pt idx="93">
                  <c:v>16716.699879072734</c:v>
                </c:pt>
                <c:pt idx="94">
                  <c:v>17610.820990494736</c:v>
                </c:pt>
                <c:pt idx="95">
                  <c:v>17843.955152065424</c:v>
                </c:pt>
                <c:pt idx="96">
                  <c:v>18294.114779741016</c:v>
                </c:pt>
                <c:pt idx="97">
                  <c:v>17429.122748844467</c:v>
                </c:pt>
                <c:pt idx="98">
                  <c:v>16662.399255747416</c:v>
                </c:pt>
                <c:pt idx="99">
                  <c:v>17001.540398231136</c:v>
                </c:pt>
                <c:pt idx="100">
                  <c:v>16735.57357071873</c:v>
                </c:pt>
                <c:pt idx="101">
                  <c:v>17591.296416469511</c:v>
                </c:pt>
                <c:pt idx="102">
                  <c:v>17277.562329574415</c:v>
                </c:pt>
                <c:pt idx="103">
                  <c:v>18086.36044122457</c:v>
                </c:pt>
                <c:pt idx="104">
                  <c:v>18221.639725371566</c:v>
                </c:pt>
                <c:pt idx="105">
                  <c:v>18357.38602148286</c:v>
                </c:pt>
                <c:pt idx="106">
                  <c:v>18363.076444001799</c:v>
                </c:pt>
                <c:pt idx="107">
                  <c:v>18697.625988504489</c:v>
                </c:pt>
                <c:pt idx="108">
                  <c:v>19101.262298365145</c:v>
                </c:pt>
                <c:pt idx="109">
                  <c:v>19022.499962391441</c:v>
                </c:pt>
                <c:pt idx="110">
                  <c:v>19870.15530579058</c:v>
                </c:pt>
                <c:pt idx="111">
                  <c:v>20235.638000915405</c:v>
                </c:pt>
                <c:pt idx="112">
                  <c:v>21063.643074338939</c:v>
                </c:pt>
                <c:pt idx="113">
                  <c:v>21268.248984070146</c:v>
                </c:pt>
                <c:pt idx="114">
                  <c:v>20535.914475104393</c:v>
                </c:pt>
                <c:pt idx="115">
                  <c:v>20253.896815209231</c:v>
                </c:pt>
                <c:pt idx="116">
                  <c:v>20344.560751295929</c:v>
                </c:pt>
                <c:pt idx="117">
                  <c:v>20757.735383909883</c:v>
                </c:pt>
                <c:pt idx="118">
                  <c:v>21805.647516563746</c:v>
                </c:pt>
                <c:pt idx="119">
                  <c:v>22275.462185414242</c:v>
                </c:pt>
                <c:pt idx="120">
                  <c:v>21963.990634805006</c:v>
                </c:pt>
                <c:pt idx="121">
                  <c:v>22646.855276799313</c:v>
                </c:pt>
                <c:pt idx="122">
                  <c:v>22682.98199327397</c:v>
                </c:pt>
                <c:pt idx="123">
                  <c:v>22340.144144873389</c:v>
                </c:pt>
                <c:pt idx="124">
                  <c:v>22482.621318376059</c:v>
                </c:pt>
                <c:pt idx="125">
                  <c:v>22914.219525346289</c:v>
                </c:pt>
                <c:pt idx="126">
                  <c:v>23233.943005236615</c:v>
                </c:pt>
                <c:pt idx="127">
                  <c:v>23720.448528418758</c:v>
                </c:pt>
                <c:pt idx="128">
                  <c:v>24061.039300227512</c:v>
                </c:pt>
                <c:pt idx="129">
                  <c:v>23994.401530054354</c:v>
                </c:pt>
                <c:pt idx="130">
                  <c:v>22593.495355098574</c:v>
                </c:pt>
                <c:pt idx="131">
                  <c:v>23137.894889012769</c:v>
                </c:pt>
                <c:pt idx="132">
                  <c:v>21977.848763278249</c:v>
                </c:pt>
                <c:pt idx="133">
                  <c:v>22784.47932903111</c:v>
                </c:pt>
                <c:pt idx="134">
                  <c:v>23547.227824650905</c:v>
                </c:pt>
                <c:pt idx="135">
                  <c:v>24216.002767406779</c:v>
                </c:pt>
                <c:pt idx="136">
                  <c:v>25262.320792340084</c:v>
                </c:pt>
                <c:pt idx="137">
                  <c:v>23946.082386691323</c:v>
                </c:pt>
                <c:pt idx="138">
                  <c:v>24681.317392693341</c:v>
                </c:pt>
                <c:pt idx="139">
                  <c:v>24931.960366640098</c:v>
                </c:pt>
                <c:pt idx="140">
                  <c:v>24725.133300304977</c:v>
                </c:pt>
                <c:pt idx="141">
                  <c:v>25171.825717802272</c:v>
                </c:pt>
                <c:pt idx="142">
                  <c:v>25631.190896255073</c:v>
                </c:pt>
                <c:pt idx="143">
                  <c:v>26635.988430136789</c:v>
                </c:pt>
              </c:numCache>
            </c:numRef>
          </c:val>
          <c:smooth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0-6D85-48C1-895D-3FEFF8E1CA54}"/>
            </c:ext>
          </c:extLst>
        </c:ser>
        <c:ser>
          <c:idx val="1"/>
          <c:order val="1"/>
          <c:tx>
            <c:strRef>
              <c:f>World!$N$1</c:f>
              <c:strCache>
                <c:ptCount val="1"/>
                <c:pt idx="0">
                  <c:v>MSCI World GR</c:v>
                </c:pt>
              </c:strCache>
            </c:strRef>
          </c:tx>
          <c:spPr>
            <a:ln w="28575" cap="rnd">
              <a:solidFill>
                <a:schemeClr val="accent2"/>
              </a:solidFill>
              <a:round/>
            </a:ln>
            <a:effectLst/>
          </c:spPr>
          <c:marker>
            <c:symbol val="none"/>
          </c:marker>
          <c:cat>
            <c:numRef>
              <c:f>World!$L$2:$L$145</c:f>
              <c:numCache>
                <c:formatCode>mmm\-yy</c:formatCode>
                <c:ptCount val="144"/>
                <c:pt idx="0">
                  <c:v>39417</c:v>
                </c:pt>
                <c:pt idx="1">
                  <c:v>39448</c:v>
                </c:pt>
                <c:pt idx="2">
                  <c:v>39479</c:v>
                </c:pt>
                <c:pt idx="3">
                  <c:v>39508</c:v>
                </c:pt>
                <c:pt idx="4">
                  <c:v>39539</c:v>
                </c:pt>
                <c:pt idx="5">
                  <c:v>39569</c:v>
                </c:pt>
                <c:pt idx="6">
                  <c:v>39600</c:v>
                </c:pt>
                <c:pt idx="7">
                  <c:v>39630</c:v>
                </c:pt>
                <c:pt idx="8">
                  <c:v>39661</c:v>
                </c:pt>
                <c:pt idx="9">
                  <c:v>39692</c:v>
                </c:pt>
                <c:pt idx="10">
                  <c:v>39722</c:v>
                </c:pt>
                <c:pt idx="11">
                  <c:v>39753</c:v>
                </c:pt>
                <c:pt idx="12">
                  <c:v>39783</c:v>
                </c:pt>
                <c:pt idx="13">
                  <c:v>39814</c:v>
                </c:pt>
                <c:pt idx="14">
                  <c:v>39845</c:v>
                </c:pt>
                <c:pt idx="15">
                  <c:v>39873</c:v>
                </c:pt>
                <c:pt idx="16">
                  <c:v>39904</c:v>
                </c:pt>
                <c:pt idx="17">
                  <c:v>39934</c:v>
                </c:pt>
                <c:pt idx="18">
                  <c:v>39965</c:v>
                </c:pt>
                <c:pt idx="19">
                  <c:v>39995</c:v>
                </c:pt>
                <c:pt idx="20">
                  <c:v>40026</c:v>
                </c:pt>
                <c:pt idx="21">
                  <c:v>40057</c:v>
                </c:pt>
                <c:pt idx="22">
                  <c:v>40087</c:v>
                </c:pt>
                <c:pt idx="23">
                  <c:v>40118</c:v>
                </c:pt>
                <c:pt idx="24">
                  <c:v>40148</c:v>
                </c:pt>
                <c:pt idx="25">
                  <c:v>40179</c:v>
                </c:pt>
                <c:pt idx="26">
                  <c:v>40210</c:v>
                </c:pt>
                <c:pt idx="27">
                  <c:v>40238</c:v>
                </c:pt>
                <c:pt idx="28">
                  <c:v>40269</c:v>
                </c:pt>
                <c:pt idx="29">
                  <c:v>40299</c:v>
                </c:pt>
                <c:pt idx="30">
                  <c:v>40330</c:v>
                </c:pt>
                <c:pt idx="31">
                  <c:v>40360</c:v>
                </c:pt>
                <c:pt idx="32">
                  <c:v>40391</c:v>
                </c:pt>
                <c:pt idx="33">
                  <c:v>40422</c:v>
                </c:pt>
                <c:pt idx="34">
                  <c:v>40452</c:v>
                </c:pt>
                <c:pt idx="35">
                  <c:v>40483</c:v>
                </c:pt>
                <c:pt idx="36">
                  <c:v>40513</c:v>
                </c:pt>
                <c:pt idx="37">
                  <c:v>40544</c:v>
                </c:pt>
                <c:pt idx="38">
                  <c:v>40575</c:v>
                </c:pt>
                <c:pt idx="39">
                  <c:v>40603</c:v>
                </c:pt>
                <c:pt idx="40">
                  <c:v>40634</c:v>
                </c:pt>
                <c:pt idx="41">
                  <c:v>40664</c:v>
                </c:pt>
                <c:pt idx="42">
                  <c:v>40695</c:v>
                </c:pt>
                <c:pt idx="43">
                  <c:v>40725</c:v>
                </c:pt>
                <c:pt idx="44">
                  <c:v>40756</c:v>
                </c:pt>
                <c:pt idx="45">
                  <c:v>40787</c:v>
                </c:pt>
                <c:pt idx="46">
                  <c:v>40817</c:v>
                </c:pt>
                <c:pt idx="47">
                  <c:v>40848</c:v>
                </c:pt>
                <c:pt idx="48">
                  <c:v>40878</c:v>
                </c:pt>
                <c:pt idx="49">
                  <c:v>40909</c:v>
                </c:pt>
                <c:pt idx="50">
                  <c:v>40940</c:v>
                </c:pt>
                <c:pt idx="51">
                  <c:v>40969</c:v>
                </c:pt>
                <c:pt idx="52">
                  <c:v>41000</c:v>
                </c:pt>
                <c:pt idx="53">
                  <c:v>41030</c:v>
                </c:pt>
                <c:pt idx="54">
                  <c:v>41061</c:v>
                </c:pt>
                <c:pt idx="55">
                  <c:v>41091</c:v>
                </c:pt>
                <c:pt idx="56">
                  <c:v>41122</c:v>
                </c:pt>
                <c:pt idx="57">
                  <c:v>41153</c:v>
                </c:pt>
                <c:pt idx="58">
                  <c:v>41183</c:v>
                </c:pt>
                <c:pt idx="59">
                  <c:v>41214</c:v>
                </c:pt>
                <c:pt idx="60">
                  <c:v>41244</c:v>
                </c:pt>
                <c:pt idx="61">
                  <c:v>41275</c:v>
                </c:pt>
                <c:pt idx="62">
                  <c:v>41306</c:v>
                </c:pt>
                <c:pt idx="63">
                  <c:v>41334</c:v>
                </c:pt>
                <c:pt idx="64">
                  <c:v>41365</c:v>
                </c:pt>
                <c:pt idx="65">
                  <c:v>41395</c:v>
                </c:pt>
                <c:pt idx="66">
                  <c:v>41426</c:v>
                </c:pt>
                <c:pt idx="67">
                  <c:v>41456</c:v>
                </c:pt>
                <c:pt idx="68">
                  <c:v>41487</c:v>
                </c:pt>
                <c:pt idx="69">
                  <c:v>41518</c:v>
                </c:pt>
                <c:pt idx="70">
                  <c:v>41548</c:v>
                </c:pt>
                <c:pt idx="71">
                  <c:v>41579</c:v>
                </c:pt>
                <c:pt idx="72">
                  <c:v>41609</c:v>
                </c:pt>
                <c:pt idx="73">
                  <c:v>41640</c:v>
                </c:pt>
                <c:pt idx="74">
                  <c:v>41671</c:v>
                </c:pt>
                <c:pt idx="75">
                  <c:v>41699</c:v>
                </c:pt>
                <c:pt idx="76">
                  <c:v>41730</c:v>
                </c:pt>
                <c:pt idx="77">
                  <c:v>41760</c:v>
                </c:pt>
                <c:pt idx="78">
                  <c:v>41791</c:v>
                </c:pt>
                <c:pt idx="79">
                  <c:v>41821</c:v>
                </c:pt>
                <c:pt idx="80">
                  <c:v>41852</c:v>
                </c:pt>
                <c:pt idx="81">
                  <c:v>41883</c:v>
                </c:pt>
                <c:pt idx="82">
                  <c:v>41913</c:v>
                </c:pt>
                <c:pt idx="83">
                  <c:v>41944</c:v>
                </c:pt>
                <c:pt idx="84">
                  <c:v>41974</c:v>
                </c:pt>
                <c:pt idx="85">
                  <c:v>42005</c:v>
                </c:pt>
                <c:pt idx="86">
                  <c:v>42036</c:v>
                </c:pt>
                <c:pt idx="87">
                  <c:v>42064</c:v>
                </c:pt>
                <c:pt idx="88">
                  <c:v>42095</c:v>
                </c:pt>
                <c:pt idx="89">
                  <c:v>42125</c:v>
                </c:pt>
                <c:pt idx="90">
                  <c:v>42156</c:v>
                </c:pt>
                <c:pt idx="91">
                  <c:v>42186</c:v>
                </c:pt>
                <c:pt idx="92">
                  <c:v>42217</c:v>
                </c:pt>
                <c:pt idx="93">
                  <c:v>42248</c:v>
                </c:pt>
                <c:pt idx="94">
                  <c:v>42278</c:v>
                </c:pt>
                <c:pt idx="95">
                  <c:v>42309</c:v>
                </c:pt>
                <c:pt idx="96">
                  <c:v>42339</c:v>
                </c:pt>
                <c:pt idx="97">
                  <c:v>42370</c:v>
                </c:pt>
                <c:pt idx="98">
                  <c:v>42401</c:v>
                </c:pt>
                <c:pt idx="99">
                  <c:v>42430</c:v>
                </c:pt>
                <c:pt idx="100">
                  <c:v>42461</c:v>
                </c:pt>
                <c:pt idx="101">
                  <c:v>42491</c:v>
                </c:pt>
                <c:pt idx="102">
                  <c:v>42522</c:v>
                </c:pt>
                <c:pt idx="103">
                  <c:v>42552</c:v>
                </c:pt>
                <c:pt idx="104">
                  <c:v>42583</c:v>
                </c:pt>
                <c:pt idx="105">
                  <c:v>42614</c:v>
                </c:pt>
                <c:pt idx="106">
                  <c:v>42644</c:v>
                </c:pt>
                <c:pt idx="107">
                  <c:v>42675</c:v>
                </c:pt>
                <c:pt idx="108">
                  <c:v>42705</c:v>
                </c:pt>
                <c:pt idx="109">
                  <c:v>42736</c:v>
                </c:pt>
                <c:pt idx="110">
                  <c:v>42767</c:v>
                </c:pt>
                <c:pt idx="111">
                  <c:v>42795</c:v>
                </c:pt>
                <c:pt idx="112">
                  <c:v>42826</c:v>
                </c:pt>
                <c:pt idx="113">
                  <c:v>42856</c:v>
                </c:pt>
                <c:pt idx="114">
                  <c:v>42887</c:v>
                </c:pt>
                <c:pt idx="115">
                  <c:v>42917</c:v>
                </c:pt>
                <c:pt idx="116">
                  <c:v>42948</c:v>
                </c:pt>
                <c:pt idx="117">
                  <c:v>42979</c:v>
                </c:pt>
                <c:pt idx="118">
                  <c:v>43009</c:v>
                </c:pt>
                <c:pt idx="119">
                  <c:v>43040</c:v>
                </c:pt>
                <c:pt idx="120">
                  <c:v>43070</c:v>
                </c:pt>
                <c:pt idx="121">
                  <c:v>43101</c:v>
                </c:pt>
                <c:pt idx="122">
                  <c:v>43132</c:v>
                </c:pt>
                <c:pt idx="123">
                  <c:v>43160</c:v>
                </c:pt>
                <c:pt idx="124">
                  <c:v>43191</c:v>
                </c:pt>
                <c:pt idx="125">
                  <c:v>43221</c:v>
                </c:pt>
                <c:pt idx="126">
                  <c:v>43252</c:v>
                </c:pt>
                <c:pt idx="127">
                  <c:v>43282</c:v>
                </c:pt>
                <c:pt idx="128">
                  <c:v>43313</c:v>
                </c:pt>
                <c:pt idx="129">
                  <c:v>43344</c:v>
                </c:pt>
                <c:pt idx="130">
                  <c:v>43374</c:v>
                </c:pt>
                <c:pt idx="131">
                  <c:v>43405</c:v>
                </c:pt>
                <c:pt idx="132">
                  <c:v>43435</c:v>
                </c:pt>
                <c:pt idx="133">
                  <c:v>43466</c:v>
                </c:pt>
                <c:pt idx="134">
                  <c:v>43497</c:v>
                </c:pt>
                <c:pt idx="135">
                  <c:v>43525</c:v>
                </c:pt>
                <c:pt idx="136">
                  <c:v>43556</c:v>
                </c:pt>
                <c:pt idx="137">
                  <c:v>43586</c:v>
                </c:pt>
                <c:pt idx="138">
                  <c:v>43617</c:v>
                </c:pt>
                <c:pt idx="139">
                  <c:v>43647</c:v>
                </c:pt>
                <c:pt idx="140">
                  <c:v>43678</c:v>
                </c:pt>
                <c:pt idx="141">
                  <c:v>43709</c:v>
                </c:pt>
                <c:pt idx="142">
                  <c:v>43739</c:v>
                </c:pt>
                <c:pt idx="143">
                  <c:v>43770</c:v>
                </c:pt>
              </c:numCache>
            </c:numRef>
          </c:cat>
          <c:val>
            <c:numRef>
              <c:f>World!$N$2:$N$145</c:f>
              <c:numCache>
                <c:formatCode>_-"$"* #\ ##0.00_-;\-"$"* #\ ##0.00_-;_-"$"* "-"??_-;_-@_-</c:formatCode>
                <c:ptCount val="144"/>
                <c:pt idx="0">
                  <c:v>10000</c:v>
                </c:pt>
                <c:pt idx="1">
                  <c:v>9426.3302999999996</c:v>
                </c:pt>
                <c:pt idx="2">
                  <c:v>9097.2955686546229</c:v>
                </c:pt>
                <c:pt idx="3">
                  <c:v>9461.6166927786926</c:v>
                </c:pt>
                <c:pt idx="4">
                  <c:v>9696.7165789566843</c:v>
                </c:pt>
                <c:pt idx="5">
                  <c:v>9764.5462750324768</c:v>
                </c:pt>
                <c:pt idx="6">
                  <c:v>9149.9408328889313</c:v>
                </c:pt>
                <c:pt idx="7">
                  <c:v>9067.0384344683989</c:v>
                </c:pt>
                <c:pt idx="8">
                  <c:v>9273.637070783896</c:v>
                </c:pt>
                <c:pt idx="9">
                  <c:v>8252.3719459724653</c:v>
                </c:pt>
                <c:pt idx="10">
                  <c:v>7650.7922688530734</c:v>
                </c:pt>
                <c:pt idx="11">
                  <c:v>7289.6387620236992</c:v>
                </c:pt>
                <c:pt idx="12">
                  <c:v>7476.8412779048886</c:v>
                </c:pt>
                <c:pt idx="13">
                  <c:v>6832.0040178600793</c:v>
                </c:pt>
                <c:pt idx="14">
                  <c:v>6273.7010528854962</c:v>
                </c:pt>
                <c:pt idx="15">
                  <c:v>6710.7172812558574</c:v>
                </c:pt>
                <c:pt idx="16">
                  <c:v>7091.0153743711198</c:v>
                </c:pt>
                <c:pt idx="17">
                  <c:v>7154.3487072771613</c:v>
                </c:pt>
                <c:pt idx="18">
                  <c:v>7564.2444532633945</c:v>
                </c:pt>
                <c:pt idx="19">
                  <c:v>7713.4785243724928</c:v>
                </c:pt>
                <c:pt idx="20">
                  <c:v>8147.4270245315465</c:v>
                </c:pt>
                <c:pt idx="21">
                  <c:v>8305.5218168465835</c:v>
                </c:pt>
                <c:pt idx="22">
                  <c:v>8183.8180987316946</c:v>
                </c:pt>
                <c:pt idx="23">
                  <c:v>8333.2375130347082</c:v>
                </c:pt>
                <c:pt idx="24">
                  <c:v>8457.6899153436261</c:v>
                </c:pt>
                <c:pt idx="25">
                  <c:v>8227.0994574916986</c:v>
                </c:pt>
                <c:pt idx="26">
                  <c:v>8256.6938973891938</c:v>
                </c:pt>
                <c:pt idx="27">
                  <c:v>8428.1533936656451</c:v>
                </c:pt>
                <c:pt idx="28">
                  <c:v>8454.998916418217</c:v>
                </c:pt>
                <c:pt idx="29">
                  <c:v>7887.3940398617269</c:v>
                </c:pt>
                <c:pt idx="30">
                  <c:v>7741.2235126580226</c:v>
                </c:pt>
                <c:pt idx="31">
                  <c:v>8135.3579990389098</c:v>
                </c:pt>
                <c:pt idx="32">
                  <c:v>8076.1286064804872</c:v>
                </c:pt>
                <c:pt idx="33">
                  <c:v>8489.7988164780363</c:v>
                </c:pt>
                <c:pt idx="34">
                  <c:v>8740.7559111253158</c:v>
                </c:pt>
                <c:pt idx="35">
                  <c:v>8610.368918900791</c:v>
                </c:pt>
                <c:pt idx="36">
                  <c:v>8915.494476176189</c:v>
                </c:pt>
                <c:pt idx="37">
                  <c:v>9135.9857097851764</c:v>
                </c:pt>
                <c:pt idx="38">
                  <c:v>9167.6186035060218</c:v>
                </c:pt>
                <c:pt idx="39">
                  <c:v>9075.9385670711472</c:v>
                </c:pt>
                <c:pt idx="40">
                  <c:v>9247.3105298539704</c:v>
                </c:pt>
                <c:pt idx="41">
                  <c:v>9261.9830525254783</c:v>
                </c:pt>
                <c:pt idx="42">
                  <c:v>9083.4785203111041</c:v>
                </c:pt>
                <c:pt idx="43">
                  <c:v>8813.3629378830428</c:v>
                </c:pt>
                <c:pt idx="44">
                  <c:v>8416.912314184543</c:v>
                </c:pt>
                <c:pt idx="45">
                  <c:v>8275.7080889737044</c:v>
                </c:pt>
                <c:pt idx="46">
                  <c:v>8705.1812567041707</c:v>
                </c:pt>
                <c:pt idx="47">
                  <c:v>8724.7711354488201</c:v>
                </c:pt>
                <c:pt idx="48">
                  <c:v>8688.4253093573443</c:v>
                </c:pt>
                <c:pt idx="49">
                  <c:v>8947.4383890136833</c:v>
                </c:pt>
                <c:pt idx="50">
                  <c:v>9194.7972128055244</c:v>
                </c:pt>
                <c:pt idx="51">
                  <c:v>9454.2958140284027</c:v>
                </c:pt>
                <c:pt idx="52">
                  <c:v>9259.4113890391745</c:v>
                </c:pt>
                <c:pt idx="53">
                  <c:v>8857.6748812028673</c:v>
                </c:pt>
                <c:pt idx="54">
                  <c:v>9119.9371707694645</c:v>
                </c:pt>
                <c:pt idx="55">
                  <c:v>9073.8318755988694</c:v>
                </c:pt>
                <c:pt idx="56">
                  <c:v>9162.3194303581167</c:v>
                </c:pt>
                <c:pt idx="57">
                  <c:v>9354.3471691537216</c:v>
                </c:pt>
                <c:pt idx="58">
                  <c:v>9454.1911678375709</c:v>
                </c:pt>
                <c:pt idx="59">
                  <c:v>9544.9513085068993</c:v>
                </c:pt>
                <c:pt idx="60">
                  <c:v>9785.5015487421679</c:v>
                </c:pt>
                <c:pt idx="61">
                  <c:v>10394.178239671859</c:v>
                </c:pt>
                <c:pt idx="62">
                  <c:v>10753.193571837255</c:v>
                </c:pt>
                <c:pt idx="63">
                  <c:v>10933.959594716946</c:v>
                </c:pt>
                <c:pt idx="64">
                  <c:v>11172.240314655926</c:v>
                </c:pt>
                <c:pt idx="65">
                  <c:v>11469.026297996232</c:v>
                </c:pt>
                <c:pt idx="66">
                  <c:v>11459.764371119021</c:v>
                </c:pt>
                <c:pt idx="67">
                  <c:v>11714.03236241133</c:v>
                </c:pt>
                <c:pt idx="68">
                  <c:v>11749.006245993838</c:v>
                </c:pt>
                <c:pt idx="69">
                  <c:v>12026.384069833133</c:v>
                </c:pt>
                <c:pt idx="70">
                  <c:v>12684.54297103484</c:v>
                </c:pt>
                <c:pt idx="71">
                  <c:v>13077.812765472789</c:v>
                </c:pt>
                <c:pt idx="72">
                  <c:v>13388.997620111553</c:v>
                </c:pt>
                <c:pt idx="73">
                  <c:v>13524.839042715799</c:v>
                </c:pt>
                <c:pt idx="74">
                  <c:v>14133.085137061116</c:v>
                </c:pt>
                <c:pt idx="75">
                  <c:v>14133.645937879355</c:v>
                </c:pt>
                <c:pt idx="76">
                  <c:v>14190.638027749881</c:v>
                </c:pt>
                <c:pt idx="77">
                  <c:v>14337.225473793595</c:v>
                </c:pt>
                <c:pt idx="78">
                  <c:v>14314.95273739231</c:v>
                </c:pt>
                <c:pt idx="79">
                  <c:v>14412.985828223793</c:v>
                </c:pt>
                <c:pt idx="80">
                  <c:v>14685.449488839969</c:v>
                </c:pt>
                <c:pt idx="81">
                  <c:v>14688.039855275307</c:v>
                </c:pt>
                <c:pt idx="82">
                  <c:v>14921.49802347259</c:v>
                </c:pt>
                <c:pt idx="83">
                  <c:v>15381.713281756684</c:v>
                </c:pt>
                <c:pt idx="84">
                  <c:v>15387.264388262938</c:v>
                </c:pt>
                <c:pt idx="85">
                  <c:v>16575.3055315768</c:v>
                </c:pt>
                <c:pt idx="86">
                  <c:v>17191.236260489648</c:v>
                </c:pt>
                <c:pt idx="87">
                  <c:v>17235.136660966247</c:v>
                </c:pt>
                <c:pt idx="88">
                  <c:v>16806.795256558584</c:v>
                </c:pt>
                <c:pt idx="89">
                  <c:v>17370.189958061699</c:v>
                </c:pt>
                <c:pt idx="90">
                  <c:v>16948.952603166628</c:v>
                </c:pt>
                <c:pt idx="91">
                  <c:v>17987.889669325061</c:v>
                </c:pt>
                <c:pt idx="92">
                  <c:v>17216.823668822119</c:v>
                </c:pt>
                <c:pt idx="93">
                  <c:v>16764.841415811679</c:v>
                </c:pt>
                <c:pt idx="94">
                  <c:v>17643.485413227059</c:v>
                </c:pt>
                <c:pt idx="95">
                  <c:v>17884.324811467795</c:v>
                </c:pt>
                <c:pt idx="96">
                  <c:v>18352.651252397311</c:v>
                </c:pt>
                <c:pt idx="97">
                  <c:v>17513.828644785488</c:v>
                </c:pt>
                <c:pt idx="98">
                  <c:v>16785.353377123974</c:v>
                </c:pt>
                <c:pt idx="99">
                  <c:v>17166.920380042229</c:v>
                </c:pt>
                <c:pt idx="100">
                  <c:v>16905.466809300557</c:v>
                </c:pt>
                <c:pt idx="101">
                  <c:v>17775.005411550315</c:v>
                </c:pt>
                <c:pt idx="102">
                  <c:v>17436.124755629055</c:v>
                </c:pt>
                <c:pt idx="103">
                  <c:v>18241.72184304344</c:v>
                </c:pt>
                <c:pt idx="104">
                  <c:v>18392.717695599233</c:v>
                </c:pt>
                <c:pt idx="105">
                  <c:v>18491.91863456327</c:v>
                </c:pt>
                <c:pt idx="106">
                  <c:v>18415.938299600832</c:v>
                </c:pt>
                <c:pt idx="107">
                  <c:v>18744.927251122688</c:v>
                </c:pt>
                <c:pt idx="108">
                  <c:v>19121.986523909378</c:v>
                </c:pt>
                <c:pt idx="109">
                  <c:v>18987.474248245995</c:v>
                </c:pt>
                <c:pt idx="110">
                  <c:v>19781.891942817329</c:v>
                </c:pt>
                <c:pt idx="111">
                  <c:v>20149.392414212052</c:v>
                </c:pt>
                <c:pt idx="112">
                  <c:v>20965.357575057726</c:v>
                </c:pt>
                <c:pt idx="113">
                  <c:v>21139.518477662335</c:v>
                </c:pt>
                <c:pt idx="114">
                  <c:v>20412.019072263553</c:v>
                </c:pt>
                <c:pt idx="115">
                  <c:v>20171.025181447443</c:v>
                </c:pt>
                <c:pt idx="116">
                  <c:v>20192.805854438371</c:v>
                </c:pt>
                <c:pt idx="117">
                  <c:v>20638.251276392995</c:v>
                </c:pt>
                <c:pt idx="118">
                  <c:v>21665.982943269071</c:v>
                </c:pt>
                <c:pt idx="119">
                  <c:v>22082.273139541045</c:v>
                </c:pt>
                <c:pt idx="120">
                  <c:v>21741.13602623577</c:v>
                </c:pt>
                <c:pt idx="121">
                  <c:v>22360.815799582597</c:v>
                </c:pt>
                <c:pt idx="122">
                  <c:v>22338.145062876032</c:v>
                </c:pt>
                <c:pt idx="123">
                  <c:v>22161.96791024979</c:v>
                </c:pt>
                <c:pt idx="124">
                  <c:v>22276.256735523591</c:v>
                </c:pt>
                <c:pt idx="125">
                  <c:v>22564.169111615243</c:v>
                </c:pt>
                <c:pt idx="126">
                  <c:v>22895.915423353403</c:v>
                </c:pt>
                <c:pt idx="127">
                  <c:v>23441.542488787636</c:v>
                </c:pt>
                <c:pt idx="128">
                  <c:v>23737.908284503184</c:v>
                </c:pt>
                <c:pt idx="129">
                  <c:v>23649.627003593116</c:v>
                </c:pt>
                <c:pt idx="130">
                  <c:v>22235.598777316842</c:v>
                </c:pt>
                <c:pt idx="131">
                  <c:v>23081.175461756575</c:v>
                </c:pt>
                <c:pt idx="132">
                  <c:v>21988.003675478085</c:v>
                </c:pt>
                <c:pt idx="133">
                  <c:v>22672.533106502884</c:v>
                </c:pt>
                <c:pt idx="134">
                  <c:v>23496.703264358694</c:v>
                </c:pt>
                <c:pt idx="135">
                  <c:v>24134.190205920713</c:v>
                </c:pt>
                <c:pt idx="136">
                  <c:v>25146.504364971806</c:v>
                </c:pt>
                <c:pt idx="137">
                  <c:v>23946.922310301368</c:v>
                </c:pt>
                <c:pt idx="138">
                  <c:v>24612.91543499607</c:v>
                </c:pt>
                <c:pt idx="139">
                  <c:v>24895.163304359423</c:v>
                </c:pt>
                <c:pt idx="140">
                  <c:v>24844.604215107865</c:v>
                </c:pt>
                <c:pt idx="141">
                  <c:v>25332.500813561859</c:v>
                </c:pt>
                <c:pt idx="142">
                  <c:v>25789.834023899271</c:v>
                </c:pt>
                <c:pt idx="143">
                  <c:v>26771.095171079181</c:v>
                </c:pt>
              </c:numCache>
            </c:numRef>
          </c:val>
          <c:smooth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1-6D85-48C1-895D-3FEFF8E1CA54}"/>
            </c:ext>
          </c:extLst>
        </c:ser>
        <c:dLbls>
          <c:showLegendKey val="0"/>
          <c:showVal val="0"/>
          <c:showCatName val="0"/>
          <c:showSerName val="0"/>
          <c:showPercent val="0"/>
          <c:showBubbleSize val="0"/>
        </c:dLbls>
        <c:smooth val="0"/>
        <c:axId val="285262208"/>
        <c:axId val="285263744"/>
      </c:lineChart>
      <c:dateAx>
        <c:axId val="285262208"/>
        <c:scaling>
          <c:orientation val="minMax"/>
        </c:scaling>
        <c:delete val="0"/>
        <c:axPos val="b"/>
        <c:numFmt formatCode="[$-40C]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5263744"/>
        <c:crosses val="autoZero"/>
        <c:auto val="1"/>
        <c:lblOffset val="100"/>
        <c:baseTimeUnit val="months"/>
      </c:dateAx>
      <c:valAx>
        <c:axId val="2852637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00_-;\-&quot;$&quot;* #\ ##0.0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526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4C609-1958-43C4-83A9-86DF3A35F8AE}" type="doc">
      <dgm:prSet loTypeId="urn:microsoft.com/office/officeart/2005/8/layout/hChevron3" loCatId="process" qsTypeId="urn:microsoft.com/office/officeart/2005/8/quickstyle/simple1" qsCatId="simple" csTypeId="urn:microsoft.com/office/officeart/2005/8/colors/accent1_5" csCatId="accent1" phldr="1"/>
      <dgm:spPr/>
    </dgm:pt>
    <dgm:pt modelId="{317CFFCC-014A-40B2-9819-1E7BC101F242}">
      <dgm:prSet phldrT="[Text]" custT="1"/>
      <dgm:spPr>
        <a:solidFill>
          <a:schemeClr val="tx2">
            <a:lumMod val="20000"/>
            <a:lumOff val="80000"/>
            <a:alpha val="90000"/>
          </a:schemeClr>
        </a:solidFill>
      </dgm:spPr>
      <dgm:t>
        <a:bodyPr/>
        <a:lstStyle/>
        <a:p>
          <a:r>
            <a:rPr lang="fr-CA" sz="1600" dirty="0">
              <a:latin typeface="Arial" panose="020B0604020202020204" pitchFamily="34" charset="0"/>
            </a:rPr>
            <a:t>Univers</a:t>
          </a:r>
        </a:p>
      </dgm:t>
    </dgm:pt>
    <dgm:pt modelId="{A0C30542-01BF-47F4-A2C9-0CAA60365AAC}" type="parTrans" cxnId="{F28FC1CA-ABE5-4E26-A8E0-C5C5DC3E4CF9}">
      <dgm:prSet/>
      <dgm:spPr/>
      <dgm:t>
        <a:bodyPr/>
        <a:lstStyle/>
        <a:p>
          <a:endParaRPr lang="en-CA" sz="1400">
            <a:latin typeface="Arial" panose="020B0604020202020204" pitchFamily="34" charset="0"/>
            <a:cs typeface="Arial" panose="020B0604020202020204" pitchFamily="34" charset="0"/>
          </a:endParaRPr>
        </a:p>
      </dgm:t>
    </dgm:pt>
    <dgm:pt modelId="{AC998756-2389-4DB3-98D1-2FE6558DFBF6}" type="sibTrans" cxnId="{F28FC1CA-ABE5-4E26-A8E0-C5C5DC3E4CF9}">
      <dgm:prSet/>
      <dgm:spPr/>
      <dgm:t>
        <a:bodyPr/>
        <a:lstStyle/>
        <a:p>
          <a:endParaRPr lang="en-CA" sz="1400">
            <a:latin typeface="Arial" panose="020B0604020202020204" pitchFamily="34" charset="0"/>
            <a:cs typeface="Arial" panose="020B0604020202020204" pitchFamily="34" charset="0"/>
          </a:endParaRPr>
        </a:p>
      </dgm:t>
    </dgm:pt>
    <dgm:pt modelId="{481C4260-C343-4FCA-B8BA-FFDF149FD7E7}">
      <dgm:prSet phldrT="[Text]" custT="1"/>
      <dgm:spPr>
        <a:solidFill>
          <a:schemeClr val="accent2">
            <a:lumMod val="60000"/>
            <a:lumOff val="40000"/>
            <a:alpha val="63333"/>
          </a:schemeClr>
        </a:solidFill>
      </dgm:spPr>
      <dgm:t>
        <a:bodyPr/>
        <a:lstStyle/>
        <a:p>
          <a:r>
            <a:rPr lang="fr-CA" sz="1600" dirty="0">
              <a:latin typeface="Arial" panose="020B0604020202020204" pitchFamily="34" charset="0"/>
            </a:rPr>
            <a:t>Mieux</a:t>
          </a:r>
        </a:p>
      </dgm:t>
    </dgm:pt>
    <dgm:pt modelId="{AD9502AF-C254-46F5-8A0A-9A35D1BBA1D2}" type="parTrans" cxnId="{C20B7963-15DE-48D7-A2CD-6FF49C8A1E2D}">
      <dgm:prSet/>
      <dgm:spPr/>
      <dgm:t>
        <a:bodyPr/>
        <a:lstStyle/>
        <a:p>
          <a:endParaRPr lang="en-CA" sz="1400">
            <a:latin typeface="Arial" panose="020B0604020202020204" pitchFamily="34" charset="0"/>
            <a:cs typeface="Arial" panose="020B0604020202020204" pitchFamily="34" charset="0"/>
          </a:endParaRPr>
        </a:p>
      </dgm:t>
    </dgm:pt>
    <dgm:pt modelId="{2F083ABC-121E-4FE4-ACD2-672ECB086E25}" type="sibTrans" cxnId="{C20B7963-15DE-48D7-A2CD-6FF49C8A1E2D}">
      <dgm:prSet/>
      <dgm:spPr/>
      <dgm:t>
        <a:bodyPr/>
        <a:lstStyle/>
        <a:p>
          <a:endParaRPr lang="en-CA" sz="1400">
            <a:latin typeface="Arial" panose="020B0604020202020204" pitchFamily="34" charset="0"/>
            <a:cs typeface="Arial" panose="020B0604020202020204" pitchFamily="34" charset="0"/>
          </a:endParaRPr>
        </a:p>
      </dgm:t>
    </dgm:pt>
    <dgm:pt modelId="{549FAF92-A956-4CD7-A25B-01CBB734502F}">
      <dgm:prSet phldrT="[Text]" custT="1"/>
      <dgm:spPr>
        <a:solidFill>
          <a:srgbClr val="FF0000">
            <a:alpha val="50000"/>
          </a:srgbClr>
        </a:solidFill>
      </dgm:spPr>
      <dgm:t>
        <a:bodyPr/>
        <a:lstStyle/>
        <a:p>
          <a:r>
            <a:rPr lang="fr-CA" sz="1600" dirty="0">
              <a:latin typeface="Arial" panose="020B0604020202020204" pitchFamily="34" charset="0"/>
            </a:rPr>
            <a:t>La meilleure</a:t>
          </a:r>
        </a:p>
      </dgm:t>
    </dgm:pt>
    <dgm:pt modelId="{23E7B56E-FB0D-473C-BD93-D47889A58E1A}" type="parTrans" cxnId="{CCC93BFA-17AB-4B9D-99F8-EA5CF38030C9}">
      <dgm:prSet/>
      <dgm:spPr/>
      <dgm:t>
        <a:bodyPr/>
        <a:lstStyle/>
        <a:p>
          <a:endParaRPr lang="en-CA" sz="1400">
            <a:latin typeface="Arial" panose="020B0604020202020204" pitchFamily="34" charset="0"/>
            <a:cs typeface="Arial" panose="020B0604020202020204" pitchFamily="34" charset="0"/>
          </a:endParaRPr>
        </a:p>
      </dgm:t>
    </dgm:pt>
    <dgm:pt modelId="{6D5F5091-D271-4B10-954F-C7325F13F65E}" type="sibTrans" cxnId="{CCC93BFA-17AB-4B9D-99F8-EA5CF38030C9}">
      <dgm:prSet/>
      <dgm:spPr/>
      <dgm:t>
        <a:bodyPr/>
        <a:lstStyle/>
        <a:p>
          <a:endParaRPr lang="en-CA" sz="1400">
            <a:latin typeface="Arial" panose="020B0604020202020204" pitchFamily="34" charset="0"/>
            <a:cs typeface="Arial" panose="020B0604020202020204" pitchFamily="34" charset="0"/>
          </a:endParaRPr>
        </a:p>
      </dgm:t>
    </dgm:pt>
    <dgm:pt modelId="{DB98125E-3921-4214-ABD4-145658FC2B32}">
      <dgm:prSet phldrT="[Text]" custT="1"/>
      <dgm:spPr>
        <a:solidFill>
          <a:schemeClr val="tx2">
            <a:lumMod val="40000"/>
            <a:lumOff val="60000"/>
            <a:alpha val="76667"/>
          </a:schemeClr>
        </a:solidFill>
      </dgm:spPr>
      <dgm:t>
        <a:bodyPr lIns="0" rIns="0"/>
        <a:lstStyle/>
        <a:p>
          <a:r>
            <a:rPr lang="fr-CA" sz="1600" dirty="0">
              <a:latin typeface="Arial" panose="020B0604020202020204" pitchFamily="34" charset="0"/>
            </a:rPr>
            <a:t>Controverses </a:t>
          </a:r>
        </a:p>
      </dgm:t>
    </dgm:pt>
    <dgm:pt modelId="{8E6B4375-0ECF-434F-8865-1672FF795E30}" type="parTrans" cxnId="{15E27D2E-B4B4-4C44-906F-4BCC3BF331F0}">
      <dgm:prSet/>
      <dgm:spPr/>
      <dgm:t>
        <a:bodyPr/>
        <a:lstStyle/>
        <a:p>
          <a:endParaRPr lang="en-CA" sz="1400">
            <a:latin typeface="Arial" panose="020B0604020202020204" pitchFamily="34" charset="0"/>
            <a:cs typeface="Arial" panose="020B0604020202020204" pitchFamily="34" charset="0"/>
          </a:endParaRPr>
        </a:p>
      </dgm:t>
    </dgm:pt>
    <dgm:pt modelId="{9AA16685-A203-4C99-BA19-2A0788449136}" type="sibTrans" cxnId="{15E27D2E-B4B4-4C44-906F-4BCC3BF331F0}">
      <dgm:prSet/>
      <dgm:spPr/>
      <dgm:t>
        <a:bodyPr/>
        <a:lstStyle/>
        <a:p>
          <a:endParaRPr lang="en-CA" sz="1400">
            <a:latin typeface="Arial" panose="020B0604020202020204" pitchFamily="34" charset="0"/>
            <a:cs typeface="Arial" panose="020B0604020202020204" pitchFamily="34" charset="0"/>
          </a:endParaRPr>
        </a:p>
      </dgm:t>
    </dgm:pt>
    <dgm:pt modelId="{0D7E5DC1-0A58-4577-9B1F-B3E48C82B376}" type="pres">
      <dgm:prSet presAssocID="{8834C609-1958-43C4-83A9-86DF3A35F8AE}" presName="Name0" presStyleCnt="0">
        <dgm:presLayoutVars>
          <dgm:dir/>
          <dgm:resizeHandles val="exact"/>
        </dgm:presLayoutVars>
      </dgm:prSet>
      <dgm:spPr/>
    </dgm:pt>
    <dgm:pt modelId="{00C128E2-9C3E-48EA-9F89-3C16EF35EF4C}" type="pres">
      <dgm:prSet presAssocID="{317CFFCC-014A-40B2-9819-1E7BC101F242}" presName="parTxOnly" presStyleLbl="node1" presStyleIdx="0" presStyleCnt="4">
        <dgm:presLayoutVars>
          <dgm:bulletEnabled val="1"/>
        </dgm:presLayoutVars>
      </dgm:prSet>
      <dgm:spPr/>
    </dgm:pt>
    <dgm:pt modelId="{6D1FEEC6-6E36-4164-9D96-10F1F2EC48DF}" type="pres">
      <dgm:prSet presAssocID="{AC998756-2389-4DB3-98D1-2FE6558DFBF6}" presName="parSpace" presStyleCnt="0"/>
      <dgm:spPr/>
    </dgm:pt>
    <dgm:pt modelId="{A14C8F62-231E-4255-9B80-3796A5D7F278}" type="pres">
      <dgm:prSet presAssocID="{DB98125E-3921-4214-ABD4-145658FC2B32}" presName="parTxOnly" presStyleLbl="node1" presStyleIdx="1" presStyleCnt="4">
        <dgm:presLayoutVars>
          <dgm:bulletEnabled val="1"/>
        </dgm:presLayoutVars>
      </dgm:prSet>
      <dgm:spPr/>
    </dgm:pt>
    <dgm:pt modelId="{8578D9EF-13C2-4266-839F-A84B4C054985}" type="pres">
      <dgm:prSet presAssocID="{9AA16685-A203-4C99-BA19-2A0788449136}" presName="parSpace" presStyleCnt="0"/>
      <dgm:spPr/>
    </dgm:pt>
    <dgm:pt modelId="{CD2ABE99-68A0-4747-BF55-2E75CE04C5B9}" type="pres">
      <dgm:prSet presAssocID="{481C4260-C343-4FCA-B8BA-FFDF149FD7E7}" presName="parTxOnly" presStyleLbl="node1" presStyleIdx="2" presStyleCnt="4">
        <dgm:presLayoutVars>
          <dgm:bulletEnabled val="1"/>
        </dgm:presLayoutVars>
      </dgm:prSet>
      <dgm:spPr/>
    </dgm:pt>
    <dgm:pt modelId="{2141EA4D-6FDE-40BE-AD0E-C9556AFE4C7A}" type="pres">
      <dgm:prSet presAssocID="{2F083ABC-121E-4FE4-ACD2-672ECB086E25}" presName="parSpace" presStyleCnt="0"/>
      <dgm:spPr/>
    </dgm:pt>
    <dgm:pt modelId="{A35A4D65-6BA2-4C2C-962C-99F666174531}" type="pres">
      <dgm:prSet presAssocID="{549FAF92-A956-4CD7-A25B-01CBB734502F}" presName="parTxOnly" presStyleLbl="node1" presStyleIdx="3" presStyleCnt="4">
        <dgm:presLayoutVars>
          <dgm:bulletEnabled val="1"/>
        </dgm:presLayoutVars>
      </dgm:prSet>
      <dgm:spPr/>
    </dgm:pt>
  </dgm:ptLst>
  <dgm:cxnLst>
    <dgm:cxn modelId="{15E27D2E-B4B4-4C44-906F-4BCC3BF331F0}" srcId="{8834C609-1958-43C4-83A9-86DF3A35F8AE}" destId="{DB98125E-3921-4214-ABD4-145658FC2B32}" srcOrd="1" destOrd="0" parTransId="{8E6B4375-0ECF-434F-8865-1672FF795E30}" sibTransId="{9AA16685-A203-4C99-BA19-2A0788449136}"/>
    <dgm:cxn modelId="{C20B7963-15DE-48D7-A2CD-6FF49C8A1E2D}" srcId="{8834C609-1958-43C4-83A9-86DF3A35F8AE}" destId="{481C4260-C343-4FCA-B8BA-FFDF149FD7E7}" srcOrd="2" destOrd="0" parTransId="{AD9502AF-C254-46F5-8A0A-9A35D1BBA1D2}" sibTransId="{2F083ABC-121E-4FE4-ACD2-672ECB086E25}"/>
    <dgm:cxn modelId="{76B25C7B-E835-45F3-BDB1-84A90C179B6F}" type="presOf" srcId="{8834C609-1958-43C4-83A9-86DF3A35F8AE}" destId="{0D7E5DC1-0A58-4577-9B1F-B3E48C82B376}" srcOrd="0" destOrd="0" presId="urn:microsoft.com/office/officeart/2005/8/layout/hChevron3"/>
    <dgm:cxn modelId="{EADC74A3-D96B-420C-AFAF-D3D9486DC6F3}" type="presOf" srcId="{DB98125E-3921-4214-ABD4-145658FC2B32}" destId="{A14C8F62-231E-4255-9B80-3796A5D7F278}" srcOrd="0" destOrd="0" presId="urn:microsoft.com/office/officeart/2005/8/layout/hChevron3"/>
    <dgm:cxn modelId="{E59A2BAB-2EC9-42CB-AE57-E75FAA759642}" type="presOf" srcId="{549FAF92-A956-4CD7-A25B-01CBB734502F}" destId="{A35A4D65-6BA2-4C2C-962C-99F666174531}" srcOrd="0" destOrd="0" presId="urn:microsoft.com/office/officeart/2005/8/layout/hChevron3"/>
    <dgm:cxn modelId="{F28FC1CA-ABE5-4E26-A8E0-C5C5DC3E4CF9}" srcId="{8834C609-1958-43C4-83A9-86DF3A35F8AE}" destId="{317CFFCC-014A-40B2-9819-1E7BC101F242}" srcOrd="0" destOrd="0" parTransId="{A0C30542-01BF-47F4-A2C9-0CAA60365AAC}" sibTransId="{AC998756-2389-4DB3-98D1-2FE6558DFBF6}"/>
    <dgm:cxn modelId="{952AFDDA-8BC5-4399-9F55-5DA63407E77E}" type="presOf" srcId="{317CFFCC-014A-40B2-9819-1E7BC101F242}" destId="{00C128E2-9C3E-48EA-9F89-3C16EF35EF4C}" srcOrd="0" destOrd="0" presId="urn:microsoft.com/office/officeart/2005/8/layout/hChevron3"/>
    <dgm:cxn modelId="{2DA7BADF-5B0E-4738-8B84-1F2BC5DE0B6F}" type="presOf" srcId="{481C4260-C343-4FCA-B8BA-FFDF149FD7E7}" destId="{CD2ABE99-68A0-4747-BF55-2E75CE04C5B9}" srcOrd="0" destOrd="0" presId="urn:microsoft.com/office/officeart/2005/8/layout/hChevron3"/>
    <dgm:cxn modelId="{CCC93BFA-17AB-4B9D-99F8-EA5CF38030C9}" srcId="{8834C609-1958-43C4-83A9-86DF3A35F8AE}" destId="{549FAF92-A956-4CD7-A25B-01CBB734502F}" srcOrd="3" destOrd="0" parTransId="{23E7B56E-FB0D-473C-BD93-D47889A58E1A}" sibTransId="{6D5F5091-D271-4B10-954F-C7325F13F65E}"/>
    <dgm:cxn modelId="{30380BC0-A35F-4529-A0DC-56BD07A66D94}" type="presParOf" srcId="{0D7E5DC1-0A58-4577-9B1F-B3E48C82B376}" destId="{00C128E2-9C3E-48EA-9F89-3C16EF35EF4C}" srcOrd="0" destOrd="0" presId="urn:microsoft.com/office/officeart/2005/8/layout/hChevron3"/>
    <dgm:cxn modelId="{BDFFCC2F-959C-4FF1-90F0-F04192DC3565}" type="presParOf" srcId="{0D7E5DC1-0A58-4577-9B1F-B3E48C82B376}" destId="{6D1FEEC6-6E36-4164-9D96-10F1F2EC48DF}" srcOrd="1" destOrd="0" presId="urn:microsoft.com/office/officeart/2005/8/layout/hChevron3"/>
    <dgm:cxn modelId="{BE6471AD-7511-4275-9B92-DC3BB625C48D}" type="presParOf" srcId="{0D7E5DC1-0A58-4577-9B1F-B3E48C82B376}" destId="{A14C8F62-231E-4255-9B80-3796A5D7F278}" srcOrd="2" destOrd="0" presId="urn:microsoft.com/office/officeart/2005/8/layout/hChevron3"/>
    <dgm:cxn modelId="{8F2AAF37-48BD-4918-BAC3-43010BF0E81D}" type="presParOf" srcId="{0D7E5DC1-0A58-4577-9B1F-B3E48C82B376}" destId="{8578D9EF-13C2-4266-839F-A84B4C054985}" srcOrd="3" destOrd="0" presId="urn:microsoft.com/office/officeart/2005/8/layout/hChevron3"/>
    <dgm:cxn modelId="{222A179D-0CD5-4983-996F-9C19E1299E03}" type="presParOf" srcId="{0D7E5DC1-0A58-4577-9B1F-B3E48C82B376}" destId="{CD2ABE99-68A0-4747-BF55-2E75CE04C5B9}" srcOrd="4" destOrd="0" presId="urn:microsoft.com/office/officeart/2005/8/layout/hChevron3"/>
    <dgm:cxn modelId="{069A2528-752A-4719-A16D-4CE71C04D4EA}" type="presParOf" srcId="{0D7E5DC1-0A58-4577-9B1F-B3E48C82B376}" destId="{2141EA4D-6FDE-40BE-AD0E-C9556AFE4C7A}" srcOrd="5" destOrd="0" presId="urn:microsoft.com/office/officeart/2005/8/layout/hChevron3"/>
    <dgm:cxn modelId="{AA848485-4B74-41CB-9EE3-B34AA395AE48}" type="presParOf" srcId="{0D7E5DC1-0A58-4577-9B1F-B3E48C82B376}" destId="{A35A4D65-6BA2-4C2C-962C-99F666174531}" srcOrd="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128E2-9C3E-48EA-9F89-3C16EF35EF4C}">
      <dsp:nvSpPr>
        <dsp:cNvPr id="0" name=""/>
        <dsp:cNvSpPr/>
      </dsp:nvSpPr>
      <dsp:spPr>
        <a:xfrm>
          <a:off x="1898" y="0"/>
          <a:ext cx="1904977" cy="648072"/>
        </a:xfrm>
        <a:prstGeom prst="homePlate">
          <a:avLst/>
        </a:prstGeom>
        <a:solidFill>
          <a:schemeClr val="tx2">
            <a:lumMod val="20000"/>
            <a:lumOff val="80000"/>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fr-CA" sz="1600" kern="1200" dirty="0">
              <a:latin typeface="Arial" panose="020B0604020202020204" pitchFamily="34" charset="0"/>
            </a:rPr>
            <a:t>Univers</a:t>
          </a:r>
        </a:p>
      </dsp:txBody>
      <dsp:txXfrm>
        <a:off x="1898" y="0"/>
        <a:ext cx="1742959" cy="648072"/>
      </dsp:txXfrm>
    </dsp:sp>
    <dsp:sp modelId="{A14C8F62-231E-4255-9B80-3796A5D7F278}">
      <dsp:nvSpPr>
        <dsp:cNvPr id="0" name=""/>
        <dsp:cNvSpPr/>
      </dsp:nvSpPr>
      <dsp:spPr>
        <a:xfrm>
          <a:off x="1525880" y="0"/>
          <a:ext cx="1904977" cy="648072"/>
        </a:xfrm>
        <a:prstGeom prst="chevron">
          <a:avLst/>
        </a:prstGeom>
        <a:solidFill>
          <a:schemeClr val="tx2">
            <a:lumMod val="40000"/>
            <a:lumOff val="60000"/>
            <a:alpha val="7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2672" numCol="1" spcCol="1270" anchor="ctr" anchorCtr="0">
          <a:noAutofit/>
        </a:bodyPr>
        <a:lstStyle/>
        <a:p>
          <a:pPr marL="0" lvl="0" indent="0" algn="ctr" defTabSz="711200">
            <a:lnSpc>
              <a:spcPct val="90000"/>
            </a:lnSpc>
            <a:spcBef>
              <a:spcPct val="0"/>
            </a:spcBef>
            <a:spcAft>
              <a:spcPct val="35000"/>
            </a:spcAft>
            <a:buNone/>
          </a:pPr>
          <a:r>
            <a:rPr lang="fr-CA" sz="1600" kern="1200" dirty="0">
              <a:latin typeface="Arial" panose="020B0604020202020204" pitchFamily="34" charset="0"/>
            </a:rPr>
            <a:t>Controverses </a:t>
          </a:r>
        </a:p>
      </dsp:txBody>
      <dsp:txXfrm>
        <a:off x="1849916" y="0"/>
        <a:ext cx="1256905" cy="648072"/>
      </dsp:txXfrm>
    </dsp:sp>
    <dsp:sp modelId="{CD2ABE99-68A0-4747-BF55-2E75CE04C5B9}">
      <dsp:nvSpPr>
        <dsp:cNvPr id="0" name=""/>
        <dsp:cNvSpPr/>
      </dsp:nvSpPr>
      <dsp:spPr>
        <a:xfrm>
          <a:off x="3049862" y="0"/>
          <a:ext cx="1904977" cy="648072"/>
        </a:xfrm>
        <a:prstGeom prst="chevron">
          <a:avLst/>
        </a:prstGeom>
        <a:solidFill>
          <a:schemeClr val="accent2">
            <a:lumMod val="60000"/>
            <a:lumOff val="40000"/>
            <a:alpha val="6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CA" sz="1600" kern="1200" dirty="0">
              <a:latin typeface="Arial" panose="020B0604020202020204" pitchFamily="34" charset="0"/>
            </a:rPr>
            <a:t>Mieux</a:t>
          </a:r>
        </a:p>
      </dsp:txBody>
      <dsp:txXfrm>
        <a:off x="3373898" y="0"/>
        <a:ext cx="1256905" cy="648072"/>
      </dsp:txXfrm>
    </dsp:sp>
    <dsp:sp modelId="{A35A4D65-6BA2-4C2C-962C-99F666174531}">
      <dsp:nvSpPr>
        <dsp:cNvPr id="0" name=""/>
        <dsp:cNvSpPr/>
      </dsp:nvSpPr>
      <dsp:spPr>
        <a:xfrm>
          <a:off x="4573844" y="0"/>
          <a:ext cx="1904977" cy="648072"/>
        </a:xfrm>
        <a:prstGeom prst="chevron">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CA" sz="1600" kern="1200" dirty="0">
              <a:latin typeface="Arial" panose="020B0604020202020204" pitchFamily="34" charset="0"/>
            </a:rPr>
            <a:t>La meilleure</a:t>
          </a:r>
        </a:p>
      </dsp:txBody>
      <dsp:txXfrm>
        <a:off x="4897880" y="0"/>
        <a:ext cx="1256905" cy="64807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0.82773</cdr:x>
      <cdr:y>0.54707</cdr:y>
    </cdr:from>
    <cdr:to>
      <cdr:x>0.91215</cdr:x>
      <cdr:y>0.78921</cdr:y>
    </cdr:to>
    <cdr:sp macro="" textlink="">
      <cdr:nvSpPr>
        <cdr:cNvPr id="2" name="Oval 1">
          <a:extLst xmlns:a="http://schemas.openxmlformats.org/drawingml/2006/main">
            <a:ext uri="{FF2B5EF4-FFF2-40B4-BE49-F238E27FC236}">
              <a16:creationId xmlns:a16="http://schemas.microsoft.com/office/drawing/2014/main" id="{8A94DE80-783E-4042-A011-CDE155617EE0}"/>
            </a:ext>
          </a:extLst>
        </cdr:cNvPr>
        <cdr:cNvSpPr>
          <a:spLocks xmlns:a="http://schemas.openxmlformats.org/drawingml/2006/main" noChangeAspect="1"/>
        </cdr:cNvSpPr>
      </cdr:nvSpPr>
      <cdr:spPr>
        <a:xfrm xmlns:a="http://schemas.openxmlformats.org/drawingml/2006/main">
          <a:off x="6223164" y="1394839"/>
          <a:ext cx="634720" cy="617376"/>
        </a:xfrm>
        <a:prstGeom xmlns:a="http://schemas.openxmlformats.org/drawingml/2006/main" prst="ellipse">
          <a:avLst/>
        </a:prstGeom>
        <a:solidFill xmlns:a="http://schemas.openxmlformats.org/drawingml/2006/main">
          <a:srgbClr val="0070C0"/>
        </a:solidFill>
        <a:ln xmlns:a="http://schemas.openxmlformats.org/drawingml/2006/main" w="19050">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CA" sz="1400">
            <a:solidFill>
              <a:prstClr val="white"/>
            </a:solidFill>
          </a:endParaRPr>
        </a:p>
      </cdr:txBody>
    </cdr:sp>
  </cdr:relSizeAnchor>
  <cdr:relSizeAnchor xmlns:cdr="http://schemas.openxmlformats.org/drawingml/2006/chartDrawing">
    <cdr:from>
      <cdr:x>0.88292</cdr:x>
      <cdr:y>0.79479</cdr:y>
    </cdr:from>
    <cdr:to>
      <cdr:x>1</cdr:x>
      <cdr:y>1</cdr:y>
    </cdr:to>
    <cdr:sp macro="" textlink="">
      <cdr:nvSpPr>
        <cdr:cNvPr id="3" name="Content Placeholder 36">
          <a:extLst xmlns:a="http://schemas.openxmlformats.org/drawingml/2006/main">
            <a:ext uri="{FF2B5EF4-FFF2-40B4-BE49-F238E27FC236}">
              <a16:creationId xmlns:a16="http://schemas.microsoft.com/office/drawing/2014/main" id="{1DE4DD61-C629-4CDC-8939-606B5EE6F0FD}"/>
            </a:ext>
          </a:extLst>
        </cdr:cNvPr>
        <cdr:cNvSpPr txBox="1">
          <a:spLocks xmlns:a="http://schemas.openxmlformats.org/drawingml/2006/main"/>
        </cdr:cNvSpPr>
      </cdr:nvSpPr>
      <cdr:spPr>
        <a:xfrm xmlns:a="http://schemas.openxmlformats.org/drawingml/2006/main">
          <a:off x="6638098" y="2026447"/>
          <a:ext cx="880248" cy="523220"/>
        </a:xfrm>
        <a:prstGeom xmlns:a="http://schemas.openxmlformats.org/drawingml/2006/main" prst="rect">
          <a:avLst/>
        </a:prstGeom>
      </cdr:spPr>
      <cdr:txBody>
        <a:bodyPr xmlns:a="http://schemas.openxmlformats.org/drawingml/2006/main" vert="horz" wrap="square" lIns="91440" tIns="45720" rIns="91440" bIns="4572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ctr">
            <a:spcAft>
              <a:spcPts val="0"/>
            </a:spcAft>
            <a:buSzPct val="80000"/>
            <a:buFont typeface="Arial"/>
            <a:buNone/>
          </a:pPr>
          <a:r>
            <a:rPr lang="fr-CA" sz="700" dirty="0">
              <a:solidFill>
                <a:schemeClr val="bg1"/>
              </a:solidFill>
            </a:rPr>
            <a:t>Source : BMO Gestion mondiale d’actifs, en date de janvier 2020.</a:t>
          </a:r>
          <a:endParaRPr lang="fr-CA" sz="500" dirty="0">
            <a:solidFill>
              <a:schemeClr val="bg1"/>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0.26536</cdr:x>
      <cdr:y>0.8668</cdr:y>
    </cdr:from>
    <cdr:to>
      <cdr:x>0.53808</cdr:x>
      <cdr:y>0.95928</cdr:y>
    </cdr:to>
    <cdr:sp macro="" textlink="">
      <cdr:nvSpPr>
        <cdr:cNvPr id="2" name="Rectangle 1">
          <a:extLst xmlns:a="http://schemas.openxmlformats.org/drawingml/2006/main">
            <a:ext uri="{FF2B5EF4-FFF2-40B4-BE49-F238E27FC236}">
              <a16:creationId xmlns:a16="http://schemas.microsoft.com/office/drawing/2014/main" id="{A6F9DE01-28BA-4044-9F6F-CB7180C0CE5C}"/>
            </a:ext>
          </a:extLst>
        </cdr:cNvPr>
        <cdr:cNvSpPr/>
      </cdr:nvSpPr>
      <cdr:spPr>
        <a:xfrm xmlns:a="http://schemas.openxmlformats.org/drawingml/2006/main">
          <a:off x="1261111" y="2024726"/>
          <a:ext cx="1296144" cy="216024"/>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lIns="0" tIns="0" rIns="0" bIns="0" rtlCol="0" anchor="ctr"/>
        <a:lstStyle xmlns:a="http://schemas.openxmlformats.org/drawingml/2006/main"/>
        <a:p xmlns:a="http://schemas.openxmlformats.org/drawingml/2006/main">
          <a:r>
            <a:rPr lang="fr-CA" sz="1000" b="1" dirty="0">
              <a:solidFill>
                <a:schemeClr val="tx1"/>
              </a:solidFill>
            </a:rPr>
            <a:t>Indice RB MSCI World ESG Leaders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A3EE85-13ED-4E7A-B4E3-6FB133371E7F}" type="datetimeFigureOut">
              <a:rPr lang="en-CA" smtClean="0"/>
              <a:t>2020-03-04</a:t>
            </a:fld>
            <a:endParaRPr lang="fr-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25C62-ADA4-4D06-AD94-A295E58C6EC7}" type="slidenum">
              <a:rPr lang="en-CA" smtClean="0"/>
              <a:t>‹#›</a:t>
            </a:fld>
            <a:endParaRPr lang="fr-CA"/>
          </a:p>
        </p:txBody>
      </p:sp>
    </p:spTree>
    <p:extLst>
      <p:ext uri="{BB962C8B-B14F-4D97-AF65-F5344CB8AC3E}">
        <p14:creationId xmlns:p14="http://schemas.microsoft.com/office/powerpoint/2010/main" val="14632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Speaker</a:t>
            </a:r>
            <a:r>
              <a:rPr lang="en-CA" baseline="0" dirty="0"/>
              <a:t> note version – do not send out </a:t>
            </a:r>
            <a:r>
              <a:rPr lang="en-CA" baseline="0"/>
              <a:t>this presentation </a:t>
            </a: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a:t>
            </a:fld>
            <a:endParaRPr lang="en-CA" dirty="0"/>
          </a:p>
        </p:txBody>
      </p:sp>
    </p:spTree>
    <p:extLst>
      <p:ext uri="{BB962C8B-B14F-4D97-AF65-F5344CB8AC3E}">
        <p14:creationId xmlns:p14="http://schemas.microsoft.com/office/powerpoint/2010/main" val="731140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To help you on your journey to learn</a:t>
            </a:r>
            <a:r>
              <a:rPr lang="en-CA" baseline="0" dirty="0"/>
              <a:t> more on ESG</a:t>
            </a:r>
            <a:r>
              <a:rPr lang="en-CA" dirty="0"/>
              <a:t>,</a:t>
            </a:r>
            <a:r>
              <a:rPr lang="en-CA" baseline="0" dirty="0"/>
              <a:t>  here are some resources to help you in your journey… Including: </a:t>
            </a:r>
          </a:p>
          <a:p>
            <a:pPr marL="224325" indent="-224325">
              <a:buAutoNum type="arabicParenR"/>
            </a:pPr>
            <a:r>
              <a:rPr lang="en-CA" baseline="0" dirty="0"/>
              <a:t>Education and product information </a:t>
            </a:r>
          </a:p>
          <a:p>
            <a:pPr marL="224325" indent="-224325">
              <a:buAutoNum type="arabicParenR"/>
            </a:pPr>
            <a:r>
              <a:rPr lang="en-CA" baseline="0" dirty="0"/>
              <a:t>Due </a:t>
            </a:r>
            <a:r>
              <a:rPr lang="en-CA" baseline="0" dirty="0" err="1"/>
              <a:t>dil</a:t>
            </a:r>
            <a:r>
              <a:rPr lang="en-CA" baseline="0" dirty="0"/>
              <a:t> check list </a:t>
            </a:r>
          </a:p>
          <a:p>
            <a:pPr marL="224325" indent="-224325">
              <a:buAutoNum type="arabicParenR"/>
            </a:pPr>
            <a:r>
              <a:rPr lang="en-CA" baseline="0" dirty="0"/>
              <a:t>Details on our voting records </a:t>
            </a:r>
          </a:p>
          <a:p>
            <a:pPr marL="224325" indent="-224325">
              <a:buAutoNum type="arabicParenR"/>
            </a:pPr>
            <a:r>
              <a:rPr lang="en-CA" baseline="0" dirty="0"/>
              <a:t>MSCI ranking on stocks </a:t>
            </a:r>
          </a:p>
          <a:p>
            <a:pPr marL="224325" indent="-224325">
              <a:buAutoNum type="arabicParenR"/>
            </a:pP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10</a:t>
            </a:fld>
            <a:endParaRPr lang="en-CA" dirty="0"/>
          </a:p>
        </p:txBody>
      </p:sp>
    </p:spTree>
    <p:extLst>
      <p:ext uri="{BB962C8B-B14F-4D97-AF65-F5344CB8AC3E}">
        <p14:creationId xmlns:p14="http://schemas.microsoft.com/office/powerpoint/2010/main" val="62306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400" dirty="0">
              <a:latin typeface="Arial" panose="020B0604020202020204" pitchFamily="34" charset="0"/>
              <a:cs typeface="Arial" panose="020B0604020202020204" pitchFamily="34" charset="0"/>
            </a:endParaRPr>
          </a:p>
          <a:p>
            <a:r>
              <a:rPr lang="en-CA" dirty="0"/>
              <a:t>As</a:t>
            </a:r>
            <a:r>
              <a:rPr lang="en-CA" baseline="0" dirty="0"/>
              <a:t> ESG becomes more popular, the will be resistance to change and creation of myths along the way…  </a:t>
            </a:r>
          </a:p>
          <a:p>
            <a:pPr marL="171450" indent="-171450">
              <a:buFont typeface="Arial" panose="020B0604020202020204" pitchFamily="34" charset="0"/>
              <a:buChar char="•"/>
            </a:pPr>
            <a:r>
              <a:rPr lang="en-CA" baseline="0" dirty="0"/>
              <a:t>Here are some that we will deal with in this presentation</a:t>
            </a:r>
            <a:endParaRPr lang="en-CA" dirty="0"/>
          </a:p>
          <a:p>
            <a:endParaRPr lang="en-GB" dirty="0"/>
          </a:p>
        </p:txBody>
      </p:sp>
      <p:sp>
        <p:nvSpPr>
          <p:cNvPr id="4" name="Slide Number Placeholder 3"/>
          <p:cNvSpPr>
            <a:spLocks noGrp="1"/>
          </p:cNvSpPr>
          <p:nvPr>
            <p:ph type="sldNum" sz="quarter" idx="5"/>
          </p:nvPr>
        </p:nvSpPr>
        <p:spPr/>
        <p:txBody>
          <a:bodyPr/>
          <a:lstStyle/>
          <a:p>
            <a:pPr>
              <a:defRPr/>
            </a:pPr>
            <a:fld id="{5E70EAD9-D589-7545-B350-04E61EA7E3D5}" type="slidenum">
              <a:rPr lang="en-US" smtClean="0"/>
              <a:pPr>
                <a:defRPr/>
              </a:pPr>
              <a:t>11</a:t>
            </a:fld>
            <a:endParaRPr lang="en-US" dirty="0"/>
          </a:p>
        </p:txBody>
      </p:sp>
    </p:spTree>
    <p:extLst>
      <p:ext uri="{BB962C8B-B14F-4D97-AF65-F5344CB8AC3E}">
        <p14:creationId xmlns:p14="http://schemas.microsoft.com/office/powerpoint/2010/main" val="125959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12</a:t>
            </a:fld>
            <a:endParaRPr lang="en-CA" dirty="0"/>
          </a:p>
        </p:txBody>
      </p:sp>
    </p:spTree>
    <p:extLst>
      <p:ext uri="{BB962C8B-B14F-4D97-AF65-F5344CB8AC3E}">
        <p14:creationId xmlns:p14="http://schemas.microsoft.com/office/powerpoint/2010/main" val="403462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is responsible investment and what is ESG?  Start with a definition of RI from the main industry body.</a:t>
            </a:r>
            <a:r>
              <a:rPr lang="en-US" baseline="0" dirty="0"/>
              <a:t>   </a:t>
            </a:r>
          </a:p>
          <a:p>
            <a:endParaRPr lang="en-US" baseline="0" dirty="0"/>
          </a:p>
          <a:p>
            <a:r>
              <a:rPr lang="en-US" baseline="0" dirty="0"/>
              <a:t>Highlight that ESG is beyond  just “environment” includes social and governance (pick some of the bullets as examples) </a:t>
            </a:r>
          </a:p>
          <a:p>
            <a:r>
              <a:rPr lang="en-US" baseline="0" dirty="0"/>
              <a:t>Note that the UN principles for responsible investment focuses on better managing risk (not avoidance) to generate sustainable and long term returns</a:t>
            </a: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13</a:t>
            </a:fld>
            <a:endParaRPr lang="en-US" dirty="0"/>
          </a:p>
        </p:txBody>
      </p:sp>
    </p:spTree>
    <p:extLst>
      <p:ext uri="{BB962C8B-B14F-4D97-AF65-F5344CB8AC3E}">
        <p14:creationId xmlns:p14="http://schemas.microsoft.com/office/powerpoint/2010/main" val="3570489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a:defRPr/>
            </a:pPr>
            <a:r>
              <a:rPr lang="en-US" dirty="0"/>
              <a:t>Investors have become less tolerant of corporate ESG incidents</a:t>
            </a:r>
          </a:p>
          <a:p>
            <a:pPr defTabSz="897301">
              <a:defRPr/>
            </a:pPr>
            <a:endParaRPr lang="en-US" dirty="0"/>
          </a:p>
          <a:p>
            <a:pPr defTabSz="897301">
              <a:defRPr/>
            </a:pPr>
            <a:r>
              <a:rPr lang="en-US" dirty="0"/>
              <a:t>BP – oil spill - </a:t>
            </a:r>
            <a:r>
              <a:rPr lang="en-CA" dirty="0">
                <a:latin typeface="Dax Offc Pro" panose="020B0504030101020102" pitchFamily="34" charset="0"/>
                <a:ea typeface="Calibri" panose="020F0502020204030204" pitchFamily="34" charset="0"/>
                <a:cs typeface="Calibri" panose="020F0502020204030204" pitchFamily="34" charset="0"/>
              </a:rPr>
              <a:t>30 years ago, Exxon’s stock price barely moved when Exxon Valdez spilled 11mm gallons of oil on the Alaskan shore.* </a:t>
            </a:r>
          </a:p>
          <a:p>
            <a:endParaRPr lang="en-US" dirty="0"/>
          </a:p>
          <a:p>
            <a:pPr marL="168244" indent="-168244">
              <a:buFont typeface="Arial" panose="020B0604020202020204" pitchFamily="34" charset="0"/>
              <a:buChar char="•"/>
            </a:pPr>
            <a:r>
              <a:rPr lang="en-US" dirty="0" err="1"/>
              <a:t>Tepco</a:t>
            </a:r>
            <a:r>
              <a:rPr lang="en-US" dirty="0"/>
              <a:t> – nuclear power – </a:t>
            </a:r>
            <a:r>
              <a:rPr lang="en-US" dirty="0" err="1"/>
              <a:t>fukushima</a:t>
            </a:r>
            <a:r>
              <a:rPr lang="en-US" dirty="0"/>
              <a:t> – </a:t>
            </a:r>
            <a:r>
              <a:rPr lang="en-US" dirty="0" err="1"/>
              <a:t>containminated</a:t>
            </a:r>
            <a:r>
              <a:rPr lang="en-US" dirty="0"/>
              <a:t> water leaks</a:t>
            </a:r>
          </a:p>
          <a:p>
            <a:pPr marL="168244" indent="-168244">
              <a:buFont typeface="Arial" panose="020B0604020202020204" pitchFamily="34" charset="0"/>
              <a:buChar char="•"/>
            </a:pPr>
            <a:r>
              <a:rPr lang="en-US" dirty="0"/>
              <a:t>Valeant – fraud, inflating drug costs, </a:t>
            </a:r>
            <a:r>
              <a:rPr lang="en-US" dirty="0" err="1"/>
              <a:t>etc</a:t>
            </a:r>
            <a:endParaRPr lang="en-US" dirty="0"/>
          </a:p>
          <a:p>
            <a:pPr marL="168244" indent="-168244">
              <a:buFont typeface="Arial" panose="020B0604020202020204" pitchFamily="34" charset="0"/>
              <a:buChar char="•"/>
            </a:pPr>
            <a:r>
              <a:rPr lang="en-US" dirty="0"/>
              <a:t>Volkswagen – emissions scandal – “defeat devices” to pass tests</a:t>
            </a:r>
          </a:p>
          <a:p>
            <a:pPr marL="168244" indent="-168244">
              <a:buFont typeface="Arial" panose="020B0604020202020204" pitchFamily="34" charset="0"/>
              <a:buChar char="•"/>
            </a:pPr>
            <a:r>
              <a:rPr lang="en-CA" dirty="0"/>
              <a:t>Equifax – massive data breach</a:t>
            </a:r>
          </a:p>
          <a:p>
            <a:pPr marL="168244" indent="-168244">
              <a:buFont typeface="Arial" panose="020B0604020202020204" pitchFamily="34" charset="0"/>
              <a:buChar char="•"/>
            </a:pPr>
            <a:endParaRPr lang="en-CA" dirty="0"/>
          </a:p>
          <a:p>
            <a:pPr marL="168244" indent="-168244">
              <a:buFont typeface="Arial" panose="020B0604020202020204" pitchFamily="34" charset="0"/>
              <a:buChar char="•"/>
            </a:pPr>
            <a:r>
              <a:rPr lang="en-CA" dirty="0"/>
              <a:t>In the era</a:t>
            </a:r>
            <a:r>
              <a:rPr lang="en-CA" baseline="0" dirty="0"/>
              <a:t> of social media we simply have to think and act differently</a:t>
            </a: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14</a:t>
            </a:fld>
            <a:endParaRPr lang="en-CA"/>
          </a:p>
        </p:txBody>
      </p:sp>
    </p:spTree>
    <p:extLst>
      <p:ext uri="{BB962C8B-B14F-4D97-AF65-F5344CB8AC3E}">
        <p14:creationId xmlns:p14="http://schemas.microsoft.com/office/powerpoint/2010/main" val="878400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a:r>
              <a:rPr lang="en-US" dirty="0"/>
              <a:t>Greater understanding of potential financial benefit – many now see ESG as a way to mitigate risk and help direct companies to do better with their capital</a:t>
            </a:r>
          </a:p>
          <a:p>
            <a:endParaRPr lang="en-CA" dirty="0"/>
          </a:p>
          <a:p>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15</a:t>
            </a:fld>
            <a:endParaRPr lang="en-US"/>
          </a:p>
        </p:txBody>
      </p:sp>
    </p:spTree>
    <p:extLst>
      <p:ext uri="{BB962C8B-B14F-4D97-AF65-F5344CB8AC3E}">
        <p14:creationId xmlns:p14="http://schemas.microsoft.com/office/powerpoint/2010/main" val="3334535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One</a:t>
            </a:r>
            <a:r>
              <a:rPr lang="en-CA" baseline="0" dirty="0"/>
              <a:t> of the key differences is that we now have the standardized data to allow us to move beyond beliefs to look at multiple factors across sectors and industries to truly identify those companies that are making a difference.  </a:t>
            </a:r>
          </a:p>
          <a:p>
            <a:endParaRPr lang="en-CA" baseline="0" dirty="0"/>
          </a:p>
          <a:p>
            <a:r>
              <a:rPr lang="en-CA" baseline="0" dirty="0"/>
              <a:t>Here are showing MSCI’s approach to the data where they look industry specific ESG considerations then rank them with a scoring similar to ones used for bonds</a:t>
            </a:r>
          </a:p>
          <a:p>
            <a:endParaRPr lang="en-CA" baseline="0" dirty="0"/>
          </a:p>
          <a:p>
            <a:r>
              <a:rPr lang="en-CA" baseline="0" dirty="0"/>
              <a:t>Note we have a link to MSCI scoring on our BMOETFs.ca, under reports and insight, ESG section</a:t>
            </a:r>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16</a:t>
            </a:fld>
            <a:endParaRPr lang="en-US"/>
          </a:p>
        </p:txBody>
      </p:sp>
    </p:spTree>
    <p:extLst>
      <p:ext uri="{BB962C8B-B14F-4D97-AF65-F5344CB8AC3E}">
        <p14:creationId xmlns:p14="http://schemas.microsoft.com/office/powerpoint/2010/main" val="402928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t>Active ownership is engagement with, and voting on, companies.  </a:t>
            </a:r>
          </a:p>
          <a:p>
            <a:pPr marL="168244" indent="-168244">
              <a:lnSpc>
                <a:spcPct val="80000"/>
              </a:lnSpc>
              <a:buFont typeface="Arial" panose="020B0604020202020204" pitchFamily="34" charset="0"/>
              <a:buChar char="•"/>
            </a:pPr>
            <a:r>
              <a:rPr lang="en-US" altLang="en-US" sz="1200" dirty="0"/>
              <a:t>Companies that belong to the PRI  (Principles for Responsible Investment) or the RIA (Responsible Investment Association)  provide public disclosure of their voting.    - BMO has been a member since 2006</a:t>
            </a:r>
          </a:p>
          <a:p>
            <a:pPr marL="168244" indent="-168244">
              <a:lnSpc>
                <a:spcPct val="80000"/>
              </a:lnSpc>
              <a:buFont typeface="Arial" panose="020B0604020202020204" pitchFamily="34" charset="0"/>
              <a:buChar char="•"/>
            </a:pPr>
            <a:r>
              <a:rPr lang="en-US" altLang="en-US" sz="1200" dirty="0"/>
              <a:t>BMO has a record of A+ with close to 25% of votes against management and has voted 10,000+ times in just 2018</a:t>
            </a:r>
          </a:p>
          <a:p>
            <a:pPr marL="168244" indent="-168244">
              <a:lnSpc>
                <a:spcPct val="80000"/>
              </a:lnSpc>
              <a:buFont typeface="Arial" panose="020B0604020202020204" pitchFamily="34" charset="0"/>
              <a:buChar char="•"/>
            </a:pPr>
            <a:r>
              <a:rPr lang="en-US" altLang="en-US" sz="1200" dirty="0"/>
              <a:t>BMO is engaged with 650 + companies with ongoing engagement on ESG issues to help good companies become great</a:t>
            </a:r>
          </a:p>
          <a:p>
            <a:pPr marL="168244" indent="-168244">
              <a:lnSpc>
                <a:spcPct val="80000"/>
              </a:lnSpc>
              <a:buFont typeface="Arial" panose="020B0604020202020204" pitchFamily="34" charset="0"/>
              <a:buChar char="•"/>
            </a:pPr>
            <a:r>
              <a:rPr lang="en-US" altLang="en-US" sz="1200" dirty="0"/>
              <a:t>Not only do we do this with our $300 + billion in AUM but also on behalf of others </a:t>
            </a:r>
            <a:r>
              <a:rPr lang="en-US" altLang="en-US" sz="1200" dirty="0" err="1"/>
              <a:t>inst</a:t>
            </a:r>
            <a:r>
              <a:rPr lang="en-US" altLang="en-US" sz="1200" dirty="0"/>
              <a:t> representing an additional $200 billion   </a:t>
            </a:r>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17</a:t>
            </a:fld>
            <a:endParaRPr lang="en-CA"/>
          </a:p>
        </p:txBody>
      </p:sp>
    </p:spTree>
    <p:extLst>
      <p:ext uri="{BB962C8B-B14F-4D97-AF65-F5344CB8AC3E}">
        <p14:creationId xmlns:p14="http://schemas.microsoft.com/office/powerpoint/2010/main" val="2799618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latin typeface="Arial"/>
                <a:ea typeface="ＭＳ Ｐゴシック" charset="0"/>
                <a:cs typeface="ＭＳ Ｐゴシック" charset="0"/>
              </a:rPr>
              <a:t>Amazon an</a:t>
            </a:r>
            <a:r>
              <a:rPr lang="en-GB" baseline="0" dirty="0">
                <a:latin typeface="Arial"/>
                <a:ea typeface="ＭＳ Ｐゴシック" charset="0"/>
                <a:cs typeface="ＭＳ Ｐゴシック" charset="0"/>
              </a:rPr>
              <a:t> e</a:t>
            </a:r>
            <a:r>
              <a:rPr lang="en-GB" dirty="0">
                <a:latin typeface="Arial"/>
                <a:ea typeface="ＭＳ Ｐゴシック" charset="0"/>
                <a:cs typeface="ＭＳ Ｐゴシック" charset="0"/>
              </a:rPr>
              <a:t>xample</a:t>
            </a:r>
            <a:r>
              <a:rPr lang="en-GB" baseline="0" dirty="0">
                <a:latin typeface="Arial"/>
                <a:ea typeface="ＭＳ Ｐゴシック" charset="0"/>
                <a:cs typeface="ＭＳ Ｐゴシック" charset="0"/>
              </a:rPr>
              <a:t> of engagement:  </a:t>
            </a:r>
          </a:p>
          <a:p>
            <a:pPr marL="168244" indent="-168244">
              <a:buFont typeface="Arial" panose="020B0604020202020204" pitchFamily="34" charset="0"/>
              <a:buChar char="•"/>
            </a:pPr>
            <a:r>
              <a:rPr lang="en-GB" dirty="0">
                <a:latin typeface="Arial"/>
                <a:ea typeface="ＭＳ Ｐゴシック" charset="0"/>
                <a:cs typeface="ＭＳ Ｐゴシック" charset="0"/>
              </a:rPr>
              <a:t>We started speaking in 2011 about both environmental and labour issues. But we found we weren’t getting anywhere. </a:t>
            </a:r>
          </a:p>
          <a:p>
            <a:pPr marL="168244" indent="-168244">
              <a:buFont typeface="Arial" panose="020B0604020202020204" pitchFamily="34" charset="0"/>
              <a:buChar char="•"/>
            </a:pPr>
            <a:r>
              <a:rPr lang="en-GB" dirty="0">
                <a:latin typeface="Arial"/>
                <a:ea typeface="ＭＳ Ｐゴシック" charset="0"/>
                <a:cs typeface="ＭＳ Ｐゴシック" charset="0"/>
              </a:rPr>
              <a:t>2013 we co-filed a shareholder resolution, putting a resolution on the annual general meeting agenda to ask for better ESG and climate change reporting.</a:t>
            </a:r>
          </a:p>
          <a:p>
            <a:pPr marL="168244" indent="-168244">
              <a:buFont typeface="Arial" panose="020B0604020202020204" pitchFamily="34" charset="0"/>
              <a:buChar char="•"/>
            </a:pPr>
            <a:r>
              <a:rPr lang="en-GB" dirty="0">
                <a:latin typeface="Arial"/>
                <a:ea typeface="ＭＳ Ｐゴシック" charset="0"/>
                <a:cs typeface="ＭＳ Ｐゴシック" charset="0"/>
              </a:rPr>
              <a:t>2014</a:t>
            </a:r>
            <a:r>
              <a:rPr lang="en-GB" baseline="0" dirty="0">
                <a:latin typeface="Arial"/>
                <a:ea typeface="ＭＳ Ｐゴシック" charset="0"/>
                <a:cs typeface="ＭＳ Ｐゴシック" charset="0"/>
              </a:rPr>
              <a:t> w</a:t>
            </a:r>
            <a:r>
              <a:rPr lang="en-GB" dirty="0">
                <a:latin typeface="Arial"/>
                <a:ea typeface="ＭＳ Ｐゴシック" charset="0"/>
                <a:cs typeface="ＭＳ Ｐゴシック" charset="0"/>
              </a:rPr>
              <a:t>e got an agreement from the company to improve its reporting,  pleased at the new head of sustainability role</a:t>
            </a:r>
          </a:p>
          <a:p>
            <a:pPr marL="168244" indent="-168244">
              <a:buFont typeface="Arial" panose="020B0604020202020204" pitchFamily="34" charset="0"/>
              <a:buChar char="•"/>
            </a:pPr>
            <a:r>
              <a:rPr lang="en-GB" dirty="0">
                <a:latin typeface="Arial"/>
                <a:ea typeface="ＭＳ Ｐゴシック" charset="0"/>
                <a:cs typeface="ＭＳ Ｐゴシック" charset="0"/>
              </a:rPr>
              <a:t>With limited success in engagement,</a:t>
            </a:r>
            <a:r>
              <a:rPr lang="en-GB" baseline="0" dirty="0">
                <a:latin typeface="Arial"/>
                <a:ea typeface="ＭＳ Ｐゴシック" charset="0"/>
                <a:cs typeface="ＭＳ Ｐゴシック" charset="0"/>
              </a:rPr>
              <a:t> </a:t>
            </a:r>
            <a:r>
              <a:rPr lang="en-GB" dirty="0">
                <a:latin typeface="Arial"/>
                <a:ea typeface="ＭＳ Ｐゴシック" charset="0"/>
                <a:cs typeface="ＭＳ Ｐゴシック" charset="0"/>
              </a:rPr>
              <a:t>we spoke with other asset managers to join with us to push the company and make our voice louder.  Now</a:t>
            </a:r>
            <a:r>
              <a:rPr lang="en-GB" baseline="0" dirty="0">
                <a:latin typeface="Arial"/>
                <a:ea typeface="ＭＳ Ｐゴシック" charset="0"/>
                <a:cs typeface="ＭＳ Ｐゴシック" charset="0"/>
              </a:rPr>
              <a:t> </a:t>
            </a:r>
            <a:r>
              <a:rPr lang="en-GB" dirty="0">
                <a:latin typeface="Arial"/>
                <a:ea typeface="ＭＳ Ｐゴシック" charset="0"/>
                <a:cs typeface="ＭＳ Ｐゴシック" charset="0"/>
              </a:rPr>
              <a:t>$2 trillion in assets represented, we got the discussion calls we were looking for to really push the case on labour management. </a:t>
            </a:r>
          </a:p>
          <a:p>
            <a:pPr marL="168244" indent="-168244">
              <a:buFont typeface="Arial" panose="020B0604020202020204" pitchFamily="34" charset="0"/>
              <a:buChar char="•"/>
            </a:pPr>
            <a:r>
              <a:rPr lang="en-GB" dirty="0">
                <a:latin typeface="Arial"/>
                <a:ea typeface="ＭＳ Ｐゴシック" charset="0"/>
                <a:cs typeface="ＭＳ Ｐゴシック" charset="0"/>
              </a:rPr>
              <a:t>Response:</a:t>
            </a:r>
            <a:r>
              <a:rPr lang="en-GB" baseline="0" dirty="0">
                <a:latin typeface="Arial"/>
                <a:ea typeface="ＭＳ Ｐゴシック" charset="0"/>
                <a:cs typeface="ＭＳ Ｐゴシック" charset="0"/>
              </a:rPr>
              <a:t> </a:t>
            </a:r>
            <a:r>
              <a:rPr lang="en-GB" dirty="0">
                <a:latin typeface="Arial"/>
                <a:ea typeface="ＭＳ Ｐゴシック" charset="0"/>
                <a:cs typeface="ＭＳ Ｐゴシック" charset="0"/>
              </a:rPr>
              <a:t>some important announcements on minimum wages, and a net zero carbon target. </a:t>
            </a:r>
          </a:p>
          <a:p>
            <a:pPr marL="168244" indent="-168244">
              <a:buFont typeface="Arial" panose="020B0604020202020204" pitchFamily="34" charset="0"/>
              <a:buChar char="•"/>
            </a:pPr>
            <a:r>
              <a:rPr lang="en-GB" dirty="0">
                <a:latin typeface="Arial"/>
                <a:ea typeface="ＭＳ Ｐゴシック" charset="0"/>
                <a:cs typeface="ＭＳ Ｐゴシック" charset="0"/>
              </a:rPr>
              <a:t>But we’re still not getting the pace of change we’d hoped for.  Responsible Global Equity fund, sold Amazon, progress was just too slow and worries about ESG standards were one of main reasons behind the decision. It is</a:t>
            </a:r>
            <a:r>
              <a:rPr lang="en-GB" baseline="0" dirty="0">
                <a:latin typeface="Arial"/>
                <a:ea typeface="ＭＳ Ｐゴシック" charset="0"/>
                <a:cs typeface="ＭＳ Ｐゴシック" charset="0"/>
              </a:rPr>
              <a:t> also not in our ESG ETFs</a:t>
            </a:r>
            <a:endParaRPr lang="en-GB" dirty="0">
              <a:latin typeface="Arial"/>
              <a:ea typeface="ＭＳ Ｐゴシック" charset="0"/>
              <a:cs typeface="ＭＳ Ｐゴシック" charset="0"/>
            </a:endParaRPr>
          </a:p>
          <a:p>
            <a:pPr marL="168244" indent="-168244">
              <a:buFont typeface="Arial" panose="020B0604020202020204" pitchFamily="34" charset="0"/>
              <a:buChar char="•"/>
            </a:pPr>
            <a:r>
              <a:rPr lang="en-GB" dirty="0">
                <a:latin typeface="Arial"/>
                <a:ea typeface="ＭＳ Ｐゴシック" charset="0"/>
                <a:cs typeface="ＭＳ Ｐゴシック" charset="0"/>
              </a:rPr>
              <a:t>We’ve not given up and we’re still continuing to engage the company</a:t>
            </a:r>
            <a:r>
              <a:rPr lang="en-GB" baseline="0" dirty="0">
                <a:latin typeface="Arial"/>
                <a:ea typeface="ＭＳ Ｐゴシック" charset="0"/>
                <a:cs typeface="ＭＳ Ｐゴシック" charset="0"/>
              </a:rPr>
              <a:t> as we represent our non-ESG mandates too. </a:t>
            </a:r>
            <a:endParaRPr lang="en-GB" dirty="0">
              <a:latin typeface="Arial"/>
              <a:ea typeface="ＭＳ Ｐゴシック" charset="0"/>
              <a:cs typeface="ＭＳ Ｐゴシック" charset="0"/>
            </a:endParaRPr>
          </a:p>
          <a:p>
            <a:pPr>
              <a:lnSpc>
                <a:spcPct val="80000"/>
              </a:lnSpc>
            </a:pPr>
            <a:endParaRPr lang="en-US" altLang="en-US" sz="900" dirty="0"/>
          </a:p>
          <a:p>
            <a:endParaRPr lang="en-CA" dirty="0"/>
          </a:p>
        </p:txBody>
      </p:sp>
      <p:sp>
        <p:nvSpPr>
          <p:cNvPr id="4" name="Slide Number Placeholder 3"/>
          <p:cNvSpPr>
            <a:spLocks noGrp="1"/>
          </p:cNvSpPr>
          <p:nvPr>
            <p:ph type="sldNum" sz="quarter" idx="5"/>
          </p:nvPr>
        </p:nvSpPr>
        <p:spPr/>
        <p:txBody>
          <a:bodyPr/>
          <a:lstStyle/>
          <a:p>
            <a:pPr>
              <a:defRPr/>
            </a:pPr>
            <a:fld id="{5E70EAD9-D589-7545-B350-04E61EA7E3D5}" type="slidenum">
              <a:rPr lang="en-US" smtClean="0"/>
              <a:pPr>
                <a:defRPr/>
              </a:pPr>
              <a:t>18</a:t>
            </a:fld>
            <a:endParaRPr lang="en-US" dirty="0"/>
          </a:p>
        </p:txBody>
      </p:sp>
    </p:spTree>
    <p:extLst>
      <p:ext uri="{BB962C8B-B14F-4D97-AF65-F5344CB8AC3E}">
        <p14:creationId xmlns:p14="http://schemas.microsoft.com/office/powerpoint/2010/main" val="149241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Here are showing MSCI’s approach to the data where they look industry specific ESG considerations then rank them with a scoring similar to ones used for bonds</a:t>
            </a:r>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19</a:t>
            </a:fld>
            <a:endParaRPr lang="en-CA"/>
          </a:p>
        </p:txBody>
      </p:sp>
    </p:spTree>
    <p:extLst>
      <p:ext uri="{BB962C8B-B14F-4D97-AF65-F5344CB8AC3E}">
        <p14:creationId xmlns:p14="http://schemas.microsoft.com/office/powerpoint/2010/main" val="410080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a:t>
            </a:fld>
            <a:endParaRPr lang="en-CA"/>
          </a:p>
        </p:txBody>
      </p:sp>
    </p:spTree>
    <p:extLst>
      <p:ext uri="{BB962C8B-B14F-4D97-AF65-F5344CB8AC3E}">
        <p14:creationId xmlns:p14="http://schemas.microsoft.com/office/powerpoint/2010/main" val="49527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20</a:t>
            </a:fld>
            <a:endParaRPr lang="en-CA"/>
          </a:p>
        </p:txBody>
      </p:sp>
    </p:spTree>
    <p:extLst>
      <p:ext uri="{BB962C8B-B14F-4D97-AF65-F5344CB8AC3E}">
        <p14:creationId xmlns:p14="http://schemas.microsoft.com/office/powerpoint/2010/main" val="3749693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Our</a:t>
            </a:r>
            <a:r>
              <a:rPr lang="en-CA" baseline="0" dirty="0"/>
              <a:t> ESG ETFs focus on the leaders in the respective industry.   The simple goal is that if we invest in the best, we encourage the rest to become better… </a:t>
            </a:r>
          </a:p>
          <a:p>
            <a:endParaRPr lang="en-CA" baseline="0" dirty="0"/>
          </a:p>
          <a:p>
            <a:r>
              <a:rPr lang="en-CA" dirty="0"/>
              <a:t>W</a:t>
            </a:r>
            <a:r>
              <a:rPr lang="en-CA" baseline="0" dirty="0"/>
              <a:t>e start with 90,  remove the low ESG rated, then remove companies with controversies,  lastly we invest in the to 50% ESG rated companies in their respective sector.   </a:t>
            </a:r>
          </a:p>
          <a:p>
            <a:endParaRPr lang="en-CA" baseline="0" dirty="0"/>
          </a:p>
          <a:p>
            <a:r>
              <a:rPr lang="en-US" b="1" dirty="0"/>
              <a:t>Canadian Natural Resources: </a:t>
            </a:r>
            <a:r>
              <a:rPr lang="en-US" b="0" dirty="0"/>
              <a:t>B Rated - </a:t>
            </a:r>
            <a:r>
              <a:rPr lang="en-US" dirty="0"/>
              <a:t>CNRL’s oil sands operations are highly resource-intensive and expose the company to increased operating costs and potentially heavy impacts on ecosystems and communities.</a:t>
            </a:r>
            <a:r>
              <a:rPr lang="en-CA" dirty="0"/>
              <a:t> highly exposed to potential </a:t>
            </a:r>
            <a:r>
              <a:rPr lang="en-US" dirty="0"/>
              <a:t>increased costs linked to carbon regulatory caps. CNRL’s average oil spill intensity was four times higher than the average.</a:t>
            </a:r>
          </a:p>
          <a:p>
            <a:endParaRPr lang="en-US" b="1" dirty="0"/>
          </a:p>
          <a:p>
            <a:r>
              <a:rPr lang="en-US" b="1" dirty="0"/>
              <a:t>Saputo: </a:t>
            </a:r>
            <a:r>
              <a:rPr lang="en-US" dirty="0"/>
              <a:t>B rating - Saputo remains exposed to heightened water-related risks following its acquisition of the UK-based Dairy Crest Group and Murray </a:t>
            </a:r>
            <a:r>
              <a:rPr lang="en-US" dirty="0" err="1"/>
              <a:t>Goulburn</a:t>
            </a:r>
            <a:r>
              <a:rPr lang="en-US" dirty="0"/>
              <a:t> in Australia between 2018 and 2019 where water is scarce. Saputo</a:t>
            </a:r>
          </a:p>
          <a:p>
            <a:r>
              <a:rPr lang="en-US" dirty="0"/>
              <a:t>reported a 14% increase in its water consumption from FY 2018 to FY 2019 (19.93 vs 22.66 million m3). In addition, Saputo’s quality management measures appear to be poorly implemented as evidenced in the multiple recalls faced from 2015 to 2018.</a:t>
            </a:r>
          </a:p>
          <a:p>
            <a:endParaRPr lang="en-US" dirty="0"/>
          </a:p>
          <a:p>
            <a:r>
              <a:rPr lang="en-US" b="1" dirty="0"/>
              <a:t>CP Rail – </a:t>
            </a:r>
            <a:r>
              <a:rPr lang="en-US" b="0" dirty="0"/>
              <a:t>BBB Rated - </a:t>
            </a:r>
            <a:r>
              <a:rPr lang="en-CA" dirty="0"/>
              <a:t>increase in train accidents. </a:t>
            </a:r>
            <a:r>
              <a:rPr lang="en-US" dirty="0"/>
              <a:t>also continues face litigation associated with historic derailments and resulting in employee injuries/fatalities and public safety concerns.</a:t>
            </a:r>
            <a:endParaRPr lang="en-US" b="1" dirty="0"/>
          </a:p>
          <a:p>
            <a:endParaRPr lang="en-US" dirty="0"/>
          </a:p>
          <a:p>
            <a:r>
              <a:rPr lang="en-US" b="1" dirty="0"/>
              <a:t>Barrick: </a:t>
            </a:r>
            <a:r>
              <a:rPr lang="en-US" dirty="0"/>
              <a:t>BBB Rated - Purported Investigation by the Serious Fraud Office over Alleged Involvement in Corruption. Barrick continues to hold interests in several controversial projects and mines such as the Pascua-Lama, North Mara, </a:t>
            </a:r>
            <a:r>
              <a:rPr lang="en-US" dirty="0" err="1"/>
              <a:t>Porgera</a:t>
            </a:r>
            <a:r>
              <a:rPr lang="en-US" dirty="0"/>
              <a:t>, and Pueblo Viejo mines. In May 2019, the </a:t>
            </a:r>
            <a:r>
              <a:rPr lang="en-US" dirty="0" err="1"/>
              <a:t>NationalEnvironment</a:t>
            </a:r>
            <a:r>
              <a:rPr lang="en-US" dirty="0"/>
              <a:t> Management Council of Tanzania imposed a USD 2.4 million penalty for alleged environmental breaches at its North Mara mine operations. </a:t>
            </a:r>
          </a:p>
          <a:p>
            <a:endParaRPr lang="en-US" b="1" dirty="0"/>
          </a:p>
          <a:p>
            <a:r>
              <a:rPr lang="en-US" b="1" dirty="0"/>
              <a:t>Bombardier: </a:t>
            </a:r>
            <a:r>
              <a:rPr lang="en-US" b="0" dirty="0"/>
              <a:t>BB Rated - </a:t>
            </a:r>
            <a:r>
              <a:rPr lang="en-US" dirty="0"/>
              <a:t>Bombardier faces high labor risks in the near-term associated with its ongoing restructuring and downsizing. This includes around 5,000 job cuts over 18 months. Further, it faces high risks of incurring fines or facing</a:t>
            </a:r>
          </a:p>
          <a:p>
            <a:r>
              <a:rPr lang="en-US" dirty="0"/>
              <a:t>suspension from participating in government or international contracting </a:t>
            </a:r>
            <a:r>
              <a:rPr lang="en-CA" dirty="0"/>
              <a:t>owing to bribery allegations </a:t>
            </a:r>
            <a:r>
              <a:rPr lang="en-US" dirty="0"/>
              <a:t>related to a 2013 contract for a World Bank funded contract in Azerbaijan.</a:t>
            </a:r>
            <a:endParaRPr lang="en-US" b="1" dirty="0"/>
          </a:p>
          <a:p>
            <a:endParaRPr lang="en-US" dirty="0"/>
          </a:p>
          <a:p>
            <a:r>
              <a:rPr lang="en-US" b="1" dirty="0"/>
              <a:t>BCE: </a:t>
            </a:r>
            <a:r>
              <a:rPr lang="en-US" dirty="0"/>
              <a:t>BB rated - BCE continues to lag its peers in managing labor management risks as it lacks comprehensive compensation and outplacement programs, which is exacerbated by job cuts in its Bell Media unit. Its</a:t>
            </a:r>
          </a:p>
          <a:p>
            <a:r>
              <a:rPr lang="en-US" dirty="0"/>
              <a:t>data protection measures are also found to be moderate compared to its peers. In January 2018, the company also experienced another data breach affecting 100,000 customers, which highlights the need</a:t>
            </a:r>
          </a:p>
          <a:p>
            <a:r>
              <a:rPr lang="en-US" dirty="0"/>
              <a:t>for more robust measures. Meanwhile, the company’s governance performance remains above average as its accounting and disclosure practices remain sound.</a:t>
            </a:r>
          </a:p>
          <a:p>
            <a:endParaRPr lang="en-US" dirty="0"/>
          </a:p>
          <a:p>
            <a:endParaRPr lang="en-US" dirty="0"/>
          </a:p>
          <a:p>
            <a:r>
              <a:rPr lang="en-US" sz="1200" b="0" i="0" u="none" strike="noStrike" kern="1200" baseline="0" dirty="0">
                <a:solidFill>
                  <a:schemeClr val="tx1"/>
                </a:solidFill>
                <a:latin typeface="+mn-lt"/>
                <a:ea typeface="+mn-ea"/>
                <a:cs typeface="+mn-cs"/>
              </a:rPr>
              <a:t>Example of companies that make it in the portfolio: Rogers &amp; BMO </a:t>
            </a:r>
          </a:p>
          <a:p>
            <a:r>
              <a:rPr lang="en-US" sz="1200" b="1" i="0" u="none" strike="noStrike" kern="1200" baseline="0" dirty="0">
                <a:solidFill>
                  <a:schemeClr val="tx1"/>
                </a:solidFill>
                <a:latin typeface="+mn-lt"/>
                <a:ea typeface="+mn-ea"/>
                <a:cs typeface="+mn-cs"/>
              </a:rPr>
              <a:t>BMO – AA rated  - </a:t>
            </a:r>
            <a:r>
              <a:rPr lang="en-US" sz="1200" b="0" i="0" u="none" strike="noStrike" kern="1200" baseline="0" dirty="0">
                <a:solidFill>
                  <a:schemeClr val="tx1"/>
                </a:solidFill>
                <a:latin typeface="+mn-lt"/>
                <a:ea typeface="+mn-ea"/>
                <a:cs typeface="+mn-cs"/>
              </a:rPr>
              <a:t>The bank exhibits strong ESG practices by maintaining best practices in IT security, as well as green financing and impact investing initiatives. Robust cybersecurity policies, green financing initiatives.  BMO assisted the Ontario government’s CAD 1 billion green bond as a joint/lead bookrunner and has also partnered with the World Bank for managing sustainable development bonds in 2018. In addition to being an Equator Principles signatory, the bank has been supporting the Task Force on Climate-related Financial Disclosure since 2017.</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Rogers – AA rated - </a:t>
            </a:r>
            <a:r>
              <a:rPr lang="en-US" dirty="0"/>
              <a:t>Robust labor management and data security initiatives. exhibit industry-leading practices in labor management and privacy and data security. --Despite its recent restructuring activities and operations in Canada which is historically known for </a:t>
            </a:r>
            <a:r>
              <a:rPr lang="en-US" dirty="0" err="1"/>
              <a:t>laborrelated</a:t>
            </a:r>
            <a:r>
              <a:rPr lang="en-US" dirty="0"/>
              <a:t> risks, Rogers has sustained its top employer status among its home market peers through its robust employee engagement initiatives and continued commitment towards diversity and inclusion in its workforce. --The company continues to implement robust data privacy and security programs, such as cyber security awareness for its employees and customers, as well as IT systems and technologies that prevent unauthorized access, monitor security risks, and mitigate potential damages caused by cyber attacks. </a:t>
            </a:r>
            <a:endParaRPr lang="en-CA" b="1"/>
          </a:p>
          <a:p>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21</a:t>
            </a:fld>
            <a:endParaRPr lang="en-US" dirty="0"/>
          </a:p>
        </p:txBody>
      </p:sp>
    </p:spTree>
    <p:extLst>
      <p:ext uri="{BB962C8B-B14F-4D97-AF65-F5344CB8AC3E}">
        <p14:creationId xmlns:p14="http://schemas.microsoft.com/office/powerpoint/2010/main" val="2835641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22</a:t>
            </a:fld>
            <a:endParaRPr lang="en-CA"/>
          </a:p>
        </p:txBody>
      </p:sp>
    </p:spTree>
    <p:extLst>
      <p:ext uri="{BB962C8B-B14F-4D97-AF65-F5344CB8AC3E}">
        <p14:creationId xmlns:p14="http://schemas.microsoft.com/office/powerpoint/2010/main" val="652996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For those</a:t>
            </a:r>
            <a:r>
              <a:rPr lang="en-CA" baseline="0" dirty="0"/>
              <a:t> looking for a place to start in building a portfolio, simply start with our new ESG Asset allocation portfolio</a:t>
            </a:r>
          </a:p>
          <a:p>
            <a:pPr marL="168244" indent="-168244">
              <a:buFont typeface="Arial" panose="020B0604020202020204" pitchFamily="34" charset="0"/>
              <a:buChar char="•"/>
            </a:pPr>
            <a:r>
              <a:rPr lang="en-CA" baseline="0" dirty="0"/>
              <a:t>For 18 bps cost you get a 60% equities and 40% fixed income diversified basket of ETFs.  All meeting the ESG requirements for inclusion</a:t>
            </a:r>
          </a:p>
          <a:p>
            <a:pPr marL="168244" indent="-168244">
              <a:buFont typeface="Arial" panose="020B0604020202020204" pitchFamily="34" charset="0"/>
              <a:buChar char="•"/>
            </a:pPr>
            <a:r>
              <a:rPr lang="en-CA" baseline="0" dirty="0"/>
              <a:t>Good for a place to start or as an all-in-one approach for RESPs and TSFAs  </a:t>
            </a:r>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23</a:t>
            </a:fld>
            <a:endParaRPr lang="en-US" dirty="0"/>
          </a:p>
        </p:txBody>
      </p:sp>
    </p:spTree>
    <p:extLst>
      <p:ext uri="{BB962C8B-B14F-4D97-AF65-F5344CB8AC3E}">
        <p14:creationId xmlns:p14="http://schemas.microsoft.com/office/powerpoint/2010/main" val="1288420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If</a:t>
            </a:r>
            <a:r>
              <a:rPr lang="en-CA" baseline="0" dirty="0"/>
              <a:t> you need income, you can add in our new ZWG ETF.      </a:t>
            </a:r>
          </a:p>
          <a:p>
            <a:pPr marL="168244" indent="-168244">
              <a:buFont typeface="Arial" panose="020B0604020202020204" pitchFamily="34" charset="0"/>
              <a:buChar char="•"/>
            </a:pPr>
            <a:r>
              <a:rPr lang="en-CA" baseline="0" dirty="0"/>
              <a:t>It pays a tax efficient 6.5% yield.  </a:t>
            </a:r>
          </a:p>
          <a:p>
            <a:pPr marL="168244" indent="-168244">
              <a:buFont typeface="Arial" panose="020B0604020202020204" pitchFamily="34" charset="0"/>
              <a:buChar char="•"/>
            </a:pPr>
            <a:r>
              <a:rPr lang="en-CA" baseline="0" dirty="0"/>
              <a:t>This uses ESG companies,  that are quality dividend growers, then overlays a covered call strategy. </a:t>
            </a:r>
          </a:p>
          <a:p>
            <a:pPr marL="168244" indent="-168244">
              <a:buFont typeface="Arial" panose="020B0604020202020204" pitchFamily="34" charset="0"/>
              <a:buChar char="•"/>
            </a:pPr>
            <a:r>
              <a:rPr lang="en-CA" baseline="0" dirty="0"/>
              <a:t>The holding are global to provide diversification and act as a complement to any portfolio     </a:t>
            </a:r>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24</a:t>
            </a:fld>
            <a:endParaRPr lang="en-US"/>
          </a:p>
        </p:txBody>
      </p:sp>
    </p:spTree>
    <p:extLst>
      <p:ext uri="{BB962C8B-B14F-4D97-AF65-F5344CB8AC3E}">
        <p14:creationId xmlns:p14="http://schemas.microsoft.com/office/powerpoint/2010/main" val="1861409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need more growth, you can add ESGG ETF  </a:t>
            </a:r>
          </a:p>
          <a:p>
            <a:pPr marL="171450" indent="-171450">
              <a:buFont typeface="Arial" panose="020B0604020202020204" pitchFamily="34" charset="0"/>
              <a:buChar char="•"/>
            </a:pPr>
            <a:r>
              <a:rPr lang="en-CA" baseline="0" dirty="0"/>
              <a:t>Over the long term it has performed the same as the MSCI world.   (there are two lines in this graphic – that is how close) </a:t>
            </a:r>
          </a:p>
          <a:p>
            <a:pPr marL="171450" indent="-171450">
              <a:buFont typeface="Arial" panose="020B0604020202020204" pitchFamily="34" charset="0"/>
              <a:buChar char="•"/>
            </a:pPr>
            <a:r>
              <a:rPr lang="en-CA" baseline="0" dirty="0"/>
              <a:t>This just show that there is no trade off for focusing on ESG.  </a:t>
            </a:r>
          </a:p>
          <a:p>
            <a:pPr marL="171450" indent="-171450">
              <a:buFont typeface="Arial" panose="020B0604020202020204" pitchFamily="34" charset="0"/>
              <a:buChar char="•"/>
            </a:pPr>
            <a:r>
              <a:rPr lang="en-CA" baseline="0" dirty="0"/>
              <a:t>So why not do it?    In most cases, you can lower your risk by mitigating event risk while keeping the potential for upside… all for a similar cost.    </a:t>
            </a:r>
            <a:endParaRPr lang="en-CA" dirty="0"/>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25</a:t>
            </a:fld>
            <a:endParaRPr lang="en-CA"/>
          </a:p>
        </p:txBody>
      </p:sp>
    </p:spTree>
    <p:extLst>
      <p:ext uri="{BB962C8B-B14F-4D97-AF65-F5344CB8AC3E}">
        <p14:creationId xmlns:p14="http://schemas.microsoft.com/office/powerpoint/2010/main" val="1372303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summarise key trends: </a:t>
            </a:r>
          </a:p>
          <a:p>
            <a:endParaRPr lang="en-GB" dirty="0"/>
          </a:p>
          <a:p>
            <a:pPr marL="171450" indent="-171450">
              <a:buFontTx/>
              <a:buChar char="-"/>
            </a:pPr>
            <a:r>
              <a:rPr lang="en-GB" dirty="0"/>
              <a:t>As responsible investing has come more into focus there has been a rush to “greenwash” – now seeing investors get smarter about differentiating between what’s real and what’s greenwash – how to spot greenwash? Ask for reporting (brandish annual review? Impact reports?) – dig under the surface, ask for tangible examples, look for any evidence the PM has actually thought about it</a:t>
            </a:r>
          </a:p>
          <a:p>
            <a:pPr marL="171450" indent="-171450">
              <a:buFontTx/>
              <a:buChar char="-"/>
            </a:pPr>
            <a:endParaRPr lang="en-GB" dirty="0"/>
          </a:p>
          <a:p>
            <a:pPr marL="171450" indent="-171450">
              <a:buFontTx/>
              <a:buChar char="-"/>
            </a:pPr>
            <a:r>
              <a:rPr lang="en-GB" dirty="0"/>
              <a:t>Diversification by asset class – mainstreaming – not just niche equity funds – ESG relevant to most investments </a:t>
            </a:r>
          </a:p>
          <a:p>
            <a:pPr marL="171450" indent="-171450">
              <a:buFontTx/>
              <a:buChar char="-"/>
            </a:pPr>
            <a:endParaRPr lang="en-GB" dirty="0"/>
          </a:p>
          <a:p>
            <a:pPr marL="171450" indent="-171450">
              <a:buFontTx/>
              <a:buChar char="-"/>
            </a:pPr>
            <a:r>
              <a:rPr lang="en-GB" dirty="0"/>
              <a:t>Greater focus on positive aspects and impact – and real demand for EVIDENCE</a:t>
            </a:r>
          </a:p>
          <a:p>
            <a:pPr marL="171450" indent="-171450">
              <a:buFontTx/>
              <a:buChar char="-"/>
            </a:pPr>
            <a:endParaRPr lang="en-GB" dirty="0"/>
          </a:p>
          <a:p>
            <a:pPr marL="171450" indent="-171450">
              <a:buFontTx/>
              <a:buChar char="-"/>
            </a:pPr>
            <a:r>
              <a:rPr lang="en-GB" dirty="0"/>
              <a:t>Also clear expectation of corporate commitment – won’t be doing this effectively if it’s one small group operating without the support of the organisation – it’s an ethos that comes from the top and permeates the organisation </a:t>
            </a:r>
          </a:p>
          <a:p>
            <a:pPr marL="171450" indent="-171450">
              <a:buFontTx/>
              <a:buChar char="-"/>
            </a:pPr>
            <a:endParaRPr lang="en-GB" dirty="0"/>
          </a:p>
          <a:p>
            <a:pPr marL="171450" indent="-171450">
              <a:buFontTx/>
              <a:buChar cha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5E70EAD9-D589-7545-B350-04E61EA7E3D5}" type="slidenum">
              <a:rPr lang="en-US" smtClean="0"/>
              <a:pPr>
                <a:defRPr/>
              </a:pPr>
              <a:t>26</a:t>
            </a:fld>
            <a:endParaRPr lang="en-US" dirty="0"/>
          </a:p>
        </p:txBody>
      </p:sp>
    </p:spTree>
    <p:extLst>
      <p:ext uri="{BB962C8B-B14F-4D97-AF65-F5344CB8AC3E}">
        <p14:creationId xmlns:p14="http://schemas.microsoft.com/office/powerpoint/2010/main" val="2178705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27</a:t>
            </a:fld>
            <a:endParaRPr lang="en-CA"/>
          </a:p>
        </p:txBody>
      </p:sp>
    </p:spTree>
    <p:extLst>
      <p:ext uri="{BB962C8B-B14F-4D97-AF65-F5344CB8AC3E}">
        <p14:creationId xmlns:p14="http://schemas.microsoft.com/office/powerpoint/2010/main" val="1706298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28</a:t>
            </a:fld>
            <a:endParaRPr lang="en-CA"/>
          </a:p>
        </p:txBody>
      </p:sp>
    </p:spTree>
    <p:extLst>
      <p:ext uri="{BB962C8B-B14F-4D97-AF65-F5344CB8AC3E}">
        <p14:creationId xmlns:p14="http://schemas.microsoft.com/office/powerpoint/2010/main" val="2162818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29</a:t>
            </a:fld>
            <a:endParaRPr lang="en-CA"/>
          </a:p>
        </p:txBody>
      </p:sp>
    </p:spTree>
    <p:extLst>
      <p:ext uri="{BB962C8B-B14F-4D97-AF65-F5344CB8AC3E}">
        <p14:creationId xmlns:p14="http://schemas.microsoft.com/office/powerpoint/2010/main" val="216281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 overview</a:t>
            </a:r>
            <a:r>
              <a:rPr lang="en-CA" baseline="0" dirty="0"/>
              <a:t> of the investment service industry based on AUM, we can see that: </a:t>
            </a:r>
          </a:p>
          <a:p>
            <a:pPr marL="171450" indent="-171450">
              <a:buFont typeface="Arial" panose="020B0604020202020204" pitchFamily="34" charset="0"/>
              <a:buChar char="•"/>
            </a:pPr>
            <a:r>
              <a:rPr lang="en-CA" baseline="0" dirty="0"/>
              <a:t>Full Service dominants</a:t>
            </a:r>
          </a:p>
          <a:p>
            <a:pPr marL="171450" indent="-171450">
              <a:buFont typeface="Arial" panose="020B0604020202020204" pitchFamily="34" charset="0"/>
              <a:buChar char="•"/>
            </a:pPr>
            <a:r>
              <a:rPr lang="en-CA" baseline="0" dirty="0"/>
              <a:t>AUM within private wealth, financial advisors and bank advice shows there is opportunity to grow</a:t>
            </a:r>
          </a:p>
          <a:p>
            <a:pPr marL="171450" indent="-171450">
              <a:buFont typeface="Arial" panose="020B0604020202020204" pitchFamily="34" charset="0"/>
              <a:buChar char="•"/>
            </a:pPr>
            <a:r>
              <a:rPr lang="en-CA" baseline="0" dirty="0"/>
              <a:t>Interesting to see the size of ROBO advice, lots of media, not lots of assets at this time</a:t>
            </a:r>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3</a:t>
            </a:fld>
            <a:endParaRPr lang="en-CA" dirty="0"/>
          </a:p>
        </p:txBody>
      </p:sp>
    </p:spTree>
    <p:extLst>
      <p:ext uri="{BB962C8B-B14F-4D97-AF65-F5344CB8AC3E}">
        <p14:creationId xmlns:p14="http://schemas.microsoft.com/office/powerpoint/2010/main" val="997277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30</a:t>
            </a:fld>
            <a:endParaRPr lang="en-CA"/>
          </a:p>
        </p:txBody>
      </p:sp>
    </p:spTree>
    <p:extLst>
      <p:ext uri="{BB962C8B-B14F-4D97-AF65-F5344CB8AC3E}">
        <p14:creationId xmlns:p14="http://schemas.microsoft.com/office/powerpoint/2010/main" val="773638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31</a:t>
            </a:fld>
            <a:endParaRPr lang="en-CA"/>
          </a:p>
        </p:txBody>
      </p:sp>
    </p:spTree>
    <p:extLst>
      <p:ext uri="{BB962C8B-B14F-4D97-AF65-F5344CB8AC3E}">
        <p14:creationId xmlns:p14="http://schemas.microsoft.com/office/powerpoint/2010/main" val="2657205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32</a:t>
            </a:fld>
            <a:endParaRPr lang="en-CA"/>
          </a:p>
        </p:txBody>
      </p:sp>
    </p:spTree>
    <p:extLst>
      <p:ext uri="{BB962C8B-B14F-4D97-AF65-F5344CB8AC3E}">
        <p14:creationId xmlns:p14="http://schemas.microsoft.com/office/powerpoint/2010/main" val="3762626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33</a:t>
            </a:fld>
            <a:endParaRPr lang="en-CA"/>
          </a:p>
        </p:txBody>
      </p:sp>
    </p:spTree>
    <p:extLst>
      <p:ext uri="{BB962C8B-B14F-4D97-AF65-F5344CB8AC3E}">
        <p14:creationId xmlns:p14="http://schemas.microsoft.com/office/powerpoint/2010/main" val="2635682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34</a:t>
            </a:fld>
            <a:endParaRPr lang="en-CA"/>
          </a:p>
        </p:txBody>
      </p:sp>
    </p:spTree>
    <p:extLst>
      <p:ext uri="{BB962C8B-B14F-4D97-AF65-F5344CB8AC3E}">
        <p14:creationId xmlns:p14="http://schemas.microsoft.com/office/powerpoint/2010/main" val="2405888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35</a:t>
            </a:fld>
            <a:endParaRPr lang="en-CA"/>
          </a:p>
        </p:txBody>
      </p:sp>
    </p:spTree>
    <p:extLst>
      <p:ext uri="{BB962C8B-B14F-4D97-AF65-F5344CB8AC3E}">
        <p14:creationId xmlns:p14="http://schemas.microsoft.com/office/powerpoint/2010/main" val="419646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Within Full service, we see that</a:t>
            </a:r>
          </a:p>
          <a:p>
            <a:pPr marL="171450" indent="-171450">
              <a:buFontTx/>
              <a:buChar char="-"/>
            </a:pPr>
            <a:r>
              <a:rPr lang="en-CA" baseline="0" dirty="0"/>
              <a:t>Traditional accounts ( commission) are the slowest growing </a:t>
            </a:r>
          </a:p>
          <a:p>
            <a:pPr marL="171450" indent="-171450">
              <a:buFontTx/>
              <a:buChar char="-"/>
            </a:pPr>
            <a:r>
              <a:rPr lang="en-CA" baseline="0" dirty="0"/>
              <a:t>Fee based has seen significant growth </a:t>
            </a:r>
          </a:p>
          <a:p>
            <a:pPr marL="171450" indent="-171450">
              <a:buFontTx/>
              <a:buChar char="-"/>
            </a:pPr>
            <a:r>
              <a:rPr lang="en-CA" baseline="0" dirty="0"/>
              <a:t>Advisor as Portfolio Manager has seen dramatic growth </a:t>
            </a:r>
          </a:p>
          <a:p>
            <a:pPr marL="171450" indent="-171450">
              <a:buFontTx/>
              <a:buChar char="-"/>
            </a:pPr>
            <a:r>
              <a:rPr lang="en-CA" baseline="0" dirty="0"/>
              <a:t>Both have helped the growth of ETFs as low cost tools for portfolio construction </a:t>
            </a: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4</a:t>
            </a:fld>
            <a:endParaRPr lang="en-CA" dirty="0"/>
          </a:p>
        </p:txBody>
      </p:sp>
    </p:spTree>
    <p:extLst>
      <p:ext uri="{BB962C8B-B14F-4D97-AF65-F5344CB8AC3E}">
        <p14:creationId xmlns:p14="http://schemas.microsoft.com/office/powerpoint/2010/main" val="201885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some insights on ETF</a:t>
            </a:r>
            <a:r>
              <a:rPr lang="en-CA" baseline="0" dirty="0"/>
              <a:t> industry flows directly from our ETF Dashboard (BMOETFS.ca) </a:t>
            </a:r>
            <a:endParaRPr lang="en-CA" dirty="0"/>
          </a:p>
          <a:p>
            <a:pPr marL="171450" indent="-171450">
              <a:buFont typeface="Arial" panose="020B0604020202020204" pitchFamily="34" charset="0"/>
              <a:buChar char="•"/>
            </a:pPr>
            <a:r>
              <a:rPr lang="en-CA" dirty="0"/>
              <a:t>Highlight</a:t>
            </a:r>
            <a:r>
              <a:rPr lang="en-CA" baseline="0" dirty="0"/>
              <a:t> some dark blue items for strong flows </a:t>
            </a:r>
          </a:p>
          <a:p>
            <a:pPr marL="171450" indent="-171450">
              <a:buFont typeface="Arial" panose="020B0604020202020204" pitchFamily="34" charset="0"/>
              <a:buChar char="•"/>
            </a:pPr>
            <a:r>
              <a:rPr lang="en-CA" baseline="0" dirty="0"/>
              <a:t>Note that these flows are relative to others  </a:t>
            </a: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5</a:t>
            </a:fld>
            <a:endParaRPr lang="en-CA" dirty="0"/>
          </a:p>
        </p:txBody>
      </p:sp>
    </p:spTree>
    <p:extLst>
      <p:ext uri="{BB962C8B-B14F-4D97-AF65-F5344CB8AC3E}">
        <p14:creationId xmlns:p14="http://schemas.microsoft.com/office/powerpoint/2010/main" val="293659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some insights on ETF</a:t>
            </a:r>
            <a:r>
              <a:rPr lang="en-CA" baseline="0" dirty="0"/>
              <a:t> industry flows directly from our ETF Dashboard (BMOETFS.ca) </a:t>
            </a:r>
            <a:endParaRPr lang="en-CA" dirty="0"/>
          </a:p>
          <a:p>
            <a:pPr marL="171450" indent="-171450">
              <a:buFont typeface="Arial" panose="020B0604020202020204" pitchFamily="34" charset="0"/>
              <a:buChar char="•"/>
            </a:pPr>
            <a:r>
              <a:rPr lang="en-CA" dirty="0"/>
              <a:t>Highlight</a:t>
            </a:r>
            <a:r>
              <a:rPr lang="en-CA" baseline="0" dirty="0"/>
              <a:t> some dark </a:t>
            </a:r>
            <a:r>
              <a:rPr lang="en-CA" baseline="0" dirty="0" err="1"/>
              <a:t>gree</a:t>
            </a:r>
            <a:r>
              <a:rPr lang="en-CA" baseline="0" dirty="0"/>
              <a:t> items for strong flows </a:t>
            </a:r>
          </a:p>
          <a:p>
            <a:pPr marL="171450" indent="-171450">
              <a:buFont typeface="Arial" panose="020B0604020202020204" pitchFamily="34" charset="0"/>
              <a:buChar char="•"/>
            </a:pPr>
            <a:r>
              <a:rPr lang="en-CA" baseline="0" dirty="0"/>
              <a:t>Note that these flows are relative to others  </a:t>
            </a:r>
            <a:endParaRPr lang="en-CA" dirty="0"/>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6</a:t>
            </a:fld>
            <a:endParaRPr lang="en-CA" dirty="0"/>
          </a:p>
        </p:txBody>
      </p:sp>
    </p:spTree>
    <p:extLst>
      <p:ext uri="{BB962C8B-B14F-4D97-AF65-F5344CB8AC3E}">
        <p14:creationId xmlns:p14="http://schemas.microsoft.com/office/powerpoint/2010/main" val="2249325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a:t>
            </a:r>
            <a:r>
              <a:rPr lang="en-CA" baseline="0" dirty="0"/>
              <a:t> points:</a:t>
            </a:r>
          </a:p>
          <a:p>
            <a:pPr marL="171450" indent="-171450">
              <a:buFont typeface="Arial" panose="020B0604020202020204" pitchFamily="34" charset="0"/>
              <a:buChar char="•"/>
            </a:pPr>
            <a:r>
              <a:rPr lang="en-CA" baseline="0" dirty="0"/>
              <a:t>BMO ETFs is a leader, with top growth in AUM for the past 9 years, is the top provider of Fixed Income and Smart Beta ETFs </a:t>
            </a:r>
          </a:p>
          <a:p>
            <a:pPr marL="171450" indent="-171450">
              <a:buFont typeface="Arial" panose="020B0604020202020204" pitchFamily="34" charset="0"/>
              <a:buChar char="•"/>
            </a:pPr>
            <a:r>
              <a:rPr lang="en-CA" baseline="0" dirty="0"/>
              <a:t>Note that this success comes from Inst, Advisors and Direct, then thank the audience for entrusting us with their assets</a:t>
            </a:r>
          </a:p>
          <a:p>
            <a:pPr marL="171450" indent="-171450">
              <a:buFont typeface="Arial" panose="020B0604020202020204" pitchFamily="34" charset="0"/>
              <a:buChar char="•"/>
            </a:pPr>
            <a:r>
              <a:rPr lang="en-CA" baseline="0" dirty="0"/>
              <a:t>The bar charts shows the annual growth of ETF industry in Canada, now over $200 billion, with BMO ETFs 30% of that</a:t>
            </a:r>
          </a:p>
          <a:p>
            <a:pPr marL="171450" indent="-171450">
              <a:buFont typeface="Arial" panose="020B0604020202020204" pitchFamily="34" charset="0"/>
              <a:buChar char="•"/>
            </a:pPr>
            <a:r>
              <a:rPr lang="en-CA" baseline="0" dirty="0"/>
              <a:t>Lastly,  to highlight our long term ESG efforts,  we have been rated A+ in our active ownership (voting &amp; engagement).  This is across our product line at no extra cost..  We will cover this more in detail later but for now good to know no other ETF provider active in Canada has this rating</a:t>
            </a:r>
            <a:endParaRPr lang="en-CA" dirty="0"/>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7</a:t>
            </a:fld>
            <a:endParaRPr lang="en-CA"/>
          </a:p>
        </p:txBody>
      </p:sp>
    </p:spTree>
    <p:extLst>
      <p:ext uri="{BB962C8B-B14F-4D97-AF65-F5344CB8AC3E}">
        <p14:creationId xmlns:p14="http://schemas.microsoft.com/office/powerpoint/2010/main" val="150296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Here is some more insights on ETF</a:t>
            </a:r>
            <a:r>
              <a:rPr lang="en-CA" baseline="0" dirty="0"/>
              <a:t> industry directly from our ETF Dashboard (BMOETFS.ca).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This is showing the momentum (3 months to 1 year) price movement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ones in the top right have done well recently and over the past year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Pick a few to discuss to support a theme </a:t>
            </a:r>
            <a:endParaRPr lang="en-CA" dirty="0"/>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8</a:t>
            </a:fld>
            <a:endParaRPr lang="en-CA" dirty="0"/>
          </a:p>
        </p:txBody>
      </p:sp>
    </p:spTree>
    <p:extLst>
      <p:ext uri="{BB962C8B-B14F-4D97-AF65-F5344CB8AC3E}">
        <p14:creationId xmlns:p14="http://schemas.microsoft.com/office/powerpoint/2010/main" val="328047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9</a:t>
            </a:fld>
            <a:endParaRPr lang="en-CA"/>
          </a:p>
        </p:txBody>
      </p:sp>
    </p:spTree>
    <p:extLst>
      <p:ext uri="{BB962C8B-B14F-4D97-AF65-F5344CB8AC3E}">
        <p14:creationId xmlns:p14="http://schemas.microsoft.com/office/powerpoint/2010/main" val="2485543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W:\MFMarket\Presentations\JHIC_BMO%20AM%20Institutional\Miscellaneous%20Presentations\Standards%20Decks\Working_Files_JC\Common_Slides\artwork\GettyImages\GettyImages-176727697_Cover.jpg"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W:\MFMarket\Presentations\JHIC_BMO%20AM%20Institutional\Miscellaneous%20Presentations\Standards%20Decks\Working_Files_JC\Common_Slides\artwork\GettyImages\GettyImages-176727697_Cover.jpg"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W:\MFMarket\Presentations\JHIC_BMO%20AM%20Institutional\Miscellaneous%20Presentations\Standards%20Decks\Working_Files_JC\Common_Slides\artwork\newsInsights_Landing.jpg" TargetMode="External"/><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file:///W:\MFMarket\Presentations\JHIC_BMO%20AM%20Institutional\Miscellaneous%20Presentations\Standards%20Decks\Working_Files_JC\Common_Slides\artwork\servicesSolutions_Landing.jpg" TargetMode="External"/><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Master 1">
    <p:spTree>
      <p:nvGrpSpPr>
        <p:cNvPr id="1" name=""/>
        <p:cNvGrpSpPr/>
        <p:nvPr/>
      </p:nvGrpSpPr>
      <p:grpSpPr>
        <a:xfrm>
          <a:off x="0" y="0"/>
          <a:ext cx="0" cy="0"/>
          <a:chOff x="0" y="0"/>
          <a:chExt cx="0" cy="0"/>
        </a:xfrm>
      </p:grpSpPr>
      <p:sp>
        <p:nvSpPr>
          <p:cNvPr id="7" name="Rectangle 6"/>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 name="Line 19"/>
          <p:cNvSpPr>
            <a:spLocks noChangeShapeType="1"/>
          </p:cNvSpPr>
          <p:nvPr userDrawn="1"/>
        </p:nvSpPr>
        <p:spPr bwMode="auto">
          <a:xfrm>
            <a:off x="457200" y="3048000"/>
            <a:ext cx="82296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ctrTitle"/>
          </p:nvPr>
        </p:nvSpPr>
        <p:spPr>
          <a:xfrm>
            <a:off x="457200" y="1219201"/>
            <a:ext cx="8229600" cy="1523999"/>
          </a:xfrm>
        </p:spPr>
        <p:txBody>
          <a:bodyPr anchor="b"/>
          <a:lstStyle>
            <a:lvl1pPr>
              <a:defRPr sz="4200" b="0">
                <a:solidFill>
                  <a:srgbClr val="0079C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200" y="3352799"/>
            <a:ext cx="59436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a:xfrm>
            <a:off x="6400800" y="5854700"/>
            <a:ext cx="2286000" cy="501650"/>
          </a:xfrm>
          <a:prstGeom prst="rect">
            <a:avLst/>
          </a:prstGeom>
        </p:spPr>
        <p:txBody>
          <a:bodyPr lIns="0" tIns="0" rIns="0" bIns="0" anchor="ctr" anchorCtr="0"/>
          <a:lstStyle>
            <a:lvl1pPr algn="r" fontAlgn="auto">
              <a:spcBef>
                <a:spcPts val="0"/>
              </a:spcBef>
              <a:spcAft>
                <a:spcPts val="0"/>
              </a:spcAft>
              <a:defRPr sz="1200">
                <a:solidFill>
                  <a:srgbClr val="FFFFFF"/>
                </a:solidFill>
                <a:latin typeface="Arial"/>
                <a:ea typeface="+mn-ea"/>
                <a:cs typeface="Arial"/>
              </a:defRPr>
            </a:lvl1pPr>
          </a:lstStyle>
          <a:p>
            <a:pPr>
              <a:defRPr/>
            </a:pPr>
            <a:fld id="{01E8F0FF-093C-9049-98D4-0263F71D3AD7}" type="datetime4">
              <a:rPr lang="en-US"/>
              <a:pPr>
                <a:defRPr/>
              </a:pPr>
              <a:t>March 4, 2020</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3745758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Master 3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06388" y="-122238"/>
            <a:ext cx="4419600" cy="4419601"/>
          </a:xfrm>
          <a:prstGeom prst="ellipse">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9" name="Oval 8"/>
          <p:cNvSpPr/>
          <p:nvPr userDrawn="1"/>
        </p:nvSpPr>
        <p:spPr bwMode="auto">
          <a:xfrm>
            <a:off x="239713" y="-203200"/>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3" name="Subtitle 2"/>
          <p:cNvSpPr>
            <a:spLocks noGrp="1"/>
          </p:cNvSpPr>
          <p:nvPr userDrawn="1">
            <p:ph type="subTitle" idx="1" hasCustomPrompt="1"/>
          </p:nvPr>
        </p:nvSpPr>
        <p:spPr>
          <a:xfrm>
            <a:off x="4757753" y="3657600"/>
            <a:ext cx="2219254" cy="914401"/>
          </a:xfrm>
        </p:spPr>
        <p:txBody>
          <a:bodyPr anchor="ctr"/>
          <a:lstStyle>
            <a:lvl1pPr marL="0" indent="0" algn="l">
              <a:spcBef>
                <a:spcPts val="0"/>
              </a:spcBef>
              <a:spcAft>
                <a:spcPts val="600"/>
              </a:spcAft>
              <a:buNone/>
              <a:defRPr sz="1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Prepared for:</a:t>
            </a:r>
          </a:p>
        </p:txBody>
      </p:sp>
      <p:sp>
        <p:nvSpPr>
          <p:cNvPr id="11" name="Content Placeholder 2"/>
          <p:cNvSpPr>
            <a:spLocks noGrp="1"/>
          </p:cNvSpPr>
          <p:nvPr>
            <p:ph idx="13" hasCustomPrompt="1"/>
          </p:nvPr>
        </p:nvSpPr>
        <p:spPr>
          <a:xfrm>
            <a:off x="764262" y="759015"/>
            <a:ext cx="3503852"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sp>
        <p:nvSpPr>
          <p:cNvPr id="12" name="Rectangle 11"/>
          <p:cNvSpPr/>
          <p:nvPr userDrawn="1"/>
        </p:nvSpPr>
        <p:spPr>
          <a:xfrm>
            <a:off x="4038600" y="5184775"/>
            <a:ext cx="3638550" cy="301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3" name="Rectangle 12"/>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0"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165374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pic>
        <p:nvPicPr>
          <p:cNvPr id="7" name="Picture 3" descr="BHB3980D TOC graph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81200" y="1288854"/>
            <a:ext cx="89456" cy="429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6"/>
          <p:cNvSpPr>
            <a:spLocks noGrp="1"/>
          </p:cNvSpPr>
          <p:nvPr>
            <p:ph type="body" sz="quarter" idx="12"/>
          </p:nvPr>
        </p:nvSpPr>
        <p:spPr>
          <a:xfrm>
            <a:off x="2564402" y="1230505"/>
            <a:ext cx="6111374" cy="4355908"/>
          </a:xfrm>
        </p:spPr>
        <p:txBody>
          <a:bodyPr anchor="ctr" anchorCtr="0"/>
          <a:lstStyle>
            <a:lvl1pPr marL="0" marR="0" indent="0" algn="l" defTabSz="422041" rtl="0" eaLnBrk="1" fontAlgn="base" latinLnBrk="0" hangingPunct="1">
              <a:lnSpc>
                <a:spcPct val="100000"/>
              </a:lnSpc>
              <a:spcBef>
                <a:spcPts val="1400"/>
              </a:spcBef>
              <a:spcAft>
                <a:spcPts val="700"/>
              </a:spcAft>
              <a:buClrTx/>
              <a:buSzPts val="1600"/>
              <a:buFont typeface="Lucida Grande"/>
              <a:buNone/>
              <a:tabLst/>
              <a:defRPr sz="1400"/>
            </a:lvl1pPr>
            <a:lvl2pPr marL="214313" marR="0" indent="-214313" algn="l" defTabSz="422041" rtl="0" eaLnBrk="1" fontAlgn="base" latinLnBrk="0" hangingPunct="1">
              <a:lnSpc>
                <a:spcPct val="100000"/>
              </a:lnSpc>
              <a:spcBef>
                <a:spcPts val="700"/>
              </a:spcBef>
              <a:spcAft>
                <a:spcPct val="0"/>
              </a:spcAft>
              <a:buClrTx/>
              <a:buSzPct val="120000"/>
              <a:buFont typeface="Arial"/>
              <a:buChar char="•"/>
              <a:tabLst/>
              <a:defRPr sz="1400"/>
            </a:lvl2pPr>
            <a:lvl3pPr marL="457200" marR="0" indent="-249238" algn="l" defTabSz="422041" rtl="0" eaLnBrk="1" fontAlgn="base" latinLnBrk="0" hangingPunct="1">
              <a:lnSpc>
                <a:spcPct val="100000"/>
              </a:lnSpc>
              <a:spcBef>
                <a:spcPts val="700"/>
              </a:spcBef>
              <a:spcAft>
                <a:spcPct val="0"/>
              </a:spcAft>
              <a:buClrTx/>
              <a:buSzPts val="1600"/>
              <a:buFont typeface="Lucida Grande"/>
              <a:buChar char="–"/>
              <a:tabLst/>
              <a:defRPr sz="1400"/>
            </a:lvl3pPr>
            <a:lvl4pPr marL="706438" marR="0" indent="-257175" algn="l" defTabSz="422041" rtl="0" eaLnBrk="1" fontAlgn="base" latinLnBrk="0" hangingPunct="1">
              <a:lnSpc>
                <a:spcPct val="100000"/>
              </a:lnSpc>
              <a:spcBef>
                <a:spcPts val="700"/>
              </a:spcBef>
              <a:spcAft>
                <a:spcPct val="0"/>
              </a:spcAft>
              <a:buClrTx/>
              <a:buSzTx/>
              <a:buFont typeface="Arial" charset="0"/>
              <a:buChar char="–"/>
              <a:tabLst/>
              <a:defRPr sz="1400"/>
            </a:lvl4pPr>
            <a:lvl5pPr marL="984250" marR="0" indent="-263525" algn="l" defTabSz="422041" rtl="0" eaLnBrk="1" fontAlgn="base" latinLnBrk="0" hangingPunct="1">
              <a:lnSpc>
                <a:spcPct val="100000"/>
              </a:lnSpc>
              <a:spcBef>
                <a:spcPts val="700"/>
              </a:spcBef>
              <a:spcAft>
                <a:spcPct val="0"/>
              </a:spcAft>
              <a:buClrTx/>
              <a:buSzTx/>
              <a:buFont typeface="Arial" charset="0"/>
              <a:buChar char="»"/>
              <a:tabLst/>
              <a:defRPr/>
            </a:lvl5pPr>
          </a:lstStyle>
          <a:p>
            <a:pPr marL="0" marR="0" lvl="0" indent="0" algn="l" defTabSz="422041" rtl="0" eaLnBrk="1" fontAlgn="base" latinLnBrk="0" hangingPunct="1">
              <a:lnSpc>
                <a:spcPct val="100000"/>
              </a:lnSpc>
              <a:spcBef>
                <a:spcPts val="1400"/>
              </a:spcBef>
              <a:spcAft>
                <a:spcPts val="700"/>
              </a:spcAft>
              <a:buClrTx/>
              <a:buSzPts val="1600"/>
              <a:buFont typeface="Lucida Grande"/>
              <a:buNone/>
              <a:tabLst/>
              <a:defRPr/>
            </a:pPr>
            <a:r>
              <a:rPr kumimoji="0" lang="en-US" sz="1400" b="1" i="0" u="none" strike="noStrike" kern="1200" cap="none" spc="0" normalizeH="0" baseline="0" noProof="0" dirty="0">
                <a:ln>
                  <a:noFill/>
                </a:ln>
                <a:solidFill>
                  <a:srgbClr val="0079C1"/>
                </a:solidFill>
                <a:effectLst/>
                <a:uLnTx/>
                <a:uFillTx/>
                <a:latin typeface="Arial"/>
                <a:ea typeface="ＭＳ Ｐゴシック" charset="0"/>
                <a:cs typeface="Arial"/>
              </a:rPr>
              <a:t>Click to edit Master text styles</a:t>
            </a:r>
          </a:p>
          <a:p>
            <a:pPr marL="214313" marR="0" lvl="1" indent="-214313" algn="l" defTabSz="422041" rtl="0" eaLnBrk="1" fontAlgn="base" latinLnBrk="0" hangingPunct="1">
              <a:lnSpc>
                <a:spcPct val="100000"/>
              </a:lnSpc>
              <a:spcBef>
                <a:spcPts val="700"/>
              </a:spcBef>
              <a:spcAft>
                <a:spcPct val="0"/>
              </a:spcAft>
              <a:buClrTx/>
              <a:buSzPct val="1200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Arial"/>
              </a:rPr>
              <a:t>Second level</a:t>
            </a:r>
          </a:p>
          <a:p>
            <a:pPr marL="457200" marR="0" lvl="2" indent="-249238" algn="l" defTabSz="422041" rtl="0" eaLnBrk="1" fontAlgn="base" latinLnBrk="0" hangingPunct="1">
              <a:lnSpc>
                <a:spcPct val="100000"/>
              </a:lnSpc>
              <a:spcBef>
                <a:spcPts val="700"/>
              </a:spcBef>
              <a:spcAft>
                <a:spcPct val="0"/>
              </a:spcAft>
              <a:buClrTx/>
              <a:buSzPts val="1600"/>
              <a:buFont typeface="Lucida Grande"/>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Arial"/>
              </a:rPr>
              <a:t>Third level</a:t>
            </a:r>
          </a:p>
          <a:p>
            <a:pPr marL="706438" marR="0" lvl="3" indent="-257175" algn="l" defTabSz="422041" rtl="0" eaLnBrk="1" fontAlgn="base" latinLnBrk="0" hangingPunct="1">
              <a:lnSpc>
                <a:spcPct val="100000"/>
              </a:lnSpc>
              <a:spcBef>
                <a:spcPts val="700"/>
              </a:spcBef>
              <a:spcAft>
                <a:spcPct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Arial"/>
              </a:rPr>
              <a:t>Fourth level</a:t>
            </a:r>
          </a:p>
          <a:p>
            <a:pPr marL="984250" marR="0" lvl="4" indent="-263525" algn="l" defTabSz="422041" rtl="0" eaLnBrk="1" fontAlgn="base" latinLnBrk="0" hangingPunct="1">
              <a:lnSpc>
                <a:spcPct val="100000"/>
              </a:lnSpc>
              <a:spcBef>
                <a:spcPts val="70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charset="0"/>
                <a:cs typeface="Arial"/>
              </a:rPr>
              <a:t>Fifth level</a:t>
            </a:r>
            <a:endParaRPr kumimoji="0" lang="en-GB" sz="12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757790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901952"/>
          </a:xfrm>
        </p:spPr>
        <p:txBody>
          <a:bodyPr anchor="b"/>
          <a:lstStyle>
            <a:lvl1pPr>
              <a:defRPr sz="3200" b="0">
                <a:solidFill>
                  <a:srgbClr val="0079C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57200" y="3352798"/>
            <a:ext cx="8229600" cy="2898648"/>
          </a:xfrm>
        </p:spPr>
        <p:txBody>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2396330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rge 1-col No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0" name="Content Placeholder 2"/>
          <p:cNvSpPr>
            <a:spLocks noGrp="1"/>
          </p:cNvSpPr>
          <p:nvPr>
            <p:ph idx="12"/>
          </p:nvPr>
        </p:nvSpPr>
        <p:spPr>
          <a:xfrm>
            <a:off x="457200" y="1143000"/>
            <a:ext cx="82296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p:nvPr>
        </p:nvSpPr>
        <p:spPr>
          <a:xfrm>
            <a:off x="457200" y="5715000"/>
            <a:ext cx="8240713" cy="457200"/>
          </a:xfrm>
        </p:spPr>
        <p:txBody>
          <a:bodyPr anchor="b"/>
          <a:lstStyle>
            <a:lvl1pPr>
              <a:spcBef>
                <a:spcPts val="0"/>
              </a:spcBef>
              <a:defRPr sz="1000" b="0">
                <a:solidFill>
                  <a:schemeClr val="tx1"/>
                </a:solidFill>
              </a:defRPr>
            </a:lvl1pPr>
          </a:lstStyle>
          <a:p>
            <a:pPr lvl="0"/>
            <a:endParaRPr lang="en-CA" dirty="0"/>
          </a:p>
        </p:txBody>
      </p:sp>
    </p:spTree>
    <p:extLst>
      <p:ext uri="{BB962C8B-B14F-4D97-AF65-F5344CB8AC3E}">
        <p14:creationId xmlns:p14="http://schemas.microsoft.com/office/powerpoint/2010/main" val="1794439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arge 1-col with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0" name="Content Placeholder 2"/>
          <p:cNvSpPr>
            <a:spLocks noGrp="1"/>
          </p:cNvSpPr>
          <p:nvPr>
            <p:ph idx="12"/>
          </p:nvPr>
        </p:nvSpPr>
        <p:spPr>
          <a:xfrm>
            <a:off x="457200" y="1143000"/>
            <a:ext cx="82296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p:cNvGrpSpPr/>
          <p:nvPr userDrawn="1"/>
        </p:nvGrpSpPr>
        <p:grpSpPr>
          <a:xfrm>
            <a:off x="2924493" y="5562991"/>
            <a:ext cx="3295015" cy="137160"/>
            <a:chOff x="-939485" y="2463485"/>
            <a:chExt cx="3295015" cy="137160"/>
          </a:xfrm>
        </p:grpSpPr>
        <p:cxnSp>
          <p:nvCxnSpPr>
            <p:cNvPr id="15" name="Straight Connector 14"/>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6" name="Right Triangle 15"/>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22" name="Content Placeholder 21"/>
          <p:cNvSpPr>
            <a:spLocks noGrp="1"/>
          </p:cNvSpPr>
          <p:nvPr>
            <p:ph sz="quarter" idx="13"/>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13" name="Text Placeholder 8"/>
          <p:cNvSpPr>
            <a:spLocks noGrp="1"/>
          </p:cNvSpPr>
          <p:nvPr>
            <p:ph type="body" sz="quarter" idx="14"/>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4209431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arge 2-col No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0" y="1143000"/>
            <a:ext cx="3965575" cy="4983163"/>
          </a:xfrm>
        </p:spPr>
        <p:txBody>
          <a:bodyPr/>
          <a:lstStyle>
            <a:lvl1pPr>
              <a:spcAft>
                <a:spcPts val="0"/>
              </a:spcAft>
              <a:defRPr/>
            </a:lvl1pPr>
            <a:lvl5pPr marL="1143000" indent="-225425">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4719638" y="1144710"/>
            <a:ext cx="3967162" cy="4983163"/>
          </a:xfrm>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5"/>
          </p:nvPr>
        </p:nvSpPr>
        <p:spPr/>
        <p:txBody>
          <a:bodyPr/>
          <a:lstStyle>
            <a:lvl1pPr>
              <a:defRPr/>
            </a:lvl1pPr>
          </a:lstStyle>
          <a:p>
            <a:pPr>
              <a:defRPr/>
            </a:pPr>
            <a:fld id="{320EE510-2E62-1E45-9630-6AC99934625F}" type="slidenum">
              <a:rPr lang="en-US"/>
              <a:pPr>
                <a:defRPr/>
              </a:pPr>
              <a:t>‹#›</a:t>
            </a:fld>
            <a:endParaRPr lang="en-US" dirty="0"/>
          </a:p>
        </p:txBody>
      </p:sp>
      <p:sp>
        <p:nvSpPr>
          <p:cNvPr id="16" name="Text Placeholder 8"/>
          <p:cNvSpPr>
            <a:spLocks noGrp="1"/>
          </p:cNvSpPr>
          <p:nvPr>
            <p:ph type="body" sz="quarter" idx="16"/>
          </p:nvPr>
        </p:nvSpPr>
        <p:spPr>
          <a:xfrm>
            <a:off x="457200" y="5715000"/>
            <a:ext cx="8240713" cy="457200"/>
          </a:xfrm>
        </p:spPr>
        <p:txBody>
          <a:bodyPr anchor="b"/>
          <a:lstStyle>
            <a:lvl1pPr>
              <a:spcBef>
                <a:spcPts val="0"/>
              </a:spcBef>
              <a:defRPr sz="1000" b="0">
                <a:solidFill>
                  <a:schemeClr val="tx1"/>
                </a:solidFill>
              </a:defRPr>
            </a:lvl1pPr>
          </a:lstStyle>
          <a:p>
            <a:pPr lvl="0"/>
            <a:endParaRPr lang="en-CA" dirty="0"/>
          </a:p>
        </p:txBody>
      </p:sp>
    </p:spTree>
    <p:extLst>
      <p:ext uri="{BB962C8B-B14F-4D97-AF65-F5344CB8AC3E}">
        <p14:creationId xmlns:p14="http://schemas.microsoft.com/office/powerpoint/2010/main" val="326911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Large 2-col with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1" y="1143000"/>
            <a:ext cx="3965574"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719638" y="1144710"/>
            <a:ext cx="3967161" cy="4983163"/>
          </a:xfrm>
        </p:spPr>
        <p:txBody>
          <a:bodyPr/>
          <a:lstStyle>
            <a:lvl1pPr>
              <a:spcAft>
                <a:spcPts val="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15"/>
          </p:nvPr>
        </p:nvSpPr>
        <p:spPr/>
        <p:txBody>
          <a:bodyPr/>
          <a:lstStyle>
            <a:lvl1pPr>
              <a:defRPr/>
            </a:lvl1pPr>
          </a:lstStyle>
          <a:p>
            <a:pPr>
              <a:defRPr/>
            </a:pPr>
            <a:fld id="{320EE510-2E62-1E45-9630-6AC99934625F}" type="slidenum">
              <a:rPr lang="en-US"/>
              <a:pPr>
                <a:defRPr/>
              </a:pPr>
              <a:t>‹#›</a:t>
            </a:fld>
            <a:endParaRPr lang="en-US" dirty="0"/>
          </a:p>
        </p:txBody>
      </p:sp>
      <p:grpSp>
        <p:nvGrpSpPr>
          <p:cNvPr id="16" name="Group 15"/>
          <p:cNvGrpSpPr/>
          <p:nvPr userDrawn="1"/>
        </p:nvGrpSpPr>
        <p:grpSpPr>
          <a:xfrm>
            <a:off x="2924493" y="5562991"/>
            <a:ext cx="3295015" cy="137160"/>
            <a:chOff x="-939485" y="2463485"/>
            <a:chExt cx="3295015" cy="137160"/>
          </a:xfrm>
        </p:grpSpPr>
        <p:cxnSp>
          <p:nvCxnSpPr>
            <p:cNvPr id="17" name="Straight Connector 16"/>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8" name="Right Triangle 17"/>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19" name="Content Placeholder 21"/>
          <p:cNvSpPr>
            <a:spLocks noGrp="1"/>
          </p:cNvSpPr>
          <p:nvPr>
            <p:ph sz="quarter" idx="16"/>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20" name="Text Placeholder 8"/>
          <p:cNvSpPr>
            <a:spLocks noGrp="1"/>
          </p:cNvSpPr>
          <p:nvPr>
            <p:ph type="body" sz="quarter" idx="17"/>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3918048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mall 1-col No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700"/>
              </a:spcBef>
              <a:spcAft>
                <a:spcPts val="700"/>
              </a:spcAft>
              <a:buNone/>
              <a:defRPr sz="1400" b="1">
                <a:solidFill>
                  <a:schemeClr val="accent1"/>
                </a:solidFill>
              </a:defRPr>
            </a:lvl1pPr>
            <a:lvl2pPr marL="403225" indent="-177800">
              <a:spcBef>
                <a:spcPts val="0"/>
              </a:spcBef>
              <a:spcAft>
                <a:spcPts val="600"/>
              </a:spcAft>
              <a:buFont typeface="Arial"/>
              <a:buChar char="•"/>
              <a:defRPr sz="1400"/>
            </a:lvl2pPr>
            <a:lvl3pPr marL="631825" indent="-173038">
              <a:spcBef>
                <a:spcPts val="0"/>
              </a:spcBef>
              <a:spcAft>
                <a:spcPts val="600"/>
              </a:spcAft>
              <a:buFont typeface="Lucida Grande"/>
              <a:buChar char="–"/>
              <a:defRPr sz="1200"/>
            </a:lvl3pPr>
            <a:lvl4pPr marL="860425" indent="-176213">
              <a:spcBef>
                <a:spcPts val="0"/>
              </a:spcBef>
              <a:spcAft>
                <a:spcPts val="600"/>
              </a:spcAft>
              <a:buFont typeface="Arial"/>
              <a:buChar char="•"/>
              <a:defRPr sz="1200"/>
            </a:lvl4pPr>
            <a:lvl5pPr marL="1089025" indent="-171450">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1"/>
          </p:nvPr>
        </p:nvSpPr>
        <p:spPr/>
        <p:txBody>
          <a:bodyPr/>
          <a:lstStyle>
            <a:lvl1pPr>
              <a:defRPr/>
            </a:lvl1pPr>
          </a:lstStyle>
          <a:p>
            <a:pPr>
              <a:defRPr/>
            </a:pPr>
            <a:fld id="{55C97D10-958B-6349-A5C2-733675F92264}" type="slidenum">
              <a:rPr lang="en-US"/>
              <a:pPr>
                <a:defRPr/>
              </a:pPr>
              <a:t>‹#›</a:t>
            </a:fld>
            <a:endParaRPr lang="en-US" dirty="0"/>
          </a:p>
        </p:txBody>
      </p:sp>
      <p:sp>
        <p:nvSpPr>
          <p:cNvPr id="9" name="Text Placeholder 8"/>
          <p:cNvSpPr>
            <a:spLocks noGrp="1"/>
          </p:cNvSpPr>
          <p:nvPr>
            <p:ph type="body" sz="quarter" idx="13"/>
          </p:nvPr>
        </p:nvSpPr>
        <p:spPr>
          <a:xfrm>
            <a:off x="457200" y="5715000"/>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4249454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mall 1-col with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spcBef>
                <a:spcPts val="700"/>
              </a:spcBef>
              <a:spcAft>
                <a:spcPts val="0"/>
              </a:spcAft>
              <a:buNone/>
              <a:defRPr sz="1400" b="1">
                <a:solidFill>
                  <a:schemeClr val="accent1"/>
                </a:solidFill>
              </a:defRPr>
            </a:lvl1pPr>
            <a:lvl2pPr marL="403225" indent="-177800">
              <a:spcBef>
                <a:spcPts val="700"/>
              </a:spcBef>
              <a:buFont typeface="Arial"/>
              <a:buChar char="•"/>
              <a:defRPr sz="1400"/>
            </a:lvl2pPr>
            <a:lvl3pPr marL="631825" indent="-173038">
              <a:spcBef>
                <a:spcPts val="600"/>
              </a:spcBef>
              <a:buFont typeface="Lucida Grande"/>
              <a:buChar char="–"/>
              <a:defRPr sz="1200"/>
            </a:lvl3pPr>
            <a:lvl4pPr marL="860425" indent="-176213">
              <a:spcBef>
                <a:spcPts val="600"/>
              </a:spcBef>
              <a:buFont typeface="Arial"/>
              <a:buChar char="•"/>
              <a:defRPr sz="1200"/>
            </a:lvl4pPr>
            <a:lvl5pPr marL="1089025" indent="-171450">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1"/>
          </p:nvPr>
        </p:nvSpPr>
        <p:spPr/>
        <p:txBody>
          <a:bodyPr/>
          <a:lstStyle>
            <a:lvl1pPr>
              <a:defRPr/>
            </a:lvl1pPr>
          </a:lstStyle>
          <a:p>
            <a:pPr>
              <a:defRPr/>
            </a:pPr>
            <a:fld id="{55C97D10-958B-6349-A5C2-733675F92264}" type="slidenum">
              <a:rPr lang="en-US"/>
              <a:pPr>
                <a:defRPr/>
              </a:pPr>
              <a:t>‹#›</a:t>
            </a:fld>
            <a:endParaRPr lang="en-US" dirty="0"/>
          </a:p>
        </p:txBody>
      </p:sp>
      <p:grpSp>
        <p:nvGrpSpPr>
          <p:cNvPr id="14" name="Group 13"/>
          <p:cNvGrpSpPr/>
          <p:nvPr userDrawn="1"/>
        </p:nvGrpSpPr>
        <p:grpSpPr>
          <a:xfrm>
            <a:off x="2924493" y="5562991"/>
            <a:ext cx="3295015" cy="137160"/>
            <a:chOff x="-939485" y="2463485"/>
            <a:chExt cx="3295015" cy="137160"/>
          </a:xfrm>
        </p:grpSpPr>
        <p:cxnSp>
          <p:nvCxnSpPr>
            <p:cNvPr id="15" name="Straight Connector 14"/>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6" name="Right Triangle 15"/>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17" name="Content Placeholder 21"/>
          <p:cNvSpPr>
            <a:spLocks noGrp="1"/>
          </p:cNvSpPr>
          <p:nvPr>
            <p:ph sz="quarter" idx="13"/>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18" name="Text Placeholder 8"/>
          <p:cNvSpPr>
            <a:spLocks noGrp="1"/>
          </p:cNvSpPr>
          <p:nvPr>
            <p:ph type="body" sz="quarter" idx="14"/>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1282246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mall 2-col No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43000"/>
            <a:ext cx="3965574" cy="4983163"/>
          </a:xfrm>
        </p:spPr>
        <p:txBody>
          <a:bodyPr/>
          <a:lstStyle>
            <a:lvl1pPr>
              <a:spcBef>
                <a:spcPts val="700"/>
              </a:spcBef>
              <a:spcAft>
                <a:spcPts val="700"/>
              </a:spcAft>
              <a:defRPr sz="1400"/>
            </a:lvl1pPr>
            <a:lvl2pPr marL="398463" indent="-173038">
              <a:spcBef>
                <a:spcPts val="0"/>
              </a:spcBef>
              <a:spcAft>
                <a:spcPts val="600"/>
              </a:spcAft>
              <a:defRPr sz="1400"/>
            </a:lvl2pPr>
            <a:lvl3pPr marL="627063" indent="-168275">
              <a:spcBef>
                <a:spcPts val="0"/>
              </a:spcBef>
              <a:spcAft>
                <a:spcPts val="600"/>
              </a:spcAft>
              <a:defRPr sz="1200"/>
            </a:lvl3pPr>
            <a:lvl4pPr marL="855663" indent="-171450">
              <a:spcBef>
                <a:spcPts val="0"/>
              </a:spcBef>
              <a:spcAft>
                <a:spcPts val="600"/>
              </a:spcAft>
              <a:defRPr sz="1200"/>
            </a:lvl4pPr>
            <a:lvl5pPr marL="1084263" indent="-166688">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19638" y="1143000"/>
            <a:ext cx="3967161" cy="4983163"/>
          </a:xfrm>
        </p:spPr>
        <p:txBody>
          <a:bodyPr/>
          <a:lstStyle>
            <a:lvl1pPr>
              <a:spcBef>
                <a:spcPts val="700"/>
              </a:spcBef>
              <a:spcAft>
                <a:spcPts val="700"/>
              </a:spcAft>
              <a:defRPr sz="1400"/>
            </a:lvl1pPr>
            <a:lvl2pPr marL="398463" indent="-173038">
              <a:spcBef>
                <a:spcPts val="0"/>
              </a:spcBef>
              <a:spcAft>
                <a:spcPts val="600"/>
              </a:spcAft>
              <a:defRPr sz="1400"/>
            </a:lvl2pPr>
            <a:lvl3pPr marL="627063" indent="-168275">
              <a:spcBef>
                <a:spcPts val="0"/>
              </a:spcBef>
              <a:spcAft>
                <a:spcPts val="600"/>
              </a:spcAft>
              <a:defRPr sz="1200"/>
            </a:lvl3pPr>
            <a:lvl4pPr marL="855663" indent="-171450">
              <a:spcBef>
                <a:spcPts val="0"/>
              </a:spcBef>
              <a:spcAft>
                <a:spcPts val="600"/>
              </a:spcAft>
              <a:defRPr sz="1200"/>
            </a:lvl4pPr>
            <a:lvl5pPr marL="1084263" indent="-166688">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11" name="Text Placeholder 8"/>
          <p:cNvSpPr>
            <a:spLocks noGrp="1"/>
          </p:cNvSpPr>
          <p:nvPr>
            <p:ph type="body" sz="quarter" idx="16"/>
          </p:nvPr>
        </p:nvSpPr>
        <p:spPr>
          <a:xfrm>
            <a:off x="457200" y="5715000"/>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278316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aster 2 Red">
    <p:spTree>
      <p:nvGrpSpPr>
        <p:cNvPr id="1" name=""/>
        <p:cNvGrpSpPr/>
        <p:nvPr/>
      </p:nvGrpSpPr>
      <p:grpSpPr>
        <a:xfrm>
          <a:off x="0" y="0"/>
          <a:ext cx="0" cy="0"/>
          <a:chOff x="0" y="0"/>
          <a:chExt cx="0" cy="0"/>
        </a:xfrm>
      </p:grpSpPr>
      <p:sp>
        <p:nvSpPr>
          <p:cNvPr id="14" name="Rectangle 13"/>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23813"/>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userDrawn="1"/>
        </p:nvGrpSpPr>
        <p:grpSpPr bwMode="auto">
          <a:xfrm>
            <a:off x="-381000" y="288925"/>
            <a:ext cx="4587875" cy="4587875"/>
            <a:chOff x="-304800" y="288832"/>
            <a:chExt cx="4587968" cy="4587968"/>
          </a:xfrm>
        </p:grpSpPr>
        <p:sp>
          <p:nvSpPr>
            <p:cNvPr id="12" name="Oval 11"/>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3" name="Oval 12"/>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6"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7" name="Content Placeholder 2"/>
          <p:cNvSpPr>
            <a:spLocks noGrp="1"/>
          </p:cNvSpPr>
          <p:nvPr>
            <p:ph idx="13" hasCustomPrompt="1"/>
          </p:nvPr>
        </p:nvSpPr>
        <p:spPr>
          <a:xfrm>
            <a:off x="304801" y="1259618"/>
            <a:ext cx="3200399" cy="2670048"/>
          </a:xfrm>
        </p:spPr>
        <p:txBody>
          <a:bodyPr wrap="square" lIns="0" tIns="0" rIns="0" numCol="1" spcCol="0" anchor="ctr"/>
          <a:lstStyle>
            <a:lvl1pPr marL="0" marR="0" indent="0" algn="l" defTabSz="457200" rtl="0" eaLnBrk="1" fontAlgn="base" latinLnBrk="0" hangingPunct="1">
              <a:lnSpc>
                <a:spcPct val="100000"/>
              </a:lnSpc>
              <a:spcBef>
                <a:spcPts val="0"/>
              </a:spcBef>
              <a:spcAft>
                <a:spcPts val="0"/>
              </a:spcAft>
              <a:buClrTx/>
              <a:buSzTx/>
              <a:buFont typeface="Arial" charset="0"/>
              <a:buNone/>
              <a:tabLs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5733256"/>
            <a:ext cx="4176464" cy="683422"/>
          </a:xfrm>
          <a:prstGeom prst="rect">
            <a:avLst/>
          </a:prstGeom>
        </p:spPr>
      </p:pic>
    </p:spTree>
    <p:extLst>
      <p:ext uri="{BB962C8B-B14F-4D97-AF65-F5344CB8AC3E}">
        <p14:creationId xmlns:p14="http://schemas.microsoft.com/office/powerpoint/2010/main" val="2971216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mall 2-col with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0" y="1143000"/>
            <a:ext cx="3965575" cy="4983163"/>
          </a:xfrm>
        </p:spPr>
        <p:txBody>
          <a:bodyPr/>
          <a:lstStyle>
            <a:lvl1pPr>
              <a:spcBef>
                <a:spcPts val="700"/>
              </a:spcBef>
              <a:spcAft>
                <a:spcPts val="700"/>
              </a:spcAft>
              <a:defRPr sz="1400"/>
            </a:lvl1pPr>
            <a:lvl2pPr marL="398463" indent="-173038">
              <a:spcBef>
                <a:spcPts val="0"/>
              </a:spcBef>
              <a:spcAft>
                <a:spcPts val="600"/>
              </a:spcAft>
              <a:defRPr sz="1400"/>
            </a:lvl2pPr>
            <a:lvl3pPr marL="627063" indent="-168275">
              <a:spcBef>
                <a:spcPts val="0"/>
              </a:spcBef>
              <a:spcAft>
                <a:spcPts val="600"/>
              </a:spcAft>
              <a:defRPr sz="1200"/>
            </a:lvl3pPr>
            <a:lvl4pPr marL="855663" indent="-171450">
              <a:spcBef>
                <a:spcPts val="0"/>
              </a:spcBef>
              <a:spcAft>
                <a:spcPts val="600"/>
              </a:spcAft>
              <a:defRPr sz="1200"/>
            </a:lvl4pPr>
            <a:lvl5pPr marL="1084263" indent="-166688">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19638" y="1143000"/>
            <a:ext cx="3967162" cy="4983163"/>
          </a:xfrm>
        </p:spPr>
        <p:txBody>
          <a:bodyPr/>
          <a:lstStyle>
            <a:lvl1pPr>
              <a:spcBef>
                <a:spcPts val="700"/>
              </a:spcBef>
              <a:spcAft>
                <a:spcPts val="700"/>
              </a:spcAft>
              <a:defRPr sz="1400"/>
            </a:lvl1pPr>
            <a:lvl2pPr marL="398463" indent="-173038">
              <a:spcBef>
                <a:spcPts val="0"/>
              </a:spcBef>
              <a:spcAft>
                <a:spcPts val="600"/>
              </a:spcAft>
              <a:defRPr sz="1400"/>
            </a:lvl2pPr>
            <a:lvl3pPr marL="627063" indent="-168275">
              <a:spcBef>
                <a:spcPts val="0"/>
              </a:spcBef>
              <a:spcAft>
                <a:spcPts val="600"/>
              </a:spcAft>
              <a:defRPr sz="1200"/>
            </a:lvl3pPr>
            <a:lvl4pPr marL="855663" indent="-171450">
              <a:spcBef>
                <a:spcPts val="0"/>
              </a:spcBef>
              <a:spcAft>
                <a:spcPts val="600"/>
              </a:spcAft>
              <a:defRPr sz="1200"/>
            </a:lvl4pPr>
            <a:lvl5pPr marL="1084263" indent="-166688">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grpSp>
        <p:nvGrpSpPr>
          <p:cNvPr id="16" name="Group 15"/>
          <p:cNvGrpSpPr/>
          <p:nvPr userDrawn="1"/>
        </p:nvGrpSpPr>
        <p:grpSpPr>
          <a:xfrm>
            <a:off x="2924493" y="5562991"/>
            <a:ext cx="3295015" cy="137160"/>
            <a:chOff x="-939485" y="2463485"/>
            <a:chExt cx="3295015" cy="137160"/>
          </a:xfrm>
        </p:grpSpPr>
        <p:cxnSp>
          <p:nvCxnSpPr>
            <p:cNvPr id="17" name="Straight Connector 16"/>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8" name="Right Triangle 17"/>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19" name="Content Placeholder 21"/>
          <p:cNvSpPr>
            <a:spLocks noGrp="1"/>
          </p:cNvSpPr>
          <p:nvPr>
            <p:ph sz="quarter" idx="16"/>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20" name="Text Placeholder 8"/>
          <p:cNvSpPr>
            <a:spLocks noGrp="1"/>
          </p:cNvSpPr>
          <p:nvPr>
            <p:ph type="body" sz="quarter" idx="17"/>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3823851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No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7" name="Text Placeholder 8"/>
          <p:cNvSpPr>
            <a:spLocks noGrp="1"/>
          </p:cNvSpPr>
          <p:nvPr>
            <p:ph type="body" sz="quarter" idx="16"/>
          </p:nvPr>
        </p:nvSpPr>
        <p:spPr>
          <a:xfrm>
            <a:off x="457200" y="5715000"/>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72835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ith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grpSp>
        <p:nvGrpSpPr>
          <p:cNvPr id="17" name="Group 16"/>
          <p:cNvGrpSpPr/>
          <p:nvPr userDrawn="1"/>
        </p:nvGrpSpPr>
        <p:grpSpPr>
          <a:xfrm>
            <a:off x="2924493" y="5562991"/>
            <a:ext cx="3295015" cy="137160"/>
            <a:chOff x="-939485" y="2463485"/>
            <a:chExt cx="3295015" cy="137160"/>
          </a:xfrm>
        </p:grpSpPr>
        <p:cxnSp>
          <p:nvCxnSpPr>
            <p:cNvPr id="18" name="Straight Connector 17"/>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9" name="Right Triangle 18"/>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20" name="Content Placeholder 21"/>
          <p:cNvSpPr>
            <a:spLocks noGrp="1"/>
          </p:cNvSpPr>
          <p:nvPr>
            <p:ph sz="quarter" idx="13"/>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21" name="Text Placeholder 8"/>
          <p:cNvSpPr>
            <a:spLocks noGrp="1"/>
          </p:cNvSpPr>
          <p:nvPr>
            <p:ph type="body" sz="quarter" idx="14"/>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2787189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y Text No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0" y="1069848"/>
            <a:ext cx="3962400" cy="251244"/>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23" name="Content Placeholder 2"/>
          <p:cNvSpPr>
            <a:spLocks noGrp="1"/>
          </p:cNvSpPr>
          <p:nvPr>
            <p:ph idx="19"/>
          </p:nvPr>
        </p:nvSpPr>
        <p:spPr>
          <a:xfrm>
            <a:off x="457200" y="3422206"/>
            <a:ext cx="3962400" cy="256032"/>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25" name="Content Placeholder 2"/>
          <p:cNvSpPr>
            <a:spLocks noGrp="1"/>
          </p:cNvSpPr>
          <p:nvPr>
            <p:ph idx="21"/>
          </p:nvPr>
        </p:nvSpPr>
        <p:spPr>
          <a:xfrm>
            <a:off x="4724400" y="3422206"/>
            <a:ext cx="3962400" cy="256032"/>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28" name="Content Placeholder 2"/>
          <p:cNvSpPr>
            <a:spLocks noGrp="1"/>
          </p:cNvSpPr>
          <p:nvPr>
            <p:ph idx="24"/>
          </p:nvPr>
        </p:nvSpPr>
        <p:spPr>
          <a:xfrm>
            <a:off x="4724400" y="1069848"/>
            <a:ext cx="3962400" cy="251245"/>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18" name="Text Placeholder 8"/>
          <p:cNvSpPr>
            <a:spLocks noGrp="1"/>
          </p:cNvSpPr>
          <p:nvPr>
            <p:ph type="body" sz="quarter" idx="26"/>
          </p:nvPr>
        </p:nvSpPr>
        <p:spPr>
          <a:xfrm>
            <a:off x="457200" y="5715000"/>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
        <p:nvSpPr>
          <p:cNvPr id="19" name="Content Placeholder 2"/>
          <p:cNvSpPr>
            <a:spLocks noGrp="1"/>
          </p:cNvSpPr>
          <p:nvPr>
            <p:ph idx="27" hasCustomPrompt="1"/>
          </p:nvPr>
        </p:nvSpPr>
        <p:spPr>
          <a:xfrm>
            <a:off x="457200" y="1371600"/>
            <a:ext cx="3965574" cy="1920419"/>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22" name="Content Placeholder 2"/>
          <p:cNvSpPr>
            <a:spLocks noGrp="1"/>
          </p:cNvSpPr>
          <p:nvPr>
            <p:ph idx="28" hasCustomPrompt="1"/>
          </p:nvPr>
        </p:nvSpPr>
        <p:spPr>
          <a:xfrm>
            <a:off x="4719639" y="1371600"/>
            <a:ext cx="3967161" cy="1920419"/>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0" name="Content Placeholder 2"/>
          <p:cNvSpPr>
            <a:spLocks noGrp="1"/>
          </p:cNvSpPr>
          <p:nvPr>
            <p:ph idx="29" hasCustomPrompt="1"/>
          </p:nvPr>
        </p:nvSpPr>
        <p:spPr>
          <a:xfrm>
            <a:off x="457200" y="3730752"/>
            <a:ext cx="3965575" cy="1920419"/>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1" name="Content Placeholder 2"/>
          <p:cNvSpPr>
            <a:spLocks noGrp="1"/>
          </p:cNvSpPr>
          <p:nvPr>
            <p:ph idx="30" hasCustomPrompt="1"/>
          </p:nvPr>
        </p:nvSpPr>
        <p:spPr>
          <a:xfrm>
            <a:off x="4719638" y="3730752"/>
            <a:ext cx="3967161" cy="1920419"/>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699917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tegory Text with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0" y="1069848"/>
            <a:ext cx="3962400" cy="251244"/>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23" name="Content Placeholder 2"/>
          <p:cNvSpPr>
            <a:spLocks noGrp="1"/>
          </p:cNvSpPr>
          <p:nvPr>
            <p:ph idx="19"/>
          </p:nvPr>
        </p:nvSpPr>
        <p:spPr>
          <a:xfrm>
            <a:off x="457200" y="3267719"/>
            <a:ext cx="3962400" cy="256032"/>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25" name="Content Placeholder 2"/>
          <p:cNvSpPr>
            <a:spLocks noGrp="1"/>
          </p:cNvSpPr>
          <p:nvPr>
            <p:ph idx="21"/>
          </p:nvPr>
        </p:nvSpPr>
        <p:spPr>
          <a:xfrm>
            <a:off x="4724400" y="3267719"/>
            <a:ext cx="3962400" cy="256032"/>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28" name="Content Placeholder 2"/>
          <p:cNvSpPr>
            <a:spLocks noGrp="1"/>
          </p:cNvSpPr>
          <p:nvPr>
            <p:ph idx="24"/>
          </p:nvPr>
        </p:nvSpPr>
        <p:spPr>
          <a:xfrm>
            <a:off x="4724400" y="1069848"/>
            <a:ext cx="3962400" cy="251245"/>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36" name="Content Placeholder 2"/>
          <p:cNvSpPr>
            <a:spLocks noGrp="1"/>
          </p:cNvSpPr>
          <p:nvPr>
            <p:ph idx="27" hasCustomPrompt="1"/>
          </p:nvPr>
        </p:nvSpPr>
        <p:spPr>
          <a:xfrm>
            <a:off x="457201" y="1371600"/>
            <a:ext cx="3965574" cy="1664208"/>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7" name="Content Placeholder 2"/>
          <p:cNvSpPr>
            <a:spLocks noGrp="1"/>
          </p:cNvSpPr>
          <p:nvPr>
            <p:ph idx="28" hasCustomPrompt="1"/>
          </p:nvPr>
        </p:nvSpPr>
        <p:spPr>
          <a:xfrm>
            <a:off x="4719638" y="1371600"/>
            <a:ext cx="3967161" cy="1664208"/>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8" name="Content Placeholder 2"/>
          <p:cNvSpPr>
            <a:spLocks noGrp="1"/>
          </p:cNvSpPr>
          <p:nvPr>
            <p:ph idx="29" hasCustomPrompt="1"/>
          </p:nvPr>
        </p:nvSpPr>
        <p:spPr>
          <a:xfrm>
            <a:off x="457200" y="3577576"/>
            <a:ext cx="3965575" cy="1664208"/>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9" name="Content Placeholder 2"/>
          <p:cNvSpPr>
            <a:spLocks noGrp="1"/>
          </p:cNvSpPr>
          <p:nvPr>
            <p:ph idx="30" hasCustomPrompt="1"/>
          </p:nvPr>
        </p:nvSpPr>
        <p:spPr>
          <a:xfrm>
            <a:off x="4719638" y="3577576"/>
            <a:ext cx="3967161" cy="1664208"/>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grpSp>
        <p:nvGrpSpPr>
          <p:cNvPr id="24" name="Group 23"/>
          <p:cNvGrpSpPr/>
          <p:nvPr userDrawn="1"/>
        </p:nvGrpSpPr>
        <p:grpSpPr>
          <a:xfrm>
            <a:off x="2924493" y="5562991"/>
            <a:ext cx="3295015" cy="137160"/>
            <a:chOff x="-939485" y="2463485"/>
            <a:chExt cx="3295015" cy="137160"/>
          </a:xfrm>
        </p:grpSpPr>
        <p:cxnSp>
          <p:nvCxnSpPr>
            <p:cNvPr id="26" name="Straight Connector 25"/>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27" name="Right Triangle 26"/>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29" name="Content Placeholder 21"/>
          <p:cNvSpPr>
            <a:spLocks noGrp="1"/>
          </p:cNvSpPr>
          <p:nvPr>
            <p:ph sz="quarter" idx="13"/>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31" name="Text Placeholder 8"/>
          <p:cNvSpPr>
            <a:spLocks noGrp="1"/>
          </p:cNvSpPr>
          <p:nvPr>
            <p:ph type="body" sz="quarter" idx="31"/>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1219740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os 2 per slide">
    <p:spTree>
      <p:nvGrpSpPr>
        <p:cNvPr id="1" name=""/>
        <p:cNvGrpSpPr/>
        <p:nvPr/>
      </p:nvGrpSpPr>
      <p:grpSpPr>
        <a:xfrm>
          <a:off x="0" y="0"/>
          <a:ext cx="0" cy="0"/>
          <a:chOff x="0" y="0"/>
          <a:chExt cx="0" cy="0"/>
        </a:xfrm>
      </p:grpSpPr>
      <p:sp>
        <p:nvSpPr>
          <p:cNvPr id="21" name="Content Placeholder 2"/>
          <p:cNvSpPr>
            <a:spLocks noGrp="1"/>
          </p:cNvSpPr>
          <p:nvPr>
            <p:ph idx="19" hasCustomPrompt="1"/>
          </p:nvPr>
        </p:nvSpPr>
        <p:spPr>
          <a:xfrm>
            <a:off x="457200" y="5096520"/>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22" name="Picture Placeholder 16"/>
          <p:cNvSpPr>
            <a:spLocks noGrp="1"/>
          </p:cNvSpPr>
          <p:nvPr>
            <p:ph type="pic" sz="quarter" idx="20"/>
          </p:nvPr>
        </p:nvSpPr>
        <p:spPr>
          <a:xfrm>
            <a:off x="457200" y="3572519"/>
            <a:ext cx="965200" cy="1447800"/>
          </a:xfrm>
        </p:spPr>
        <p:txBody>
          <a:bodyPr anchor="ctr"/>
          <a:lstStyle>
            <a:lvl1pPr algn="ctr">
              <a:defRPr sz="1100" b="0"/>
            </a:lvl1pPr>
          </a:lstStyle>
          <a:p>
            <a:r>
              <a:rPr lang="en-US" dirty="0"/>
              <a:t>Click icon to add picture</a:t>
            </a:r>
          </a:p>
        </p:txBody>
      </p:sp>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9" name="Content Placeholder 2"/>
          <p:cNvSpPr>
            <a:spLocks noGrp="1"/>
          </p:cNvSpPr>
          <p:nvPr>
            <p:ph idx="17"/>
          </p:nvPr>
        </p:nvSpPr>
        <p:spPr>
          <a:xfrm>
            <a:off x="2281393" y="3572519"/>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r>
              <a:rPr lang="en-US" dirty="0"/>
              <a:t>Click icon to add picture</a:t>
            </a:r>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2281393" y="1066800"/>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3634393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ios 1 per slide">
    <p:spTree>
      <p:nvGrpSpPr>
        <p:cNvPr id="1" name=""/>
        <p:cNvGrpSpPr/>
        <p:nvPr/>
      </p:nvGrpSpPr>
      <p:grpSpPr>
        <a:xfrm>
          <a:off x="0" y="0"/>
          <a:ext cx="0" cy="0"/>
          <a:chOff x="0" y="0"/>
          <a:chExt cx="0" cy="0"/>
        </a:xfrm>
      </p:grpSpPr>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r>
              <a:rPr lang="en-US" dirty="0"/>
              <a:t>Click icon to add picture</a:t>
            </a:r>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2281393" y="1066800"/>
            <a:ext cx="6405408" cy="497197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3805823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6AB923B-19CD-554A-A7CB-5C782A182CEF}" type="slidenum">
              <a:rPr lang="en-US" smtClean="0"/>
              <a:pPr/>
              <a:t>‹#›</a:t>
            </a:fld>
            <a:endParaRPr lang="en-US" dirty="0"/>
          </a:p>
        </p:txBody>
      </p:sp>
      <p:sp>
        <p:nvSpPr>
          <p:cNvPr id="8"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4" name="Title 1"/>
          <p:cNvSpPr>
            <a:spLocks noGrp="1"/>
          </p:cNvSpPr>
          <p:nvPr>
            <p:ph type="title"/>
          </p:nvPr>
        </p:nvSpPr>
        <p:spPr>
          <a:xfrm>
            <a:off x="457200" y="2133600"/>
            <a:ext cx="8229600" cy="914400"/>
          </a:xfrm>
        </p:spPr>
        <p:txBody>
          <a:bodyPr/>
          <a:lstStyle>
            <a:lvl1pPr>
              <a:defRPr>
                <a:solidFill>
                  <a:srgbClr val="0079C1"/>
                </a:solidFill>
              </a:defRPr>
            </a:lvl1pPr>
          </a:lstStyle>
          <a:p>
            <a:r>
              <a:rPr lang="en-US" dirty="0"/>
              <a:t>Click to edit Master title style</a:t>
            </a:r>
          </a:p>
        </p:txBody>
      </p:sp>
      <p:sp>
        <p:nvSpPr>
          <p:cNvPr id="15" name="Line 19"/>
          <p:cNvSpPr>
            <a:spLocks noChangeShapeType="1"/>
          </p:cNvSpPr>
          <p:nvPr userDrawn="1"/>
        </p:nvSpPr>
        <p:spPr bwMode="auto">
          <a:xfrm>
            <a:off x="457200" y="30480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888612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No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9" name="Content Placeholder 8"/>
          <p:cNvSpPr>
            <a:spLocks noGrp="1"/>
          </p:cNvSpPr>
          <p:nvPr>
            <p:ph sz="quarter" idx="12" hasCustomPrompt="1"/>
          </p:nvPr>
        </p:nvSpPr>
        <p:spPr>
          <a:xfrm>
            <a:off x="914400" y="2042761"/>
            <a:ext cx="7315200" cy="3062640"/>
          </a:xfrm>
        </p:spPr>
        <p:txBody>
          <a:bodyPr anchor="ctr"/>
          <a:lstStyle>
            <a:lvl1pPr algn="ctr">
              <a:defRPr sz="2200" b="0" i="1">
                <a:solidFill>
                  <a:srgbClr val="004A7C"/>
                </a:solidFill>
              </a:defRPr>
            </a:lvl1pPr>
            <a:lvl2pPr>
              <a:defRPr sz="2200"/>
            </a:lvl2pPr>
            <a:lvl3pPr>
              <a:defRPr sz="2200"/>
            </a:lvl3pPr>
            <a:lvl4pPr>
              <a:defRPr sz="2200"/>
            </a:lvl4pPr>
            <a:lvl5pPr>
              <a:defRPr sz="2200"/>
            </a:lvl5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641311" y="1810569"/>
            <a:ext cx="560420" cy="548496"/>
          </a:xfrm>
          <a:prstGeom prst="rect">
            <a:avLst/>
          </a:prstGeom>
        </p:spPr>
      </p:pic>
    </p:spTree>
    <p:extLst>
      <p:ext uri="{BB962C8B-B14F-4D97-AF65-F5344CB8AC3E}">
        <p14:creationId xmlns:p14="http://schemas.microsoft.com/office/powerpoint/2010/main" val="1390498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5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Master 2 Red">
    <p:spTree>
      <p:nvGrpSpPr>
        <p:cNvPr id="1" name=""/>
        <p:cNvGrpSpPr/>
        <p:nvPr/>
      </p:nvGrpSpPr>
      <p:grpSpPr>
        <a:xfrm>
          <a:off x="0" y="0"/>
          <a:ext cx="0" cy="0"/>
          <a:chOff x="0" y="0"/>
          <a:chExt cx="0" cy="0"/>
        </a:xfrm>
      </p:grpSpPr>
      <p:sp>
        <p:nvSpPr>
          <p:cNvPr id="14" name="Rectangle 13"/>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9" name="Picture 6"/>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bwMode="auto">
          <a:xfrm>
            <a:off x="0" y="285"/>
            <a:ext cx="9144000" cy="515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userDrawn="1"/>
        </p:nvGrpSpPr>
        <p:grpSpPr bwMode="auto">
          <a:xfrm>
            <a:off x="-381000" y="288925"/>
            <a:ext cx="4587875" cy="4587875"/>
            <a:chOff x="-304800" y="288832"/>
            <a:chExt cx="4587968" cy="4587968"/>
          </a:xfrm>
        </p:grpSpPr>
        <p:sp>
          <p:nvSpPr>
            <p:cNvPr id="12" name="Oval 11"/>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3" name="Oval 12"/>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6"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7"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baseline="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3534883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sclaimer Simulate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229600" y="6248400"/>
            <a:ext cx="457200" cy="609600"/>
          </a:xfrm>
        </p:spPr>
        <p:txBody>
          <a:bodyPr/>
          <a:lstStyle/>
          <a:p>
            <a:fld id="{86AB923B-19CD-554A-A7CB-5C782A182CEF}" type="slidenum">
              <a:rPr lang="en-US" smtClean="0"/>
              <a:pPr/>
              <a:t>‹#›</a:t>
            </a:fld>
            <a:endParaRPr lang="en-US" dirty="0"/>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 name="Title 1"/>
          <p:cNvSpPr>
            <a:spLocks noGrp="1"/>
          </p:cNvSpPr>
          <p:nvPr>
            <p:ph type="title" hasCustomPrompt="1"/>
          </p:nvPr>
        </p:nvSpPr>
        <p:spPr>
          <a:xfrm>
            <a:off x="457200" y="0"/>
            <a:ext cx="8229600" cy="914400"/>
          </a:xfrm>
        </p:spPr>
        <p:txBody>
          <a:bodyPr/>
          <a:lstStyle>
            <a:lvl1pPr>
              <a:defRPr>
                <a:solidFill>
                  <a:srgbClr val="0079C1"/>
                </a:solidFill>
              </a:defRPr>
            </a:lvl1pPr>
          </a:lstStyle>
          <a:p>
            <a:r>
              <a:rPr lang="en-US" dirty="0"/>
              <a:t>Disclaimer</a:t>
            </a:r>
          </a:p>
        </p:txBody>
      </p:sp>
      <p:sp>
        <p:nvSpPr>
          <p:cNvPr id="8" name="Slide Number Placeholder 5"/>
          <p:cNvSpPr txBox="1">
            <a:spLocks/>
          </p:cNvSpPr>
          <p:nvPr userDrawn="1"/>
        </p:nvSpPr>
        <p:spPr>
          <a:xfrm>
            <a:off x="8229600" y="6248400"/>
            <a:ext cx="457200" cy="609600"/>
          </a:xfrm>
          <a:prstGeom prst="rect">
            <a:avLst/>
          </a:prstGeom>
        </p:spPr>
        <p:txBody>
          <a:bodyPr vert="horz" lIns="0" tIns="0" rIns="0" bIns="0" rtlCol="0" anchor="ctr"/>
          <a:lstStyle>
            <a:defPPr>
              <a:defRPr lang="en-US"/>
            </a:defPPr>
            <a:lvl1pPr marL="0" algn="r" defTabSz="914400" rtl="0" eaLnBrk="1" fontAlgn="auto" latinLnBrk="0" hangingPunct="1">
              <a:spcBef>
                <a:spcPts val="0"/>
              </a:spcBef>
              <a:spcAft>
                <a:spcPts val="0"/>
              </a:spcAft>
              <a:defRPr sz="800" kern="1200">
                <a:solidFill>
                  <a:schemeClr val="accent6">
                    <a:lumMod val="60000"/>
                    <a:lumOff val="40000"/>
                  </a:schemeClr>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C2AA5B-A104-014F-B9FD-226CAFC3787C}" type="slidenum">
              <a:rPr lang="en-US" smtClean="0"/>
              <a:pPr>
                <a:defRPr/>
              </a:pPr>
              <a:t>‹#›</a:t>
            </a:fld>
            <a:endParaRPr lang="fr-CA" dirty="0"/>
          </a:p>
        </p:txBody>
      </p:sp>
      <p:sp>
        <p:nvSpPr>
          <p:cNvPr id="9" name="Content Placeholder 2"/>
          <p:cNvSpPr>
            <a:spLocks noGrp="1"/>
          </p:cNvSpPr>
          <p:nvPr>
            <p:ph idx="13" hasCustomPrompt="1"/>
          </p:nvPr>
        </p:nvSpPr>
        <p:spPr>
          <a:xfrm>
            <a:off x="457200" y="1143000"/>
            <a:ext cx="8229600" cy="4983163"/>
          </a:xfrm>
        </p:spPr>
        <p:txBody>
          <a:bodyPr/>
          <a:lstStyle>
            <a:lvl1pPr>
              <a:spcAft>
                <a:spcPts val="0"/>
              </a:spcAft>
              <a:defRPr sz="1200" b="0">
                <a:solidFill>
                  <a:schemeClr val="tx1"/>
                </a:solidFill>
              </a:defRPr>
            </a:lvl1pPr>
            <a:lvl2pPr marL="225425" indent="0">
              <a:buNone/>
              <a:defRPr sz="1000"/>
            </a:lvl2pPr>
            <a:lvl3pPr>
              <a:defRPr sz="1400"/>
            </a:lvl3pPr>
            <a:lvl4pPr>
              <a:defRPr sz="1400"/>
            </a:lvl4pPr>
            <a:lvl5pPr marL="1143000" indent="-225425">
              <a:buFont typeface="Lucida Grande"/>
              <a:buChar char="–"/>
              <a:defRPr sz="1400"/>
            </a:lvl5pPr>
          </a:lstStyle>
          <a:p>
            <a:pPr lvl="1"/>
            <a:r>
              <a:rPr lang="en-US" dirty="0"/>
              <a:t>TM/® Trade-marks/registered trade-marks of Bank of Montreal, used under </a:t>
            </a:r>
            <a:r>
              <a:rPr lang="en-US" dirty="0" err="1"/>
              <a:t>licence</a:t>
            </a:r>
            <a:r>
              <a:rPr lang="en-US" dirty="0"/>
              <a:t>.</a:t>
            </a:r>
          </a:p>
          <a:p>
            <a:pPr lvl="1"/>
            <a:r>
              <a:rPr lang="en-US" dirty="0"/>
              <a:t>®"BMO (M-bar roundel symbol)" is a registered trade-mark of Bank of Montreal, used under </a:t>
            </a:r>
            <a:r>
              <a:rPr lang="en-US" dirty="0" err="1"/>
              <a:t>licence</a:t>
            </a:r>
            <a:r>
              <a:rPr lang="en-US" dirty="0"/>
              <a:t>.</a:t>
            </a:r>
          </a:p>
          <a:p>
            <a:pPr lvl="1"/>
            <a:r>
              <a:rPr lang="en-US" dirty="0"/>
              <a:t>The information provided herein does not constitute a solicitation of an offer to buy, or an offer to sell securities nor should the information be relied upon as investment advice. Past performance is no guarantee of future results. </a:t>
            </a:r>
          </a:p>
          <a:p>
            <a:pPr lvl="1"/>
            <a:r>
              <a:rPr lang="en-US" dirty="0"/>
              <a:t>Certain statements included in this material constitute forward-looking statements, including, but not limited to, those identified by the expressions "expect", "intend", "will" and similar expressions. The forward-looking statements are not historical facts but reflect BMO AM’s current expectations regarding future results or events. These forward-looking statements are subject to a number of risks and uncertainties that could cause actual results or events to differ materially from current expectations. Although BMO AM believes that the assumptions inherent in the forward-looking statements are reasonable, forward-looking statements are not guarantees of future performance and, accordingly, readers are cautioned not to place undue reliance on such statements due to the inherent uncertainty therein. BMO AM undertakes no obligation to update publicly or otherwise revise any forward-looking statement or information whether as a result of new information, future events or other such factors which affect this information, except as required by law. </a:t>
            </a:r>
          </a:p>
          <a:p>
            <a:pPr lvl="1"/>
            <a:r>
              <a:rPr lang="en-US" dirty="0"/>
              <a:t>BMO Global Asset Management is the brand name for various affiliated entities of BMO Financial Group that provide investment management, retirement, and trust and custody services. BMO Global Asset Management comprises BMO Asset Management Inc., BMO Investments Inc., BMO Asset Management Corp. and BMO’s specialized investment management firms. Certain of the products and services offered under the brand name, BMO Global Asset Management are designed specifically for various categories of investors in a number of different countries and regions and may not be available to all investors. Products and services are only offered to such investors in those countries and regions in accordance with applicable laws and regulations.</a:t>
            </a:r>
          </a:p>
          <a:p>
            <a:pPr lvl="1"/>
            <a:r>
              <a:rPr lang="en-US" dirty="0"/>
              <a:t>All Rights Reserved. The information contained herein: (1) is confidential and proprietary to BMO Asset Management Inc. (“BMO AM”); (2) may not be reproduced or distributed without the prior written consent of BMO AM; and (3) has been obtained from third party sources believed to be reliable but which have not been independently verified. BMO AM and its affiliates do not accept any responsibility for any loss or damage that results from the use of this information.</a:t>
            </a:r>
          </a:p>
        </p:txBody>
      </p:sp>
      <p:sp>
        <p:nvSpPr>
          <p:cNvPr id="10" name="Text Placeholder 8"/>
          <p:cNvSpPr>
            <a:spLocks noGrp="1"/>
          </p:cNvSpPr>
          <p:nvPr>
            <p:ph type="body" sz="quarter" idx="14"/>
          </p:nvPr>
        </p:nvSpPr>
        <p:spPr>
          <a:xfrm>
            <a:off x="457200" y="5715000"/>
            <a:ext cx="8240713" cy="457200"/>
          </a:xfrm>
        </p:spPr>
        <p:txBody>
          <a:bodyPr anchor="b"/>
          <a:lstStyle>
            <a:lvl1pPr>
              <a:spcBef>
                <a:spcPts val="0"/>
              </a:spcBef>
              <a:defRPr sz="1000" b="0">
                <a:solidFill>
                  <a:schemeClr val="tx1"/>
                </a:solidFill>
              </a:defRPr>
            </a:lvl1pPr>
          </a:lstStyle>
          <a:p>
            <a:pPr lvl="0"/>
            <a:endParaRPr lang="en-CA" dirty="0"/>
          </a:p>
        </p:txBody>
      </p:sp>
    </p:spTree>
    <p:extLst>
      <p:ext uri="{BB962C8B-B14F-4D97-AF65-F5344CB8AC3E}">
        <p14:creationId xmlns:p14="http://schemas.microsoft.com/office/powerpoint/2010/main" val="379143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_Double Headin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492794"/>
            <a:ext cx="8229600" cy="333476"/>
          </a:xfrm>
        </p:spPr>
        <p:txBody>
          <a:bodyPr/>
          <a:lstStyle>
            <a:lvl1pPr>
              <a:defRPr sz="2400">
                <a:solidFill>
                  <a:srgbClr val="0079C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pPr>
              <a:defRPr/>
            </a:pPr>
            <a:fld id="{55C97D10-958B-6349-A5C2-733675F92264}" type="slidenum">
              <a:rPr lang="en-US" smtClean="0"/>
              <a:pPr>
                <a:defRPr/>
              </a:pPr>
              <a:t>‹#›</a:t>
            </a:fld>
            <a:endParaRPr lang="en-US" dirty="0"/>
          </a:p>
        </p:txBody>
      </p:sp>
      <p:sp>
        <p:nvSpPr>
          <p:cNvPr id="7" name="Text Placeholder 6"/>
          <p:cNvSpPr>
            <a:spLocks noGrp="1"/>
          </p:cNvSpPr>
          <p:nvPr>
            <p:ph type="body" sz="quarter" idx="13"/>
          </p:nvPr>
        </p:nvSpPr>
        <p:spPr>
          <a:xfrm>
            <a:off x="457200" y="1234257"/>
            <a:ext cx="5400000" cy="250528"/>
          </a:xfrm>
          <a:prstGeom prst="rect">
            <a:avLst/>
          </a:prstGeom>
        </p:spPr>
        <p:txBody>
          <a:bodyPr/>
          <a:lstStyle>
            <a:lvl1pPr>
              <a:spcBef>
                <a:spcPts val="1400"/>
              </a:spcBef>
              <a:spcAft>
                <a:spcPts val="0"/>
              </a:spcAft>
              <a:defRPr>
                <a:latin typeface="Arial" panose="020B0604020202020204" pitchFamily="34" charset="0"/>
                <a:cs typeface="Arial" panose="020B0604020202020204" pitchFamily="34" charset="0"/>
              </a:defRPr>
            </a:lvl1pPr>
            <a:lvl2pPr>
              <a:spcBef>
                <a:spcPts val="1400"/>
              </a:spcBef>
              <a:defRPr>
                <a:latin typeface="Arial" panose="020B0604020202020204" pitchFamily="34" charset="0"/>
                <a:cs typeface="Arial" panose="020B0604020202020204" pitchFamily="34" charset="0"/>
              </a:defRPr>
            </a:lvl2pPr>
            <a:lvl3pPr>
              <a:spcBef>
                <a:spcPts val="1400"/>
              </a:spcBef>
              <a:defRPr>
                <a:latin typeface="Arial" panose="020B0604020202020204" pitchFamily="34" charset="0"/>
                <a:cs typeface="Arial" panose="020B0604020202020204" pitchFamily="34" charset="0"/>
              </a:defRPr>
            </a:lvl3pPr>
            <a:lvl4pPr>
              <a:spcBef>
                <a:spcPts val="1400"/>
              </a:spcBef>
              <a:defRPr>
                <a:latin typeface="Arial" panose="020B0604020202020204" pitchFamily="34" charset="0"/>
                <a:cs typeface="Arial" panose="020B0604020202020204" pitchFamily="34" charset="0"/>
              </a:defRPr>
            </a:lvl4pPr>
            <a:lvl5pPr>
              <a:spcBef>
                <a:spcPts val="1400"/>
              </a:spcBef>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8"/>
          <p:cNvSpPr>
            <a:spLocks noGrp="1"/>
          </p:cNvSpPr>
          <p:nvPr>
            <p:ph type="body" sz="quarter" idx="14"/>
          </p:nvPr>
        </p:nvSpPr>
        <p:spPr>
          <a:xfrm>
            <a:off x="467475" y="5839768"/>
            <a:ext cx="8208213" cy="288032"/>
          </a:xfrm>
          <a:prstGeom prst="rect">
            <a:avLst/>
          </a:prstGeom>
        </p:spPr>
        <p:txBody>
          <a:bodyPr anchor="b" anchorCtr="0"/>
          <a:lstStyle>
            <a:lvl1pPr>
              <a:lnSpc>
                <a:spcPts val="800"/>
              </a:lnSpc>
              <a:spcBef>
                <a:spcPts val="0"/>
              </a:spcBef>
              <a:spcAft>
                <a:spcPts val="0"/>
              </a:spcAft>
              <a:defRPr sz="800" b="0">
                <a:solidFill>
                  <a:schemeClr val="tx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6" name="Text Placeholder 5"/>
          <p:cNvSpPr>
            <a:spLocks noGrp="1"/>
          </p:cNvSpPr>
          <p:nvPr>
            <p:ph type="body" sz="quarter" idx="15"/>
          </p:nvPr>
        </p:nvSpPr>
        <p:spPr>
          <a:xfrm>
            <a:off x="457200" y="230545"/>
            <a:ext cx="8229600" cy="189359"/>
          </a:xfrm>
          <a:prstGeom prst="rect">
            <a:avLst/>
          </a:prstGeom>
        </p:spPr>
        <p:txBody>
          <a:bodyPr anchor="ctr"/>
          <a:lstStyle>
            <a:lvl1pPr>
              <a:defRPr sz="1600" b="0">
                <a:latin typeface="Arial" panose="020B0604020202020204" pitchFamily="34" charset="0"/>
                <a:cs typeface="Arial" panose="020B0604020202020204" pitchFamily="34" charset="0"/>
              </a:defRPr>
            </a:lvl1pPr>
          </a:lstStyle>
          <a:p>
            <a:pPr lvl="0"/>
            <a:r>
              <a:rPr lang="en-US" dirty="0"/>
              <a:t>Edit Master text styles</a:t>
            </a:r>
          </a:p>
        </p:txBody>
      </p:sp>
      <p:sp>
        <p:nvSpPr>
          <p:cNvPr id="13" name="Text Placeholder 8">
            <a:extLst>
              <a:ext uri="{FF2B5EF4-FFF2-40B4-BE49-F238E27FC236}">
                <a16:creationId xmlns:a16="http://schemas.microsoft.com/office/drawing/2014/main" id="{0EE3EEE2-9BFF-45F9-98FE-0B5F8E0ABE9E}"/>
              </a:ext>
            </a:extLst>
          </p:cNvPr>
          <p:cNvSpPr>
            <a:spLocks noGrp="1"/>
          </p:cNvSpPr>
          <p:nvPr>
            <p:ph type="body" sz="quarter" idx="16"/>
          </p:nvPr>
        </p:nvSpPr>
        <p:spPr>
          <a:xfrm>
            <a:off x="466725" y="5546559"/>
            <a:ext cx="8208963" cy="293854"/>
          </a:xfrm>
          <a:prstGeom prst="rect">
            <a:avLst/>
          </a:prstGeom>
        </p:spPr>
        <p:txBody>
          <a:bodyPr anchor="b"/>
          <a:lstStyle>
            <a:lvl1pPr>
              <a:lnSpc>
                <a:spcPts val="1200"/>
              </a:lnSpc>
              <a:spcBef>
                <a:spcPts val="0"/>
              </a:spcBef>
              <a:spcAft>
                <a:spcPts val="0"/>
              </a:spcAft>
              <a:defRPr sz="1200" b="1">
                <a:solidFill>
                  <a:schemeClr val="tx1"/>
                </a:solidFill>
                <a:latin typeface="Arial" panose="020B0604020202020204" pitchFamily="34" charset="0"/>
                <a:cs typeface="Arial" panose="020B0604020202020204" pitchFamily="34" charset="0"/>
              </a:defRPr>
            </a:lvl1pPr>
            <a:lvl2pPr marL="0" indent="0">
              <a:lnSpc>
                <a:spcPts val="1100"/>
              </a:lnSpc>
              <a:spcBef>
                <a:spcPts val="0"/>
              </a:spcBef>
              <a:buNone/>
              <a:defRPr sz="1100" b="1"/>
            </a:lvl2pPr>
            <a:lvl3pPr marL="0" indent="0">
              <a:lnSpc>
                <a:spcPts val="1000"/>
              </a:lnSpc>
              <a:spcBef>
                <a:spcPts val="0"/>
              </a:spcBef>
              <a:buNone/>
              <a:tabLst/>
              <a:defRPr sz="1000" b="1"/>
            </a:lvl3pPr>
            <a:lvl4pPr marL="0" indent="0">
              <a:lnSpc>
                <a:spcPts val="900"/>
              </a:lnSpc>
              <a:spcBef>
                <a:spcPts val="0"/>
              </a:spcBef>
              <a:buNone/>
              <a:defRPr sz="900" b="1"/>
            </a:lvl4pPr>
            <a:lvl5pPr marL="0" indent="0">
              <a:buNone/>
              <a:defRPr sz="1400" b="1"/>
            </a:lvl5pPr>
            <a:lvl6pPr marL="0" indent="0" algn="l">
              <a:lnSpc>
                <a:spcPts val="1200"/>
              </a:lnSpc>
              <a:spcBef>
                <a:spcPts val="0"/>
              </a:spcBef>
              <a:buNone/>
              <a:defRPr sz="1200" b="1">
                <a:latin typeface="Arial" panose="020B0604020202020204" pitchFamily="34" charset="0"/>
                <a:cs typeface="Arial" panose="020B0604020202020204" pitchFamily="34" charset="0"/>
              </a:defRPr>
            </a:lvl6pPr>
            <a:lvl7pPr marL="0" indent="0" algn="l">
              <a:buFont typeface="Arial" panose="020B0604020202020204" pitchFamily="34" charset="0"/>
              <a:buNone/>
              <a:defRPr sz="1000">
                <a:latin typeface="Arial" panose="020B0604020202020204" pitchFamily="34" charset="0"/>
                <a:cs typeface="Arial" panose="020B0604020202020204" pitchFamily="34" charset="0"/>
              </a:defRPr>
            </a:lvl7pPr>
            <a:lvl8pPr marL="0" indent="0" algn="l">
              <a:buNone/>
              <a:defRPr sz="900" b="1"/>
            </a:lvl8pPr>
            <a:lvl9pPr marL="0" indent="0" algn="l">
              <a:buNone/>
              <a:defRPr sz="800" b="0"/>
            </a:lvl9pPr>
          </a:lstStyle>
          <a:p>
            <a:pPr lvl="0"/>
            <a:r>
              <a:rPr lang="en-US" dirty="0"/>
              <a:t>Edit Master text styles</a:t>
            </a:r>
          </a:p>
        </p:txBody>
      </p:sp>
    </p:spTree>
    <p:extLst>
      <p:ext uri="{BB962C8B-B14F-4D97-AF65-F5344CB8AC3E}">
        <p14:creationId xmlns:p14="http://schemas.microsoft.com/office/powerpoint/2010/main" val="1120509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ED1C24"/>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dirty="0">
              <a:solidFill>
                <a:prstClr val="black"/>
              </a:solidFill>
            </a:endParaRPr>
          </a:p>
        </p:txBody>
      </p:sp>
      <p:sp>
        <p:nvSpPr>
          <p:cNvPr id="8"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10"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64933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vestment ri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F604-17CB-4204-A6BA-C73BD1D3F910}"/>
              </a:ext>
            </a:extLst>
          </p:cNvPr>
          <p:cNvSpPr>
            <a:spLocks noGrp="1"/>
          </p:cNvSpPr>
          <p:nvPr>
            <p:ph type="title" hasCustomPrompt="1"/>
          </p:nvPr>
        </p:nvSpPr>
        <p:spPr/>
        <p:txBody>
          <a:bodyPr/>
          <a:lstStyle>
            <a:lvl1pPr>
              <a:defRPr/>
            </a:lvl1pPr>
          </a:lstStyle>
          <a:p>
            <a:r>
              <a:rPr lang="en-US" dirty="0"/>
              <a:t>Investment risk</a:t>
            </a:r>
            <a:endParaRPr lang="en-GB" dirty="0"/>
          </a:p>
        </p:txBody>
      </p:sp>
      <p:sp>
        <p:nvSpPr>
          <p:cNvPr id="3" name="Slide Number Placeholder 2">
            <a:extLst>
              <a:ext uri="{FF2B5EF4-FFF2-40B4-BE49-F238E27FC236}">
                <a16:creationId xmlns:a16="http://schemas.microsoft.com/office/drawing/2014/main" id="{C7B340AD-4297-4994-AEF9-748500F29058}"/>
              </a:ext>
            </a:extLst>
          </p:cNvPr>
          <p:cNvSpPr>
            <a:spLocks noGrp="1"/>
          </p:cNvSpPr>
          <p:nvPr>
            <p:ph type="sldNum" sz="quarter" idx="10"/>
          </p:nvPr>
        </p:nvSpPr>
        <p:spPr/>
        <p:txBody>
          <a:bodyPr/>
          <a:lstStyle/>
          <a:p>
            <a:pPr>
              <a:defRPr/>
            </a:pPr>
            <a:fld id="{055D00ED-C7AF-FD4A-8A71-3AFB4B6D15F3}" type="slidenum">
              <a:rPr lang="en-US" smtClean="0"/>
              <a:pPr>
                <a:defRPr/>
              </a:pPr>
              <a:t>‹#›</a:t>
            </a:fld>
            <a:endParaRPr lang="en-US" dirty="0"/>
          </a:p>
        </p:txBody>
      </p:sp>
      <p:sp>
        <p:nvSpPr>
          <p:cNvPr id="5" name="Text Placeholder 6">
            <a:extLst>
              <a:ext uri="{FF2B5EF4-FFF2-40B4-BE49-F238E27FC236}">
                <a16:creationId xmlns:a16="http://schemas.microsoft.com/office/drawing/2014/main" id="{0F2D38AF-44FD-4958-B798-88B3370709D2}"/>
              </a:ext>
            </a:extLst>
          </p:cNvPr>
          <p:cNvSpPr>
            <a:spLocks noGrp="1"/>
          </p:cNvSpPr>
          <p:nvPr>
            <p:ph type="body" sz="quarter" idx="13"/>
          </p:nvPr>
        </p:nvSpPr>
        <p:spPr>
          <a:xfrm>
            <a:off x="457200" y="1234258"/>
            <a:ext cx="8229600" cy="4283075"/>
          </a:xfrm>
        </p:spPr>
        <p:txBody>
          <a:bodyPr/>
          <a:lstStyle>
            <a:lvl1pPr>
              <a:spcAft>
                <a:spcPts val="0"/>
              </a:spcAft>
              <a:defRPr sz="1350"/>
            </a:lvl1pPr>
            <a:lvl2pPr marL="0" indent="0">
              <a:buNone/>
              <a:defRPr sz="1050"/>
            </a:lvl2pPr>
            <a:lvl3pPr>
              <a:defRPr sz="1350"/>
            </a:lvl3pPr>
          </a:lstStyle>
          <a:p>
            <a:pPr lvl="0"/>
            <a:r>
              <a:rPr lang="en-US"/>
              <a:t>Edit Master text styles</a:t>
            </a:r>
          </a:p>
        </p:txBody>
      </p:sp>
      <p:sp>
        <p:nvSpPr>
          <p:cNvPr id="6" name="TextBox 5">
            <a:extLst>
              <a:ext uri="{FF2B5EF4-FFF2-40B4-BE49-F238E27FC236}">
                <a16:creationId xmlns:a16="http://schemas.microsoft.com/office/drawing/2014/main" id="{58577557-83A2-4F70-A4FE-A3670278BB6A}"/>
              </a:ext>
            </a:extLst>
          </p:cNvPr>
          <p:cNvSpPr txBox="1"/>
          <p:nvPr userDrawn="1"/>
        </p:nvSpPr>
        <p:spPr>
          <a:xfrm>
            <a:off x="9540552" y="1065754"/>
            <a:ext cx="6156684" cy="276999"/>
          </a:xfrm>
          <a:prstGeom prst="rect">
            <a:avLst/>
          </a:prstGeom>
          <a:noFill/>
        </p:spPr>
        <p:txBody>
          <a:bodyPr wrap="square" lIns="0" tIns="0" rIns="0" bIns="0" rtlCol="0">
            <a:spAutoFit/>
          </a:bodyPr>
          <a:lstStyle/>
          <a:p>
            <a:r>
              <a:rPr lang="fr-CA" sz="900" dirty="0">
                <a:latin typeface="Arial" panose="020B0604020202020204" pitchFamily="34" charset="0"/>
              </a:rPr>
              <a:t>In het verleden behaalde resultaten bieden geen garantie voor de toekomst. De waarde van beleggingen kan fluctueren als gevolg van markt- en/of valutabewegingen. Het is mogelijk dat beleggers hun inleg niet (volledig) terugkrijgen.</a:t>
            </a:r>
          </a:p>
        </p:txBody>
      </p:sp>
      <p:sp>
        <p:nvSpPr>
          <p:cNvPr id="7" name="TextBox 6">
            <a:extLst>
              <a:ext uri="{FF2B5EF4-FFF2-40B4-BE49-F238E27FC236}">
                <a16:creationId xmlns:a16="http://schemas.microsoft.com/office/drawing/2014/main" id="{8403A0FA-7A0E-422C-8579-D51B1D93A3DD}"/>
              </a:ext>
            </a:extLst>
          </p:cNvPr>
          <p:cNvSpPr txBox="1"/>
          <p:nvPr userDrawn="1"/>
        </p:nvSpPr>
        <p:spPr>
          <a:xfrm>
            <a:off x="9540552" y="1645630"/>
            <a:ext cx="6156684" cy="415498"/>
          </a:xfrm>
          <a:prstGeom prst="rect">
            <a:avLst/>
          </a:prstGeom>
          <a:noFill/>
        </p:spPr>
        <p:txBody>
          <a:bodyPr wrap="square" lIns="0" tIns="0" rIns="0" bIns="0" rtlCol="0">
            <a:spAutoFit/>
          </a:bodyPr>
          <a:lstStyle/>
          <a:p>
            <a:r>
              <a:rPr lang="fr-CA" sz="900" dirty="0">
                <a:latin typeface="Arial" panose="020B0604020202020204" pitchFamily="34" charset="0"/>
              </a:rPr>
              <a:t>Die Performance der Vergangenheit ist kein Hinweis auf die zukünftige Performance. Aufgrund von Markt- oder Währungsschwankungen kann der Wert von Anlagen und ihrer Erträge sowohl steigen als auch fallen. Investoren erhalten ihr investiertes Kapital möglicherweise nicht oder nicht vollständig zurück.</a:t>
            </a:r>
          </a:p>
        </p:txBody>
      </p:sp>
      <p:sp>
        <p:nvSpPr>
          <p:cNvPr id="8" name="Line 19">
            <a:extLst>
              <a:ext uri="{FF2B5EF4-FFF2-40B4-BE49-F238E27FC236}">
                <a16:creationId xmlns:a16="http://schemas.microsoft.com/office/drawing/2014/main" id="{763A01E4-CBF3-42E0-AEC0-0342754E5A2A}"/>
              </a:ext>
            </a:extLst>
          </p:cNvPr>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mn-lt"/>
            </a:endParaRPr>
          </a:p>
        </p:txBody>
      </p:sp>
    </p:spTree>
    <p:extLst>
      <p:ext uri="{BB962C8B-B14F-4D97-AF65-F5344CB8AC3E}">
        <p14:creationId xmlns:p14="http://schemas.microsoft.com/office/powerpoint/2010/main" val="2257153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lvl1pPr>
              <a:defRPr sz="2400">
                <a:solidFill>
                  <a:srgbClr val="0079C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pPr>
              <a:defRPr/>
            </a:pPr>
            <a:fld id="{55C97D10-958B-6349-A5C2-733675F92264}" type="slidenum">
              <a:rPr lang="en-US" smtClean="0"/>
              <a:pPr>
                <a:defRPr/>
              </a:pPr>
              <a:t>‹#›</a:t>
            </a:fld>
            <a:endParaRPr lang="en-US" dirty="0"/>
          </a:p>
        </p:txBody>
      </p:sp>
      <p:sp>
        <p:nvSpPr>
          <p:cNvPr id="7" name="Text Placeholder 6"/>
          <p:cNvSpPr>
            <a:spLocks noGrp="1"/>
          </p:cNvSpPr>
          <p:nvPr>
            <p:ph type="body" sz="quarter" idx="13"/>
          </p:nvPr>
        </p:nvSpPr>
        <p:spPr>
          <a:xfrm>
            <a:off x="457200" y="1234257"/>
            <a:ext cx="8229600" cy="250528"/>
          </a:xfrm>
        </p:spPr>
        <p:txBody>
          <a:bodyPr/>
          <a:lstStyle>
            <a:lvl1pPr>
              <a:spcAft>
                <a:spcPts val="0"/>
              </a:spcAft>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a:extLst>
              <a:ext uri="{FF2B5EF4-FFF2-40B4-BE49-F238E27FC236}">
                <a16:creationId xmlns:a16="http://schemas.microsoft.com/office/drawing/2014/main" id="{93F5A1D7-04F5-448A-BF2A-FA76D2E16879}"/>
              </a:ext>
            </a:extLst>
          </p:cNvPr>
          <p:cNvSpPr>
            <a:spLocks noGrp="1"/>
          </p:cNvSpPr>
          <p:nvPr>
            <p:ph type="body" sz="quarter" idx="14"/>
          </p:nvPr>
        </p:nvSpPr>
        <p:spPr>
          <a:xfrm>
            <a:off x="467476" y="5839768"/>
            <a:ext cx="8208213" cy="288032"/>
          </a:xfrm>
        </p:spPr>
        <p:txBody>
          <a:bodyPr anchor="b" anchorCtr="0"/>
          <a:lstStyle>
            <a:lvl1pPr>
              <a:lnSpc>
                <a:spcPts val="800"/>
              </a:lnSpc>
              <a:spcBef>
                <a:spcPts val="0"/>
              </a:spcBef>
              <a:spcAft>
                <a:spcPts val="0"/>
              </a:spcAft>
              <a:defRPr sz="800" b="0">
                <a:solidFill>
                  <a:schemeClr val="tx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1" name="Text Placeholder 8">
            <a:extLst>
              <a:ext uri="{FF2B5EF4-FFF2-40B4-BE49-F238E27FC236}">
                <a16:creationId xmlns:a16="http://schemas.microsoft.com/office/drawing/2014/main" id="{EC3D9DAE-5169-4174-A24A-4A8062744375}"/>
              </a:ext>
            </a:extLst>
          </p:cNvPr>
          <p:cNvSpPr>
            <a:spLocks noGrp="1"/>
          </p:cNvSpPr>
          <p:nvPr>
            <p:ph type="body" sz="quarter" idx="16"/>
          </p:nvPr>
        </p:nvSpPr>
        <p:spPr>
          <a:xfrm>
            <a:off x="466726" y="5546559"/>
            <a:ext cx="8208963" cy="293854"/>
          </a:xfrm>
        </p:spPr>
        <p:txBody>
          <a:bodyPr anchor="b"/>
          <a:lstStyle>
            <a:lvl1pPr>
              <a:lnSpc>
                <a:spcPts val="1200"/>
              </a:lnSpc>
              <a:spcBef>
                <a:spcPts val="0"/>
              </a:spcBef>
              <a:spcAft>
                <a:spcPts val="0"/>
              </a:spcAft>
              <a:defRPr sz="1200" b="1">
                <a:solidFill>
                  <a:schemeClr val="tx1"/>
                </a:solidFill>
                <a:latin typeface="Arial" panose="020B0604020202020204" pitchFamily="34" charset="0"/>
                <a:cs typeface="Arial" panose="020B0604020202020204" pitchFamily="34" charset="0"/>
              </a:defRPr>
            </a:lvl1pPr>
            <a:lvl2pPr marL="0" indent="0">
              <a:lnSpc>
                <a:spcPts val="1100"/>
              </a:lnSpc>
              <a:spcBef>
                <a:spcPts val="0"/>
              </a:spcBef>
              <a:buNone/>
              <a:defRPr sz="1100" b="1"/>
            </a:lvl2pPr>
            <a:lvl3pPr marL="0" indent="0">
              <a:lnSpc>
                <a:spcPts val="1000"/>
              </a:lnSpc>
              <a:spcBef>
                <a:spcPts val="0"/>
              </a:spcBef>
              <a:buNone/>
              <a:tabLst/>
              <a:defRPr sz="1000" b="1"/>
            </a:lvl3pPr>
            <a:lvl4pPr marL="0" indent="0">
              <a:lnSpc>
                <a:spcPts val="900"/>
              </a:lnSpc>
              <a:spcBef>
                <a:spcPts val="0"/>
              </a:spcBef>
              <a:buNone/>
              <a:defRPr sz="900" b="1"/>
            </a:lvl4pPr>
            <a:lvl5pPr marL="0" indent="0">
              <a:buNone/>
              <a:defRPr sz="1400" b="1"/>
            </a:lvl5pPr>
            <a:lvl6pPr marL="0" indent="0" algn="l">
              <a:lnSpc>
                <a:spcPts val="1200"/>
              </a:lnSpc>
              <a:spcBef>
                <a:spcPts val="0"/>
              </a:spcBef>
              <a:buNone/>
              <a:defRPr sz="1200" b="1">
                <a:latin typeface="Arial" panose="020B0604020202020204" pitchFamily="34" charset="0"/>
                <a:cs typeface="Arial" panose="020B0604020202020204" pitchFamily="34" charset="0"/>
              </a:defRPr>
            </a:lvl6pPr>
            <a:lvl7pPr marL="0" indent="0" algn="l">
              <a:buFont typeface="Arial" panose="020B0604020202020204" pitchFamily="34" charset="0"/>
              <a:buNone/>
              <a:defRPr sz="1000">
                <a:latin typeface="Arial" panose="020B0604020202020204" pitchFamily="34" charset="0"/>
                <a:cs typeface="Arial" panose="020B0604020202020204" pitchFamily="34" charset="0"/>
              </a:defRPr>
            </a:lvl7pPr>
            <a:lvl8pPr marL="0" indent="0" algn="l">
              <a:buNone/>
              <a:defRPr sz="900" b="1"/>
            </a:lvl8pPr>
            <a:lvl9pPr marL="0" indent="0" algn="l">
              <a:buNone/>
              <a:defRPr sz="800" b="0"/>
            </a:lvl9pPr>
          </a:lstStyle>
          <a:p>
            <a:pPr lvl="0"/>
            <a:r>
              <a:rPr lang="en-US" dirty="0"/>
              <a:t>Edit Master text styles</a:t>
            </a:r>
          </a:p>
        </p:txBody>
      </p:sp>
    </p:spTree>
    <p:extLst>
      <p:ext uri="{BB962C8B-B14F-4D97-AF65-F5344CB8AC3E}">
        <p14:creationId xmlns:p14="http://schemas.microsoft.com/office/powerpoint/2010/main" val="414784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ster 2 White">
    <p:spTree>
      <p:nvGrpSpPr>
        <p:cNvPr id="1" name=""/>
        <p:cNvGrpSpPr/>
        <p:nvPr/>
      </p:nvGrpSpPr>
      <p:grpSpPr>
        <a:xfrm>
          <a:off x="0" y="0"/>
          <a:ext cx="0" cy="0"/>
          <a:chOff x="0" y="0"/>
          <a:chExt cx="0" cy="0"/>
        </a:xfrm>
      </p:grpSpPr>
      <p:sp>
        <p:nvSpPr>
          <p:cNvPr id="11" name="Rectangle 10"/>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23813"/>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245449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Master 2 White">
    <p:spTree>
      <p:nvGrpSpPr>
        <p:cNvPr id="1" name=""/>
        <p:cNvGrpSpPr/>
        <p:nvPr/>
      </p:nvGrpSpPr>
      <p:grpSpPr>
        <a:xfrm>
          <a:off x="0" y="0"/>
          <a:ext cx="0" cy="0"/>
          <a:chOff x="0" y="0"/>
          <a:chExt cx="0" cy="0"/>
        </a:xfrm>
      </p:grpSpPr>
      <p:sp>
        <p:nvSpPr>
          <p:cNvPr id="3" name="Rectangle 2"/>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Picture 6"/>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bwMode="auto">
          <a:xfrm>
            <a:off x="0" y="285"/>
            <a:ext cx="9144000" cy="515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Team name</a:t>
            </a:r>
            <a:br>
              <a:rPr lang="en-US" dirty="0"/>
            </a:br>
            <a:r>
              <a:rPr lang="en-US" dirty="0" err="1"/>
              <a:t>Name</a:t>
            </a:r>
            <a:r>
              <a:rPr lang="en-US" dirty="0"/>
              <a:t>, Title</a:t>
            </a:r>
          </a:p>
          <a:p>
            <a:pPr lvl="1"/>
            <a:endParaRPr lang="en-US" dirty="0"/>
          </a:p>
          <a:p>
            <a:pPr lvl="1"/>
            <a:r>
              <a:rPr lang="en-US" dirty="0"/>
              <a:t>Team name</a:t>
            </a:r>
            <a:br>
              <a:rPr lang="en-US" dirty="0"/>
            </a:br>
            <a:r>
              <a:rPr lang="en-US" dirty="0" err="1"/>
              <a:t>Name</a:t>
            </a:r>
            <a:r>
              <a:rPr lang="en-US" dirty="0"/>
              <a:t>, Title</a:t>
            </a:r>
          </a:p>
          <a:p>
            <a:pPr lvl="3"/>
            <a:r>
              <a:rPr lang="en-CA" dirty="0"/>
              <a:t>Date</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364305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Master 2 White">
    <p:spTree>
      <p:nvGrpSpPr>
        <p:cNvPr id="1" name=""/>
        <p:cNvGrpSpPr/>
        <p:nvPr/>
      </p:nvGrpSpPr>
      <p:grpSpPr>
        <a:xfrm>
          <a:off x="0" y="0"/>
          <a:ext cx="0" cy="0"/>
          <a:chOff x="0" y="0"/>
          <a:chExt cx="0" cy="0"/>
        </a:xfrm>
      </p:grpSpPr>
      <p:sp>
        <p:nvSpPr>
          <p:cNvPr id="11" name="Rectangle 10"/>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Picture 6"/>
          <p:cNvPicPr>
            <a:picLocks noChangeAspect="1"/>
          </p:cNvPicPr>
          <p:nvPr userDrawn="1"/>
        </p:nvPicPr>
        <p:blipFill rotWithShape="1">
          <a:blip r:embed="rId2">
            <a:extLst>
              <a:ext uri="{28A0092B-C50C-407E-A947-70E740481C1C}">
                <a14:useLocalDpi xmlns:a14="http://schemas.microsoft.com/office/drawing/2010/main" val="0"/>
              </a:ext>
            </a:extLst>
          </a:blip>
          <a:srcRect l="51657" t="11327" r="136" b="-6934"/>
          <a:stretch/>
        </p:blipFill>
        <p:spPr bwMode="auto">
          <a:xfrm>
            <a:off x="1" y="0"/>
            <a:ext cx="9144000" cy="559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260560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Master 2 White">
    <p:spTree>
      <p:nvGrpSpPr>
        <p:cNvPr id="1" name=""/>
        <p:cNvGrpSpPr/>
        <p:nvPr/>
      </p:nvGrpSpPr>
      <p:grpSpPr>
        <a:xfrm>
          <a:off x="0" y="0"/>
          <a:ext cx="0" cy="0"/>
          <a:chOff x="0" y="0"/>
          <a:chExt cx="0" cy="0"/>
        </a:xfrm>
      </p:grpSpPr>
      <p:sp>
        <p:nvSpPr>
          <p:cNvPr id="11" name="Rectangle 10"/>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Picture 6"/>
          <p:cNvPicPr>
            <a:picLocks noChangeAspect="1"/>
          </p:cNvPicPr>
          <p:nvPr userDrawn="1"/>
        </p:nvPicPr>
        <p:blipFill rotWithShape="1">
          <a:blip r:embed="rId2" r:link="rId3">
            <a:extLst>
              <a:ext uri="{28A0092B-C50C-407E-A947-70E740481C1C}">
                <a14:useLocalDpi xmlns:a14="http://schemas.microsoft.com/office/drawing/2010/main" val="0"/>
              </a:ext>
            </a:extLst>
          </a:blip>
          <a:srcRect l="45337"/>
          <a:stretch>
            <a:fillRect/>
          </a:stretch>
        </p:blipFill>
        <p:spPr bwMode="auto">
          <a:xfrm>
            <a:off x="0" y="0"/>
            <a:ext cx="9144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187529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Master 2 White">
    <p:spTree>
      <p:nvGrpSpPr>
        <p:cNvPr id="1" name=""/>
        <p:cNvGrpSpPr/>
        <p:nvPr/>
      </p:nvGrpSpPr>
      <p:grpSpPr>
        <a:xfrm>
          <a:off x="0" y="0"/>
          <a:ext cx="0" cy="0"/>
          <a:chOff x="0" y="0"/>
          <a:chExt cx="0" cy="0"/>
        </a:xfrm>
      </p:grpSpPr>
      <p:sp>
        <p:nvSpPr>
          <p:cNvPr id="11" name="Rectangle 10"/>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Picture 6"/>
          <p:cNvPicPr>
            <a:picLocks noChangeAspect="1"/>
          </p:cNvPicPr>
          <p:nvPr userDrawn="1"/>
        </p:nvPicPr>
        <p:blipFill rotWithShape="1">
          <a:blip r:embed="rId2" r:link="rId3">
            <a:extLst>
              <a:ext uri="{28A0092B-C50C-407E-A947-70E740481C1C}">
                <a14:useLocalDpi xmlns:a14="http://schemas.microsoft.com/office/drawing/2010/main" val="0"/>
              </a:ext>
            </a:extLst>
          </a:blip>
          <a:srcRect l="42033" r="4873"/>
          <a:stretch>
            <a:fillRect/>
          </a:stretch>
        </p:blipFill>
        <p:spPr bwMode="auto">
          <a:xfrm>
            <a:off x="0" y="-152400"/>
            <a:ext cx="9144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297359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Master 3 Red">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nvGrpSpPr>
          <p:cNvPr id="10" name="Group 8"/>
          <p:cNvGrpSpPr>
            <a:grpSpLocks/>
          </p:cNvGrpSpPr>
          <p:nvPr userDrawn="1"/>
        </p:nvGrpSpPr>
        <p:grpSpPr bwMode="auto">
          <a:xfrm>
            <a:off x="239713" y="-203200"/>
            <a:ext cx="4587875" cy="4587875"/>
            <a:chOff x="-304800" y="288832"/>
            <a:chExt cx="4587968" cy="4587968"/>
          </a:xfrm>
        </p:grpSpPr>
        <p:sp>
          <p:nvSpPr>
            <p:cNvPr id="11" name="Oval 10"/>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2" name="Oval 11"/>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3" name="Content Placeholder 2"/>
          <p:cNvSpPr>
            <a:spLocks noGrp="1"/>
          </p:cNvSpPr>
          <p:nvPr>
            <p:ph idx="13" hasCustomPrompt="1"/>
          </p:nvPr>
        </p:nvSpPr>
        <p:spPr>
          <a:xfrm>
            <a:off x="764262" y="759015"/>
            <a:ext cx="3503852" cy="2670048"/>
          </a:xfrm>
        </p:spPr>
        <p:txBody>
          <a:bodyPr wrap="square" lIns="0" tIns="0" rIns="0" numCol="1" spcCol="0" anchor="ctr"/>
          <a:lstStyle>
            <a:lvl1pPr marL="0">
              <a:spcBef>
                <a:spcPts val="0"/>
              </a:spcBef>
              <a:spcAft>
                <a:spcPts val="0"/>
              </a:spcAf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sp>
        <p:nvSpPr>
          <p:cNvPr id="14" name="Subtitle 2"/>
          <p:cNvSpPr>
            <a:spLocks noGrp="1"/>
          </p:cNvSpPr>
          <p:nvPr>
            <p:ph type="subTitle" idx="1" hasCustomPrompt="1"/>
          </p:nvPr>
        </p:nvSpPr>
        <p:spPr>
          <a:xfrm>
            <a:off x="4757753" y="3657600"/>
            <a:ext cx="2219254" cy="914401"/>
          </a:xfrm>
        </p:spPr>
        <p:txBody>
          <a:bodyPr anchor="ctr"/>
          <a:lstStyle>
            <a:lvl1pPr marL="0" indent="0" algn="l">
              <a:spcBef>
                <a:spcPts val="0"/>
              </a:spcBef>
              <a:spcAft>
                <a:spcPts val="600"/>
              </a:spcAft>
              <a:buNone/>
              <a:defRPr sz="1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Prepared for:</a:t>
            </a:r>
          </a:p>
        </p:txBody>
      </p:sp>
      <p:sp>
        <p:nvSpPr>
          <p:cNvPr id="2" name="Rectangle 1"/>
          <p:cNvSpPr/>
          <p:nvPr userDrawn="1"/>
        </p:nvSpPr>
        <p:spPr>
          <a:xfrm>
            <a:off x="4038600" y="5184775"/>
            <a:ext cx="3638550" cy="301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6" name="Rectangle 15"/>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5"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64447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229600" y="6248400"/>
            <a:ext cx="457200" cy="609600"/>
          </a:xfrm>
          <a:prstGeom prst="rect">
            <a:avLst/>
          </a:prstGeom>
        </p:spPr>
        <p:txBody>
          <a:bodyPr vert="horz" lIns="0" tIns="0" rIns="0" bIns="0" rtlCol="0" anchor="ctr"/>
          <a:lstStyle>
            <a:lvl1pPr algn="r" fontAlgn="auto">
              <a:spcBef>
                <a:spcPts val="0"/>
              </a:spcBef>
              <a:spcAft>
                <a:spcPts val="0"/>
              </a:spcAft>
              <a:defRPr sz="800">
                <a:solidFill>
                  <a:schemeClr val="accent6">
                    <a:lumMod val="60000"/>
                    <a:lumOff val="40000"/>
                  </a:schemeClr>
                </a:solidFill>
                <a:latin typeface="Arial"/>
                <a:ea typeface="+mn-ea"/>
                <a:cs typeface="+mn-cs"/>
              </a:defRPr>
            </a:lvl1pPr>
          </a:lstStyle>
          <a:p>
            <a:pPr>
              <a:defRPr/>
            </a:pPr>
            <a:fld id="{055D00ED-C7AF-FD4A-8A71-3AFB4B6D15F3}" type="slidenum">
              <a:rPr lang="en-US"/>
              <a:pPr>
                <a:defRPr/>
              </a:pPr>
              <a:t>‹#›</a:t>
            </a:fld>
            <a:endParaRPr lang="en-US" dirty="0"/>
          </a:p>
        </p:txBody>
      </p:sp>
      <p:sp>
        <p:nvSpPr>
          <p:cNvPr id="102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50452" y="6421851"/>
            <a:ext cx="2736304" cy="293879"/>
          </a:xfrm>
          <a:prstGeom prst="rect">
            <a:avLst/>
          </a:prstGeom>
        </p:spPr>
      </p:pic>
    </p:spTree>
    <p:extLst>
      <p:ext uri="{BB962C8B-B14F-4D97-AF65-F5344CB8AC3E}">
        <p14:creationId xmlns:p14="http://schemas.microsoft.com/office/powerpoint/2010/main" val="4255258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90" r:id="rId29"/>
    <p:sldLayoutId id="2147483692" r:id="rId30"/>
    <p:sldLayoutId id="2147483697" r:id="rId31"/>
    <p:sldLayoutId id="2147483698" r:id="rId32"/>
    <p:sldLayoutId id="2147483699" r:id="rId33"/>
    <p:sldLayoutId id="2147483700" r:id="rId34"/>
  </p:sldLayoutIdLst>
  <p:hf hdr="0"/>
  <p:txStyles>
    <p:titleStyle>
      <a:lvl1pPr algn="l" defTabSz="457200" rtl="0" eaLnBrk="1" fontAlgn="base" hangingPunct="1">
        <a:spcBef>
          <a:spcPct val="0"/>
        </a:spcBef>
        <a:spcAft>
          <a:spcPct val="0"/>
        </a:spcAft>
        <a:defRPr sz="2400" kern="1200">
          <a:solidFill>
            <a:srgbClr val="0079C1"/>
          </a:solidFill>
          <a:latin typeface="Arial"/>
          <a:ea typeface="ＭＳ Ｐゴシック" charset="0"/>
          <a:cs typeface="Arial"/>
        </a:defRPr>
      </a:lvl1pPr>
      <a:lvl2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2pPr>
      <a:lvl3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3pPr>
      <a:lvl4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4pPr>
      <a:lvl5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2400">
          <a:solidFill>
            <a:srgbClr val="0079C1"/>
          </a:solidFill>
          <a:latin typeface="Arial" charset="0"/>
          <a:ea typeface="ＭＳ Ｐゴシック" charset="0"/>
        </a:defRPr>
      </a:lvl6pPr>
      <a:lvl7pPr marL="914400" algn="l" defTabSz="457200" rtl="0" eaLnBrk="1" fontAlgn="base" hangingPunct="1">
        <a:spcBef>
          <a:spcPct val="0"/>
        </a:spcBef>
        <a:spcAft>
          <a:spcPct val="0"/>
        </a:spcAft>
        <a:defRPr sz="2400">
          <a:solidFill>
            <a:srgbClr val="0079C1"/>
          </a:solidFill>
          <a:latin typeface="Arial" charset="0"/>
          <a:ea typeface="ＭＳ Ｐゴシック" charset="0"/>
        </a:defRPr>
      </a:lvl7pPr>
      <a:lvl8pPr marL="1371600" algn="l" defTabSz="457200" rtl="0" eaLnBrk="1" fontAlgn="base" hangingPunct="1">
        <a:spcBef>
          <a:spcPct val="0"/>
        </a:spcBef>
        <a:spcAft>
          <a:spcPct val="0"/>
        </a:spcAft>
        <a:defRPr sz="2400">
          <a:solidFill>
            <a:srgbClr val="0079C1"/>
          </a:solidFill>
          <a:latin typeface="Arial" charset="0"/>
          <a:ea typeface="ＭＳ Ｐゴシック" charset="0"/>
        </a:defRPr>
      </a:lvl8pPr>
      <a:lvl9pPr marL="1828800" algn="l" defTabSz="457200" rtl="0" eaLnBrk="1" fontAlgn="base" hangingPunct="1">
        <a:spcBef>
          <a:spcPct val="0"/>
        </a:spcBef>
        <a:spcAft>
          <a:spcPct val="0"/>
        </a:spcAft>
        <a:defRPr sz="2400">
          <a:solidFill>
            <a:srgbClr val="0079C1"/>
          </a:solidFill>
          <a:latin typeface="Arial" charset="0"/>
          <a:ea typeface="ＭＳ Ｐゴシック" charset="0"/>
        </a:defRPr>
      </a:lvl9pPr>
    </p:titleStyle>
    <p:body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www.bmoetfs.ca/dashboard/f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hyperlink" Target="https://www.cnbc.com/2020/01/14/esg-funds-see-record-inflows-in-2019.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hyperlink" Target="http://pngimg.com/download/57226"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hyperlink" Target="https://www.msci.com/esg-ratings/issuer/banque-de-montreal/IID000000002159127" TargetMode="Externa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diagramDrawing" Target="../diagrams/drawing1.xml"/><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50.png"/><Relationship Id="rId11" Type="http://schemas.openxmlformats.org/officeDocument/2006/relationships/diagramQuickStyle" Target="../diagrams/quickStyle1.xml"/><Relationship Id="rId5" Type="http://schemas.openxmlformats.org/officeDocument/2006/relationships/image" Target="../media/image49.png"/><Relationship Id="rId15" Type="http://schemas.openxmlformats.org/officeDocument/2006/relationships/image" Target="../media/image54.jpeg"/><Relationship Id="rId10" Type="http://schemas.openxmlformats.org/officeDocument/2006/relationships/diagramLayout" Target="../diagrams/layout1.xml"/><Relationship Id="rId4" Type="http://schemas.openxmlformats.org/officeDocument/2006/relationships/image" Target="../media/image48.png"/><Relationship Id="rId9" Type="http://schemas.openxmlformats.org/officeDocument/2006/relationships/diagramData" Target="../diagrams/data1.xml"/><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msci.com/documents/10199/07e7a7d3-59c3-4d0b-b0b5-029e8fd3974b"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2.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2"/>
          </p:nvPr>
        </p:nvSpPr>
        <p:spPr>
          <a:xfrm>
            <a:off x="5715000" y="3195592"/>
            <a:ext cx="3429000" cy="950976"/>
          </a:xfrm>
        </p:spPr>
        <p:txBody>
          <a:bodyPr/>
          <a:lstStyle/>
          <a:p>
            <a:endParaRPr lang="en-CA" dirty="0"/>
          </a:p>
        </p:txBody>
      </p:sp>
      <p:sp>
        <p:nvSpPr>
          <p:cNvPr id="11" name="Content Placeholder 10"/>
          <p:cNvSpPr>
            <a:spLocks noGrp="1"/>
          </p:cNvSpPr>
          <p:nvPr>
            <p:ph idx="13"/>
          </p:nvPr>
        </p:nvSpPr>
        <p:spPr>
          <a:xfrm>
            <a:off x="304801" y="1259618"/>
            <a:ext cx="3684493" cy="2670048"/>
          </a:xfrm>
        </p:spPr>
        <p:txBody>
          <a:bodyPr/>
          <a:lstStyle/>
          <a:p>
            <a:pPr lvl="0"/>
            <a:r>
              <a:rPr lang="fr-CA" dirty="0"/>
              <a:t>Tendances du marché et nouveaux FNB</a:t>
            </a:r>
          </a:p>
          <a:p>
            <a:pPr lvl="0"/>
            <a:endParaRPr lang="fr-CA" dirty="0"/>
          </a:p>
          <a:p>
            <a:pPr lvl="0"/>
            <a:r>
              <a:rPr lang="fr-CA" sz="1800" dirty="0"/>
              <a:t>Renseignements sur l’orientation des marchés selon les FNB</a:t>
            </a:r>
          </a:p>
        </p:txBody>
      </p:sp>
    </p:spTree>
    <p:extLst>
      <p:ext uri="{BB962C8B-B14F-4D97-AF65-F5344CB8AC3E}">
        <p14:creationId xmlns:p14="http://schemas.microsoft.com/office/powerpoint/2010/main" val="266473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842" y="1119896"/>
            <a:ext cx="2341380" cy="3568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E45FDE2-B725-4B02-889B-AEDE1A7F39F2}"/>
              </a:ext>
            </a:extLst>
          </p:cNvPr>
          <p:cNvSpPr>
            <a:spLocks noGrp="1"/>
          </p:cNvSpPr>
          <p:nvPr>
            <p:ph type="title"/>
          </p:nvPr>
        </p:nvSpPr>
        <p:spPr/>
        <p:txBody>
          <a:bodyPr/>
          <a:lstStyle/>
          <a:p>
            <a:r>
              <a:rPr lang="fr-CA" dirty="0"/>
              <a:t>Des ressources pour vous aider!      </a:t>
            </a:r>
            <a:r>
              <a:rPr lang="fr-CA" dirty="0">
                <a:hlinkClick r:id="rId4"/>
              </a:rPr>
              <a:t>www.BMOETFs.ca</a:t>
            </a:r>
            <a:r>
              <a:rPr lang="fr-CA" dirty="0"/>
              <a:t> </a:t>
            </a:r>
            <a:r>
              <a:rPr lang="fr-CA" sz="1600" dirty="0"/>
              <a:t>(Rapports et perspectives) </a:t>
            </a:r>
          </a:p>
        </p:txBody>
      </p:sp>
      <p:sp>
        <p:nvSpPr>
          <p:cNvPr id="3" name="Slide Number Placeholder 2">
            <a:extLst>
              <a:ext uri="{FF2B5EF4-FFF2-40B4-BE49-F238E27FC236}">
                <a16:creationId xmlns:a16="http://schemas.microsoft.com/office/drawing/2014/main" id="{FC46059E-2993-4942-9982-283882CB82F6}"/>
              </a:ext>
            </a:extLst>
          </p:cNvPr>
          <p:cNvSpPr>
            <a:spLocks noGrp="1"/>
          </p:cNvSpPr>
          <p:nvPr>
            <p:ph type="sldNum" sz="quarter" idx="11"/>
          </p:nvPr>
        </p:nvSpPr>
        <p:spPr/>
        <p:txBody>
          <a:bodyPr/>
          <a:lstStyle/>
          <a:p>
            <a:pPr>
              <a:defRPr/>
            </a:pPr>
            <a:fld id="{A8C2AA5B-A104-014F-B9FD-226CAFC3787C}" type="slidenum">
              <a:rPr lang="en-US" smtClean="0"/>
              <a:pPr>
                <a:defRPr/>
              </a:pPr>
              <a:t>10</a:t>
            </a:fld>
            <a:endParaRPr lang="fr-CA" dirty="0"/>
          </a:p>
        </p:txBody>
      </p:sp>
      <p:sp>
        <p:nvSpPr>
          <p:cNvPr id="12" name="Rectangle 11">
            <a:extLst>
              <a:ext uri="{FF2B5EF4-FFF2-40B4-BE49-F238E27FC236}">
                <a16:creationId xmlns:a16="http://schemas.microsoft.com/office/drawing/2014/main" id="{211C15E1-9BE0-41F6-A7C8-230822ADBBE6}"/>
              </a:ext>
            </a:extLst>
          </p:cNvPr>
          <p:cNvSpPr/>
          <p:nvPr/>
        </p:nvSpPr>
        <p:spPr>
          <a:xfrm>
            <a:off x="755574" y="1526473"/>
            <a:ext cx="8280920" cy="590931"/>
          </a:xfrm>
          <a:prstGeom prst="rect">
            <a:avLst/>
          </a:prstGeom>
        </p:spPr>
        <p:txBody>
          <a:bodyPr wrap="square">
            <a:spAutoFit/>
          </a:bodyPr>
          <a:lstStyle/>
          <a:p>
            <a:pPr marL="285744" indent="-285744">
              <a:lnSpc>
                <a:spcPct val="90000"/>
              </a:lnSpc>
              <a:buClr>
                <a:srgbClr val="FF0000"/>
              </a:buClr>
              <a:buFont typeface="Arial" panose="020B0604020202020204" pitchFamily="34" charset="0"/>
              <a:buChar char="•"/>
            </a:pPr>
            <a:endParaRPr lang="en-CA" altLang="en-US" dirty="0">
              <a:solidFill>
                <a:prstClr val="black"/>
              </a:solidFill>
              <a:latin typeface="Arial" pitchFamily="34" charset="0"/>
            </a:endParaRPr>
          </a:p>
          <a:p>
            <a:pPr>
              <a:lnSpc>
                <a:spcPct val="90000"/>
              </a:lnSpc>
            </a:pPr>
            <a:endParaRPr lang="en-CA" altLang="en-US" dirty="0">
              <a:solidFill>
                <a:prstClr val="black"/>
              </a:solidFill>
              <a:latin typeface="Arial" pitchFamily="34" charset="0"/>
            </a:endParaRPr>
          </a:p>
        </p:txBody>
      </p:sp>
      <p:pic>
        <p:nvPicPr>
          <p:cNvPr id="8" name="Picture 7">
            <a:extLst>
              <a:ext uri="{FF2B5EF4-FFF2-40B4-BE49-F238E27FC236}">
                <a16:creationId xmlns:a16="http://schemas.microsoft.com/office/drawing/2014/main" id="{D982621D-B7DD-4FE2-8FC8-BB7B7C133DE4}"/>
              </a:ext>
            </a:extLst>
          </p:cNvPr>
          <p:cNvPicPr>
            <a:picLocks noChangeAspect="1"/>
          </p:cNvPicPr>
          <p:nvPr/>
        </p:nvPicPr>
        <p:blipFill>
          <a:blip r:embed="rId5"/>
          <a:stretch>
            <a:fillRect/>
          </a:stretch>
        </p:blipFill>
        <p:spPr>
          <a:xfrm>
            <a:off x="457200" y="987140"/>
            <a:ext cx="3601912" cy="5211278"/>
          </a:xfrm>
          <a:prstGeom prst="rect">
            <a:avLst/>
          </a:prstGeom>
        </p:spPr>
      </p:pic>
      <p:pic>
        <p:nvPicPr>
          <p:cNvPr id="9" name="Picture 8">
            <a:extLst>
              <a:ext uri="{FF2B5EF4-FFF2-40B4-BE49-F238E27FC236}">
                <a16:creationId xmlns:a16="http://schemas.microsoft.com/office/drawing/2014/main" id="{5D82A06B-FE2D-4D24-ADEA-38C1E07D6F26}"/>
              </a:ext>
            </a:extLst>
          </p:cNvPr>
          <p:cNvPicPr>
            <a:picLocks noChangeAspect="1"/>
          </p:cNvPicPr>
          <p:nvPr/>
        </p:nvPicPr>
        <p:blipFill>
          <a:blip r:embed="rId6"/>
          <a:stretch>
            <a:fillRect/>
          </a:stretch>
        </p:blipFill>
        <p:spPr>
          <a:xfrm>
            <a:off x="6354199" y="1376297"/>
            <a:ext cx="2345631" cy="3037020"/>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1399" y="3284984"/>
            <a:ext cx="3932942" cy="3251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943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96AA-FAAD-4D96-B24F-0B84214339A3}"/>
              </a:ext>
            </a:extLst>
          </p:cNvPr>
          <p:cNvSpPr>
            <a:spLocks noGrp="1"/>
          </p:cNvSpPr>
          <p:nvPr>
            <p:ph type="title"/>
          </p:nvPr>
        </p:nvSpPr>
        <p:spPr/>
        <p:txBody>
          <a:bodyPr/>
          <a:lstStyle/>
          <a:p>
            <a:r>
              <a:rPr lang="fr-CA"/>
              <a:t>Briser les mythes courants</a:t>
            </a:r>
          </a:p>
        </p:txBody>
      </p:sp>
      <p:sp>
        <p:nvSpPr>
          <p:cNvPr id="6" name="Slide Number Placeholder 2">
            <a:extLst>
              <a:ext uri="{FF2B5EF4-FFF2-40B4-BE49-F238E27FC236}">
                <a16:creationId xmlns:a16="http://schemas.microsoft.com/office/drawing/2014/main" id="{538E4345-1E22-4878-9E76-5F71D5671CE1}"/>
              </a:ext>
            </a:extLst>
          </p:cNvPr>
          <p:cNvSpPr>
            <a:spLocks noGrp="1"/>
          </p:cNvSpPr>
          <p:nvPr>
            <p:ph type="sldNum" sz="quarter" idx="10"/>
          </p:nvPr>
        </p:nvSpPr>
        <p:spPr>
          <a:xfrm>
            <a:off x="8229600" y="6251923"/>
            <a:ext cx="457200" cy="592222"/>
          </a:xfrm>
        </p:spPr>
        <p:txBody>
          <a:bodyPr/>
          <a:lstStyle/>
          <a:p>
            <a:pPr>
              <a:defRPr/>
            </a:pPr>
            <a:fld id="{055D00ED-C7AF-FD4A-8A71-3AFB4B6D15F3}" type="slidenum">
              <a:rPr lang="en-US" smtClean="0"/>
              <a:pPr>
                <a:defRPr/>
              </a:pPr>
              <a:t>11</a:t>
            </a:fld>
            <a:endParaRPr lang="fr-CA" dirty="0"/>
          </a:p>
        </p:txBody>
      </p:sp>
      <p:sp>
        <p:nvSpPr>
          <p:cNvPr id="8" name="Speech Bubble: Oval 7">
            <a:extLst>
              <a:ext uri="{FF2B5EF4-FFF2-40B4-BE49-F238E27FC236}">
                <a16:creationId xmlns:a16="http://schemas.microsoft.com/office/drawing/2014/main" id="{3AC2C7E8-09B8-446B-8E95-3CD3364A50A7}"/>
              </a:ext>
            </a:extLst>
          </p:cNvPr>
          <p:cNvSpPr/>
          <p:nvPr/>
        </p:nvSpPr>
        <p:spPr>
          <a:xfrm>
            <a:off x="1049665" y="1405572"/>
            <a:ext cx="3255264" cy="1212660"/>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400" dirty="0">
                <a:solidFill>
                  <a:srgbClr val="0079C1"/>
                </a:solidFill>
              </a:rPr>
              <a:t>L’investissement responsable n’est-il pas l’équivalent de l’investissement éthique?</a:t>
            </a:r>
          </a:p>
        </p:txBody>
      </p:sp>
      <p:sp>
        <p:nvSpPr>
          <p:cNvPr id="11" name="Speech Bubble: Oval 10">
            <a:extLst>
              <a:ext uri="{FF2B5EF4-FFF2-40B4-BE49-F238E27FC236}">
                <a16:creationId xmlns:a16="http://schemas.microsoft.com/office/drawing/2014/main" id="{C5752811-B20B-49CB-BFDF-394751AB9FE0}"/>
              </a:ext>
            </a:extLst>
          </p:cNvPr>
          <p:cNvSpPr/>
          <p:nvPr/>
        </p:nvSpPr>
        <p:spPr>
          <a:xfrm flipH="1">
            <a:off x="5782056" y="1874071"/>
            <a:ext cx="2676144" cy="889571"/>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400" dirty="0">
                <a:solidFill>
                  <a:srgbClr val="0079C1"/>
                </a:solidFill>
              </a:rPr>
              <a:t>ESG est un type de créneau de placement.</a:t>
            </a:r>
          </a:p>
        </p:txBody>
      </p:sp>
      <p:sp>
        <p:nvSpPr>
          <p:cNvPr id="12" name="Speech Bubble: Oval 11">
            <a:extLst>
              <a:ext uri="{FF2B5EF4-FFF2-40B4-BE49-F238E27FC236}">
                <a16:creationId xmlns:a16="http://schemas.microsoft.com/office/drawing/2014/main" id="{582D943A-17F4-4E0E-850A-CD541B6BAC2D}"/>
              </a:ext>
            </a:extLst>
          </p:cNvPr>
          <p:cNvSpPr/>
          <p:nvPr/>
        </p:nvSpPr>
        <p:spPr>
          <a:xfrm>
            <a:off x="2191512" y="2899652"/>
            <a:ext cx="3590544" cy="1212660"/>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400" dirty="0">
                <a:solidFill>
                  <a:srgbClr val="0079C1"/>
                </a:solidFill>
              </a:rPr>
              <a:t>L’investissement responsable est un manquement à mes obligations fiduciaires.</a:t>
            </a:r>
          </a:p>
        </p:txBody>
      </p:sp>
      <p:sp>
        <p:nvSpPr>
          <p:cNvPr id="13" name="Speech Bubble: Oval 12">
            <a:extLst>
              <a:ext uri="{FF2B5EF4-FFF2-40B4-BE49-F238E27FC236}">
                <a16:creationId xmlns:a16="http://schemas.microsoft.com/office/drawing/2014/main" id="{415AF733-70E6-42CD-8BC2-7E066B6725CA}"/>
              </a:ext>
            </a:extLst>
          </p:cNvPr>
          <p:cNvSpPr/>
          <p:nvPr/>
        </p:nvSpPr>
        <p:spPr>
          <a:xfrm flipH="1">
            <a:off x="3938015" y="4539143"/>
            <a:ext cx="4748785" cy="969708"/>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400" dirty="0">
                <a:solidFill>
                  <a:srgbClr val="0079C1"/>
                </a:solidFill>
              </a:rPr>
              <a:t>Je ne veux pas sacrifier du rendement pour être un investisseur responsable.</a:t>
            </a:r>
          </a:p>
        </p:txBody>
      </p:sp>
      <p:sp>
        <p:nvSpPr>
          <p:cNvPr id="14" name="Speech Bubble: Oval 13">
            <a:extLst>
              <a:ext uri="{FF2B5EF4-FFF2-40B4-BE49-F238E27FC236}">
                <a16:creationId xmlns:a16="http://schemas.microsoft.com/office/drawing/2014/main" id="{787E9678-3D8A-4BB1-9614-029D5CB065B0}"/>
              </a:ext>
            </a:extLst>
          </p:cNvPr>
          <p:cNvSpPr/>
          <p:nvPr/>
        </p:nvSpPr>
        <p:spPr>
          <a:xfrm flipH="1">
            <a:off x="541110" y="4826519"/>
            <a:ext cx="2676144" cy="889571"/>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400" dirty="0">
                <a:solidFill>
                  <a:srgbClr val="0079C1"/>
                </a:solidFill>
              </a:rPr>
              <a:t>Les facteurs ESG sont une tendance passagère.</a:t>
            </a:r>
          </a:p>
        </p:txBody>
      </p:sp>
    </p:spTree>
    <p:extLst>
      <p:ext uri="{BB962C8B-B14F-4D97-AF65-F5344CB8AC3E}">
        <p14:creationId xmlns:p14="http://schemas.microsoft.com/office/powerpoint/2010/main" val="180893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6250" y="4135435"/>
            <a:ext cx="8765110" cy="1883924"/>
          </a:xfrm>
          <a:prstGeom prst="round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dirty="0"/>
          </a:p>
        </p:txBody>
      </p:sp>
      <p:sp>
        <p:nvSpPr>
          <p:cNvPr id="2" name="Title 1">
            <a:extLst>
              <a:ext uri="{FF2B5EF4-FFF2-40B4-BE49-F238E27FC236}">
                <a16:creationId xmlns:a16="http://schemas.microsoft.com/office/drawing/2014/main" id="{F6112573-AB53-492B-928F-BAD5F752033B}"/>
              </a:ext>
            </a:extLst>
          </p:cNvPr>
          <p:cNvSpPr>
            <a:spLocks noGrp="1"/>
          </p:cNvSpPr>
          <p:nvPr>
            <p:ph type="title"/>
          </p:nvPr>
        </p:nvSpPr>
        <p:spPr/>
        <p:txBody>
          <a:bodyPr/>
          <a:lstStyle/>
          <a:p>
            <a:r>
              <a:rPr lang="fr-CA" dirty="0"/>
              <a:t>Un atout durable pour votre pratique</a:t>
            </a:r>
          </a:p>
        </p:txBody>
      </p:sp>
      <p:sp>
        <p:nvSpPr>
          <p:cNvPr id="3" name="Slide Number Placeholder 2">
            <a:extLst>
              <a:ext uri="{FF2B5EF4-FFF2-40B4-BE49-F238E27FC236}">
                <a16:creationId xmlns:a16="http://schemas.microsoft.com/office/drawing/2014/main" id="{BED1F341-A272-4241-8910-E7CB473CB0E5}"/>
              </a:ext>
            </a:extLst>
          </p:cNvPr>
          <p:cNvSpPr>
            <a:spLocks noGrp="1"/>
          </p:cNvSpPr>
          <p:nvPr>
            <p:ph type="sldNum" sz="quarter" idx="11"/>
          </p:nvPr>
        </p:nvSpPr>
        <p:spPr/>
        <p:txBody>
          <a:bodyPr/>
          <a:lstStyle/>
          <a:p>
            <a:pPr>
              <a:defRPr/>
            </a:pPr>
            <a:fld id="{A8C2AA5B-A104-014F-B9FD-226CAFC3787C}" type="slidenum">
              <a:rPr lang="en-US" smtClean="0"/>
              <a:pPr>
                <a:defRPr/>
              </a:pPr>
              <a:t>12</a:t>
            </a:fld>
            <a:endParaRPr lang="fr-CA" dirty="0"/>
          </a:p>
        </p:txBody>
      </p:sp>
      <p:sp>
        <p:nvSpPr>
          <p:cNvPr id="4" name="Text Placeholder 3">
            <a:extLst>
              <a:ext uri="{FF2B5EF4-FFF2-40B4-BE49-F238E27FC236}">
                <a16:creationId xmlns:a16="http://schemas.microsoft.com/office/drawing/2014/main" id="{DF694385-EF9F-419B-A119-EF169E8ABF58}"/>
              </a:ext>
            </a:extLst>
          </p:cNvPr>
          <p:cNvSpPr>
            <a:spLocks noGrp="1"/>
          </p:cNvSpPr>
          <p:nvPr>
            <p:ph type="body" sz="quarter" idx="16"/>
          </p:nvPr>
        </p:nvSpPr>
        <p:spPr>
          <a:xfrm>
            <a:off x="457200" y="2189107"/>
            <a:ext cx="8240713" cy="457200"/>
          </a:xfrm>
        </p:spPr>
        <p:txBody>
          <a:bodyPr/>
          <a:lstStyle/>
          <a:p>
            <a:r>
              <a:rPr lang="fr-CA"/>
              <a:t>Sources : 1) </a:t>
            </a:r>
            <a:r>
              <a:rPr lang="fr-CA" i="1"/>
              <a:t>Global perspectives on sustainable investing – Global Investment study</a:t>
            </a:r>
            <a:r>
              <a:rPr lang="fr-CA"/>
              <a:t>, Schroders, 2017 </a:t>
            </a:r>
            <a:br/>
            <a:endParaRPr lang="fr-CA" dirty="0"/>
          </a:p>
        </p:txBody>
      </p:sp>
      <p:sp>
        <p:nvSpPr>
          <p:cNvPr id="7" name="TextBox 6"/>
          <p:cNvSpPr txBox="1"/>
          <p:nvPr/>
        </p:nvSpPr>
        <p:spPr>
          <a:xfrm>
            <a:off x="466164" y="3894120"/>
            <a:ext cx="8647634" cy="2160271"/>
          </a:xfrm>
          <a:prstGeom prst="rect">
            <a:avLst/>
          </a:prstGeom>
          <a:noFill/>
        </p:spPr>
        <p:txBody>
          <a:bodyPr wrap="square" lIns="0" tIns="0" rIns="0" bIns="0" rtlCol="0">
            <a:noAutofit/>
          </a:bodyPr>
          <a:lstStyle/>
          <a:p>
            <a:pPr>
              <a:spcBef>
                <a:spcPts val="1000"/>
              </a:spcBef>
            </a:pPr>
            <a:endParaRPr lang="fr-CA" sz="1600" dirty="0">
              <a:solidFill>
                <a:schemeClr val="accent1"/>
              </a:solidFill>
              <a:cs typeface="Arial"/>
            </a:endParaRPr>
          </a:p>
          <a:p>
            <a:pPr>
              <a:spcBef>
                <a:spcPts val="1000"/>
              </a:spcBef>
            </a:pPr>
            <a:r>
              <a:rPr lang="fr-CA" sz="1600" dirty="0">
                <a:solidFill>
                  <a:schemeClr val="bg1"/>
                </a:solidFill>
              </a:rPr>
              <a:t>Environ </a:t>
            </a:r>
            <a:r>
              <a:rPr lang="fr-CA" sz="2000" b="1" dirty="0">
                <a:solidFill>
                  <a:schemeClr val="bg1"/>
                </a:solidFill>
              </a:rPr>
              <a:t>30 milliards de dollars</a:t>
            </a:r>
            <a:r>
              <a:rPr lang="fr-CA" sz="1600" dirty="0">
                <a:solidFill>
                  <a:schemeClr val="bg1"/>
                </a:solidFill>
              </a:rPr>
              <a:t> en patrimoine seront transférés au cours des deux prochaines décennies</a:t>
            </a:r>
            <a:r>
              <a:rPr lang="fr-CA" sz="1600" baseline="30000" dirty="0">
                <a:solidFill>
                  <a:schemeClr val="bg1"/>
                </a:solidFill>
              </a:rPr>
              <a:t>2</a:t>
            </a:r>
            <a:r>
              <a:rPr lang="fr-CA" sz="1600" dirty="0"/>
              <a:t> </a:t>
            </a:r>
          </a:p>
          <a:p>
            <a:pPr>
              <a:spcBef>
                <a:spcPts val="1000"/>
              </a:spcBef>
            </a:pPr>
            <a:r>
              <a:rPr lang="fr-CA" sz="2000" b="1" dirty="0">
                <a:solidFill>
                  <a:schemeClr val="bg1"/>
                </a:solidFill>
              </a:rPr>
              <a:t>89 %</a:t>
            </a:r>
            <a:r>
              <a:rPr lang="fr-CA" sz="1600" dirty="0"/>
              <a:t> </a:t>
            </a:r>
            <a:r>
              <a:rPr lang="fr-CA" sz="1600" dirty="0">
                <a:solidFill>
                  <a:schemeClr val="bg1"/>
                </a:solidFill>
              </a:rPr>
              <a:t>des milléniaux s’attendent à ce que leur conseiller leur offre des placements ESG</a:t>
            </a:r>
            <a:r>
              <a:rPr lang="fr-CA" sz="1600" baseline="30000" dirty="0">
                <a:solidFill>
                  <a:schemeClr val="bg1"/>
                </a:solidFill>
              </a:rPr>
              <a:t>2</a:t>
            </a:r>
          </a:p>
          <a:p>
            <a:pPr>
              <a:spcBef>
                <a:spcPts val="1000"/>
              </a:spcBef>
            </a:pPr>
            <a:r>
              <a:rPr lang="fr-CA" sz="2000" b="1" dirty="0">
                <a:solidFill>
                  <a:schemeClr val="bg1"/>
                </a:solidFill>
              </a:rPr>
              <a:t>79 %</a:t>
            </a:r>
            <a:r>
              <a:rPr lang="fr-CA" sz="1600" dirty="0">
                <a:solidFill>
                  <a:schemeClr val="bg1"/>
                </a:solidFill>
              </a:rPr>
              <a:t> des membres de la génération X estiment que l’investissement durable est plus important aujourd’hui qu’il y a cinq ans</a:t>
            </a:r>
            <a:r>
              <a:rPr lang="fr-CA" sz="1600" baseline="30000" dirty="0">
                <a:solidFill>
                  <a:schemeClr val="bg1"/>
                </a:solidFill>
              </a:rPr>
              <a:t>3</a:t>
            </a:r>
            <a:r>
              <a:rPr lang="fr-CA" sz="1600" dirty="0">
                <a:solidFill>
                  <a:schemeClr val="bg1"/>
                </a:solidFill>
              </a:rPr>
              <a:t>.</a:t>
            </a:r>
            <a:endParaRPr lang="fr-CA" sz="1600" baseline="30000" dirty="0">
              <a:solidFill>
                <a:schemeClr val="bg1"/>
              </a:solidFill>
              <a:cs typeface="Arial"/>
            </a:endParaRPr>
          </a:p>
        </p:txBody>
      </p:sp>
      <p:sp>
        <p:nvSpPr>
          <p:cNvPr id="10" name="TextBox 9"/>
          <p:cNvSpPr txBox="1"/>
          <p:nvPr/>
        </p:nvSpPr>
        <p:spPr>
          <a:xfrm>
            <a:off x="457200" y="3775395"/>
            <a:ext cx="7754477" cy="720080"/>
          </a:xfrm>
          <a:prstGeom prst="rect">
            <a:avLst/>
          </a:prstGeom>
          <a:noFill/>
        </p:spPr>
        <p:txBody>
          <a:bodyPr wrap="square" lIns="0" tIns="0" rIns="0" bIns="0" rtlCol="0">
            <a:noAutofit/>
          </a:bodyPr>
          <a:lstStyle/>
          <a:p>
            <a:pPr algn="ctr">
              <a:spcBef>
                <a:spcPts val="1000"/>
              </a:spcBef>
            </a:pPr>
            <a:r>
              <a:rPr lang="fr-CA" b="1" dirty="0">
                <a:solidFill>
                  <a:schemeClr val="accent1"/>
                </a:solidFill>
                <a:latin typeface="Arial"/>
              </a:rPr>
              <a:t>- Le grand transfert de patrimoine - </a:t>
            </a:r>
          </a:p>
        </p:txBody>
      </p:sp>
      <p:pic>
        <p:nvPicPr>
          <p:cNvPr id="11" name="Image 7"/>
          <p:cNvPicPr>
            <a:picLocks noChangeAspect="1"/>
          </p:cNvPicPr>
          <p:nvPr/>
        </p:nvPicPr>
        <p:blipFill>
          <a:blip r:embed="rId3"/>
          <a:stretch>
            <a:fillRect/>
          </a:stretch>
        </p:blipFill>
        <p:spPr>
          <a:xfrm>
            <a:off x="296572" y="908708"/>
            <a:ext cx="8774651" cy="2612062"/>
          </a:xfrm>
          <a:prstGeom prst="rect">
            <a:avLst/>
          </a:prstGeom>
        </p:spPr>
      </p:pic>
    </p:spTree>
    <p:extLst>
      <p:ext uri="{BB962C8B-B14F-4D97-AF65-F5344CB8AC3E}">
        <p14:creationId xmlns:p14="http://schemas.microsoft.com/office/powerpoint/2010/main" val="977339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E4A0-E0A4-4D76-81D1-66CB59D70473}"/>
              </a:ext>
            </a:extLst>
          </p:cNvPr>
          <p:cNvSpPr>
            <a:spLocks noGrp="1"/>
          </p:cNvSpPr>
          <p:nvPr>
            <p:ph type="title"/>
          </p:nvPr>
        </p:nvSpPr>
        <p:spPr/>
        <p:txBody>
          <a:bodyPr/>
          <a:lstStyle/>
          <a:p>
            <a:r>
              <a:rPr lang="fr-CA" dirty="0"/>
              <a:t>Qu’est-ce que l’investissement responsable?</a:t>
            </a:r>
          </a:p>
        </p:txBody>
      </p:sp>
      <p:sp>
        <p:nvSpPr>
          <p:cNvPr id="3" name="Slide Number Placeholder 2">
            <a:extLst>
              <a:ext uri="{FF2B5EF4-FFF2-40B4-BE49-F238E27FC236}">
                <a16:creationId xmlns:a16="http://schemas.microsoft.com/office/drawing/2014/main" id="{480CBE36-3768-46BE-8E07-227C8BB85758}"/>
              </a:ext>
            </a:extLst>
          </p:cNvPr>
          <p:cNvSpPr>
            <a:spLocks noGrp="1"/>
          </p:cNvSpPr>
          <p:nvPr>
            <p:ph type="sldNum" sz="quarter" idx="11"/>
          </p:nvPr>
        </p:nvSpPr>
        <p:spPr/>
        <p:txBody>
          <a:bodyPr/>
          <a:lstStyle/>
          <a:p>
            <a:pPr>
              <a:defRPr/>
            </a:pPr>
            <a:fld id="{55C97D10-958B-6349-A5C2-733675F92264}" type="slidenum">
              <a:rPr lang="en-US" smtClean="0"/>
              <a:pPr>
                <a:defRPr/>
              </a:pPr>
              <a:t>13</a:t>
            </a:fld>
            <a:endParaRPr lang="fr-CA" dirty="0"/>
          </a:p>
        </p:txBody>
      </p:sp>
      <p:pic>
        <p:nvPicPr>
          <p:cNvPr id="7" name="Picture 6">
            <a:extLst>
              <a:ext uri="{FF2B5EF4-FFF2-40B4-BE49-F238E27FC236}">
                <a16:creationId xmlns:a16="http://schemas.microsoft.com/office/drawing/2014/main" id="{C0E1DE65-8499-4A4A-B826-F58CD46171C6}"/>
              </a:ext>
            </a:extLst>
          </p:cNvPr>
          <p:cNvPicPr>
            <a:picLocks noChangeAspect="1"/>
          </p:cNvPicPr>
          <p:nvPr/>
        </p:nvPicPr>
        <p:blipFill>
          <a:blip r:embed="rId3"/>
          <a:stretch>
            <a:fillRect/>
          </a:stretch>
        </p:blipFill>
        <p:spPr>
          <a:xfrm>
            <a:off x="683569" y="1340768"/>
            <a:ext cx="7578638" cy="4392488"/>
          </a:xfrm>
          <a:prstGeom prst="rect">
            <a:avLst/>
          </a:prstGeom>
        </p:spPr>
      </p:pic>
      <p:sp>
        <p:nvSpPr>
          <p:cNvPr id="5" name="Rectangle 4"/>
          <p:cNvSpPr/>
          <p:nvPr/>
        </p:nvSpPr>
        <p:spPr>
          <a:xfrm>
            <a:off x="1975448" y="1652354"/>
            <a:ext cx="5193104" cy="1578637"/>
          </a:xfrm>
          <a:prstGeom prst="rect">
            <a:avLst/>
          </a:prstGeom>
          <a:solidFill>
            <a:srgbClr val="66AFD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r>
              <a:rPr lang="fr-CA" sz="1400" dirty="0">
                <a:solidFill>
                  <a:schemeClr val="bg1"/>
                </a:solidFill>
              </a:rPr>
              <a:t>« L’investissement</a:t>
            </a:r>
            <a:r>
              <a:rPr lang="fr-CA" dirty="0"/>
              <a:t> </a:t>
            </a:r>
            <a:r>
              <a:rPr lang="fr-CA" sz="1600" dirty="0">
                <a:solidFill>
                  <a:schemeClr val="bg1"/>
                </a:solidFill>
              </a:rPr>
              <a:t>responsable</a:t>
            </a:r>
            <a:r>
              <a:rPr lang="fr-CA" dirty="0"/>
              <a:t> </a:t>
            </a:r>
            <a:r>
              <a:rPr lang="fr-CA" sz="1400" dirty="0">
                <a:solidFill>
                  <a:schemeClr val="bg1"/>
                </a:solidFill>
              </a:rPr>
              <a:t>est une approche en matière de placement qui vise à intégrer les facteurs environnementaux, sociaux et de gouvernance (ESG) dans les décisions d’investissement afin de mieux gérer les risques et de générer des rendements à long terme durables. » </a:t>
            </a:r>
          </a:p>
          <a:p>
            <a:pPr algn="ctr"/>
            <a:endParaRPr lang="fr-CA" sz="1400" dirty="0">
              <a:solidFill>
                <a:schemeClr val="bg1"/>
              </a:solidFill>
            </a:endParaRPr>
          </a:p>
          <a:p>
            <a:pPr algn="ctr"/>
            <a:r>
              <a:rPr lang="fr-CA" sz="1400" i="1" dirty="0">
                <a:solidFill>
                  <a:schemeClr val="bg1"/>
                </a:solidFill>
              </a:rPr>
              <a:t>– Principes pour l’investissement responsable des Nations Unies</a:t>
            </a:r>
          </a:p>
        </p:txBody>
      </p:sp>
      <p:sp>
        <p:nvSpPr>
          <p:cNvPr id="6" name="Rectangle 5"/>
          <p:cNvSpPr/>
          <p:nvPr/>
        </p:nvSpPr>
        <p:spPr>
          <a:xfrm>
            <a:off x="1764186" y="4025655"/>
            <a:ext cx="1210575" cy="253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r>
              <a:rPr lang="fr-CA" sz="1400" dirty="0">
                <a:solidFill>
                  <a:srgbClr val="66AFDB"/>
                </a:solidFill>
              </a:rPr>
              <a:t>Environnement</a:t>
            </a:r>
            <a:endParaRPr lang="fr-CA" sz="1400" i="1" dirty="0">
              <a:solidFill>
                <a:srgbClr val="66AFDB"/>
              </a:solidFill>
            </a:endParaRPr>
          </a:p>
        </p:txBody>
      </p:sp>
      <p:sp>
        <p:nvSpPr>
          <p:cNvPr id="8" name="Rectangle 7"/>
          <p:cNvSpPr/>
          <p:nvPr/>
        </p:nvSpPr>
        <p:spPr>
          <a:xfrm>
            <a:off x="4505865" y="4040033"/>
            <a:ext cx="747624" cy="253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r>
              <a:rPr lang="fr-CA" sz="1400" dirty="0">
                <a:solidFill>
                  <a:srgbClr val="66AFDB"/>
                </a:solidFill>
              </a:rPr>
              <a:t>Social</a:t>
            </a:r>
            <a:endParaRPr lang="fr-CA" sz="1400" i="1" dirty="0">
              <a:solidFill>
                <a:srgbClr val="66AFDB"/>
              </a:solidFill>
            </a:endParaRPr>
          </a:p>
        </p:txBody>
      </p:sp>
      <p:sp>
        <p:nvSpPr>
          <p:cNvPr id="9" name="Rectangle 8"/>
          <p:cNvSpPr/>
          <p:nvPr/>
        </p:nvSpPr>
        <p:spPr>
          <a:xfrm>
            <a:off x="6865614" y="3993010"/>
            <a:ext cx="1080000" cy="253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r>
              <a:rPr lang="fr-CA" sz="1400" dirty="0">
                <a:solidFill>
                  <a:srgbClr val="66AFDB"/>
                </a:solidFill>
              </a:rPr>
              <a:t>Gouvernance</a:t>
            </a:r>
            <a:endParaRPr lang="fr-CA" sz="1400" i="1" dirty="0">
              <a:solidFill>
                <a:srgbClr val="66AFDB"/>
              </a:solidFill>
            </a:endParaRPr>
          </a:p>
        </p:txBody>
      </p:sp>
      <p:sp>
        <p:nvSpPr>
          <p:cNvPr id="10" name="Rectangle 9"/>
          <p:cNvSpPr/>
          <p:nvPr/>
        </p:nvSpPr>
        <p:spPr>
          <a:xfrm>
            <a:off x="1411859" y="4474228"/>
            <a:ext cx="1616014" cy="8914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marL="171450" indent="-171450">
              <a:spcAft>
                <a:spcPts val="1000"/>
              </a:spcAft>
              <a:buFont typeface="Arial" panose="020B0604020202020204" pitchFamily="34" charset="0"/>
              <a:buChar char="•"/>
            </a:pPr>
            <a:r>
              <a:rPr lang="fr-CA" sz="1000" dirty="0">
                <a:solidFill>
                  <a:schemeClr val="tx1"/>
                </a:solidFill>
              </a:rPr>
              <a:t>Changements climatiques</a:t>
            </a:r>
          </a:p>
          <a:p>
            <a:pPr marL="171450" indent="-171450">
              <a:spcAft>
                <a:spcPts val="1000"/>
              </a:spcAft>
              <a:buFont typeface="Arial" panose="020B0604020202020204" pitchFamily="34" charset="0"/>
              <a:buChar char="•"/>
            </a:pPr>
            <a:r>
              <a:rPr lang="fr-CA" sz="1000" dirty="0">
                <a:solidFill>
                  <a:schemeClr val="tx1"/>
                </a:solidFill>
              </a:rPr>
              <a:t>Gestion de l’eau</a:t>
            </a:r>
          </a:p>
          <a:p>
            <a:pPr marL="171450" indent="-171450">
              <a:spcAft>
                <a:spcPts val="1000"/>
              </a:spcAft>
              <a:buFont typeface="Arial" panose="020B0604020202020204" pitchFamily="34" charset="0"/>
              <a:buChar char="•"/>
            </a:pPr>
            <a:r>
              <a:rPr lang="fr-CA" sz="1000" dirty="0">
                <a:solidFill>
                  <a:schemeClr val="tx1"/>
                </a:solidFill>
              </a:rPr>
              <a:t>Pollution</a:t>
            </a:r>
          </a:p>
        </p:txBody>
      </p:sp>
      <p:sp>
        <p:nvSpPr>
          <p:cNvPr id="11" name="Rectangle 10"/>
          <p:cNvSpPr/>
          <p:nvPr/>
        </p:nvSpPr>
        <p:spPr>
          <a:xfrm>
            <a:off x="3867511" y="4497232"/>
            <a:ext cx="1616014" cy="8914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marL="171450" indent="-171450">
              <a:spcAft>
                <a:spcPts val="1000"/>
              </a:spcAft>
              <a:buFont typeface="Arial" panose="020B0604020202020204" pitchFamily="34" charset="0"/>
              <a:buChar char="•"/>
            </a:pPr>
            <a:r>
              <a:rPr lang="fr-CA" sz="1000" dirty="0">
                <a:solidFill>
                  <a:schemeClr val="tx1"/>
                </a:solidFill>
              </a:rPr>
              <a:t>Normes du travail</a:t>
            </a:r>
          </a:p>
          <a:p>
            <a:pPr marL="171450" indent="-171450">
              <a:spcAft>
                <a:spcPts val="1000"/>
              </a:spcAft>
              <a:buFont typeface="Arial" panose="020B0604020202020204" pitchFamily="34" charset="0"/>
              <a:buChar char="•"/>
            </a:pPr>
            <a:r>
              <a:rPr lang="fr-CA" sz="1000" dirty="0">
                <a:solidFill>
                  <a:schemeClr val="tx1"/>
                </a:solidFill>
              </a:rPr>
              <a:t>Droits de la personne</a:t>
            </a:r>
          </a:p>
          <a:p>
            <a:pPr marL="171450" indent="-171450">
              <a:spcAft>
                <a:spcPts val="1000"/>
              </a:spcAft>
              <a:buFont typeface="Arial" panose="020B0604020202020204" pitchFamily="34" charset="0"/>
              <a:buChar char="•"/>
            </a:pPr>
            <a:r>
              <a:rPr lang="fr-CA" sz="1000" dirty="0">
                <a:solidFill>
                  <a:schemeClr val="tx1"/>
                </a:solidFill>
              </a:rPr>
              <a:t>Santé et sécurité</a:t>
            </a:r>
          </a:p>
        </p:txBody>
      </p:sp>
      <p:sp>
        <p:nvSpPr>
          <p:cNvPr id="12" name="Rectangle 11"/>
          <p:cNvSpPr/>
          <p:nvPr/>
        </p:nvSpPr>
        <p:spPr>
          <a:xfrm>
            <a:off x="6383549" y="4477103"/>
            <a:ext cx="1414730" cy="9920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marL="171450" indent="-171450">
              <a:spcAft>
                <a:spcPts val="1000"/>
              </a:spcAft>
              <a:buFont typeface="Arial" panose="020B0604020202020204" pitchFamily="34" charset="0"/>
              <a:buChar char="•"/>
            </a:pPr>
            <a:r>
              <a:rPr lang="fr-CA" sz="1000" dirty="0">
                <a:solidFill>
                  <a:schemeClr val="tx1"/>
                </a:solidFill>
              </a:rPr>
              <a:t>Rémunération des dirigeants</a:t>
            </a:r>
          </a:p>
          <a:p>
            <a:pPr marL="171450" indent="-171450">
              <a:spcAft>
                <a:spcPts val="1000"/>
              </a:spcAft>
              <a:buFont typeface="Arial" panose="020B0604020202020204" pitchFamily="34" charset="0"/>
              <a:buChar char="•"/>
            </a:pPr>
            <a:r>
              <a:rPr lang="fr-CA" sz="1000" dirty="0">
                <a:solidFill>
                  <a:schemeClr val="tx1"/>
                </a:solidFill>
              </a:rPr>
              <a:t>Éthique des affaires</a:t>
            </a:r>
          </a:p>
          <a:p>
            <a:pPr marL="171450" indent="-171450">
              <a:spcAft>
                <a:spcPts val="1000"/>
              </a:spcAft>
              <a:buFont typeface="Arial" panose="020B0604020202020204" pitchFamily="34" charset="0"/>
              <a:buChar char="•"/>
            </a:pPr>
            <a:r>
              <a:rPr lang="fr-CA" sz="1000" dirty="0">
                <a:solidFill>
                  <a:schemeClr val="tx1"/>
                </a:solidFill>
              </a:rPr>
              <a:t>Gouvernance d’entreprise</a:t>
            </a:r>
          </a:p>
        </p:txBody>
      </p:sp>
    </p:spTree>
    <p:extLst>
      <p:ext uri="{BB962C8B-B14F-4D97-AF65-F5344CB8AC3E}">
        <p14:creationId xmlns:p14="http://schemas.microsoft.com/office/powerpoint/2010/main" val="1850509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CECD-46E9-49A3-A1F9-0C693855A97D}"/>
              </a:ext>
            </a:extLst>
          </p:cNvPr>
          <p:cNvSpPr>
            <a:spLocks noGrp="1"/>
          </p:cNvSpPr>
          <p:nvPr>
            <p:ph type="title"/>
          </p:nvPr>
        </p:nvSpPr>
        <p:spPr/>
        <p:txBody>
          <a:bodyPr/>
          <a:lstStyle/>
          <a:p>
            <a:r>
              <a:rPr lang="fr-CA" dirty="0"/>
              <a:t>Pourquoi parler des facteurs ESG aujourd’hui? </a:t>
            </a:r>
            <a:br>
              <a:rPr lang="fr-CA" dirty="0"/>
            </a:br>
            <a:r>
              <a:rPr lang="fr-CA" dirty="0"/>
              <a:t>– Incidents d’entreprise liés aux facteurs ESG </a:t>
            </a:r>
          </a:p>
        </p:txBody>
      </p:sp>
      <p:sp>
        <p:nvSpPr>
          <p:cNvPr id="3" name="Slide Number Placeholder 2">
            <a:extLst>
              <a:ext uri="{FF2B5EF4-FFF2-40B4-BE49-F238E27FC236}">
                <a16:creationId xmlns:a16="http://schemas.microsoft.com/office/drawing/2014/main" id="{19228D44-B9D2-42A2-8989-5CB262CEBB9C}"/>
              </a:ext>
            </a:extLst>
          </p:cNvPr>
          <p:cNvSpPr>
            <a:spLocks noGrp="1"/>
          </p:cNvSpPr>
          <p:nvPr>
            <p:ph type="sldNum" sz="quarter" idx="11"/>
          </p:nvPr>
        </p:nvSpPr>
        <p:spPr/>
        <p:txBody>
          <a:bodyPr/>
          <a:lstStyle/>
          <a:p>
            <a:pPr>
              <a:defRPr/>
            </a:pPr>
            <a:fld id="{A8C2AA5B-A104-014F-B9FD-226CAFC3787C}" type="slidenum">
              <a:rPr lang="en-US" smtClean="0"/>
              <a:pPr>
                <a:defRPr/>
              </a:pPr>
              <a:t>14</a:t>
            </a:fld>
            <a:endParaRPr lang="fr-CA" dirty="0"/>
          </a:p>
        </p:txBody>
      </p:sp>
      <p:sp>
        <p:nvSpPr>
          <p:cNvPr id="5" name="Text Placeholder 4">
            <a:extLst>
              <a:ext uri="{FF2B5EF4-FFF2-40B4-BE49-F238E27FC236}">
                <a16:creationId xmlns:a16="http://schemas.microsoft.com/office/drawing/2014/main" id="{D93247CF-F127-4CE9-865C-E6E9FF88B3FE}"/>
              </a:ext>
            </a:extLst>
          </p:cNvPr>
          <p:cNvSpPr>
            <a:spLocks noGrp="1"/>
          </p:cNvSpPr>
          <p:nvPr>
            <p:ph type="body" sz="quarter" idx="13"/>
          </p:nvPr>
        </p:nvSpPr>
        <p:spPr>
          <a:xfrm>
            <a:off x="457202" y="5780112"/>
            <a:ext cx="8240713" cy="457200"/>
          </a:xfrm>
        </p:spPr>
        <p:txBody>
          <a:bodyPr/>
          <a:lstStyle/>
          <a:p>
            <a:endParaRPr lang="fr-CA" dirty="0"/>
          </a:p>
          <a:p>
            <a:r>
              <a:rPr lang="fr-CA"/>
              <a:t>* Source : https://www.fool.com/investing/general/2014/03/24/25-years-on-from-exxon-valdez-what-weve-learned-wh.aspx; exemples seulement. Le rendement passé n’est pas indicatif des résultats futurs, qui pourraient différer considérablement. </a:t>
            </a:r>
            <a:endParaRPr lang="fr-CA" dirty="0"/>
          </a:p>
        </p:txBody>
      </p:sp>
      <p:sp>
        <p:nvSpPr>
          <p:cNvPr id="6" name="Content Placeholder 5">
            <a:extLst>
              <a:ext uri="{FF2B5EF4-FFF2-40B4-BE49-F238E27FC236}">
                <a16:creationId xmlns:a16="http://schemas.microsoft.com/office/drawing/2014/main" id="{44EEACA8-EAD3-414F-8510-AED8A5F3A22F}"/>
              </a:ext>
            </a:extLst>
          </p:cNvPr>
          <p:cNvSpPr>
            <a:spLocks noGrp="1"/>
          </p:cNvSpPr>
          <p:nvPr>
            <p:ph idx="12"/>
          </p:nvPr>
        </p:nvSpPr>
        <p:spPr>
          <a:xfrm>
            <a:off x="3653898" y="1340768"/>
            <a:ext cx="4914546" cy="864096"/>
          </a:xfrm>
          <a:prstGeom prst="roundRect">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CA" b="0" dirty="0">
                <a:solidFill>
                  <a:schemeClr val="tx1"/>
                </a:solidFill>
                <a:effectLst/>
                <a:latin typeface="Dax Offc Pro" panose="020B0504030101020102" pitchFamily="34" charset="0"/>
              </a:rPr>
              <a:t>Les investisseurs rendent les sociétés responsables de leurs actes</a:t>
            </a:r>
            <a:r>
              <a:rPr lang="fr-CA" sz="1800" b="0" dirty="0">
                <a:solidFill>
                  <a:schemeClr val="tx1"/>
                </a:solidFill>
                <a:effectLst/>
                <a:latin typeface="Dax Offc Pro" panose="020B0504030101020102" pitchFamily="34" charset="0"/>
              </a:rPr>
              <a:t>.</a:t>
            </a:r>
            <a:endParaRPr lang="fr-CA" sz="1800" b="0" dirty="0">
              <a:solidFill>
                <a:schemeClr val="tx1"/>
              </a:solidFill>
              <a:effectLst/>
              <a:latin typeface="Dax Offc Pro" panose="020B0504030101020102"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B98C44B-3E53-4594-BB3A-2689743456E8}"/>
              </a:ext>
            </a:extLst>
          </p:cNvPr>
          <p:cNvPicPr>
            <a:picLocks noChangeAspect="1"/>
          </p:cNvPicPr>
          <p:nvPr/>
        </p:nvPicPr>
        <p:blipFill>
          <a:blip r:embed="rId3"/>
          <a:stretch>
            <a:fillRect/>
          </a:stretch>
        </p:blipFill>
        <p:spPr>
          <a:xfrm>
            <a:off x="6732240" y="4167832"/>
            <a:ext cx="1836204" cy="1349400"/>
          </a:xfrm>
          <a:prstGeom prst="rect">
            <a:avLst/>
          </a:prstGeom>
          <a:ln>
            <a:solidFill>
              <a:schemeClr val="accent1"/>
            </a:solidFill>
          </a:ln>
        </p:spPr>
      </p:pic>
      <p:pic>
        <p:nvPicPr>
          <p:cNvPr id="9" name="Picture 8">
            <a:extLst>
              <a:ext uri="{FF2B5EF4-FFF2-40B4-BE49-F238E27FC236}">
                <a16:creationId xmlns:a16="http://schemas.microsoft.com/office/drawing/2014/main" id="{73EA077E-91EC-49F5-A544-5214E2171C23}"/>
              </a:ext>
            </a:extLst>
          </p:cNvPr>
          <p:cNvPicPr>
            <a:picLocks noChangeAspect="1"/>
          </p:cNvPicPr>
          <p:nvPr/>
        </p:nvPicPr>
        <p:blipFill>
          <a:blip r:embed="rId4"/>
          <a:stretch>
            <a:fillRect/>
          </a:stretch>
        </p:blipFill>
        <p:spPr>
          <a:xfrm>
            <a:off x="4770023" y="3356997"/>
            <a:ext cx="2016225" cy="1597367"/>
          </a:xfrm>
          <a:prstGeom prst="rect">
            <a:avLst/>
          </a:prstGeom>
          <a:ln>
            <a:solidFill>
              <a:schemeClr val="accent1"/>
            </a:solidFill>
          </a:ln>
        </p:spPr>
      </p:pic>
      <p:pic>
        <p:nvPicPr>
          <p:cNvPr id="12" name="Picture 11">
            <a:extLst>
              <a:ext uri="{FF2B5EF4-FFF2-40B4-BE49-F238E27FC236}">
                <a16:creationId xmlns:a16="http://schemas.microsoft.com/office/drawing/2014/main" id="{CA704467-FB3B-4A6E-A916-976205849119}"/>
              </a:ext>
            </a:extLst>
          </p:cNvPr>
          <p:cNvPicPr>
            <a:picLocks noChangeAspect="1"/>
          </p:cNvPicPr>
          <p:nvPr/>
        </p:nvPicPr>
        <p:blipFill>
          <a:blip r:embed="rId5"/>
          <a:stretch>
            <a:fillRect/>
          </a:stretch>
        </p:blipFill>
        <p:spPr>
          <a:xfrm>
            <a:off x="2350625" y="3314370"/>
            <a:ext cx="1784475" cy="1528167"/>
          </a:xfrm>
          <a:prstGeom prst="rect">
            <a:avLst/>
          </a:prstGeom>
          <a:ln>
            <a:solidFill>
              <a:schemeClr val="accent1"/>
            </a:solidFill>
          </a:ln>
        </p:spPr>
      </p:pic>
      <p:pic>
        <p:nvPicPr>
          <p:cNvPr id="10" name="Picture 9">
            <a:extLst>
              <a:ext uri="{FF2B5EF4-FFF2-40B4-BE49-F238E27FC236}">
                <a16:creationId xmlns:a16="http://schemas.microsoft.com/office/drawing/2014/main" id="{03D4B09A-89E4-4A5A-B2E0-9485A225498A}"/>
              </a:ext>
            </a:extLst>
          </p:cNvPr>
          <p:cNvPicPr>
            <a:picLocks noChangeAspect="1"/>
          </p:cNvPicPr>
          <p:nvPr/>
        </p:nvPicPr>
        <p:blipFill>
          <a:blip r:embed="rId6"/>
          <a:stretch>
            <a:fillRect/>
          </a:stretch>
        </p:blipFill>
        <p:spPr>
          <a:xfrm>
            <a:off x="3489396" y="4167832"/>
            <a:ext cx="1946700" cy="1349400"/>
          </a:xfrm>
          <a:prstGeom prst="rect">
            <a:avLst/>
          </a:prstGeom>
          <a:ln>
            <a:solidFill>
              <a:schemeClr val="accent1"/>
            </a:solidFill>
          </a:ln>
        </p:spPr>
      </p:pic>
      <p:grpSp>
        <p:nvGrpSpPr>
          <p:cNvPr id="13" name="Group 12"/>
          <p:cNvGrpSpPr/>
          <p:nvPr/>
        </p:nvGrpSpPr>
        <p:grpSpPr>
          <a:xfrm>
            <a:off x="111990" y="966168"/>
            <a:ext cx="3163866" cy="2175600"/>
            <a:chOff x="4168402" y="165414"/>
            <a:chExt cx="3244767" cy="1941918"/>
          </a:xfrm>
        </p:grpSpPr>
        <p:sp>
          <p:nvSpPr>
            <p:cNvPr id="14" name="Rectangle 13"/>
            <p:cNvSpPr/>
            <p:nvPr/>
          </p:nvSpPr>
          <p:spPr>
            <a:xfrm>
              <a:off x="4202239" y="165414"/>
              <a:ext cx="3210930" cy="1926558"/>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CA"/>
            </a:p>
          </p:txBody>
        </p:sp>
        <p:sp>
          <p:nvSpPr>
            <p:cNvPr id="15" name="Rectangle 14"/>
            <p:cNvSpPr/>
            <p:nvPr/>
          </p:nvSpPr>
          <p:spPr>
            <a:xfrm>
              <a:off x="4168402" y="180774"/>
              <a:ext cx="3210930" cy="1926558"/>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A" sz="1600" dirty="0"/>
                <a:t>Les investisseurs sont devenus moins tolérants envers les incidents d’entreprise liés aux facteurs ESG</a:t>
              </a:r>
            </a:p>
            <a:p>
              <a:pPr lvl="0" algn="ctr" defTabSz="889000">
                <a:lnSpc>
                  <a:spcPct val="90000"/>
                </a:lnSpc>
                <a:spcBef>
                  <a:spcPct val="0"/>
                </a:spcBef>
                <a:spcAft>
                  <a:spcPct val="35000"/>
                </a:spcAft>
              </a:pPr>
              <a:r>
                <a:rPr lang="fr-CA" sz="1100" dirty="0"/>
                <a:t>Une surveillance accrue et l’émergence des risques liés aux facteurs ESG peuvent avoir une incidence sur la rentabilité</a:t>
              </a:r>
              <a:endParaRPr lang="fr-CA" sz="1100" kern="1200" dirty="0"/>
            </a:p>
          </p:txBody>
        </p:sp>
      </p:grpSp>
    </p:spTree>
    <p:extLst>
      <p:ext uri="{BB962C8B-B14F-4D97-AF65-F5344CB8AC3E}">
        <p14:creationId xmlns:p14="http://schemas.microsoft.com/office/powerpoint/2010/main" val="753446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Pourquoi parler des facteurs ESG aujourd’hui? </a:t>
            </a:r>
            <a:br>
              <a:rPr lang="fr-CA" dirty="0"/>
            </a:br>
            <a:r>
              <a:rPr lang="fr-CA" dirty="0"/>
              <a:t>– La progression des placements ESG </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solidFill>
                  <a:srgbClr val="5B5B5B">
                    <a:lumMod val="60000"/>
                    <a:lumOff val="40000"/>
                  </a:srgbClr>
                </a:solidFill>
              </a:rPr>
              <a:pPr>
                <a:defRPr/>
              </a:pPr>
              <a:t>15</a:t>
            </a:fld>
            <a:endParaRPr lang="fr-CA" dirty="0">
              <a:solidFill>
                <a:srgbClr val="5B5B5B">
                  <a:lumMod val="60000"/>
                  <a:lumOff val="40000"/>
                </a:srgbClr>
              </a:solidFill>
            </a:endParaRPr>
          </a:p>
        </p:txBody>
      </p:sp>
      <p:grpSp>
        <p:nvGrpSpPr>
          <p:cNvPr id="6" name="Group 5"/>
          <p:cNvGrpSpPr/>
          <p:nvPr/>
        </p:nvGrpSpPr>
        <p:grpSpPr>
          <a:xfrm>
            <a:off x="324298" y="1169577"/>
            <a:ext cx="3024336" cy="2907495"/>
            <a:chOff x="5163422" y="1126"/>
            <a:chExt cx="3212610" cy="1926558"/>
          </a:xfrm>
          <a:solidFill>
            <a:srgbClr val="0070C0"/>
          </a:solidFill>
        </p:grpSpPr>
        <p:sp>
          <p:nvSpPr>
            <p:cNvPr id="7" name="Rectangle 6"/>
            <p:cNvSpPr/>
            <p:nvPr/>
          </p:nvSpPr>
          <p:spPr>
            <a:xfrm>
              <a:off x="5165102" y="1126"/>
              <a:ext cx="3210930" cy="1926558"/>
            </a:xfrm>
            <a:prstGeom prst="rect">
              <a:avLst/>
            </a:prstGeom>
            <a:grpFill/>
          </p:spPr>
          <p:style>
            <a:lnRef idx="2">
              <a:schemeClr val="lt1">
                <a:hueOff val="0"/>
                <a:satOff val="0"/>
                <a:lumOff val="0"/>
                <a:alphaOff val="0"/>
              </a:schemeClr>
            </a:lnRef>
            <a:fillRef idx="1">
              <a:schemeClr val="accent3">
                <a:hueOff val="-38283"/>
                <a:satOff val="-2007"/>
                <a:lumOff val="8170"/>
                <a:alphaOff val="0"/>
              </a:schemeClr>
            </a:fillRef>
            <a:effectRef idx="0">
              <a:schemeClr val="accent3">
                <a:hueOff val="-38283"/>
                <a:satOff val="-2007"/>
                <a:lumOff val="8170"/>
                <a:alphaOff val="0"/>
              </a:schemeClr>
            </a:effectRef>
            <a:fontRef idx="minor">
              <a:schemeClr val="lt1"/>
            </a:fontRef>
          </p:style>
          <p:txBody>
            <a:bodyPr/>
            <a:lstStyle/>
            <a:p>
              <a:endParaRPr lang="en-CA"/>
            </a:p>
          </p:txBody>
        </p:sp>
        <p:sp>
          <p:nvSpPr>
            <p:cNvPr id="8" name="Rectangle 7"/>
            <p:cNvSpPr/>
            <p:nvPr/>
          </p:nvSpPr>
          <p:spPr>
            <a:xfrm>
              <a:off x="5163422" y="1126"/>
              <a:ext cx="3210930" cy="19265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A" sz="2000" dirty="0"/>
                <a:t>Meilleure compréhension des avantages financiers éventuels</a:t>
              </a:r>
            </a:p>
            <a:p>
              <a:pPr lvl="0" algn="ctr" defTabSz="889000">
                <a:lnSpc>
                  <a:spcPct val="90000"/>
                </a:lnSpc>
                <a:spcBef>
                  <a:spcPct val="0"/>
                </a:spcBef>
                <a:spcAft>
                  <a:spcPct val="35000"/>
                </a:spcAft>
              </a:pPr>
              <a:r>
                <a:rPr lang="fr-CA" sz="1100" dirty="0"/>
                <a:t>Preuves supplémentaires que les données sur les facteurs ESG peuvent améliorer les rendements corrigés du risque, et ce à plus long terme</a:t>
              </a:r>
              <a:endParaRPr lang="fr-CA" sz="1100" kern="1200" dirty="0"/>
            </a:p>
          </p:txBody>
        </p:sp>
      </p:grpSp>
      <p:sp>
        <p:nvSpPr>
          <p:cNvPr id="5" name="Rounded Rectangle 4"/>
          <p:cNvSpPr/>
          <p:nvPr/>
        </p:nvSpPr>
        <p:spPr>
          <a:xfrm>
            <a:off x="3493312" y="1412776"/>
            <a:ext cx="5292588" cy="864096"/>
          </a:xfrm>
          <a:prstGeom prst="roundRect">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457200" fontAlgn="base">
              <a:lnSpc>
                <a:spcPct val="107000"/>
              </a:lnSpc>
              <a:spcBef>
                <a:spcPts val="1000"/>
              </a:spcBef>
              <a:spcAft>
                <a:spcPts val="800"/>
              </a:spcAft>
              <a:buFont typeface="Arial" charset="0"/>
              <a:buNone/>
            </a:pPr>
            <a:r>
              <a:rPr lang="fr-CA" sz="2000" dirty="0">
                <a:solidFill>
                  <a:schemeClr val="tx1"/>
                </a:solidFill>
                <a:latin typeface="Dax Offc Pro" panose="020B0504030101020102" pitchFamily="34" charset="0"/>
              </a:rPr>
              <a:t>«</a:t>
            </a:r>
            <a:r>
              <a:rPr lang="fr-CA" sz="1600" dirty="0"/>
              <a:t> </a:t>
            </a:r>
            <a:r>
              <a:rPr lang="fr-CA" sz="1600" dirty="0">
                <a:solidFill>
                  <a:schemeClr val="tx1"/>
                </a:solidFill>
                <a:latin typeface="Dax Offc Pro" panose="020B0504030101020102" pitchFamily="34" charset="0"/>
              </a:rPr>
              <a:t>73 % des Canadiens croient que les portefeuilles d’investissement responsable sont la voie de l’avenir. »</a:t>
            </a:r>
          </a:p>
        </p:txBody>
      </p:sp>
      <p:sp>
        <p:nvSpPr>
          <p:cNvPr id="11" name="TextBox 10"/>
          <p:cNvSpPr txBox="1"/>
          <p:nvPr/>
        </p:nvSpPr>
        <p:spPr>
          <a:xfrm>
            <a:off x="489395" y="5882620"/>
            <a:ext cx="8208912" cy="288032"/>
          </a:xfrm>
          <a:prstGeom prst="rect">
            <a:avLst/>
          </a:prstGeom>
          <a:noFill/>
        </p:spPr>
        <p:txBody>
          <a:bodyPr wrap="square" lIns="0" tIns="0" rIns="0" bIns="0" rtlCol="0">
            <a:noAutofit/>
          </a:bodyPr>
          <a:lstStyle/>
          <a:p>
            <a:pPr>
              <a:spcBef>
                <a:spcPts val="1000"/>
              </a:spcBef>
            </a:pPr>
            <a:r>
              <a:rPr lang="fr-CA" sz="1000" baseline="30000" dirty="0"/>
              <a:t>1 </a:t>
            </a:r>
            <a:r>
              <a:rPr lang="fr-CA" sz="1000" dirty="0">
                <a:latin typeface="Arial"/>
              </a:rPr>
              <a:t>RBC Gestion mondiale d’actifs – Résultat du sondage sur les facteurs ESG 2020. </a:t>
            </a:r>
            <a:r>
              <a:rPr lang="fr-CA" sz="1000" baseline="30000" dirty="0"/>
              <a:t>2  </a:t>
            </a:r>
            <a:r>
              <a:rPr lang="fr-CA" sz="1000" dirty="0"/>
              <a:t>Money Moving into Environmental Funds shatters previous records – CNBC, 14 janv. 2020 </a:t>
            </a:r>
            <a:r>
              <a:rPr lang="fr-CA" sz="1000" dirty="0">
                <a:hlinkClick r:id="rId3"/>
              </a:rPr>
              <a:t>https://www.cnbc.com/2020/01/14/esg-funds-see-record-inflows-in-2019.html</a:t>
            </a:r>
            <a:endParaRPr lang="fr-CA" sz="1000" dirty="0">
              <a:latin typeface="Arial"/>
              <a:cs typeface="Arial"/>
            </a:endParaRPr>
          </a:p>
        </p:txBody>
      </p:sp>
      <p:sp>
        <p:nvSpPr>
          <p:cNvPr id="14" name="Rounded Rectangle 13"/>
          <p:cNvSpPr/>
          <p:nvPr/>
        </p:nvSpPr>
        <p:spPr>
          <a:xfrm>
            <a:off x="3493313" y="2766966"/>
            <a:ext cx="5292588" cy="1296144"/>
          </a:xfrm>
          <a:prstGeom prst="roundRect">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457200" fontAlgn="base">
              <a:lnSpc>
                <a:spcPct val="107000"/>
              </a:lnSpc>
              <a:spcBef>
                <a:spcPts val="1000"/>
              </a:spcBef>
              <a:spcAft>
                <a:spcPts val="800"/>
              </a:spcAft>
              <a:buFont typeface="Arial" charset="0"/>
              <a:buNone/>
            </a:pPr>
            <a:r>
              <a:rPr lang="fr-CA" sz="2000" dirty="0">
                <a:solidFill>
                  <a:schemeClr val="tx1"/>
                </a:solidFill>
                <a:latin typeface="Dax Offc Pro" panose="020B0504030101020102" pitchFamily="34" charset="0"/>
              </a:rPr>
              <a:t>«</a:t>
            </a:r>
            <a:r>
              <a:rPr lang="fr-CA" sz="1600" dirty="0"/>
              <a:t> </a:t>
            </a:r>
            <a:r>
              <a:rPr lang="fr-CA" sz="1600" dirty="0">
                <a:solidFill>
                  <a:schemeClr val="tx1"/>
                </a:solidFill>
                <a:latin typeface="Dax Offc Pro" panose="020B0504030101020102" pitchFamily="34" charset="0"/>
              </a:rPr>
              <a:t>81 % des Canadiens croient que les placements responsables offrent les mêmes rendements d’excellente qualité que les placements traditionnels. » </a:t>
            </a:r>
          </a:p>
        </p:txBody>
      </p:sp>
      <p:sp>
        <p:nvSpPr>
          <p:cNvPr id="15" name="Rounded Rectangle 14"/>
          <p:cNvSpPr/>
          <p:nvPr/>
        </p:nvSpPr>
        <p:spPr>
          <a:xfrm>
            <a:off x="1439654" y="4509120"/>
            <a:ext cx="7346249" cy="1215522"/>
          </a:xfrm>
          <a:prstGeom prst="roundRec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fontAlgn="base">
              <a:lnSpc>
                <a:spcPct val="107000"/>
              </a:lnSpc>
              <a:spcBef>
                <a:spcPts val="1000"/>
              </a:spcBef>
              <a:spcAft>
                <a:spcPts val="800"/>
              </a:spcAft>
              <a:buFont typeface="Arial" charset="0"/>
              <a:buNone/>
            </a:pPr>
            <a:r>
              <a:rPr lang="fr-CA" sz="1600" dirty="0">
                <a:solidFill>
                  <a:schemeClr val="tx1"/>
                </a:solidFill>
                <a:latin typeface="Dax Offc Pro" panose="020B0504030101020102" pitchFamily="34" charset="0"/>
              </a:rPr>
              <a:t>Les fonds durables, qui investissent en fonction de thèmes environnementaux, sociaux ou de gouvernance, ont amassé 20,6 milliards de dollars en nouveaux </a:t>
            </a:r>
            <a:br>
              <a:rPr lang="fr-CA" sz="1600" dirty="0">
                <a:solidFill>
                  <a:schemeClr val="tx1"/>
                </a:solidFill>
                <a:latin typeface="Dax Offc Pro" panose="020B0504030101020102" pitchFamily="34" charset="0"/>
              </a:rPr>
            </a:br>
            <a:r>
              <a:rPr lang="fr-CA" sz="1600" dirty="0">
                <a:solidFill>
                  <a:schemeClr val="tx1"/>
                </a:solidFill>
                <a:latin typeface="Dax Offc Pro" panose="020B0504030101020102" pitchFamily="34" charset="0"/>
              </a:rPr>
              <a:t>fonds en 2019. </a:t>
            </a:r>
            <a:endParaRPr lang="fr-CA" sz="1600" dirty="0">
              <a:solidFill>
                <a:schemeClr val="tx1"/>
              </a:solidFill>
              <a:latin typeface="Dax Offc Pro" panose="020B0504030101020102"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784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3690"/>
          <a:stretch/>
        </p:blipFill>
        <p:spPr bwMode="auto">
          <a:xfrm>
            <a:off x="2843808" y="2420889"/>
            <a:ext cx="6192688" cy="3217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fr-CA" dirty="0"/>
              <a:t>Pourquoi parler des facteurs ESG aujourd’hui? </a:t>
            </a:r>
            <a:br>
              <a:rPr lang="fr-CA" dirty="0"/>
            </a:br>
            <a:r>
              <a:rPr lang="fr-CA" dirty="0"/>
              <a:t>– Éléments quantitatifs et fondamentaux des facteurs ESG</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16</a:t>
            </a:fld>
            <a:endParaRPr lang="fr-CA" dirty="0"/>
          </a:p>
        </p:txBody>
      </p:sp>
      <p:sp>
        <p:nvSpPr>
          <p:cNvPr id="4" name="Text Placeholder 3"/>
          <p:cNvSpPr>
            <a:spLocks noGrp="1"/>
          </p:cNvSpPr>
          <p:nvPr>
            <p:ph type="body" sz="quarter" idx="16"/>
          </p:nvPr>
        </p:nvSpPr>
        <p:spPr/>
        <p:txBody>
          <a:bodyPr/>
          <a:lstStyle/>
          <a:p>
            <a:pPr marL="0" indent="0">
              <a:buNone/>
            </a:pPr>
            <a:r>
              <a:rPr lang="fr-CA"/>
              <a:t>Source : MSCI </a:t>
            </a:r>
          </a:p>
        </p:txBody>
      </p:sp>
      <p:grpSp>
        <p:nvGrpSpPr>
          <p:cNvPr id="6" name="Group 5"/>
          <p:cNvGrpSpPr/>
          <p:nvPr/>
        </p:nvGrpSpPr>
        <p:grpSpPr>
          <a:xfrm>
            <a:off x="305526" y="1194802"/>
            <a:ext cx="2754306" cy="2018174"/>
            <a:chOff x="5165102" y="2248778"/>
            <a:chExt cx="3932226" cy="1926558"/>
          </a:xfrm>
          <a:solidFill>
            <a:srgbClr val="0070C0"/>
          </a:solidFill>
        </p:grpSpPr>
        <p:sp>
          <p:nvSpPr>
            <p:cNvPr id="7" name="Rectangle 6"/>
            <p:cNvSpPr/>
            <p:nvPr/>
          </p:nvSpPr>
          <p:spPr>
            <a:xfrm>
              <a:off x="5165102" y="2248778"/>
              <a:ext cx="3210930" cy="1926558"/>
            </a:xfrm>
            <a:prstGeom prst="rect">
              <a:avLst/>
            </a:prstGeom>
            <a:grpFill/>
          </p:spPr>
          <p:style>
            <a:lnRef idx="2">
              <a:schemeClr val="lt1">
                <a:hueOff val="0"/>
                <a:satOff val="0"/>
                <a:lumOff val="0"/>
                <a:alphaOff val="0"/>
              </a:schemeClr>
            </a:lnRef>
            <a:fillRef idx="1">
              <a:schemeClr val="accent3">
                <a:hueOff val="-114849"/>
                <a:satOff val="-6020"/>
                <a:lumOff val="24510"/>
                <a:alphaOff val="0"/>
              </a:schemeClr>
            </a:fillRef>
            <a:effectRef idx="0">
              <a:schemeClr val="accent3">
                <a:hueOff val="-114849"/>
                <a:satOff val="-6020"/>
                <a:lumOff val="24510"/>
                <a:alphaOff val="0"/>
              </a:schemeClr>
            </a:effectRef>
            <a:fontRef idx="minor">
              <a:schemeClr val="lt1"/>
            </a:fontRef>
          </p:style>
          <p:txBody>
            <a:bodyPr/>
            <a:lstStyle/>
            <a:p>
              <a:endParaRPr lang="en-CA"/>
            </a:p>
          </p:txBody>
        </p:sp>
        <p:sp>
          <p:nvSpPr>
            <p:cNvPr id="8" name="Rectangle 7"/>
            <p:cNvSpPr/>
            <p:nvPr/>
          </p:nvSpPr>
          <p:spPr>
            <a:xfrm>
              <a:off x="5165102" y="2248778"/>
              <a:ext cx="3932226" cy="19265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A" sz="1600" dirty="0"/>
                <a:t>Amélioration des systèmes de notation des facteurs ESG permettant d’évaluer des éléments qui n’étaient pas mesurables auparavant</a:t>
              </a:r>
            </a:p>
            <a:p>
              <a:pPr lvl="0" algn="ctr" defTabSz="889000">
                <a:lnSpc>
                  <a:spcPct val="90000"/>
                </a:lnSpc>
                <a:spcBef>
                  <a:spcPct val="0"/>
                </a:spcBef>
                <a:spcAft>
                  <a:spcPct val="35000"/>
                </a:spcAft>
              </a:pPr>
              <a:r>
                <a:rPr lang="fr-CA" sz="1050" dirty="0">
                  <a:latin typeface="Arial" panose="020B0604020202020204" pitchFamily="34" charset="0"/>
                </a:rPr>
                <a:t>Les systèmes de notation permettent d’évaluer des éléments qui n’étaient pas mesurables auparavant</a:t>
              </a:r>
              <a:endParaRPr lang="fr-CA" sz="1050" kern="1200" dirty="0">
                <a:latin typeface="Arial" panose="020B0604020202020204" pitchFamily="34" charset="0"/>
                <a:cs typeface="Arial" panose="020B0604020202020204" pitchFamily="34" charset="0"/>
              </a:endParaRPr>
            </a:p>
          </p:txBody>
        </p:sp>
      </p:grpSp>
      <p:sp>
        <p:nvSpPr>
          <p:cNvPr id="10" name="ZoneTexte 20"/>
          <p:cNvSpPr txBox="1"/>
          <p:nvPr/>
        </p:nvSpPr>
        <p:spPr>
          <a:xfrm>
            <a:off x="4334607" y="5297279"/>
            <a:ext cx="823990" cy="183514"/>
          </a:xfrm>
          <a:prstGeom prst="rect">
            <a:avLst/>
          </a:prstGeom>
          <a:solidFill>
            <a:srgbClr val="FFFFFF"/>
          </a:solidFill>
        </p:spPr>
        <p:txBody>
          <a:bodyPr wrap="square" lIns="0" tIns="0" rIns="0" bIns="0" rtlCol="0" anchor="ctr">
            <a:noAutofit/>
          </a:bodyPr>
          <a:lstStyle/>
          <a:p>
            <a:pPr algn="ctr">
              <a:lnSpc>
                <a:spcPct val="110000"/>
              </a:lnSpc>
            </a:pPr>
            <a:r>
              <a:rPr lang="fr-CA" sz="1000" b="1" dirty="0">
                <a:solidFill>
                  <a:srgbClr val="227B74"/>
                </a:solidFill>
                <a:latin typeface="Arial Narrow" panose="020B0606020202030204" pitchFamily="34" charset="0"/>
              </a:rPr>
              <a:t>CHEF DE FILE</a:t>
            </a:r>
            <a:endParaRPr lang="fr-CA" sz="1000" b="1" baseline="30000" dirty="0">
              <a:solidFill>
                <a:srgbClr val="227B74"/>
              </a:solidFill>
              <a:latin typeface="Arial Narrow" panose="020B0606020202030204" pitchFamily="34" charset="0"/>
              <a:cs typeface="Arial"/>
            </a:endParaRPr>
          </a:p>
        </p:txBody>
      </p:sp>
      <p:sp>
        <p:nvSpPr>
          <p:cNvPr id="11" name="ZoneTexte 21"/>
          <p:cNvSpPr txBox="1"/>
          <p:nvPr/>
        </p:nvSpPr>
        <p:spPr>
          <a:xfrm>
            <a:off x="5606594" y="5297279"/>
            <a:ext cx="681488" cy="183514"/>
          </a:xfrm>
          <a:prstGeom prst="rect">
            <a:avLst/>
          </a:prstGeom>
          <a:solidFill>
            <a:srgbClr val="FFFFFF"/>
          </a:solidFill>
        </p:spPr>
        <p:txBody>
          <a:bodyPr wrap="square" lIns="0" tIns="0" rIns="0" bIns="0" rtlCol="0" anchor="ctr">
            <a:noAutofit/>
          </a:bodyPr>
          <a:lstStyle/>
          <a:p>
            <a:pPr algn="ctr">
              <a:lnSpc>
                <a:spcPct val="110000"/>
              </a:lnSpc>
            </a:pPr>
            <a:r>
              <a:rPr lang="fr-CA" sz="1000" b="1" dirty="0">
                <a:solidFill>
                  <a:srgbClr val="FFB736"/>
                </a:solidFill>
                <a:latin typeface="Arial Narrow" panose="020B0606020202030204" pitchFamily="34" charset="0"/>
              </a:rPr>
              <a:t>MOYENNE</a:t>
            </a:r>
            <a:endParaRPr lang="fr-CA" sz="1000" b="1" baseline="30000" dirty="0">
              <a:solidFill>
                <a:srgbClr val="FFB736"/>
              </a:solidFill>
              <a:latin typeface="Arial Narrow" panose="020B0606020202030204" pitchFamily="34" charset="0"/>
              <a:cs typeface="Arial"/>
            </a:endParaRPr>
          </a:p>
        </p:txBody>
      </p:sp>
      <p:sp>
        <p:nvSpPr>
          <p:cNvPr id="12" name="ZoneTexte 22"/>
          <p:cNvSpPr txBox="1"/>
          <p:nvPr/>
        </p:nvSpPr>
        <p:spPr>
          <a:xfrm>
            <a:off x="6703444" y="5297279"/>
            <a:ext cx="862642" cy="183514"/>
          </a:xfrm>
          <a:prstGeom prst="rect">
            <a:avLst/>
          </a:prstGeom>
          <a:solidFill>
            <a:srgbClr val="FFFFFF"/>
          </a:solidFill>
        </p:spPr>
        <p:txBody>
          <a:bodyPr wrap="square" lIns="0" tIns="0" rIns="0" bIns="0" rtlCol="0" anchor="ctr">
            <a:noAutofit/>
          </a:bodyPr>
          <a:lstStyle/>
          <a:p>
            <a:pPr algn="ctr">
              <a:lnSpc>
                <a:spcPct val="110000"/>
              </a:lnSpc>
            </a:pPr>
            <a:r>
              <a:rPr lang="fr-CA" sz="1000" b="1" dirty="0">
                <a:solidFill>
                  <a:srgbClr val="7395A5"/>
                </a:solidFill>
                <a:latin typeface="Arial Narrow" panose="020B0606020202030204" pitchFamily="34" charset="0"/>
              </a:rPr>
              <a:t>MAUVAIS ÉLÈVE</a:t>
            </a:r>
            <a:endParaRPr lang="fr-CA" sz="1000" b="1" baseline="30000" dirty="0">
              <a:solidFill>
                <a:srgbClr val="7395A5"/>
              </a:solidFill>
              <a:latin typeface="Arial Narrow" panose="020B0606020202030204" pitchFamily="34" charset="0"/>
              <a:cs typeface="Arial"/>
            </a:endParaRPr>
          </a:p>
        </p:txBody>
      </p:sp>
      <p:sp>
        <p:nvSpPr>
          <p:cNvPr id="29" name="ZoneTexte 11"/>
          <p:cNvSpPr txBox="1"/>
          <p:nvPr/>
        </p:nvSpPr>
        <p:spPr>
          <a:xfrm>
            <a:off x="7181589" y="3602474"/>
            <a:ext cx="1442411" cy="579950"/>
          </a:xfrm>
          <a:prstGeom prst="rect">
            <a:avLst/>
          </a:prstGeom>
          <a:solidFill>
            <a:schemeClr val="bg1"/>
          </a:solidFill>
        </p:spPr>
        <p:txBody>
          <a:bodyPr wrap="square" lIns="0" tIns="0" rIns="0" bIns="0" rtlCol="0" anchor="t" anchorCtr="0">
            <a:noAutofit/>
          </a:bodyPr>
          <a:lstStyle/>
          <a:p>
            <a:pPr algn="ctr">
              <a:lnSpc>
                <a:spcPct val="90000"/>
              </a:lnSpc>
            </a:pPr>
            <a:r>
              <a:rPr lang="fr-CA" sz="800" spc="-20" dirty="0">
                <a:solidFill>
                  <a:srgbClr val="4E5459"/>
                </a:solidFill>
              </a:rPr>
              <a:t>Identifier </a:t>
            </a:r>
            <a:r>
              <a:rPr lang="fr-CA" sz="800" b="1" spc="-20" dirty="0">
                <a:solidFill>
                  <a:srgbClr val="4E5459"/>
                </a:solidFill>
              </a:rPr>
              <a:t>les chefs de file </a:t>
            </a:r>
            <a:br>
              <a:rPr lang="fr-CA" sz="800" b="1" spc="-20" dirty="0">
                <a:solidFill>
                  <a:srgbClr val="4E5459"/>
                </a:solidFill>
              </a:rPr>
            </a:br>
            <a:r>
              <a:rPr lang="fr-CA" sz="800" b="1" spc="-20" dirty="0">
                <a:solidFill>
                  <a:srgbClr val="4E5459"/>
                </a:solidFill>
              </a:rPr>
              <a:t>et les mauvais élèves</a:t>
            </a:r>
            <a:r>
              <a:rPr lang="fr-CA" sz="800" spc="-20" dirty="0">
                <a:solidFill>
                  <a:srgbClr val="4E5459"/>
                </a:solidFill>
              </a:rPr>
              <a:t>. </a:t>
            </a:r>
            <a:br>
              <a:rPr lang="fr-CA" sz="800" spc="-20" dirty="0">
                <a:solidFill>
                  <a:srgbClr val="4E5459"/>
                </a:solidFill>
              </a:rPr>
            </a:br>
            <a:r>
              <a:rPr lang="fr-CA" sz="800" spc="-20" dirty="0">
                <a:solidFill>
                  <a:srgbClr val="4E5459"/>
                </a:solidFill>
              </a:rPr>
              <a:t>Ne pas procéder à une exclusion </a:t>
            </a:r>
            <a:br>
              <a:rPr lang="fr-CA" sz="800" spc="-20" dirty="0">
                <a:solidFill>
                  <a:srgbClr val="4E5459"/>
                </a:solidFill>
              </a:rPr>
            </a:br>
            <a:r>
              <a:rPr lang="fr-CA" sz="800" spc="-20" dirty="0">
                <a:solidFill>
                  <a:srgbClr val="4E5459"/>
                </a:solidFill>
              </a:rPr>
              <a:t>par type d’entreprise</a:t>
            </a:r>
            <a:endParaRPr lang="fr-CA" sz="800" spc="-20" dirty="0">
              <a:solidFill>
                <a:srgbClr val="4E5459"/>
              </a:solidFill>
              <a:cs typeface="Arial"/>
            </a:endParaRPr>
          </a:p>
        </p:txBody>
      </p:sp>
      <p:sp>
        <p:nvSpPr>
          <p:cNvPr id="30" name="ZoneTexte 19"/>
          <p:cNvSpPr txBox="1"/>
          <p:nvPr/>
        </p:nvSpPr>
        <p:spPr>
          <a:xfrm>
            <a:off x="7214086" y="4229762"/>
            <a:ext cx="1306028" cy="503754"/>
          </a:xfrm>
          <a:prstGeom prst="rect">
            <a:avLst/>
          </a:prstGeom>
          <a:solidFill>
            <a:schemeClr val="bg1"/>
          </a:solidFill>
        </p:spPr>
        <p:txBody>
          <a:bodyPr wrap="square" lIns="0" tIns="0" rIns="0" bIns="0" rtlCol="0" anchor="t" anchorCtr="0">
            <a:noAutofit/>
          </a:bodyPr>
          <a:lstStyle/>
          <a:p>
            <a:pPr algn="ctr">
              <a:lnSpc>
                <a:spcPct val="90000"/>
              </a:lnSpc>
            </a:pPr>
            <a:r>
              <a:rPr lang="fr-CA" sz="800" dirty="0">
                <a:solidFill>
                  <a:srgbClr val="4E5459"/>
                </a:solidFill>
              </a:rPr>
              <a:t>Notation sectorielle </a:t>
            </a:r>
            <a:br>
              <a:rPr lang="fr-CA" sz="800" dirty="0">
                <a:solidFill>
                  <a:srgbClr val="4E5459"/>
                </a:solidFill>
              </a:rPr>
            </a:br>
            <a:r>
              <a:rPr lang="fr-CA" sz="800" dirty="0">
                <a:solidFill>
                  <a:srgbClr val="4E5459"/>
                </a:solidFill>
              </a:rPr>
              <a:t>selon les facteurs ESG </a:t>
            </a:r>
            <a:br>
              <a:rPr lang="fr-CA" sz="800" dirty="0">
                <a:solidFill>
                  <a:srgbClr val="4E5459"/>
                </a:solidFill>
              </a:rPr>
            </a:br>
            <a:r>
              <a:rPr lang="fr-CA" sz="800" dirty="0">
                <a:solidFill>
                  <a:srgbClr val="4E5459"/>
                </a:solidFill>
              </a:rPr>
              <a:t>(AAA-CCC)</a:t>
            </a:r>
            <a:endParaRPr lang="fr-CA" sz="800" baseline="30000" dirty="0">
              <a:solidFill>
                <a:srgbClr val="4E5459"/>
              </a:solidFill>
              <a:cs typeface="Arial"/>
            </a:endParaRPr>
          </a:p>
        </p:txBody>
      </p:sp>
      <p:sp>
        <p:nvSpPr>
          <p:cNvPr id="31" name="ZoneTexte 10"/>
          <p:cNvSpPr txBox="1"/>
          <p:nvPr/>
        </p:nvSpPr>
        <p:spPr>
          <a:xfrm>
            <a:off x="6012179" y="3552111"/>
            <a:ext cx="1104901" cy="706884"/>
          </a:xfrm>
          <a:prstGeom prst="rect">
            <a:avLst/>
          </a:prstGeom>
          <a:solidFill>
            <a:schemeClr val="bg1"/>
          </a:solidFill>
        </p:spPr>
        <p:txBody>
          <a:bodyPr wrap="square" lIns="0" tIns="0" rIns="0" bIns="0" rtlCol="0" anchor="t" anchorCtr="0">
            <a:noAutofit/>
          </a:bodyPr>
          <a:lstStyle/>
          <a:p>
            <a:pPr algn="ctr">
              <a:lnSpc>
                <a:spcPct val="90000"/>
              </a:lnSpc>
            </a:pPr>
            <a:r>
              <a:rPr lang="fr-CA" sz="800" spc="-20" dirty="0">
                <a:solidFill>
                  <a:srgbClr val="4E5459"/>
                </a:solidFill>
              </a:rPr>
              <a:t>Se concentrer sur </a:t>
            </a:r>
            <a:r>
              <a:rPr lang="fr-CA" sz="800" b="1" spc="-20" dirty="0">
                <a:solidFill>
                  <a:srgbClr val="4E5459"/>
                </a:solidFill>
              </a:rPr>
              <a:t>l’exposition aux risques</a:t>
            </a:r>
            <a:r>
              <a:rPr lang="fr-CA" sz="800" spc="-20" dirty="0">
                <a:solidFill>
                  <a:srgbClr val="4E5459"/>
                </a:solidFill>
              </a:rPr>
              <a:t>, pas seulement sur la divulgation</a:t>
            </a:r>
            <a:br>
              <a:rPr lang="fr-CA" sz="800" spc="-20" dirty="0">
                <a:solidFill>
                  <a:srgbClr val="4E5459"/>
                </a:solidFill>
              </a:rPr>
            </a:br>
            <a:r>
              <a:rPr lang="fr-CA" sz="800" spc="-20" dirty="0">
                <a:solidFill>
                  <a:srgbClr val="4E5459"/>
                </a:solidFill>
              </a:rPr>
              <a:t>de ceux-ci</a:t>
            </a:r>
            <a:endParaRPr lang="fr-CA" sz="800" spc="-20" dirty="0">
              <a:solidFill>
                <a:srgbClr val="4E5459"/>
              </a:solidFill>
              <a:cs typeface="Arial"/>
            </a:endParaRPr>
          </a:p>
        </p:txBody>
      </p:sp>
      <p:sp>
        <p:nvSpPr>
          <p:cNvPr id="32" name="ZoneTexte 18"/>
          <p:cNvSpPr txBox="1"/>
          <p:nvPr/>
        </p:nvSpPr>
        <p:spPr>
          <a:xfrm>
            <a:off x="6050279" y="4215437"/>
            <a:ext cx="1074421" cy="630883"/>
          </a:xfrm>
          <a:prstGeom prst="rect">
            <a:avLst/>
          </a:prstGeom>
          <a:solidFill>
            <a:schemeClr val="bg1"/>
          </a:solidFill>
        </p:spPr>
        <p:txBody>
          <a:bodyPr wrap="square" lIns="0" tIns="0" rIns="0" bIns="0" rtlCol="0" anchor="t" anchorCtr="0">
            <a:noAutofit/>
          </a:bodyPr>
          <a:lstStyle/>
          <a:p>
            <a:pPr algn="ctr">
              <a:lnSpc>
                <a:spcPct val="90000"/>
              </a:lnSpc>
            </a:pPr>
            <a:r>
              <a:rPr lang="fr-CA" sz="800" dirty="0">
                <a:solidFill>
                  <a:srgbClr val="4E5459"/>
                </a:solidFill>
              </a:rPr>
              <a:t>Les modèles de notation évaluent l’exposition au risque et la gestion du risque</a:t>
            </a:r>
            <a:endParaRPr lang="fr-CA" sz="800" baseline="30000" dirty="0">
              <a:solidFill>
                <a:srgbClr val="4E5459"/>
              </a:solidFill>
              <a:cs typeface="Arial"/>
            </a:endParaRPr>
          </a:p>
        </p:txBody>
      </p:sp>
      <p:sp>
        <p:nvSpPr>
          <p:cNvPr id="33" name="ZoneTexte 9"/>
          <p:cNvSpPr txBox="1"/>
          <p:nvPr/>
        </p:nvSpPr>
        <p:spPr>
          <a:xfrm>
            <a:off x="4701540" y="3598108"/>
            <a:ext cx="1165860" cy="600512"/>
          </a:xfrm>
          <a:prstGeom prst="rect">
            <a:avLst/>
          </a:prstGeom>
          <a:solidFill>
            <a:schemeClr val="bg1"/>
          </a:solidFill>
        </p:spPr>
        <p:txBody>
          <a:bodyPr wrap="square" lIns="0" tIns="0" rIns="0" bIns="0" rtlCol="0" anchor="t" anchorCtr="0">
            <a:noAutofit/>
          </a:bodyPr>
          <a:lstStyle/>
          <a:p>
            <a:pPr algn="ctr">
              <a:lnSpc>
                <a:spcPct val="90000"/>
              </a:lnSpc>
            </a:pPr>
            <a:r>
              <a:rPr lang="fr-CA" sz="800" spc="-20" dirty="0">
                <a:solidFill>
                  <a:srgbClr val="4E5459"/>
                </a:solidFill>
              </a:rPr>
              <a:t>Se concentrer sur </a:t>
            </a:r>
            <a:r>
              <a:rPr lang="fr-CA" sz="800" b="1" spc="-20" dirty="0">
                <a:solidFill>
                  <a:srgbClr val="4E5459"/>
                </a:solidFill>
              </a:rPr>
              <a:t>les facteurs ESG les plus pertinents</a:t>
            </a:r>
            <a:r>
              <a:rPr lang="fr-CA" sz="800" spc="-20" dirty="0">
                <a:solidFill>
                  <a:srgbClr val="4E5459"/>
                </a:solidFill>
              </a:rPr>
              <a:t>  par secteur</a:t>
            </a:r>
            <a:endParaRPr lang="fr-CA" sz="800" spc="-20" dirty="0">
              <a:solidFill>
                <a:srgbClr val="4E5459"/>
              </a:solidFill>
              <a:cs typeface="Arial"/>
            </a:endParaRPr>
          </a:p>
        </p:txBody>
      </p:sp>
      <p:sp>
        <p:nvSpPr>
          <p:cNvPr id="34" name="ZoneTexte 17"/>
          <p:cNvSpPr txBox="1"/>
          <p:nvPr/>
        </p:nvSpPr>
        <p:spPr>
          <a:xfrm>
            <a:off x="4757061" y="4246252"/>
            <a:ext cx="1087479" cy="451866"/>
          </a:xfrm>
          <a:prstGeom prst="rect">
            <a:avLst/>
          </a:prstGeom>
          <a:solidFill>
            <a:schemeClr val="bg1"/>
          </a:solidFill>
        </p:spPr>
        <p:txBody>
          <a:bodyPr wrap="square" lIns="0" tIns="0" rIns="0" bIns="0" rtlCol="0" anchor="t" anchorCtr="0">
            <a:noAutofit/>
          </a:bodyPr>
          <a:lstStyle/>
          <a:p>
            <a:pPr algn="ctr">
              <a:lnSpc>
                <a:spcPct val="90000"/>
              </a:lnSpc>
            </a:pPr>
            <a:r>
              <a:rPr lang="fr-CA" sz="800" dirty="0">
                <a:solidFill>
                  <a:srgbClr val="4E5459"/>
                </a:solidFill>
              </a:rPr>
              <a:t>Approche quantitative + consultation annuelle</a:t>
            </a:r>
            <a:endParaRPr lang="fr-CA" sz="800" baseline="30000" dirty="0">
              <a:solidFill>
                <a:srgbClr val="4E5459"/>
              </a:solidFill>
              <a:cs typeface="Arial"/>
            </a:endParaRPr>
          </a:p>
        </p:txBody>
      </p:sp>
      <p:sp>
        <p:nvSpPr>
          <p:cNvPr id="35" name="ZoneTexte 8"/>
          <p:cNvSpPr txBox="1"/>
          <p:nvPr/>
        </p:nvSpPr>
        <p:spPr>
          <a:xfrm>
            <a:off x="3360420" y="3589413"/>
            <a:ext cx="1150620" cy="578727"/>
          </a:xfrm>
          <a:prstGeom prst="rect">
            <a:avLst/>
          </a:prstGeom>
          <a:solidFill>
            <a:schemeClr val="bg1"/>
          </a:solidFill>
        </p:spPr>
        <p:txBody>
          <a:bodyPr wrap="square" lIns="0" tIns="0" rIns="0" bIns="0" rtlCol="0" anchor="t" anchorCtr="0">
            <a:noAutofit/>
          </a:bodyPr>
          <a:lstStyle/>
          <a:p>
            <a:pPr algn="ctr">
              <a:lnSpc>
                <a:spcPct val="90000"/>
              </a:lnSpc>
            </a:pPr>
            <a:r>
              <a:rPr lang="fr-CA" sz="800" spc="-20" dirty="0">
                <a:solidFill>
                  <a:srgbClr val="4E5459"/>
                </a:solidFill>
              </a:rPr>
              <a:t>L’analyse commence par une </a:t>
            </a:r>
            <a:r>
              <a:rPr lang="fr-CA" sz="800" b="1" spc="-20" dirty="0">
                <a:solidFill>
                  <a:srgbClr val="4E5459"/>
                </a:solidFill>
              </a:rPr>
              <a:t>évaluation approfondie de la gouvernance</a:t>
            </a:r>
            <a:endParaRPr lang="fr-CA" sz="800" b="1" spc="-20" dirty="0">
              <a:solidFill>
                <a:srgbClr val="4E5459"/>
              </a:solidFill>
              <a:cs typeface="Arial"/>
            </a:endParaRPr>
          </a:p>
        </p:txBody>
      </p:sp>
      <p:sp>
        <p:nvSpPr>
          <p:cNvPr id="36" name="ZoneTexte 16"/>
          <p:cNvSpPr txBox="1"/>
          <p:nvPr/>
        </p:nvSpPr>
        <p:spPr>
          <a:xfrm>
            <a:off x="3223259" y="4215022"/>
            <a:ext cx="1412339" cy="585578"/>
          </a:xfrm>
          <a:prstGeom prst="rect">
            <a:avLst/>
          </a:prstGeom>
          <a:solidFill>
            <a:schemeClr val="bg1"/>
          </a:solidFill>
        </p:spPr>
        <p:txBody>
          <a:bodyPr wrap="square" lIns="0" tIns="0" rIns="0" bIns="0" rtlCol="0" anchor="t" anchorCtr="0">
            <a:noAutofit/>
          </a:bodyPr>
          <a:lstStyle/>
          <a:p>
            <a:pPr algn="ctr">
              <a:lnSpc>
                <a:spcPct val="90000"/>
              </a:lnSpc>
            </a:pPr>
            <a:r>
              <a:rPr lang="fr-CA" sz="800" dirty="0">
                <a:solidFill>
                  <a:srgbClr val="4E5459"/>
                </a:solidFill>
              </a:rPr>
              <a:t>Structure de propriété, conseil d’administration, rémunération, comptabilité et comportement </a:t>
            </a:r>
            <a:br>
              <a:rPr lang="fr-CA" sz="800" dirty="0">
                <a:solidFill>
                  <a:srgbClr val="4E5459"/>
                </a:solidFill>
              </a:rPr>
            </a:br>
            <a:r>
              <a:rPr lang="fr-CA" sz="800" dirty="0">
                <a:solidFill>
                  <a:srgbClr val="4E5459"/>
                </a:solidFill>
              </a:rPr>
              <a:t>de la société</a:t>
            </a:r>
            <a:endParaRPr lang="fr-CA" sz="800" baseline="30000" dirty="0">
              <a:solidFill>
                <a:srgbClr val="4E5459"/>
              </a:solidFill>
              <a:cs typeface="Arial"/>
            </a:endParaRPr>
          </a:p>
        </p:txBody>
      </p:sp>
      <p:sp>
        <p:nvSpPr>
          <p:cNvPr id="5" name="Oval 4"/>
          <p:cNvSpPr/>
          <p:nvPr/>
        </p:nvSpPr>
        <p:spPr>
          <a:xfrm>
            <a:off x="3543300" y="2506980"/>
            <a:ext cx="800100" cy="1059180"/>
          </a:xfrm>
          <a:prstGeom prst="ellipse">
            <a:avLst/>
          </a:prstGeom>
          <a:solidFill>
            <a:srgbClr val="258A7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1" name="Oval 40"/>
          <p:cNvSpPr/>
          <p:nvPr/>
        </p:nvSpPr>
        <p:spPr>
          <a:xfrm>
            <a:off x="4857750" y="2511743"/>
            <a:ext cx="800100" cy="1059180"/>
          </a:xfrm>
          <a:prstGeom prst="ellipse">
            <a:avLst/>
          </a:prstGeom>
          <a:solidFill>
            <a:srgbClr val="39D4B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3" name="Oval 42"/>
          <p:cNvSpPr/>
          <p:nvPr/>
        </p:nvSpPr>
        <p:spPr>
          <a:xfrm>
            <a:off x="6172200" y="2511743"/>
            <a:ext cx="800100" cy="1059180"/>
          </a:xfrm>
          <a:prstGeom prst="ellipse">
            <a:avLst/>
          </a:prstGeom>
          <a:solidFill>
            <a:srgbClr val="FAA45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4" name="Oval 43"/>
          <p:cNvSpPr/>
          <p:nvPr/>
        </p:nvSpPr>
        <p:spPr>
          <a:xfrm>
            <a:off x="7486650" y="2516505"/>
            <a:ext cx="800100" cy="1059180"/>
          </a:xfrm>
          <a:prstGeom prst="ellipse">
            <a:avLst/>
          </a:prstGeom>
          <a:solidFill>
            <a:srgbClr val="7395A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37" name="ZoneTexte 12"/>
          <p:cNvSpPr txBox="1"/>
          <p:nvPr/>
        </p:nvSpPr>
        <p:spPr>
          <a:xfrm>
            <a:off x="3591877" y="2685555"/>
            <a:ext cx="708660" cy="714873"/>
          </a:xfrm>
          <a:prstGeom prst="rect">
            <a:avLst/>
          </a:prstGeom>
          <a:noFill/>
        </p:spPr>
        <p:txBody>
          <a:bodyPr wrap="square" lIns="0" tIns="0" rIns="0" bIns="0" rtlCol="0" anchor="ctr">
            <a:noAutofit/>
          </a:bodyPr>
          <a:lstStyle/>
          <a:p>
            <a:pPr algn="ctr">
              <a:lnSpc>
                <a:spcPct val="110000"/>
              </a:lnSpc>
            </a:pPr>
            <a:r>
              <a:rPr lang="fr-CA" sz="700" dirty="0">
                <a:solidFill>
                  <a:schemeClr val="bg1"/>
                </a:solidFill>
              </a:rPr>
              <a:t>ÉVALUER LA GOUVERNANCE D’ENTREPRISE</a:t>
            </a:r>
            <a:endParaRPr lang="fr-CA" sz="700" baseline="30000" dirty="0">
              <a:solidFill>
                <a:schemeClr val="bg1"/>
              </a:solidFill>
              <a:cs typeface="Arial"/>
            </a:endParaRPr>
          </a:p>
        </p:txBody>
      </p:sp>
      <p:sp>
        <p:nvSpPr>
          <p:cNvPr id="38" name="ZoneTexte 13"/>
          <p:cNvSpPr txBox="1"/>
          <p:nvPr/>
        </p:nvSpPr>
        <p:spPr>
          <a:xfrm>
            <a:off x="4951293" y="2656977"/>
            <a:ext cx="595113" cy="792402"/>
          </a:xfrm>
          <a:prstGeom prst="rect">
            <a:avLst/>
          </a:prstGeom>
          <a:noFill/>
        </p:spPr>
        <p:txBody>
          <a:bodyPr wrap="square" lIns="0" tIns="0" rIns="0" bIns="0" rtlCol="0" anchor="ctr">
            <a:noAutofit/>
          </a:bodyPr>
          <a:lstStyle/>
          <a:p>
            <a:pPr algn="ctr">
              <a:lnSpc>
                <a:spcPct val="110000"/>
              </a:lnSpc>
            </a:pPr>
            <a:r>
              <a:rPr lang="fr-CA" sz="700" dirty="0">
                <a:solidFill>
                  <a:schemeClr val="bg1"/>
                </a:solidFill>
              </a:rPr>
              <a:t>IDENTIFIER LES PRINCIPAUX ENJEUX PAR SECTEUR</a:t>
            </a:r>
            <a:endParaRPr lang="fr-CA" sz="700" baseline="30000" dirty="0">
              <a:solidFill>
                <a:schemeClr val="bg1"/>
              </a:solidFill>
              <a:cs typeface="Arial"/>
            </a:endParaRPr>
          </a:p>
        </p:txBody>
      </p:sp>
      <p:sp>
        <p:nvSpPr>
          <p:cNvPr id="39" name="ZoneTexte 14"/>
          <p:cNvSpPr txBox="1"/>
          <p:nvPr/>
        </p:nvSpPr>
        <p:spPr>
          <a:xfrm>
            <a:off x="6298490" y="2656977"/>
            <a:ext cx="555699" cy="792399"/>
          </a:xfrm>
          <a:prstGeom prst="rect">
            <a:avLst/>
          </a:prstGeom>
          <a:noFill/>
        </p:spPr>
        <p:txBody>
          <a:bodyPr wrap="square" lIns="0" tIns="0" rIns="0" bIns="0" rtlCol="0" anchor="ctr">
            <a:noAutofit/>
          </a:bodyPr>
          <a:lstStyle/>
          <a:p>
            <a:pPr algn="ctr">
              <a:lnSpc>
                <a:spcPct val="110000"/>
              </a:lnSpc>
            </a:pPr>
            <a:r>
              <a:rPr lang="fr-CA" sz="700" dirty="0">
                <a:solidFill>
                  <a:schemeClr val="bg1"/>
                </a:solidFill>
              </a:rPr>
              <a:t>NOTER LES PRINCIPAUX ENJEUX</a:t>
            </a:r>
            <a:br>
              <a:rPr lang="fr-CA" sz="700" dirty="0">
                <a:solidFill>
                  <a:schemeClr val="bg1"/>
                </a:solidFill>
              </a:rPr>
            </a:br>
            <a:r>
              <a:rPr lang="fr-CA" sz="700" dirty="0">
                <a:solidFill>
                  <a:schemeClr val="bg1"/>
                </a:solidFill>
              </a:rPr>
              <a:t>(0-10)</a:t>
            </a:r>
            <a:endParaRPr lang="fr-CA" sz="700" baseline="30000" dirty="0">
              <a:solidFill>
                <a:schemeClr val="bg1"/>
              </a:solidFill>
              <a:cs typeface="Arial"/>
            </a:endParaRPr>
          </a:p>
        </p:txBody>
      </p:sp>
      <p:sp>
        <p:nvSpPr>
          <p:cNvPr id="40" name="ZoneTexte 15"/>
          <p:cNvSpPr txBox="1"/>
          <p:nvPr/>
        </p:nvSpPr>
        <p:spPr>
          <a:xfrm>
            <a:off x="7591426" y="2656977"/>
            <a:ext cx="581342" cy="792402"/>
          </a:xfrm>
          <a:prstGeom prst="rect">
            <a:avLst/>
          </a:prstGeom>
          <a:noFill/>
        </p:spPr>
        <p:txBody>
          <a:bodyPr wrap="square" lIns="0" tIns="0" rIns="0" bIns="0" rtlCol="0" anchor="ctr">
            <a:noAutofit/>
          </a:bodyPr>
          <a:lstStyle/>
          <a:p>
            <a:pPr algn="ctr">
              <a:lnSpc>
                <a:spcPct val="110000"/>
              </a:lnSpc>
            </a:pPr>
            <a:r>
              <a:rPr lang="fr-CA" sz="700" dirty="0">
                <a:solidFill>
                  <a:schemeClr val="bg1"/>
                </a:solidFill>
              </a:rPr>
              <a:t>NOTATIONS ESG FINALES (AAA-CCC)</a:t>
            </a:r>
            <a:endParaRPr lang="fr-CA" sz="700" baseline="30000" dirty="0">
              <a:solidFill>
                <a:schemeClr val="bg1"/>
              </a:solidFill>
              <a:cs typeface="Arial"/>
            </a:endParaRPr>
          </a:p>
        </p:txBody>
      </p:sp>
    </p:spTree>
    <p:extLst>
      <p:ext uri="{BB962C8B-B14F-4D97-AF65-F5344CB8AC3E}">
        <p14:creationId xmlns:p14="http://schemas.microsoft.com/office/powerpoint/2010/main" val="3755060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CD52-BFDB-4906-89ED-9A0DCF09A030}"/>
              </a:ext>
            </a:extLst>
          </p:cNvPr>
          <p:cNvSpPr>
            <a:spLocks noGrp="1"/>
          </p:cNvSpPr>
          <p:nvPr>
            <p:ph type="title"/>
          </p:nvPr>
        </p:nvSpPr>
        <p:spPr>
          <a:xfrm>
            <a:off x="457200" y="0"/>
            <a:ext cx="8686800" cy="914400"/>
          </a:xfrm>
        </p:spPr>
        <p:txBody>
          <a:bodyPr/>
          <a:lstStyle/>
          <a:p>
            <a:r>
              <a:rPr lang="fr-CA" dirty="0"/>
              <a:t>Engagé envers l’investissement responsable – </a:t>
            </a:r>
            <a:br>
              <a:rPr lang="fr-CA" dirty="0"/>
            </a:br>
            <a:r>
              <a:rPr lang="fr-CA" dirty="0"/>
              <a:t>pas de « maquillage vert »</a:t>
            </a:r>
          </a:p>
        </p:txBody>
      </p:sp>
      <p:sp>
        <p:nvSpPr>
          <p:cNvPr id="3" name="Slide Number Placeholder 2">
            <a:extLst>
              <a:ext uri="{FF2B5EF4-FFF2-40B4-BE49-F238E27FC236}">
                <a16:creationId xmlns:a16="http://schemas.microsoft.com/office/drawing/2014/main" id="{ADDEDAE8-D92F-471E-87C0-89BD0649F6EF}"/>
              </a:ext>
            </a:extLst>
          </p:cNvPr>
          <p:cNvSpPr>
            <a:spLocks noGrp="1"/>
          </p:cNvSpPr>
          <p:nvPr>
            <p:ph type="sldNum" sz="quarter" idx="11"/>
          </p:nvPr>
        </p:nvSpPr>
        <p:spPr/>
        <p:txBody>
          <a:bodyPr/>
          <a:lstStyle/>
          <a:p>
            <a:pPr>
              <a:defRPr/>
            </a:pPr>
            <a:fld id="{A8C2AA5B-A104-014F-B9FD-226CAFC3787C}" type="slidenum">
              <a:rPr lang="en-US" smtClean="0"/>
              <a:pPr>
                <a:defRPr/>
              </a:pPr>
              <a:t>17</a:t>
            </a:fld>
            <a:endParaRPr lang="fr-CA" dirty="0"/>
          </a:p>
        </p:txBody>
      </p:sp>
      <p:sp>
        <p:nvSpPr>
          <p:cNvPr id="5" name="Text Placeholder 4">
            <a:extLst>
              <a:ext uri="{FF2B5EF4-FFF2-40B4-BE49-F238E27FC236}">
                <a16:creationId xmlns:a16="http://schemas.microsoft.com/office/drawing/2014/main" id="{BB74366B-FBED-4BE2-9BFB-58ECA3563CA7}"/>
              </a:ext>
            </a:extLst>
          </p:cNvPr>
          <p:cNvSpPr>
            <a:spLocks noGrp="1"/>
          </p:cNvSpPr>
          <p:nvPr>
            <p:ph type="body" sz="quarter" idx="13"/>
          </p:nvPr>
        </p:nvSpPr>
        <p:spPr>
          <a:xfrm>
            <a:off x="457200" y="5898634"/>
            <a:ext cx="8240713" cy="457200"/>
          </a:xfrm>
        </p:spPr>
        <p:txBody>
          <a:bodyPr/>
          <a:lstStyle/>
          <a:p>
            <a:endParaRPr lang="fr-CA" dirty="0"/>
          </a:p>
          <a:p>
            <a:endParaRPr lang="fr-CA" dirty="0"/>
          </a:p>
          <a:p>
            <a:r>
              <a:rPr lang="fr-CA" sz="800" dirty="0"/>
              <a:t>Source : Proxy Insight, PRI. * Il est à noter que, en ce qui concerne le statut d’« endosseur » du Investor Stewardship Group des États-Unis, les investisseurs internationaux qui adhèrent à des principes de gouvernance ou de gérance nationaux, ou qui ont signé des codes de gouvernance ou de gérance d’entreprise dans d’autres territoires qui pourraient ne pas être conformes au </a:t>
            </a:r>
            <a:r>
              <a:rPr lang="fr-CA" sz="800" i="1" dirty="0"/>
              <a:t>Framework for U.S. Stewardship and Governance</a:t>
            </a:r>
            <a:r>
              <a:rPr lang="fr-CA" sz="800" dirty="0"/>
              <a:t> (Cadre américain de gérance et de gouvernance), peuvent toutefois endosser ce dernier afin de démontrer leur adhésion à ces principes de gouvernance et de gérance d’entreprise propres aux États-Unis.</a:t>
            </a:r>
          </a:p>
          <a:p>
            <a:endParaRPr lang="fr-CA" dirty="0"/>
          </a:p>
        </p:txBody>
      </p:sp>
      <p:graphicFrame>
        <p:nvGraphicFramePr>
          <p:cNvPr id="8" name="Table 7">
            <a:extLst>
              <a:ext uri="{FF2B5EF4-FFF2-40B4-BE49-F238E27FC236}">
                <a16:creationId xmlns:a16="http://schemas.microsoft.com/office/drawing/2014/main" id="{DB6BA1C0-2A26-446B-9FC7-8EC087005BCD}"/>
              </a:ext>
            </a:extLst>
          </p:cNvPr>
          <p:cNvGraphicFramePr>
            <a:graphicFrameLocks noGrp="1"/>
          </p:cNvGraphicFramePr>
          <p:nvPr>
            <p:extLst>
              <p:ext uri="{D42A27DB-BD31-4B8C-83A1-F6EECF244321}">
                <p14:modId xmlns:p14="http://schemas.microsoft.com/office/powerpoint/2010/main" val="4074004105"/>
              </p:ext>
            </p:extLst>
          </p:nvPr>
        </p:nvGraphicFramePr>
        <p:xfrm>
          <a:off x="457201" y="850128"/>
          <a:ext cx="8240712" cy="3277421"/>
        </p:xfrm>
        <a:graphic>
          <a:graphicData uri="http://schemas.openxmlformats.org/drawingml/2006/table">
            <a:tbl>
              <a:tblPr/>
              <a:tblGrid>
                <a:gridCol w="2013448">
                  <a:extLst>
                    <a:ext uri="{9D8B030D-6E8A-4147-A177-3AD203B41FA5}">
                      <a16:colId xmlns:a16="http://schemas.microsoft.com/office/drawing/2014/main" val="3703911079"/>
                    </a:ext>
                  </a:extLst>
                </a:gridCol>
                <a:gridCol w="927955">
                  <a:extLst>
                    <a:ext uri="{9D8B030D-6E8A-4147-A177-3AD203B41FA5}">
                      <a16:colId xmlns:a16="http://schemas.microsoft.com/office/drawing/2014/main" val="2478577209"/>
                    </a:ext>
                  </a:extLst>
                </a:gridCol>
                <a:gridCol w="900393">
                  <a:extLst>
                    <a:ext uri="{9D8B030D-6E8A-4147-A177-3AD203B41FA5}">
                      <a16:colId xmlns:a16="http://schemas.microsoft.com/office/drawing/2014/main" val="351377749"/>
                    </a:ext>
                  </a:extLst>
                </a:gridCol>
                <a:gridCol w="946331">
                  <a:extLst>
                    <a:ext uri="{9D8B030D-6E8A-4147-A177-3AD203B41FA5}">
                      <a16:colId xmlns:a16="http://schemas.microsoft.com/office/drawing/2014/main" val="3382922773"/>
                    </a:ext>
                  </a:extLst>
                </a:gridCol>
                <a:gridCol w="854453">
                  <a:extLst>
                    <a:ext uri="{9D8B030D-6E8A-4147-A177-3AD203B41FA5}">
                      <a16:colId xmlns:a16="http://schemas.microsoft.com/office/drawing/2014/main" val="780846840"/>
                    </a:ext>
                  </a:extLst>
                </a:gridCol>
                <a:gridCol w="790108">
                  <a:extLst>
                    <a:ext uri="{9D8B030D-6E8A-4147-A177-3AD203B41FA5}">
                      <a16:colId xmlns:a16="http://schemas.microsoft.com/office/drawing/2014/main" val="3783133600"/>
                    </a:ext>
                  </a:extLst>
                </a:gridCol>
                <a:gridCol w="940575">
                  <a:extLst>
                    <a:ext uri="{9D8B030D-6E8A-4147-A177-3AD203B41FA5}">
                      <a16:colId xmlns:a16="http://schemas.microsoft.com/office/drawing/2014/main" val="57858695"/>
                    </a:ext>
                  </a:extLst>
                </a:gridCol>
                <a:gridCol w="867449">
                  <a:extLst>
                    <a:ext uri="{9D8B030D-6E8A-4147-A177-3AD203B41FA5}">
                      <a16:colId xmlns:a16="http://schemas.microsoft.com/office/drawing/2014/main" val="3463508842"/>
                    </a:ext>
                  </a:extLst>
                </a:gridCol>
              </a:tblGrid>
              <a:tr h="406828">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1" i="0" u="none" strike="noStrike" dirty="0">
                          <a:solidFill>
                            <a:srgbClr val="FFFFFF"/>
                          </a:solidFill>
                          <a:effectLst/>
                          <a:latin typeface="Arial" panose="020B0604020202020204" pitchFamily="34" charset="0"/>
                        </a:rPr>
                        <a:t> </a:t>
                      </a:r>
                    </a:p>
                  </a:txBody>
                  <a:tcPr marL="67500" marR="6750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1" i="0" u="none" strike="noStrike" dirty="0">
                          <a:solidFill>
                            <a:srgbClr val="FFFFFF"/>
                          </a:solidFill>
                          <a:effectLst/>
                          <a:latin typeface="Arial" panose="020B0604020202020204" pitchFamily="34" charset="0"/>
                        </a:rPr>
                        <a:t>BMO</a:t>
                      </a:r>
                      <a:br>
                        <a:rPr sz="900" dirty="0"/>
                      </a:br>
                      <a:r>
                        <a:rPr lang="fr-CA" sz="900" b="1" i="0" u="none" strike="noStrike" dirty="0">
                          <a:solidFill>
                            <a:srgbClr val="FFFFFF"/>
                          </a:solidFill>
                          <a:effectLst/>
                          <a:latin typeface="Arial" panose="020B0604020202020204" pitchFamily="34" charset="0"/>
                        </a:rPr>
                        <a:t>Gestion mondiale d’actifs </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1" i="0" u="none" strike="noStrike" dirty="0">
                          <a:solidFill>
                            <a:srgbClr val="FFFFFF"/>
                          </a:solidFill>
                          <a:effectLst/>
                          <a:latin typeface="Arial" panose="020B0604020202020204" pitchFamily="34" charset="0"/>
                        </a:rPr>
                        <a:t>BlackRock</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1" i="0" u="none" strike="noStrike" dirty="0">
                          <a:solidFill>
                            <a:srgbClr val="FFFFFF"/>
                          </a:solidFill>
                          <a:effectLst/>
                          <a:latin typeface="Arial" panose="020B0604020202020204" pitchFamily="34" charset="0"/>
                        </a:rPr>
                        <a:t>JP Morgan Asset Management</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1" i="0" u="none" strike="noStrike" dirty="0">
                          <a:solidFill>
                            <a:srgbClr val="FFFFFF"/>
                          </a:solidFill>
                          <a:effectLst/>
                          <a:latin typeface="Arial" panose="020B0604020202020204" pitchFamily="34" charset="0"/>
                        </a:rPr>
                        <a:t>UBS</a:t>
                      </a:r>
                      <a:br>
                        <a:rPr sz="900" dirty="0"/>
                      </a:br>
                      <a:r>
                        <a:rPr lang="fr-CA" sz="900" b="1" i="0" u="none" strike="noStrike" dirty="0">
                          <a:solidFill>
                            <a:srgbClr val="FFFFFF"/>
                          </a:solidFill>
                          <a:effectLst/>
                          <a:latin typeface="Arial" panose="020B0604020202020204" pitchFamily="34" charset="0"/>
                        </a:rPr>
                        <a:t>Global Asset Management</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1" i="0" u="none" strike="noStrike" dirty="0">
                          <a:solidFill>
                            <a:srgbClr val="FFFFFF"/>
                          </a:solidFill>
                          <a:effectLst/>
                          <a:latin typeface="Arial" panose="020B0604020202020204" pitchFamily="34" charset="0"/>
                        </a:rPr>
                        <a:t>RBC</a:t>
                      </a:r>
                      <a:br>
                        <a:rPr sz="900" dirty="0"/>
                      </a:br>
                      <a:r>
                        <a:rPr lang="fr-CA" sz="900" b="1" i="0" u="none" strike="noStrike" dirty="0">
                          <a:solidFill>
                            <a:srgbClr val="FFFFFF"/>
                          </a:solidFill>
                          <a:effectLst/>
                          <a:latin typeface="Arial" panose="020B0604020202020204" pitchFamily="34" charset="0"/>
                        </a:rPr>
                        <a:t>Gestion mondiale d’actifs</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1" i="0" u="none" strike="noStrike" dirty="0">
                          <a:solidFill>
                            <a:srgbClr val="FFFFFF"/>
                          </a:solidFill>
                          <a:effectLst/>
                          <a:latin typeface="Arial" panose="020B0604020202020204" pitchFamily="34" charset="0"/>
                        </a:rPr>
                        <a:t>Gestion globale d’actifs</a:t>
                      </a:r>
                      <a:br>
                        <a:rPr sz="900" dirty="0"/>
                      </a:br>
                      <a:r>
                        <a:rPr lang="fr-CA" sz="900" b="1" i="0" u="none" strike="noStrike" dirty="0">
                          <a:solidFill>
                            <a:srgbClr val="FFFFFF"/>
                          </a:solidFill>
                          <a:effectLst/>
                          <a:latin typeface="Arial" panose="020B0604020202020204" pitchFamily="34" charset="0"/>
                        </a:rPr>
                        <a:t>CIBC</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1" i="0" u="none" strike="noStrike" dirty="0">
                          <a:solidFill>
                            <a:srgbClr val="FFFFFF"/>
                          </a:solidFill>
                          <a:effectLst/>
                          <a:latin typeface="Arial" panose="020B0604020202020204" pitchFamily="34" charset="0"/>
                        </a:rPr>
                        <a:t>Gestion de Placements TD</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extLst>
                  <a:ext uri="{0D108BD9-81ED-4DB2-BD59-A6C34878D82A}">
                    <a16:rowId xmlns:a16="http://schemas.microsoft.com/office/drawing/2014/main" val="2301788298"/>
                  </a:ext>
                </a:extLst>
              </a:tr>
              <a:tr h="17457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1" i="0" u="none" strike="noStrike" dirty="0">
                          <a:solidFill>
                            <a:srgbClr val="000000"/>
                          </a:solidFill>
                          <a:effectLst/>
                          <a:latin typeface="Arial" panose="020B0604020202020204" pitchFamily="34" charset="0"/>
                        </a:rPr>
                        <a:t>Statistiques de l’initiative PRI avec les Nations Unies</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extLst>
                  <a:ext uri="{0D108BD9-81ED-4DB2-BD59-A6C34878D82A}">
                    <a16:rowId xmlns:a16="http://schemas.microsoft.com/office/drawing/2014/main" val="3988854187"/>
                  </a:ext>
                </a:extLst>
              </a:tr>
              <a:tr h="158933">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0" i="0" u="none" strike="noStrike" dirty="0">
                          <a:solidFill>
                            <a:srgbClr val="000000"/>
                          </a:solidFill>
                          <a:effectLst/>
                          <a:latin typeface="Arial" panose="020B0604020202020204" pitchFamily="34" charset="0"/>
                        </a:rPr>
                        <a:t>Signataire depuis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2006</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a:solidFill>
                            <a:srgbClr val="000000"/>
                          </a:solidFill>
                          <a:effectLst/>
                          <a:latin typeface="Arial" panose="020B0604020202020204" pitchFamily="34" charset="0"/>
                        </a:rPr>
                        <a:t>2008</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a:solidFill>
                            <a:srgbClr val="000000"/>
                          </a:solidFill>
                          <a:effectLst/>
                          <a:latin typeface="Arial" panose="020B0604020202020204" pitchFamily="34" charset="0"/>
                        </a:rPr>
                        <a:t>2007</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a:solidFill>
                            <a:srgbClr val="000000"/>
                          </a:solidFill>
                          <a:effectLst/>
                          <a:latin typeface="Arial" panose="020B0604020202020204" pitchFamily="34" charset="0"/>
                        </a:rPr>
                        <a:t>2009</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2015</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fr-CA" sz="900" b="0" i="0" u="none" strike="noStrike" dirty="0">
                          <a:solidFill>
                            <a:srgbClr val="000000"/>
                          </a:solidFill>
                          <a:effectLst/>
                          <a:latin typeface="Arial" panose="020B0604020202020204" pitchFamily="34" charset="0"/>
                        </a:rPr>
                        <a:t>2017</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fr-CA" sz="900" b="0" i="0" u="none" strike="noStrike" dirty="0">
                          <a:solidFill>
                            <a:srgbClr val="000000"/>
                          </a:solidFill>
                          <a:effectLst/>
                          <a:latin typeface="Arial" panose="020B0604020202020204" pitchFamily="34" charset="0"/>
                        </a:rPr>
                        <a:t>2008</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801215"/>
                  </a:ext>
                </a:extLst>
              </a:tr>
              <a:tr h="158933">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0" i="0" u="none" strike="noStrike" dirty="0">
                          <a:solidFill>
                            <a:srgbClr val="000000"/>
                          </a:solidFill>
                          <a:effectLst/>
                          <a:latin typeface="Arial" panose="020B0604020202020204" pitchFamily="34" charset="0"/>
                        </a:rPr>
                        <a:t>Note pour la « participation active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A+</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 au-dessus de ses pairs »</a:t>
                      </a:r>
                    </a:p>
                  </a:txBody>
                  <a:tcPr marL="0" marR="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non indiqué</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a:solidFill>
                            <a:srgbClr val="000000"/>
                          </a:solidFill>
                          <a:effectLst/>
                          <a:latin typeface="Arial" panose="020B0604020202020204" pitchFamily="34" charset="0"/>
                        </a:rPr>
                        <a:t>A</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A</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fr-CA" sz="900" b="0" i="0" u="none" strike="noStrike" dirty="0">
                          <a:solidFill>
                            <a:srgbClr val="000000"/>
                          </a:solidFill>
                          <a:effectLst/>
                          <a:latin typeface="Arial" panose="020B0604020202020204" pitchFamily="34" charset="0"/>
                        </a:rPr>
                        <a:t>non indiqué</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fr-CA" sz="900" b="0" i="0" u="none" strike="noStrike" dirty="0">
                          <a:solidFill>
                            <a:srgbClr val="000000"/>
                          </a:solidFill>
                          <a:effectLst/>
                          <a:latin typeface="Arial" panose="020B0604020202020204" pitchFamily="34" charset="0"/>
                        </a:rPr>
                        <a:t>A</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12851"/>
                  </a:ext>
                </a:extLst>
              </a:tr>
              <a:tr h="158933">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0" i="0" u="none" strike="noStrike" dirty="0">
                          <a:solidFill>
                            <a:srgbClr val="000000"/>
                          </a:solidFill>
                          <a:effectLst/>
                          <a:latin typeface="Arial" panose="020B0604020202020204" pitchFamily="34" charset="0"/>
                        </a:rPr>
                        <a:t>Taille de l’équipe IR attitrée</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16</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31</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a:solidFill>
                            <a:srgbClr val="000000"/>
                          </a:solidFill>
                          <a:effectLst/>
                          <a:latin typeface="Arial" panose="020B0604020202020204" pitchFamily="34" charset="0"/>
                        </a:rPr>
                        <a:t>30*</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20</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4</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fr-CA" sz="900" b="0" i="0" u="none" strike="noStrike" dirty="0">
                          <a:solidFill>
                            <a:srgbClr val="000000"/>
                          </a:solidFill>
                          <a:effectLst/>
                          <a:latin typeface="Arial" panose="020B0604020202020204" pitchFamily="34" charset="0"/>
                        </a:rPr>
                        <a:t>non indiqué</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marR="0" lvl="0" indent="0" algn="ctr" defTabSz="422041"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Arial" panose="020B0604020202020204" pitchFamily="34" charset="0"/>
                        </a:rPr>
                        <a:t>non indiqué</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0680541"/>
                  </a:ext>
                </a:extLst>
              </a:tr>
              <a:tr h="71849">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300" b="1" i="0" u="none" strike="noStrike" dirty="0">
                        <a:solidFill>
                          <a:srgbClr val="000000"/>
                        </a:solidFill>
                        <a:effectLst/>
                        <a:latin typeface="Arial" panose="020B0604020202020204" pitchFamily="34" charset="0"/>
                      </a:endParaRPr>
                    </a:p>
                  </a:txBody>
                  <a:tcPr marL="67500" marR="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3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3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702979"/>
                  </a:ext>
                </a:extLst>
              </a:tr>
              <a:tr h="17457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1" i="0" u="none" strike="noStrike" dirty="0">
                          <a:solidFill>
                            <a:srgbClr val="000000"/>
                          </a:solidFill>
                          <a:effectLst/>
                          <a:latin typeface="Arial" panose="020B0604020202020204" pitchFamily="34" charset="0"/>
                        </a:rPr>
                        <a:t>Investor Stewardship Group (ISG) des États-Unis</a:t>
                      </a:r>
                    </a:p>
                  </a:txBody>
                  <a:tcPr marL="67500" marR="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0" i="0" u="none" strike="noStrike" dirty="0">
                          <a:solidFill>
                            <a:srgbClr val="000000"/>
                          </a:solidFill>
                          <a:effectLst/>
                          <a:latin typeface="Arial" panose="020B0604020202020204" pitchFamily="34" charset="0"/>
                        </a:rPr>
                        <a:t>« Endosseur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0" i="0" u="none" strike="noStrike">
                          <a:solidFill>
                            <a:srgbClr val="000000"/>
                          </a:solidFill>
                          <a:effectLst/>
                          <a:latin typeface="Arial" panose="020B0604020202020204" pitchFamily="34" charset="0"/>
                        </a:rPr>
                        <a:t>« Signataire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0" i="0" u="none" strike="noStrike" dirty="0">
                          <a:solidFill>
                            <a:srgbClr val="000000"/>
                          </a:solidFill>
                          <a:effectLst/>
                          <a:latin typeface="Arial" panose="020B0604020202020204" pitchFamily="34" charset="0"/>
                        </a:rPr>
                        <a:t>« Signataire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0" i="0" u="none" strike="noStrike" dirty="0">
                          <a:solidFill>
                            <a:srgbClr val="000000"/>
                          </a:solidFill>
                          <a:effectLst/>
                          <a:latin typeface="Arial" panose="020B0604020202020204" pitchFamily="34" charset="0"/>
                        </a:rPr>
                        <a:t>« Endosseur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0" i="0" u="none" strike="noStrike" dirty="0">
                          <a:solidFill>
                            <a:srgbClr val="000000"/>
                          </a:solidFill>
                          <a:effectLst/>
                          <a:latin typeface="Arial" panose="020B0604020202020204" pitchFamily="34" charset="0"/>
                        </a:rPr>
                        <a:t>« Signataire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0" i="0" u="none" strike="noStrike" dirty="0">
                          <a:solidFill>
                            <a:srgbClr val="000000"/>
                          </a:solidFill>
                          <a:effectLst/>
                          <a:latin typeface="Arial" panose="020B0604020202020204" pitchFamily="34" charset="0"/>
                        </a:rPr>
                        <a:t>Non signé</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0" i="0" u="none" strike="noStrike" dirty="0">
                          <a:solidFill>
                            <a:srgbClr val="000000"/>
                          </a:solidFill>
                          <a:effectLst/>
                          <a:latin typeface="Arial" panose="020B0604020202020204" pitchFamily="34" charset="0"/>
                        </a:rPr>
                        <a:t>« Signataire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extLst>
                  <a:ext uri="{0D108BD9-81ED-4DB2-BD59-A6C34878D82A}">
                    <a16:rowId xmlns:a16="http://schemas.microsoft.com/office/drawing/2014/main" val="1674369786"/>
                  </a:ext>
                </a:extLst>
              </a:tr>
              <a:tr h="71849">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3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1" i="0" u="none" strike="noStrike">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3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24945689"/>
                  </a:ext>
                </a:extLst>
              </a:tr>
              <a:tr h="17457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1" i="0" u="none" strike="noStrike" dirty="0">
                          <a:solidFill>
                            <a:srgbClr val="000000"/>
                          </a:solidFill>
                          <a:effectLst/>
                          <a:latin typeface="Arial" panose="020B0604020202020204" pitchFamily="34" charset="0"/>
                        </a:rPr>
                        <a:t>Votes à l’encontre de la direction</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8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extLst>
                  <a:ext uri="{0D108BD9-81ED-4DB2-BD59-A6C34878D82A}">
                    <a16:rowId xmlns:a16="http://schemas.microsoft.com/office/drawing/2014/main" val="352949518"/>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0" i="0" u="none" strike="noStrike" dirty="0">
                          <a:solidFill>
                            <a:srgbClr val="000000"/>
                          </a:solidFill>
                          <a:effectLst/>
                          <a:latin typeface="Arial" panose="020B0604020202020204" pitchFamily="34" charset="0"/>
                        </a:rPr>
                        <a:t>Amérique du Nord</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24,5</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4,1</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4,6</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12,1</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9,4</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6,7</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9,8</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0479196"/>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0" i="0" u="none" strike="noStrike">
                          <a:solidFill>
                            <a:srgbClr val="000000"/>
                          </a:solidFill>
                          <a:effectLst/>
                          <a:latin typeface="Arial" panose="020B0604020202020204" pitchFamily="34" charset="0"/>
                        </a:rPr>
                        <a:t>Europe</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14,5</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9,9</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7,4</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10,2</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8,8</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6,7</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10,1</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829024"/>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0" i="0" u="none" strike="noStrike">
                          <a:solidFill>
                            <a:srgbClr val="000000"/>
                          </a:solidFill>
                          <a:effectLst/>
                          <a:latin typeface="Arial" panose="020B0604020202020204" pitchFamily="34" charset="0"/>
                        </a:rPr>
                        <a:t>Reste du monde</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24,7</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8,2</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9,7</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12,1</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10,6</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8,1</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9,6</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502550"/>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1" i="0" u="none" strike="noStrike" dirty="0">
                          <a:solidFill>
                            <a:srgbClr val="000000"/>
                          </a:solidFill>
                          <a:effectLst/>
                          <a:latin typeface="Arial" panose="020B0604020202020204" pitchFamily="34" charset="0"/>
                        </a:rPr>
                        <a:t>Éléments précis</a:t>
                      </a:r>
                      <a:r>
                        <a:rPr sz="1600"/>
                        <a:t> </a:t>
                      </a:r>
                      <a:r>
                        <a:rPr lang="fr-CA" sz="900" b="0" i="0" u="none" strike="noStrike" dirty="0">
                          <a:solidFill>
                            <a:srgbClr val="000000"/>
                          </a:solidFill>
                          <a:effectLst/>
                          <a:latin typeface="Arial" panose="020B0604020202020204" pitchFamily="34" charset="0"/>
                        </a:rPr>
                        <a:t>:</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900" b="0" i="0" u="none" strike="noStrike">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900" b="0" i="0" u="none" strike="noStrike">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900" b="0" i="0" u="none" strike="noStrike">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900" b="0" i="0" u="none" strike="noStrike" dirty="0">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900" b="0" i="0" u="none" strike="noStrike" dirty="0">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900" b="0" i="0" u="none" strike="noStrike" dirty="0">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900" b="0" i="0" u="none" strike="noStrike">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8179009"/>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0" i="0" u="none" strike="noStrike">
                          <a:solidFill>
                            <a:srgbClr val="000000"/>
                          </a:solidFill>
                          <a:effectLst/>
                          <a:latin typeface="Arial" panose="020B0604020202020204" pitchFamily="34" charset="0"/>
                        </a:rPr>
                        <a:t>Rémunération</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48,1</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13,4</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12,2</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27,2</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22,9</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13,1</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17,8</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030519"/>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fr-CA" sz="900" b="0" i="0" u="none" strike="noStrike" dirty="0">
                          <a:solidFill>
                            <a:srgbClr val="000000"/>
                          </a:solidFill>
                          <a:effectLst/>
                          <a:latin typeface="Arial" panose="020B0604020202020204" pitchFamily="34" charset="0"/>
                        </a:rPr>
                        <a:t>Élections des administrateurs</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22,6</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3,9</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6,7</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9,0</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fr-CA" sz="900" b="0" i="0" u="none" strike="noStrike" dirty="0">
                          <a:solidFill>
                            <a:srgbClr val="000000"/>
                          </a:solidFill>
                          <a:effectLst/>
                          <a:latin typeface="Arial" panose="020B0604020202020204" pitchFamily="34" charset="0"/>
                        </a:rPr>
                        <a:t>4,6</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a:solidFill>
                            <a:srgbClr val="000000"/>
                          </a:solidFill>
                          <a:effectLst/>
                          <a:latin typeface="Arial" panose="020B0604020202020204" pitchFamily="34" charset="0"/>
                        </a:rPr>
                        <a:t>3</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fr-CA" sz="900" b="0" i="0" u="none" strike="noStrike" dirty="0">
                          <a:solidFill>
                            <a:srgbClr val="000000"/>
                          </a:solidFill>
                          <a:effectLst/>
                          <a:latin typeface="Arial" panose="020B0604020202020204" pitchFamily="34" charset="0"/>
                        </a:rPr>
                        <a:t>6,3</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17671"/>
                  </a:ext>
                </a:extLst>
              </a:tr>
              <a:tr h="138845">
                <a:tc gridSpan="7">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marR="0" lvl="0" indent="0" algn="l" defTabSz="422041" rtl="0" eaLnBrk="1" fontAlgn="b" latinLnBrk="0" hangingPunct="1">
                        <a:lnSpc>
                          <a:spcPct val="100000"/>
                        </a:lnSpc>
                        <a:spcBef>
                          <a:spcPts val="0"/>
                        </a:spcBef>
                        <a:spcAft>
                          <a:spcPts val="0"/>
                        </a:spcAft>
                        <a:buClrTx/>
                        <a:buSzTx/>
                        <a:buFontTx/>
                        <a:buNone/>
                        <a:tabLst/>
                        <a:defRPr/>
                      </a:pPr>
                      <a:r>
                        <a:rPr lang="fr-CA" sz="700" b="0" i="0" u="none" strike="noStrike" dirty="0">
                          <a:solidFill>
                            <a:srgbClr val="000000"/>
                          </a:solidFill>
                          <a:effectLst/>
                          <a:latin typeface="Arial" panose="020B0604020202020204" pitchFamily="34" charset="0"/>
                        </a:rPr>
                        <a:t>Sources : PRI (rapport de 2018), Investor Stewardship Group, Proxy Insight – % des votes à l’encontre de la direction. *interfonctionnel</a:t>
                      </a:r>
                    </a:p>
                  </a:txBody>
                  <a:tcPr marL="0" marR="67500" marT="13500" marB="13500" anchor="b">
                    <a:lnL>
                      <a:noFill/>
                    </a:lnL>
                    <a:lnR>
                      <a:noFill/>
                    </a:lnR>
                    <a:lnT w="6350" cap="flat" cmpd="sng" algn="ctr">
                      <a:solidFill>
                        <a:srgbClr val="AAAAAA"/>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7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9149567"/>
                  </a:ext>
                </a:extLst>
              </a:tr>
            </a:tbl>
          </a:graphicData>
        </a:graphic>
      </p:graphicFrame>
      <p:pic>
        <p:nvPicPr>
          <p:cNvPr id="13" name="Content Placeholder 12">
            <a:extLst>
              <a:ext uri="{FF2B5EF4-FFF2-40B4-BE49-F238E27FC236}">
                <a16:creationId xmlns:a16="http://schemas.microsoft.com/office/drawing/2014/main" id="{662F133B-2A5D-42B0-8566-EF2E17289253}"/>
              </a:ext>
            </a:extLst>
          </p:cNvPr>
          <p:cNvPicPr>
            <a:picLocks noGrp="1" noChangeAspect="1"/>
          </p:cNvPicPr>
          <p:nvPr>
            <p:ph idx="12"/>
          </p:nvPr>
        </p:nvPicPr>
        <p:blipFill>
          <a:blip r:embed="rId3"/>
          <a:stretch>
            <a:fillRect/>
          </a:stretch>
        </p:blipFill>
        <p:spPr>
          <a:xfrm>
            <a:off x="5868144" y="4376765"/>
            <a:ext cx="1866900" cy="1200150"/>
          </a:xfrm>
          <a:prstGeom prst="rect">
            <a:avLst/>
          </a:prstGeom>
        </p:spPr>
      </p:pic>
      <p:pic>
        <p:nvPicPr>
          <p:cNvPr id="11" name="Picture 10">
            <a:extLst>
              <a:ext uri="{FF2B5EF4-FFF2-40B4-BE49-F238E27FC236}">
                <a16:creationId xmlns:a16="http://schemas.microsoft.com/office/drawing/2014/main" id="{32E55A33-A9F1-4DB1-9C4A-C172725CD8E6}"/>
              </a:ext>
            </a:extLst>
          </p:cNvPr>
          <p:cNvPicPr>
            <a:picLocks noChangeAspect="1"/>
          </p:cNvPicPr>
          <p:nvPr/>
        </p:nvPicPr>
        <p:blipFill>
          <a:blip r:embed="rId4"/>
          <a:stretch>
            <a:fillRect/>
          </a:stretch>
        </p:blipFill>
        <p:spPr>
          <a:xfrm>
            <a:off x="796287" y="4376765"/>
            <a:ext cx="1752600" cy="1209675"/>
          </a:xfrm>
          <a:prstGeom prst="rect">
            <a:avLst/>
          </a:prstGeom>
        </p:spPr>
      </p:pic>
      <p:pic>
        <p:nvPicPr>
          <p:cNvPr id="12" name="Picture 11">
            <a:extLst>
              <a:ext uri="{FF2B5EF4-FFF2-40B4-BE49-F238E27FC236}">
                <a16:creationId xmlns:a16="http://schemas.microsoft.com/office/drawing/2014/main" id="{2370E62E-D0BB-43A8-9072-D05FF928AF21}"/>
              </a:ext>
            </a:extLst>
          </p:cNvPr>
          <p:cNvPicPr>
            <a:picLocks noChangeAspect="1"/>
          </p:cNvPicPr>
          <p:nvPr/>
        </p:nvPicPr>
        <p:blipFill>
          <a:blip r:embed="rId5"/>
          <a:stretch>
            <a:fillRect/>
          </a:stretch>
        </p:blipFill>
        <p:spPr>
          <a:xfrm>
            <a:off x="3322038" y="4376765"/>
            <a:ext cx="1933575" cy="1152525"/>
          </a:xfrm>
          <a:prstGeom prst="rect">
            <a:avLst/>
          </a:prstGeom>
        </p:spPr>
      </p:pic>
      <p:sp>
        <p:nvSpPr>
          <p:cNvPr id="14" name="ZoneTexte 3"/>
          <p:cNvSpPr txBox="1"/>
          <p:nvPr/>
        </p:nvSpPr>
        <p:spPr>
          <a:xfrm>
            <a:off x="1574452" y="5096845"/>
            <a:ext cx="959195" cy="504056"/>
          </a:xfrm>
          <a:prstGeom prst="rect">
            <a:avLst/>
          </a:prstGeom>
          <a:solidFill>
            <a:schemeClr val="bg1"/>
          </a:solidFill>
        </p:spPr>
        <p:txBody>
          <a:bodyPr wrap="square" lIns="0" tIns="0" rIns="0" bIns="0" rtlCol="0">
            <a:noAutofit/>
          </a:bodyPr>
          <a:lstStyle/>
          <a:p>
            <a:pPr>
              <a:lnSpc>
                <a:spcPct val="90000"/>
              </a:lnSpc>
              <a:spcBef>
                <a:spcPts val="1000"/>
              </a:spcBef>
            </a:pPr>
            <a:r>
              <a:rPr lang="fr-CA" sz="1000" dirty="0">
                <a:solidFill>
                  <a:srgbClr val="0079C1"/>
                </a:solidFill>
                <a:latin typeface="DaxPro-CondRegular" panose="020B0506030101020102" pitchFamily="34" charset="0"/>
              </a:rPr>
              <a:t>pays dans lesquels nous avons mobilisé des entreprises en 2018</a:t>
            </a:r>
            <a:endParaRPr lang="fr-CA" sz="1000" dirty="0">
              <a:solidFill>
                <a:srgbClr val="0079C1"/>
              </a:solidFill>
              <a:latin typeface="DaxPro-CondRegular" panose="020B0506030101020102" pitchFamily="34" charset="0"/>
              <a:cs typeface="Arial"/>
            </a:endParaRPr>
          </a:p>
        </p:txBody>
      </p:sp>
      <p:sp>
        <p:nvSpPr>
          <p:cNvPr id="15" name="ZoneTexte 14"/>
          <p:cNvSpPr txBox="1"/>
          <p:nvPr/>
        </p:nvSpPr>
        <p:spPr>
          <a:xfrm>
            <a:off x="4094138" y="5142659"/>
            <a:ext cx="1055662" cy="504056"/>
          </a:xfrm>
          <a:prstGeom prst="rect">
            <a:avLst/>
          </a:prstGeom>
          <a:solidFill>
            <a:schemeClr val="bg1"/>
          </a:solidFill>
        </p:spPr>
        <p:txBody>
          <a:bodyPr wrap="square" lIns="0" tIns="0" rIns="0" bIns="0" rtlCol="0">
            <a:noAutofit/>
          </a:bodyPr>
          <a:lstStyle/>
          <a:p>
            <a:pPr>
              <a:lnSpc>
                <a:spcPct val="90000"/>
              </a:lnSpc>
              <a:spcBef>
                <a:spcPts val="1000"/>
              </a:spcBef>
            </a:pPr>
            <a:r>
              <a:rPr lang="fr-CA" sz="1000" dirty="0">
                <a:solidFill>
                  <a:srgbClr val="0079C1"/>
                </a:solidFill>
                <a:latin typeface="DaxPro-CondRegular" panose="020B0506030101020102" pitchFamily="34" charset="0"/>
              </a:rPr>
              <a:t>participation à 10 600 votes en 2018</a:t>
            </a:r>
            <a:endParaRPr lang="fr-CA" sz="1000" dirty="0">
              <a:solidFill>
                <a:srgbClr val="0079C1"/>
              </a:solidFill>
              <a:latin typeface="DaxPro-CondRegular" panose="020B0506030101020102" pitchFamily="34" charset="0"/>
              <a:cs typeface="Arial"/>
            </a:endParaRPr>
          </a:p>
        </p:txBody>
      </p:sp>
      <p:sp>
        <p:nvSpPr>
          <p:cNvPr id="16" name="ZoneTexte 15"/>
          <p:cNvSpPr txBox="1"/>
          <p:nvPr/>
        </p:nvSpPr>
        <p:spPr>
          <a:xfrm>
            <a:off x="6662713" y="5114084"/>
            <a:ext cx="1055662" cy="504056"/>
          </a:xfrm>
          <a:prstGeom prst="rect">
            <a:avLst/>
          </a:prstGeom>
          <a:solidFill>
            <a:schemeClr val="bg1"/>
          </a:solidFill>
        </p:spPr>
        <p:txBody>
          <a:bodyPr wrap="square" lIns="0" tIns="0" rIns="0" bIns="0" rtlCol="0">
            <a:noAutofit/>
          </a:bodyPr>
          <a:lstStyle/>
          <a:p>
            <a:pPr>
              <a:lnSpc>
                <a:spcPct val="90000"/>
              </a:lnSpc>
              <a:spcBef>
                <a:spcPts val="1000"/>
              </a:spcBef>
            </a:pPr>
            <a:r>
              <a:rPr lang="fr-CA" sz="1000" dirty="0">
                <a:solidFill>
                  <a:srgbClr val="0079C1"/>
                </a:solidFill>
                <a:latin typeface="DaxPro-CondRegular" panose="020B0506030101020102" pitchFamily="34" charset="0"/>
              </a:rPr>
              <a:t>entreprises mobilisées relativement à des enjeux ESG en 2018</a:t>
            </a:r>
            <a:endParaRPr lang="fr-CA" sz="1000" dirty="0">
              <a:solidFill>
                <a:srgbClr val="0079C1"/>
              </a:solidFill>
              <a:latin typeface="DaxPro-CondRegular" panose="020B0506030101020102" pitchFamily="34" charset="0"/>
              <a:cs typeface="Arial"/>
            </a:endParaRPr>
          </a:p>
        </p:txBody>
      </p:sp>
      <p:sp>
        <p:nvSpPr>
          <p:cNvPr id="10" name="TextBox 9">
            <a:extLst>
              <a:ext uri="{FF2B5EF4-FFF2-40B4-BE49-F238E27FC236}">
                <a16:creationId xmlns:a16="http://schemas.microsoft.com/office/drawing/2014/main" id="{709B080A-A76E-4F4F-8DC4-443C608D79EA}"/>
              </a:ext>
            </a:extLst>
          </p:cNvPr>
          <p:cNvSpPr txBox="1"/>
          <p:nvPr/>
        </p:nvSpPr>
        <p:spPr>
          <a:xfrm>
            <a:off x="457200" y="4124846"/>
            <a:ext cx="7518531" cy="80152"/>
          </a:xfrm>
          <a:prstGeom prst="rect">
            <a:avLst/>
          </a:prstGeom>
          <a:noFill/>
        </p:spPr>
        <p:txBody>
          <a:bodyPr wrap="square" lIns="0" tIns="0" rIns="0" bIns="0" rtlCol="0">
            <a:noAutofit/>
          </a:bodyPr>
          <a:lstStyle/>
          <a:p>
            <a:pPr>
              <a:spcBef>
                <a:spcPts val="1000"/>
              </a:spcBef>
            </a:pPr>
            <a:r>
              <a:rPr lang="fr-CA" sz="2000" b="1" dirty="0">
                <a:solidFill>
                  <a:schemeClr val="accent1"/>
                </a:solidFill>
                <a:latin typeface="Arial"/>
              </a:rPr>
              <a:t>FNB BMO – Placements passifs et participation active </a:t>
            </a:r>
          </a:p>
        </p:txBody>
      </p:sp>
    </p:spTree>
    <p:extLst>
      <p:ext uri="{BB962C8B-B14F-4D97-AF65-F5344CB8AC3E}">
        <p14:creationId xmlns:p14="http://schemas.microsoft.com/office/powerpoint/2010/main" val="1725722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C4E84-DC36-4C31-B043-AD3BC9EFC66B}"/>
              </a:ext>
            </a:extLst>
          </p:cNvPr>
          <p:cNvSpPr>
            <a:spLocks noGrp="1"/>
          </p:cNvSpPr>
          <p:nvPr>
            <p:ph type="title"/>
          </p:nvPr>
        </p:nvSpPr>
        <p:spPr/>
        <p:txBody>
          <a:bodyPr/>
          <a:lstStyle/>
          <a:p>
            <a:r>
              <a:rPr lang="fr-CA" sz="2100" dirty="0"/>
              <a:t>L’engagement de la société en pratique : Amazon.com</a:t>
            </a:r>
          </a:p>
        </p:txBody>
      </p:sp>
      <p:sp>
        <p:nvSpPr>
          <p:cNvPr id="3" name="Slide Number Placeholder 2">
            <a:extLst>
              <a:ext uri="{FF2B5EF4-FFF2-40B4-BE49-F238E27FC236}">
                <a16:creationId xmlns:a16="http://schemas.microsoft.com/office/drawing/2014/main" id="{78F183F2-7E0A-4F03-9432-F0A3CF2745F8}"/>
              </a:ext>
            </a:extLst>
          </p:cNvPr>
          <p:cNvSpPr>
            <a:spLocks noGrp="1"/>
          </p:cNvSpPr>
          <p:nvPr>
            <p:ph type="sldNum" sz="quarter" idx="11"/>
          </p:nvPr>
        </p:nvSpPr>
        <p:spPr/>
        <p:txBody>
          <a:bodyPr/>
          <a:lstStyle/>
          <a:p>
            <a:pPr>
              <a:defRPr/>
            </a:pPr>
            <a:fld id="{A8C2AA5B-A104-014F-B9FD-226CAFC3787C}" type="slidenum">
              <a:rPr lang="en-US" smtClean="0"/>
              <a:pPr>
                <a:defRPr/>
              </a:pPr>
              <a:t>18</a:t>
            </a:fld>
            <a:endParaRPr lang="fr-CA" dirty="0"/>
          </a:p>
        </p:txBody>
      </p:sp>
      <p:sp>
        <p:nvSpPr>
          <p:cNvPr id="4" name="Text Placeholder 3">
            <a:extLst>
              <a:ext uri="{FF2B5EF4-FFF2-40B4-BE49-F238E27FC236}">
                <a16:creationId xmlns:a16="http://schemas.microsoft.com/office/drawing/2014/main" id="{3F9C3DA9-259A-434C-8B34-E55E6B8656A8}"/>
              </a:ext>
            </a:extLst>
          </p:cNvPr>
          <p:cNvSpPr>
            <a:spLocks noGrp="1"/>
          </p:cNvSpPr>
          <p:nvPr>
            <p:ph type="body" sz="quarter" idx="16"/>
          </p:nvPr>
        </p:nvSpPr>
        <p:spPr/>
        <p:txBody>
          <a:bodyPr/>
          <a:lstStyle/>
          <a:p>
            <a:pPr marL="0" indent="0">
              <a:buNone/>
            </a:pPr>
            <a:r>
              <a:rPr lang="fr-CA" sz="900" dirty="0"/>
              <a:t>Source : BMO Gestion mondiale d’actifs. Aux fins d’illustration seulement. Cela ne constitue pas une recommandation d’achat ni de vente des titres mentionnés.</a:t>
            </a:r>
          </a:p>
        </p:txBody>
      </p:sp>
      <p:pic>
        <p:nvPicPr>
          <p:cNvPr id="5" name="Picture 4" descr="https://upload.wikimedia.org/wikipedia/commons/thumb/6/62/Amazon.com-Logo.svg/256px-Amazon.com-Logo.svg.png">
            <a:extLst>
              <a:ext uri="{FF2B5EF4-FFF2-40B4-BE49-F238E27FC236}">
                <a16:creationId xmlns:a16="http://schemas.microsoft.com/office/drawing/2014/main" id="{57F99D8B-982F-4F06-89CE-2213DC3C3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488" y="418002"/>
            <a:ext cx="1629810" cy="3310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CE4FFA0-3C6C-48A5-AF51-506ACC989604}"/>
              </a:ext>
            </a:extLst>
          </p:cNvPr>
          <p:cNvSpPr/>
          <p:nvPr/>
        </p:nvSpPr>
        <p:spPr>
          <a:xfrm>
            <a:off x="0" y="1614823"/>
            <a:ext cx="9144000" cy="1544151"/>
          </a:xfrm>
          <a:prstGeom prst="rect">
            <a:avLst/>
          </a:prstGeom>
          <a:solidFill>
            <a:srgbClr val="005789">
              <a:alpha val="15000"/>
            </a:srgbClr>
          </a:solidFill>
          <a:ln w="9525" cap="flat" cmpd="sng" algn="ctr">
            <a:noFill/>
            <a:prstDash val="solid"/>
          </a:ln>
          <a:effectLst/>
        </p:spPr>
        <p:txBody>
          <a:bodyPr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7BEB9CE5-01AD-48CB-9701-9D66240CCC71}"/>
              </a:ext>
            </a:extLst>
          </p:cNvPr>
          <p:cNvSpPr/>
          <p:nvPr/>
        </p:nvSpPr>
        <p:spPr>
          <a:xfrm>
            <a:off x="0" y="3158971"/>
            <a:ext cx="9144000" cy="2084210"/>
          </a:xfrm>
          <a:prstGeom prst="rect">
            <a:avLst/>
          </a:prstGeom>
          <a:solidFill>
            <a:srgbClr val="CCE4F3">
              <a:alpha val="25000"/>
            </a:srgbClr>
          </a:solidFill>
          <a:ln w="9525" cap="flat" cmpd="sng" algn="ctr">
            <a:noFill/>
            <a:prstDash val="solid"/>
          </a:ln>
          <a:effectLst/>
        </p:spPr>
        <p:txBody>
          <a:bodyPr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white">
                  <a:lumMod val="50000"/>
                </a:prstClr>
              </a:solidFill>
              <a:effectLst/>
              <a:uLnTx/>
              <a:uFillTx/>
              <a:latin typeface="Arial"/>
              <a:ea typeface="+mn-ea"/>
              <a:cs typeface="+mn-cs"/>
            </a:endParaRPr>
          </a:p>
        </p:txBody>
      </p:sp>
      <p:sp>
        <p:nvSpPr>
          <p:cNvPr id="9" name="Arrow: Right 8">
            <a:extLst>
              <a:ext uri="{FF2B5EF4-FFF2-40B4-BE49-F238E27FC236}">
                <a16:creationId xmlns:a16="http://schemas.microsoft.com/office/drawing/2014/main" id="{6756C219-A082-42E4-896D-2E5DBC4185A2}"/>
              </a:ext>
            </a:extLst>
          </p:cNvPr>
          <p:cNvSpPr/>
          <p:nvPr/>
        </p:nvSpPr>
        <p:spPr>
          <a:xfrm>
            <a:off x="1726449" y="3006372"/>
            <a:ext cx="6950009" cy="282369"/>
          </a:xfrm>
          <a:prstGeom prst="rightArrow">
            <a:avLst>
              <a:gd name="adj1" fmla="val 100000"/>
              <a:gd name="adj2" fmla="val 50000"/>
            </a:avLst>
          </a:prstGeom>
          <a:solidFill>
            <a:srgbClr val="0079C1"/>
          </a:solidFill>
          <a:ln w="9525" cap="flat" cmpd="sng" algn="ctr">
            <a:noFill/>
            <a:prstDash val="solid"/>
          </a:ln>
          <a:effectLst/>
        </p:spPr>
        <p:txBody>
          <a:bodyPr lIns="0" tIns="0" rIns="0" bIns="0" rtlCol="0" anchor="ctr" anchorCtr="0"/>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1" i="0" u="none" strike="noStrike" kern="0" cap="none" spc="0" normalizeH="0" baseline="0" noProof="0" dirty="0">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EF380863-E480-4DCA-9C53-2D82ABC7BBC3}"/>
              </a:ext>
            </a:extLst>
          </p:cNvPr>
          <p:cNvGrpSpPr/>
          <p:nvPr/>
        </p:nvGrpSpPr>
        <p:grpSpPr>
          <a:xfrm>
            <a:off x="1700872" y="3287468"/>
            <a:ext cx="1962344" cy="1833921"/>
            <a:chOff x="2066485" y="3240282"/>
            <a:chExt cx="2616459" cy="2445228"/>
          </a:xfrm>
        </p:grpSpPr>
        <p:sp>
          <p:nvSpPr>
            <p:cNvPr id="11" name="TextBox 10">
              <a:extLst>
                <a:ext uri="{FF2B5EF4-FFF2-40B4-BE49-F238E27FC236}">
                  <a16:creationId xmlns:a16="http://schemas.microsoft.com/office/drawing/2014/main" id="{5B155F04-4164-429F-8C74-A7255632967E}"/>
                </a:ext>
              </a:extLst>
            </p:cNvPr>
            <p:cNvSpPr txBox="1"/>
            <p:nvPr/>
          </p:nvSpPr>
          <p:spPr>
            <a:xfrm>
              <a:off x="2066485" y="5019510"/>
              <a:ext cx="2616459" cy="666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700" b="1" i="0" u="none" strike="noStrike" cap="none" baseline="0" noProof="0" dirty="0">
                  <a:ln>
                    <a:noFill/>
                  </a:ln>
                  <a:solidFill>
                    <a:srgbClr val="00A9FB"/>
                  </a:solidFill>
                  <a:effectLst/>
                  <a:uLnTx/>
                  <a:uFillTx/>
                  <a:latin typeface="Arial"/>
                </a:rPr>
                <a:t>Dépôt conjoint d’une résolution des actionnaires demandant la production de rapports de meilleure qualité sur le développement durable</a:t>
              </a:r>
            </a:p>
          </p:txBody>
        </p:sp>
        <p:cxnSp>
          <p:nvCxnSpPr>
            <p:cNvPr id="12" name="Straight Connector 11">
              <a:extLst>
                <a:ext uri="{FF2B5EF4-FFF2-40B4-BE49-F238E27FC236}">
                  <a16:creationId xmlns:a16="http://schemas.microsoft.com/office/drawing/2014/main" id="{D97DF073-1D60-4BB3-B5A0-CEF140052038}"/>
                </a:ext>
              </a:extLst>
            </p:cNvPr>
            <p:cNvCxnSpPr>
              <a:cxnSpLocks/>
            </p:cNvCxnSpPr>
            <p:nvPr/>
          </p:nvCxnSpPr>
          <p:spPr>
            <a:xfrm flipV="1">
              <a:off x="4485694" y="3240282"/>
              <a:ext cx="1667" cy="1779228"/>
            </a:xfrm>
            <a:prstGeom prst="line">
              <a:avLst/>
            </a:prstGeom>
            <a:noFill/>
            <a:ln w="6350" cap="flat" cmpd="sng" algn="ctr">
              <a:solidFill>
                <a:srgbClr val="00A9FB"/>
              </a:solidFill>
              <a:prstDash val="solid"/>
            </a:ln>
            <a:effectLst/>
          </p:spPr>
        </p:cxnSp>
      </p:grpSp>
      <p:grpSp>
        <p:nvGrpSpPr>
          <p:cNvPr id="13" name="Group 12">
            <a:extLst>
              <a:ext uri="{FF2B5EF4-FFF2-40B4-BE49-F238E27FC236}">
                <a16:creationId xmlns:a16="http://schemas.microsoft.com/office/drawing/2014/main" id="{51C0AA6B-0CC8-48F4-A9A8-A29081884DE5}"/>
              </a:ext>
            </a:extLst>
          </p:cNvPr>
          <p:cNvGrpSpPr/>
          <p:nvPr/>
        </p:nvGrpSpPr>
        <p:grpSpPr>
          <a:xfrm>
            <a:off x="3367218" y="1780167"/>
            <a:ext cx="1743584" cy="1224761"/>
            <a:chOff x="4273599" y="1230555"/>
            <a:chExt cx="2324778" cy="1633014"/>
          </a:xfrm>
        </p:grpSpPr>
        <p:sp>
          <p:nvSpPr>
            <p:cNvPr id="14" name="TextBox 13">
              <a:extLst>
                <a:ext uri="{FF2B5EF4-FFF2-40B4-BE49-F238E27FC236}">
                  <a16:creationId xmlns:a16="http://schemas.microsoft.com/office/drawing/2014/main" id="{417C660A-2408-49B6-A212-BE05D2C85023}"/>
                </a:ext>
              </a:extLst>
            </p:cNvPr>
            <p:cNvSpPr txBox="1"/>
            <p:nvPr/>
          </p:nvSpPr>
          <p:spPr>
            <a:xfrm>
              <a:off x="4273599" y="1230555"/>
              <a:ext cx="2324778" cy="632221"/>
            </a:xfrm>
            <a:prstGeom prst="rect">
              <a:avLst/>
            </a:prstGeom>
            <a:solidFill>
              <a:sysClr val="window" lastClr="FFFFFF"/>
            </a:solidFill>
            <a:ln w="6350">
              <a:solidFill>
                <a:srgbClr val="005789"/>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900" b="1" i="0" u="none" strike="noStrike" cap="none" baseline="0" noProof="0" dirty="0">
                  <a:ln>
                    <a:noFill/>
                  </a:ln>
                  <a:solidFill>
                    <a:srgbClr val="005789"/>
                  </a:solidFill>
                  <a:effectLst/>
                  <a:uLnTx/>
                  <a:uFillTx/>
                  <a:latin typeface="Arial"/>
                </a:rPr>
                <a:t>A nommé pour la première fois</a:t>
              </a:r>
              <a:br>
                <a:rPr sz="900" dirty="0"/>
              </a:br>
              <a:r>
                <a:rPr kumimoji="0" lang="fr-CA" sz="900" b="1" i="0" u="none" strike="noStrike" cap="none" baseline="0" noProof="0" dirty="0">
                  <a:ln>
                    <a:noFill/>
                  </a:ln>
                  <a:solidFill>
                    <a:srgbClr val="005789"/>
                  </a:solidFill>
                  <a:effectLst/>
                  <a:uLnTx/>
                  <a:uFillTx/>
                  <a:latin typeface="Arial"/>
                </a:rPr>
                <a:t>un chef du développement durable</a:t>
              </a:r>
            </a:p>
          </p:txBody>
        </p:sp>
        <p:cxnSp>
          <p:nvCxnSpPr>
            <p:cNvPr id="15" name="Straight Connector 14">
              <a:extLst>
                <a:ext uri="{FF2B5EF4-FFF2-40B4-BE49-F238E27FC236}">
                  <a16:creationId xmlns:a16="http://schemas.microsoft.com/office/drawing/2014/main" id="{FF572236-49E2-436D-951E-92FF3176D9D7}"/>
                </a:ext>
              </a:extLst>
            </p:cNvPr>
            <p:cNvCxnSpPr>
              <a:cxnSpLocks/>
              <a:stCxn id="14" idx="2"/>
            </p:cNvCxnSpPr>
            <p:nvPr/>
          </p:nvCxnSpPr>
          <p:spPr>
            <a:xfrm flipH="1">
              <a:off x="5412713" y="1862776"/>
              <a:ext cx="23275" cy="1000793"/>
            </a:xfrm>
            <a:prstGeom prst="line">
              <a:avLst/>
            </a:prstGeom>
            <a:noFill/>
            <a:ln w="6350" cap="flat" cmpd="sng" algn="ctr">
              <a:solidFill>
                <a:srgbClr val="005789"/>
              </a:solidFill>
              <a:prstDash val="solid"/>
            </a:ln>
            <a:effectLst/>
          </p:spPr>
        </p:cxnSp>
      </p:grpSp>
      <p:grpSp>
        <p:nvGrpSpPr>
          <p:cNvPr id="16" name="Group 15">
            <a:extLst>
              <a:ext uri="{FF2B5EF4-FFF2-40B4-BE49-F238E27FC236}">
                <a16:creationId xmlns:a16="http://schemas.microsoft.com/office/drawing/2014/main" id="{254712A5-F8C4-4753-9001-1384E7B76D48}"/>
              </a:ext>
            </a:extLst>
          </p:cNvPr>
          <p:cNvGrpSpPr/>
          <p:nvPr/>
        </p:nvGrpSpPr>
        <p:grpSpPr>
          <a:xfrm>
            <a:off x="5586712" y="2356619"/>
            <a:ext cx="1912722" cy="656284"/>
            <a:chOff x="6876539" y="1999157"/>
            <a:chExt cx="2550296" cy="875045"/>
          </a:xfrm>
        </p:grpSpPr>
        <p:sp>
          <p:nvSpPr>
            <p:cNvPr id="17" name="TextBox 16">
              <a:extLst>
                <a:ext uri="{FF2B5EF4-FFF2-40B4-BE49-F238E27FC236}">
                  <a16:creationId xmlns:a16="http://schemas.microsoft.com/office/drawing/2014/main" id="{2CF614AC-624D-462D-ABCC-37B0996B6E06}"/>
                </a:ext>
              </a:extLst>
            </p:cNvPr>
            <p:cNvSpPr txBox="1"/>
            <p:nvPr/>
          </p:nvSpPr>
          <p:spPr>
            <a:xfrm>
              <a:off x="6876539" y="1999157"/>
              <a:ext cx="2550296" cy="528000"/>
            </a:xfrm>
            <a:prstGeom prst="rect">
              <a:avLst/>
            </a:prstGeom>
            <a:solidFill>
              <a:sysClr val="window" lastClr="FFFFFF"/>
            </a:solidFill>
            <a:ln w="6350">
              <a:solidFill>
                <a:srgbClr val="005789"/>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900" b="1" i="0" u="none" strike="noStrike" cap="none" baseline="0" noProof="0" dirty="0">
                  <a:ln>
                    <a:noFill/>
                  </a:ln>
                  <a:solidFill>
                    <a:srgbClr val="005789"/>
                  </a:solidFill>
                  <a:effectLst/>
                  <a:uLnTx/>
                  <a:uFillTx/>
                  <a:latin typeface="Arial"/>
                </a:rPr>
                <a:t>A annoncé une augmentation du salaire minimum aux États-Unis et au Royaume-Uni</a:t>
              </a:r>
            </a:p>
          </p:txBody>
        </p:sp>
        <p:cxnSp>
          <p:nvCxnSpPr>
            <p:cNvPr id="18" name="Straight Connector 17">
              <a:extLst>
                <a:ext uri="{FF2B5EF4-FFF2-40B4-BE49-F238E27FC236}">
                  <a16:creationId xmlns:a16="http://schemas.microsoft.com/office/drawing/2014/main" id="{D6CAF961-8C1F-4073-8CA9-154241067F6D}"/>
                </a:ext>
              </a:extLst>
            </p:cNvPr>
            <p:cNvCxnSpPr>
              <a:cxnSpLocks/>
            </p:cNvCxnSpPr>
            <p:nvPr/>
          </p:nvCxnSpPr>
          <p:spPr>
            <a:xfrm flipH="1" flipV="1">
              <a:off x="9165787" y="2529636"/>
              <a:ext cx="1" cy="344566"/>
            </a:xfrm>
            <a:prstGeom prst="line">
              <a:avLst/>
            </a:prstGeom>
            <a:noFill/>
            <a:ln w="6350" cap="flat" cmpd="sng" algn="ctr">
              <a:solidFill>
                <a:srgbClr val="005789"/>
              </a:solidFill>
              <a:prstDash val="solid"/>
            </a:ln>
            <a:effectLst/>
          </p:spPr>
        </p:cxnSp>
      </p:grpSp>
      <p:grpSp>
        <p:nvGrpSpPr>
          <p:cNvPr id="19" name="Group 18">
            <a:extLst>
              <a:ext uri="{FF2B5EF4-FFF2-40B4-BE49-F238E27FC236}">
                <a16:creationId xmlns:a16="http://schemas.microsoft.com/office/drawing/2014/main" id="{F16B7AE8-B31A-4D61-83C2-BA2E36E34489}"/>
              </a:ext>
            </a:extLst>
          </p:cNvPr>
          <p:cNvGrpSpPr/>
          <p:nvPr/>
        </p:nvGrpSpPr>
        <p:grpSpPr>
          <a:xfrm>
            <a:off x="4308543" y="3286537"/>
            <a:ext cx="1775624" cy="1834844"/>
            <a:chOff x="5519936" y="3239051"/>
            <a:chExt cx="2367499" cy="2446459"/>
          </a:xfrm>
        </p:grpSpPr>
        <p:sp>
          <p:nvSpPr>
            <p:cNvPr id="20" name="TextBox 19">
              <a:extLst>
                <a:ext uri="{FF2B5EF4-FFF2-40B4-BE49-F238E27FC236}">
                  <a16:creationId xmlns:a16="http://schemas.microsoft.com/office/drawing/2014/main" id="{5991F389-4E3C-4F43-AE73-3C5FF62541A3}"/>
                </a:ext>
              </a:extLst>
            </p:cNvPr>
            <p:cNvSpPr txBox="1"/>
            <p:nvPr/>
          </p:nvSpPr>
          <p:spPr>
            <a:xfrm>
              <a:off x="6464585" y="4294622"/>
              <a:ext cx="1422850" cy="576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700" b="1" i="0" u="none" strike="noStrike" cap="none" baseline="0" noProof="0" dirty="0">
                  <a:ln>
                    <a:noFill/>
                  </a:ln>
                  <a:solidFill>
                    <a:srgbClr val="00A9FB"/>
                  </a:solidFill>
                  <a:effectLst/>
                  <a:uLnTx/>
                  <a:uFillTx/>
                  <a:latin typeface="Arial"/>
                </a:rPr>
                <a:t>Conversation téléphonique avec le chef du développement durable</a:t>
              </a:r>
            </a:p>
          </p:txBody>
        </p:sp>
        <p:sp>
          <p:nvSpPr>
            <p:cNvPr id="21" name="TextBox 20">
              <a:extLst>
                <a:ext uri="{FF2B5EF4-FFF2-40B4-BE49-F238E27FC236}">
                  <a16:creationId xmlns:a16="http://schemas.microsoft.com/office/drawing/2014/main" id="{FF819D9F-68BE-4F17-B992-4744A545D582}"/>
                </a:ext>
              </a:extLst>
            </p:cNvPr>
            <p:cNvSpPr txBox="1"/>
            <p:nvPr/>
          </p:nvSpPr>
          <p:spPr>
            <a:xfrm>
              <a:off x="5519936" y="5019510"/>
              <a:ext cx="2367499" cy="666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700" b="1" i="0" u="none" strike="noStrike" cap="none" baseline="0" noProof="0" dirty="0">
                  <a:ln>
                    <a:noFill/>
                  </a:ln>
                  <a:solidFill>
                    <a:srgbClr val="00A9FB"/>
                  </a:solidFill>
                  <a:effectLst/>
                  <a:uLnTx/>
                  <a:uFillTx/>
                  <a:latin typeface="Arial"/>
                </a:rPr>
                <a:t>Création d’une collaboration de 2,3 billions de dollars; envoi d’une lettre au président et chef de la direction pour solliciter la poursuite du dialogue</a:t>
              </a:r>
            </a:p>
          </p:txBody>
        </p:sp>
        <p:cxnSp>
          <p:nvCxnSpPr>
            <p:cNvPr id="22" name="Straight Connector 21">
              <a:extLst>
                <a:ext uri="{FF2B5EF4-FFF2-40B4-BE49-F238E27FC236}">
                  <a16:creationId xmlns:a16="http://schemas.microsoft.com/office/drawing/2014/main" id="{34106486-0752-4D2B-B38B-A2C03ED43924}"/>
                </a:ext>
              </a:extLst>
            </p:cNvPr>
            <p:cNvCxnSpPr>
              <a:cxnSpLocks/>
              <a:stCxn id="20" idx="0"/>
            </p:cNvCxnSpPr>
            <p:nvPr/>
          </p:nvCxnSpPr>
          <p:spPr>
            <a:xfrm flipV="1">
              <a:off x="7176011" y="3239051"/>
              <a:ext cx="0" cy="1055571"/>
            </a:xfrm>
            <a:prstGeom prst="line">
              <a:avLst/>
            </a:prstGeom>
            <a:noFill/>
            <a:ln w="6350" cap="flat" cmpd="sng" algn="ctr">
              <a:solidFill>
                <a:srgbClr val="00A9FB"/>
              </a:solidFill>
              <a:prstDash val="solid"/>
            </a:ln>
            <a:effectLst/>
          </p:spPr>
        </p:cxnSp>
      </p:grpSp>
      <p:cxnSp>
        <p:nvCxnSpPr>
          <p:cNvPr id="23" name="Straight Connector 22">
            <a:extLst>
              <a:ext uri="{FF2B5EF4-FFF2-40B4-BE49-F238E27FC236}">
                <a16:creationId xmlns:a16="http://schemas.microsoft.com/office/drawing/2014/main" id="{59377B3E-BCB3-4FDC-B57D-402CA01F59E7}"/>
              </a:ext>
            </a:extLst>
          </p:cNvPr>
          <p:cNvCxnSpPr>
            <a:cxnSpLocks/>
            <a:stCxn id="20" idx="2"/>
          </p:cNvCxnSpPr>
          <p:nvPr/>
        </p:nvCxnSpPr>
        <p:spPr>
          <a:xfrm>
            <a:off x="5550599" y="4510215"/>
            <a:ext cx="1" cy="111674"/>
          </a:xfrm>
          <a:prstGeom prst="line">
            <a:avLst/>
          </a:prstGeom>
          <a:noFill/>
          <a:ln w="6350" cap="flat" cmpd="sng" algn="ctr">
            <a:solidFill>
              <a:srgbClr val="00A9FB"/>
            </a:solidFill>
            <a:prstDash val="solid"/>
          </a:ln>
          <a:effectLst/>
        </p:spPr>
      </p:cxnSp>
      <p:sp>
        <p:nvSpPr>
          <p:cNvPr id="24" name="TextBox 23">
            <a:extLst>
              <a:ext uri="{FF2B5EF4-FFF2-40B4-BE49-F238E27FC236}">
                <a16:creationId xmlns:a16="http://schemas.microsoft.com/office/drawing/2014/main" id="{747D82FE-1CC1-48C0-B920-3F20E62C7102}"/>
              </a:ext>
            </a:extLst>
          </p:cNvPr>
          <p:cNvSpPr txBox="1"/>
          <p:nvPr/>
        </p:nvSpPr>
        <p:spPr>
          <a:xfrm>
            <a:off x="8154840" y="3039538"/>
            <a:ext cx="425435"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2019</a:t>
            </a:r>
          </a:p>
        </p:txBody>
      </p:sp>
      <p:sp>
        <p:nvSpPr>
          <p:cNvPr id="25" name="TextBox 24">
            <a:extLst>
              <a:ext uri="{FF2B5EF4-FFF2-40B4-BE49-F238E27FC236}">
                <a16:creationId xmlns:a16="http://schemas.microsoft.com/office/drawing/2014/main" id="{17093F66-64DE-420E-8A7F-3BF7A54B3255}"/>
              </a:ext>
            </a:extLst>
          </p:cNvPr>
          <p:cNvSpPr txBox="1"/>
          <p:nvPr/>
        </p:nvSpPr>
        <p:spPr>
          <a:xfrm>
            <a:off x="6698067" y="4078216"/>
            <a:ext cx="1222306" cy="3375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700" b="1" i="0" u="none" strike="noStrike" cap="none" baseline="0" noProof="0" dirty="0">
                <a:ln>
                  <a:noFill/>
                </a:ln>
                <a:solidFill>
                  <a:srgbClr val="00A9FB"/>
                </a:solidFill>
                <a:effectLst/>
                <a:uLnTx/>
                <a:uFillTx/>
                <a:latin typeface="Arial"/>
              </a:rPr>
              <a:t>Deuxième lettre aux investisseurs au sujet d’une collaboration</a:t>
            </a:r>
          </a:p>
        </p:txBody>
      </p:sp>
      <p:cxnSp>
        <p:nvCxnSpPr>
          <p:cNvPr id="26" name="Straight Connector 25">
            <a:extLst>
              <a:ext uri="{FF2B5EF4-FFF2-40B4-BE49-F238E27FC236}">
                <a16:creationId xmlns:a16="http://schemas.microsoft.com/office/drawing/2014/main" id="{41033B84-4991-444A-8BD2-498712FB20DB}"/>
              </a:ext>
            </a:extLst>
          </p:cNvPr>
          <p:cNvCxnSpPr>
            <a:cxnSpLocks/>
            <a:stCxn id="25" idx="0"/>
          </p:cNvCxnSpPr>
          <p:nvPr/>
        </p:nvCxnSpPr>
        <p:spPr>
          <a:xfrm flipV="1">
            <a:off x="7309220" y="3287357"/>
            <a:ext cx="1546" cy="790865"/>
          </a:xfrm>
          <a:prstGeom prst="line">
            <a:avLst/>
          </a:prstGeom>
          <a:noFill/>
          <a:ln w="6350" cap="flat" cmpd="sng" algn="ctr">
            <a:solidFill>
              <a:srgbClr val="00A9FB"/>
            </a:solidFill>
            <a:prstDash val="solid"/>
          </a:ln>
          <a:effectLst/>
        </p:spPr>
      </p:cxnSp>
      <p:grpSp>
        <p:nvGrpSpPr>
          <p:cNvPr id="27" name="Group 26">
            <a:extLst>
              <a:ext uri="{FF2B5EF4-FFF2-40B4-BE49-F238E27FC236}">
                <a16:creationId xmlns:a16="http://schemas.microsoft.com/office/drawing/2014/main" id="{E075F211-E247-457A-A52B-377E3C963A70}"/>
              </a:ext>
            </a:extLst>
          </p:cNvPr>
          <p:cNvGrpSpPr/>
          <p:nvPr/>
        </p:nvGrpSpPr>
        <p:grpSpPr>
          <a:xfrm>
            <a:off x="1703313" y="3294538"/>
            <a:ext cx="816463" cy="976082"/>
            <a:chOff x="2271079" y="3249717"/>
            <a:chExt cx="1088617" cy="1301442"/>
          </a:xfrm>
        </p:grpSpPr>
        <p:sp>
          <p:nvSpPr>
            <p:cNvPr id="28" name="TextBox 27">
              <a:extLst>
                <a:ext uri="{FF2B5EF4-FFF2-40B4-BE49-F238E27FC236}">
                  <a16:creationId xmlns:a16="http://schemas.microsoft.com/office/drawing/2014/main" id="{9B0B640E-1A7B-45D7-941E-BAD78BDB31BC}"/>
                </a:ext>
              </a:extLst>
            </p:cNvPr>
            <p:cNvSpPr txBox="1"/>
            <p:nvPr/>
          </p:nvSpPr>
          <p:spPr>
            <a:xfrm>
              <a:off x="2271079" y="4101159"/>
              <a:ext cx="1088617" cy="450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700" b="1" i="0" u="none" strike="noStrike" cap="none" baseline="0" noProof="0" dirty="0">
                  <a:ln>
                    <a:noFill/>
                  </a:ln>
                  <a:solidFill>
                    <a:srgbClr val="00A9FB"/>
                  </a:solidFill>
                  <a:effectLst/>
                  <a:uLnTx/>
                  <a:uFillTx/>
                  <a:latin typeface="Arial"/>
                </a:rPr>
                <a:t>Amorce d’activités de mobilisation</a:t>
              </a:r>
            </a:p>
          </p:txBody>
        </p:sp>
        <p:cxnSp>
          <p:nvCxnSpPr>
            <p:cNvPr id="29" name="Straight Connector 28">
              <a:extLst>
                <a:ext uri="{FF2B5EF4-FFF2-40B4-BE49-F238E27FC236}">
                  <a16:creationId xmlns:a16="http://schemas.microsoft.com/office/drawing/2014/main" id="{A22C61E4-4C3D-4288-8B85-55A95C0E25AD}"/>
                </a:ext>
              </a:extLst>
            </p:cNvPr>
            <p:cNvCxnSpPr>
              <a:cxnSpLocks/>
              <a:stCxn id="28" idx="0"/>
            </p:cNvCxnSpPr>
            <p:nvPr/>
          </p:nvCxnSpPr>
          <p:spPr>
            <a:xfrm flipV="1">
              <a:off x="2815388" y="3249717"/>
              <a:ext cx="2726" cy="851442"/>
            </a:xfrm>
            <a:prstGeom prst="line">
              <a:avLst/>
            </a:prstGeom>
            <a:noFill/>
            <a:ln w="6350" cap="flat" cmpd="sng" algn="ctr">
              <a:solidFill>
                <a:srgbClr val="00A9FB"/>
              </a:solidFill>
              <a:prstDash val="solid"/>
            </a:ln>
            <a:effectLst/>
          </p:spPr>
        </p:cxnSp>
      </p:grpSp>
      <p:sp>
        <p:nvSpPr>
          <p:cNvPr id="30" name="TextBox 29">
            <a:extLst>
              <a:ext uri="{FF2B5EF4-FFF2-40B4-BE49-F238E27FC236}">
                <a16:creationId xmlns:a16="http://schemas.microsoft.com/office/drawing/2014/main" id="{FBD5EA5F-ECCA-488E-A632-132054C0DF1B}"/>
              </a:ext>
            </a:extLst>
          </p:cNvPr>
          <p:cNvSpPr txBox="1"/>
          <p:nvPr/>
        </p:nvSpPr>
        <p:spPr>
          <a:xfrm>
            <a:off x="6011112" y="1916832"/>
            <a:ext cx="2557332" cy="337500"/>
          </a:xfrm>
          <a:prstGeom prst="rect">
            <a:avLst/>
          </a:prstGeom>
          <a:solidFill>
            <a:sysClr val="window" lastClr="FFFFFF"/>
          </a:solidFill>
          <a:ln w="6350">
            <a:solidFill>
              <a:srgbClr val="005789"/>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900" b="1" i="0" u="none" strike="noStrike" cap="none" baseline="0" noProof="0" dirty="0">
                <a:ln>
                  <a:noFill/>
                </a:ln>
                <a:solidFill>
                  <a:srgbClr val="005789"/>
                </a:solidFill>
                <a:effectLst/>
                <a:uLnTx/>
                <a:uFillTx/>
                <a:latin typeface="Arial"/>
              </a:rPr>
              <a:t>S’est engagée à atteindre la carboneutralité d’ici à</a:t>
            </a:r>
            <a:r>
              <a:rPr lang="fr-CA" sz="900" dirty="0"/>
              <a:t> </a:t>
            </a:r>
            <a:r>
              <a:rPr kumimoji="0" lang="fr-CA" sz="900" b="1" i="0" u="none" strike="noStrike" cap="none" baseline="0" noProof="0" dirty="0">
                <a:ln>
                  <a:noFill/>
                </a:ln>
                <a:solidFill>
                  <a:srgbClr val="005789"/>
                </a:solidFill>
                <a:effectLst/>
                <a:uLnTx/>
                <a:uFillTx/>
                <a:latin typeface="Arial"/>
              </a:rPr>
              <a:t>2040</a:t>
            </a:r>
            <a:endParaRPr kumimoji="0" lang="fr-CA" sz="900" b="1" i="0" u="none" strike="noStrike" kern="0" cap="none" spc="0" normalizeH="0" baseline="0" noProof="0" dirty="0">
              <a:ln>
                <a:noFill/>
              </a:ln>
              <a:solidFill>
                <a:srgbClr val="005789"/>
              </a:solidFill>
              <a:effectLst/>
              <a:highlight>
                <a:srgbClr val="00FF00"/>
              </a:highlight>
              <a:uLnTx/>
              <a:uFillTx/>
              <a:latin typeface="Arial"/>
              <a:cs typeface="Arial"/>
            </a:endParaRPr>
          </a:p>
        </p:txBody>
      </p:sp>
      <p:cxnSp>
        <p:nvCxnSpPr>
          <p:cNvPr id="31" name="Straight Connector 30">
            <a:extLst>
              <a:ext uri="{FF2B5EF4-FFF2-40B4-BE49-F238E27FC236}">
                <a16:creationId xmlns:a16="http://schemas.microsoft.com/office/drawing/2014/main" id="{B67179DA-1193-41BC-A31A-538CF464E7FA}"/>
              </a:ext>
            </a:extLst>
          </p:cNvPr>
          <p:cNvCxnSpPr>
            <a:cxnSpLocks/>
          </p:cNvCxnSpPr>
          <p:nvPr/>
        </p:nvCxnSpPr>
        <p:spPr>
          <a:xfrm flipV="1">
            <a:off x="8321717" y="2254332"/>
            <a:ext cx="0" cy="763480"/>
          </a:xfrm>
          <a:prstGeom prst="line">
            <a:avLst/>
          </a:prstGeom>
          <a:noFill/>
          <a:ln w="6350" cap="flat" cmpd="sng" algn="ctr">
            <a:solidFill>
              <a:srgbClr val="005789"/>
            </a:solidFill>
            <a:prstDash val="solid"/>
          </a:ln>
          <a:effectLst/>
        </p:spPr>
      </p:cxnSp>
      <p:sp>
        <p:nvSpPr>
          <p:cNvPr id="32" name="TextBox 31">
            <a:extLst>
              <a:ext uri="{FF2B5EF4-FFF2-40B4-BE49-F238E27FC236}">
                <a16:creationId xmlns:a16="http://schemas.microsoft.com/office/drawing/2014/main" id="{B0AA8920-C8ED-436D-80BC-8B2FFE1FA72A}"/>
              </a:ext>
            </a:extLst>
          </p:cNvPr>
          <p:cNvSpPr txBox="1"/>
          <p:nvPr/>
        </p:nvSpPr>
        <p:spPr>
          <a:xfrm>
            <a:off x="2669405" y="3039538"/>
            <a:ext cx="380099"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2012</a:t>
            </a:r>
          </a:p>
        </p:txBody>
      </p:sp>
      <p:sp>
        <p:nvSpPr>
          <p:cNvPr id="33" name="TextBox 32">
            <a:extLst>
              <a:ext uri="{FF2B5EF4-FFF2-40B4-BE49-F238E27FC236}">
                <a16:creationId xmlns:a16="http://schemas.microsoft.com/office/drawing/2014/main" id="{14A7CE37-EF9F-4EE4-BC59-CF99910D2C25}"/>
              </a:ext>
            </a:extLst>
          </p:cNvPr>
          <p:cNvSpPr txBox="1"/>
          <p:nvPr/>
        </p:nvSpPr>
        <p:spPr>
          <a:xfrm>
            <a:off x="4731451" y="3039538"/>
            <a:ext cx="416312"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2015</a:t>
            </a:r>
          </a:p>
        </p:txBody>
      </p:sp>
      <p:cxnSp>
        <p:nvCxnSpPr>
          <p:cNvPr id="34" name="Straight Connector 33">
            <a:extLst>
              <a:ext uri="{FF2B5EF4-FFF2-40B4-BE49-F238E27FC236}">
                <a16:creationId xmlns:a16="http://schemas.microsoft.com/office/drawing/2014/main" id="{CE70AF60-4557-4F25-9068-019892985A2E}"/>
              </a:ext>
            </a:extLst>
          </p:cNvPr>
          <p:cNvCxnSpPr>
            <a:cxnSpLocks/>
          </p:cNvCxnSpPr>
          <p:nvPr/>
        </p:nvCxnSpPr>
        <p:spPr>
          <a:xfrm flipV="1">
            <a:off x="8321718" y="3286537"/>
            <a:ext cx="0" cy="248012"/>
          </a:xfrm>
          <a:prstGeom prst="line">
            <a:avLst/>
          </a:prstGeom>
          <a:noFill/>
          <a:ln w="6350" cap="flat" cmpd="sng" algn="ctr">
            <a:solidFill>
              <a:srgbClr val="0079C1"/>
            </a:solidFill>
            <a:prstDash val="solid"/>
          </a:ln>
          <a:effectLst/>
        </p:spPr>
      </p:cxnSp>
      <p:sp>
        <p:nvSpPr>
          <p:cNvPr id="35" name="Rectangle 34">
            <a:extLst>
              <a:ext uri="{FF2B5EF4-FFF2-40B4-BE49-F238E27FC236}">
                <a16:creationId xmlns:a16="http://schemas.microsoft.com/office/drawing/2014/main" id="{D635F787-D4FC-45A3-BAE6-E2E00C5DCBE4}"/>
              </a:ext>
            </a:extLst>
          </p:cNvPr>
          <p:cNvSpPr/>
          <p:nvPr/>
        </p:nvSpPr>
        <p:spPr>
          <a:xfrm>
            <a:off x="7363793" y="3534549"/>
            <a:ext cx="1204653" cy="337500"/>
          </a:xfrm>
          <a:prstGeom prst="rect">
            <a:avLst/>
          </a:prstGeom>
          <a:solidFill>
            <a:sysClr val="window" lastClr="FFFFFF"/>
          </a:solidFill>
          <a:ln w="6350" cap="flat" cmpd="sng" algn="ctr">
            <a:solidFill>
              <a:srgbClr val="0079C1"/>
            </a:solidFill>
            <a:prstDash val="solid"/>
          </a:ln>
          <a:effectLst/>
        </p:spPr>
        <p:txBody>
          <a:bodyPr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fr-CA" sz="700" b="1" i="0" u="none" strike="noStrike" cap="none" baseline="0" noProof="0" dirty="0">
                <a:ln>
                  <a:noFill/>
                </a:ln>
                <a:solidFill>
                  <a:srgbClr val="0079C1"/>
                </a:solidFill>
                <a:effectLst/>
                <a:uLnTx/>
                <a:uFillTx/>
                <a:latin typeface="Arial"/>
              </a:rPr>
              <a:t>Vente du titre d’Amazon.com détenu dans le fonds éthique</a:t>
            </a:r>
          </a:p>
        </p:txBody>
      </p:sp>
      <p:sp>
        <p:nvSpPr>
          <p:cNvPr id="36" name="TextBox 35">
            <a:extLst>
              <a:ext uri="{FF2B5EF4-FFF2-40B4-BE49-F238E27FC236}">
                <a16:creationId xmlns:a16="http://schemas.microsoft.com/office/drawing/2014/main" id="{CDAFE918-0339-455D-93BC-B98BC724C0F8}"/>
              </a:ext>
            </a:extLst>
          </p:cNvPr>
          <p:cNvSpPr txBox="1"/>
          <p:nvPr/>
        </p:nvSpPr>
        <p:spPr>
          <a:xfrm>
            <a:off x="7358608" y="4783883"/>
            <a:ext cx="1209839" cy="337500"/>
          </a:xfrm>
          <a:prstGeom prst="rect">
            <a:avLst/>
          </a:prstGeom>
          <a:solidFill>
            <a:sysClr val="window" lastClr="FFFFFF"/>
          </a:solidFill>
          <a:ln w="6350">
            <a:solidFill>
              <a:srgbClr val="0079C1"/>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700" b="1" i="0" u="none" strike="noStrike" cap="none" baseline="0" noProof="0" dirty="0">
                <a:ln>
                  <a:noFill/>
                </a:ln>
                <a:solidFill>
                  <a:srgbClr val="0079C1"/>
                </a:solidFill>
                <a:effectLst/>
                <a:uLnTx/>
                <a:uFillTx/>
                <a:latin typeface="Arial" panose="020B0604020202020204" pitchFamily="34" charset="0"/>
              </a:rPr>
              <a:t>Poursuite de la mobilisation</a:t>
            </a:r>
          </a:p>
        </p:txBody>
      </p:sp>
      <p:grpSp>
        <p:nvGrpSpPr>
          <p:cNvPr id="37" name="Group 36">
            <a:extLst>
              <a:ext uri="{FF2B5EF4-FFF2-40B4-BE49-F238E27FC236}">
                <a16:creationId xmlns:a16="http://schemas.microsoft.com/office/drawing/2014/main" id="{E72D47D0-D2EB-4426-9CA7-7FCF4EAF9011}"/>
              </a:ext>
            </a:extLst>
          </p:cNvPr>
          <p:cNvGrpSpPr/>
          <p:nvPr/>
        </p:nvGrpSpPr>
        <p:grpSpPr>
          <a:xfrm>
            <a:off x="5901216" y="3288737"/>
            <a:ext cx="1108955" cy="722964"/>
            <a:chOff x="7521451" y="3062287"/>
            <a:chExt cx="1478607" cy="1010640"/>
          </a:xfrm>
        </p:grpSpPr>
        <p:sp>
          <p:nvSpPr>
            <p:cNvPr id="38" name="TextBox 37">
              <a:extLst>
                <a:ext uri="{FF2B5EF4-FFF2-40B4-BE49-F238E27FC236}">
                  <a16:creationId xmlns:a16="http://schemas.microsoft.com/office/drawing/2014/main" id="{05093C8F-7A03-47F6-8BB8-D9AD9982ED3F}"/>
                </a:ext>
              </a:extLst>
            </p:cNvPr>
            <p:cNvSpPr txBox="1"/>
            <p:nvPr/>
          </p:nvSpPr>
          <p:spPr>
            <a:xfrm>
              <a:off x="7521451" y="3506345"/>
              <a:ext cx="1478607" cy="566582"/>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fr-CA" sz="700" b="1" i="0" u="none" strike="noStrike" cap="none" baseline="0" noProof="0" dirty="0">
                  <a:ln>
                    <a:noFill/>
                  </a:ln>
                  <a:solidFill>
                    <a:srgbClr val="00A9FB"/>
                  </a:solidFill>
                  <a:effectLst/>
                  <a:uLnTx/>
                  <a:uFillTx/>
                  <a:latin typeface="Arial"/>
                </a:rPr>
                <a:t>Conversation téléphonique avec le </a:t>
              </a:r>
              <a:br>
                <a:rPr kumimoji="0" lang="fr-CA" sz="700" b="1" i="0" u="none" strike="noStrike" cap="none" baseline="0" noProof="0" dirty="0">
                  <a:ln>
                    <a:noFill/>
                  </a:ln>
                  <a:solidFill>
                    <a:srgbClr val="00A9FB"/>
                  </a:solidFill>
                  <a:effectLst/>
                  <a:uLnTx/>
                  <a:uFillTx/>
                  <a:latin typeface="Arial"/>
                </a:rPr>
              </a:br>
              <a:r>
                <a:rPr kumimoji="0" lang="fr-CA" sz="700" b="1" i="0" u="none" strike="noStrike" cap="none" baseline="0" noProof="0" dirty="0">
                  <a:ln>
                    <a:noFill/>
                  </a:ln>
                  <a:solidFill>
                    <a:srgbClr val="00A9FB"/>
                  </a:solidFill>
                  <a:effectLst/>
                  <a:uLnTx/>
                  <a:uFillTx/>
                  <a:latin typeface="Arial"/>
                </a:rPr>
                <a:t>vice-président, Ressources humaines</a:t>
              </a:r>
            </a:p>
          </p:txBody>
        </p:sp>
        <p:cxnSp>
          <p:nvCxnSpPr>
            <p:cNvPr id="39" name="Straight Connector 38">
              <a:extLst>
                <a:ext uri="{FF2B5EF4-FFF2-40B4-BE49-F238E27FC236}">
                  <a16:creationId xmlns:a16="http://schemas.microsoft.com/office/drawing/2014/main" id="{FA332174-7FBF-4924-BADF-22530800D0A0}"/>
                </a:ext>
              </a:extLst>
            </p:cNvPr>
            <p:cNvCxnSpPr>
              <a:cxnSpLocks/>
              <a:stCxn id="38" idx="0"/>
            </p:cNvCxnSpPr>
            <p:nvPr/>
          </p:nvCxnSpPr>
          <p:spPr>
            <a:xfrm flipV="1">
              <a:off x="8260755" y="3062287"/>
              <a:ext cx="0" cy="444059"/>
            </a:xfrm>
            <a:prstGeom prst="line">
              <a:avLst/>
            </a:prstGeom>
            <a:noFill/>
            <a:ln w="6350" cap="flat" cmpd="sng" algn="ctr">
              <a:solidFill>
                <a:srgbClr val="00A9FB"/>
              </a:solidFill>
              <a:prstDash val="solid"/>
            </a:ln>
            <a:effectLst/>
          </p:spPr>
        </p:cxnSp>
      </p:grpSp>
      <p:sp>
        <p:nvSpPr>
          <p:cNvPr id="40" name="Oval 39">
            <a:extLst>
              <a:ext uri="{FF2B5EF4-FFF2-40B4-BE49-F238E27FC236}">
                <a16:creationId xmlns:a16="http://schemas.microsoft.com/office/drawing/2014/main" id="{A6DDD767-C171-4EA1-BE38-9011E22A12EF}"/>
              </a:ext>
            </a:extLst>
          </p:cNvPr>
          <p:cNvSpPr/>
          <p:nvPr/>
        </p:nvSpPr>
        <p:spPr>
          <a:xfrm>
            <a:off x="462266" y="1884365"/>
            <a:ext cx="1024283" cy="1024283"/>
          </a:xfrm>
          <a:prstGeom prst="ellipse">
            <a:avLst/>
          </a:prstGeom>
          <a:solidFill>
            <a:srgbClr val="005789"/>
          </a:solidFill>
          <a:ln w="9525" cap="flat" cmpd="sng" algn="ctr">
            <a:noFill/>
            <a:prstDash val="solid"/>
          </a:ln>
          <a:effectLst/>
        </p:spPr>
        <p:txBody>
          <a:bodyPr wrap="none"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fr-CA" sz="800" b="1" i="0" u="none" strike="noStrike" cap="none" baseline="0" noProof="0" dirty="0">
                <a:ln>
                  <a:noFill/>
                </a:ln>
                <a:solidFill>
                  <a:prstClr val="white"/>
                </a:solidFill>
                <a:effectLst/>
                <a:uLnTx/>
                <a:uFillTx/>
                <a:latin typeface="Arial"/>
              </a:rPr>
              <a:t>Mesures prises</a:t>
            </a:r>
            <a:br>
              <a:rPr sz="800" dirty="0"/>
            </a:br>
            <a:r>
              <a:rPr kumimoji="0" lang="fr-CA" sz="800" b="1" i="0" u="none" strike="noStrike" cap="none" baseline="0" noProof="0" dirty="0">
                <a:ln>
                  <a:noFill/>
                </a:ln>
                <a:solidFill>
                  <a:prstClr val="white"/>
                </a:solidFill>
                <a:effectLst/>
                <a:uLnTx/>
                <a:uFillTx/>
                <a:latin typeface="Arial"/>
              </a:rPr>
              <a:t>par Amazon.com</a:t>
            </a:r>
          </a:p>
        </p:txBody>
      </p:sp>
      <p:sp>
        <p:nvSpPr>
          <p:cNvPr id="41" name="Oval 40">
            <a:extLst>
              <a:ext uri="{FF2B5EF4-FFF2-40B4-BE49-F238E27FC236}">
                <a16:creationId xmlns:a16="http://schemas.microsoft.com/office/drawing/2014/main" id="{7880BEF8-D90E-48EE-A928-A0F75F0BF3C9}"/>
              </a:ext>
            </a:extLst>
          </p:cNvPr>
          <p:cNvSpPr/>
          <p:nvPr/>
        </p:nvSpPr>
        <p:spPr>
          <a:xfrm>
            <a:off x="426432" y="3709299"/>
            <a:ext cx="1060117" cy="1024283"/>
          </a:xfrm>
          <a:prstGeom prst="ellipse">
            <a:avLst/>
          </a:prstGeom>
          <a:solidFill>
            <a:srgbClr val="00A9FB"/>
          </a:solidFill>
          <a:ln w="9525" cap="flat" cmpd="sng" algn="ctr">
            <a:noFill/>
            <a:prstDash val="solid"/>
          </a:ln>
          <a:effectLst/>
        </p:spPr>
        <p:txBody>
          <a:bodyPr wrap="square"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fr-CA" sz="800" b="1" i="0" u="none" strike="noStrike" cap="none" baseline="0" noProof="0" dirty="0">
                <a:ln>
                  <a:noFill/>
                </a:ln>
                <a:solidFill>
                  <a:prstClr val="white"/>
                </a:solidFill>
                <a:effectLst/>
                <a:uLnTx/>
                <a:uFillTx/>
                <a:latin typeface="Arial"/>
              </a:rPr>
              <a:t>Programme de mobilisation de BMO Gestion mondiale d’actifs</a:t>
            </a:r>
            <a:endParaRPr kumimoji="0" lang="fr-CA" sz="800" b="1" i="0" u="none" strike="noStrike" kern="0" cap="none" spc="0" normalizeH="0" baseline="0" noProof="0" dirty="0">
              <a:ln>
                <a:noFill/>
              </a:ln>
              <a:solidFill>
                <a:prstClr val="white"/>
              </a:solidFill>
              <a:effectLst/>
              <a:uLnTx/>
              <a:uFillTx/>
              <a:latin typeface="Arial"/>
              <a:cs typeface="Arial"/>
            </a:endParaRPr>
          </a:p>
        </p:txBody>
      </p:sp>
      <p:sp>
        <p:nvSpPr>
          <p:cNvPr id="42" name="TextBox 41">
            <a:extLst>
              <a:ext uri="{FF2B5EF4-FFF2-40B4-BE49-F238E27FC236}">
                <a16:creationId xmlns:a16="http://schemas.microsoft.com/office/drawing/2014/main" id="{FEE71633-97E2-4556-AE37-B20760543EC5}"/>
              </a:ext>
            </a:extLst>
          </p:cNvPr>
          <p:cNvSpPr txBox="1"/>
          <p:nvPr/>
        </p:nvSpPr>
        <p:spPr>
          <a:xfrm>
            <a:off x="5452231" y="3039538"/>
            <a:ext cx="441248"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2016</a:t>
            </a:r>
          </a:p>
        </p:txBody>
      </p:sp>
      <p:sp>
        <p:nvSpPr>
          <p:cNvPr id="43" name="TextBox 42">
            <a:extLst>
              <a:ext uri="{FF2B5EF4-FFF2-40B4-BE49-F238E27FC236}">
                <a16:creationId xmlns:a16="http://schemas.microsoft.com/office/drawing/2014/main" id="{94BE127E-6BCC-4287-B00B-7BC7EFC38B71}"/>
              </a:ext>
            </a:extLst>
          </p:cNvPr>
          <p:cNvSpPr txBox="1"/>
          <p:nvPr/>
        </p:nvSpPr>
        <p:spPr>
          <a:xfrm>
            <a:off x="7143888" y="3039538"/>
            <a:ext cx="425435"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2018</a:t>
            </a:r>
          </a:p>
        </p:txBody>
      </p:sp>
      <p:sp>
        <p:nvSpPr>
          <p:cNvPr id="44" name="TextBox 43">
            <a:extLst>
              <a:ext uri="{FF2B5EF4-FFF2-40B4-BE49-F238E27FC236}">
                <a16:creationId xmlns:a16="http://schemas.microsoft.com/office/drawing/2014/main" id="{881D1899-45E6-47F9-BA5A-88FEB9CC2E8D}"/>
              </a:ext>
            </a:extLst>
          </p:cNvPr>
          <p:cNvSpPr txBox="1"/>
          <p:nvPr/>
        </p:nvSpPr>
        <p:spPr>
          <a:xfrm>
            <a:off x="4069690" y="3039538"/>
            <a:ext cx="392288"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2014</a:t>
            </a:r>
          </a:p>
        </p:txBody>
      </p:sp>
      <p:sp>
        <p:nvSpPr>
          <p:cNvPr id="45" name="TextBox 44">
            <a:extLst>
              <a:ext uri="{FF2B5EF4-FFF2-40B4-BE49-F238E27FC236}">
                <a16:creationId xmlns:a16="http://schemas.microsoft.com/office/drawing/2014/main" id="{BAE79863-8BFE-4AC6-874E-28D8C826F813}"/>
              </a:ext>
            </a:extLst>
          </p:cNvPr>
          <p:cNvSpPr txBox="1"/>
          <p:nvPr/>
        </p:nvSpPr>
        <p:spPr>
          <a:xfrm>
            <a:off x="3367217" y="3039538"/>
            <a:ext cx="403410"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2013</a:t>
            </a:r>
          </a:p>
        </p:txBody>
      </p:sp>
      <p:sp>
        <p:nvSpPr>
          <p:cNvPr id="46" name="TextBox 45">
            <a:extLst>
              <a:ext uri="{FF2B5EF4-FFF2-40B4-BE49-F238E27FC236}">
                <a16:creationId xmlns:a16="http://schemas.microsoft.com/office/drawing/2014/main" id="{19AA4339-7227-47C8-9EC8-5BFAC82BBD2F}"/>
              </a:ext>
            </a:extLst>
          </p:cNvPr>
          <p:cNvSpPr txBox="1"/>
          <p:nvPr/>
        </p:nvSpPr>
        <p:spPr>
          <a:xfrm>
            <a:off x="1953302" y="3039538"/>
            <a:ext cx="403411"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2011</a:t>
            </a:r>
          </a:p>
        </p:txBody>
      </p:sp>
      <p:sp>
        <p:nvSpPr>
          <p:cNvPr id="47" name="TextBox 46">
            <a:extLst>
              <a:ext uri="{FF2B5EF4-FFF2-40B4-BE49-F238E27FC236}">
                <a16:creationId xmlns:a16="http://schemas.microsoft.com/office/drawing/2014/main" id="{5AA0563D-4C0D-4279-936C-290DF976023A}"/>
              </a:ext>
            </a:extLst>
          </p:cNvPr>
          <p:cNvSpPr txBox="1"/>
          <p:nvPr/>
        </p:nvSpPr>
        <p:spPr>
          <a:xfrm>
            <a:off x="6279052" y="3039538"/>
            <a:ext cx="425432" cy="237538"/>
          </a:xfrm>
          <a:prstGeom prst="rect">
            <a:avLst/>
          </a:prstGeom>
          <a:noFill/>
        </p:spPr>
        <p:txBody>
          <a:bodyPr wrap="square" lIns="0" tIns="0" rIns="0" bIns="0" rtlCol="0" anchor="ctr" anchorCtr="0">
            <a:noAutofit/>
          </a:bodyPr>
          <a:lstStyle/>
          <a:p>
            <a:pPr defTabSz="342900">
              <a:spcBef>
                <a:spcPts val="750"/>
              </a:spcBef>
            </a:pPr>
            <a:r>
              <a:rPr lang="fr-CA" sz="1200" b="1" dirty="0">
                <a:solidFill>
                  <a:prstClr val="white"/>
                </a:solidFill>
                <a:latin typeface="Arial"/>
              </a:rPr>
              <a:t>2017</a:t>
            </a:r>
          </a:p>
        </p:txBody>
      </p:sp>
      <p:pic>
        <p:nvPicPr>
          <p:cNvPr id="48" name="Picture 47">
            <a:extLst>
              <a:ext uri="{FF2B5EF4-FFF2-40B4-BE49-F238E27FC236}">
                <a16:creationId xmlns:a16="http://schemas.microsoft.com/office/drawing/2014/main" id="{0BF36A04-A43C-4CE7-B15B-66452D062C8E}"/>
              </a:ext>
            </a:extLst>
          </p:cNvPr>
          <p:cNvPicPr>
            <a:picLocks noChangeAspect="1"/>
          </p:cNvPicPr>
          <p:nvPr/>
        </p:nvPicPr>
        <p:blipFill>
          <a:blip r:embed="rId4"/>
          <a:stretch>
            <a:fillRect/>
          </a:stretch>
        </p:blipFill>
        <p:spPr>
          <a:xfrm>
            <a:off x="1655166" y="3492777"/>
            <a:ext cx="431668" cy="431668"/>
          </a:xfrm>
          <a:prstGeom prst="rect">
            <a:avLst/>
          </a:prstGeom>
          <a:ln w="3175">
            <a:noFill/>
          </a:ln>
        </p:spPr>
      </p:pic>
      <p:cxnSp>
        <p:nvCxnSpPr>
          <p:cNvPr id="49" name="Straight Connector 48">
            <a:extLst>
              <a:ext uri="{FF2B5EF4-FFF2-40B4-BE49-F238E27FC236}">
                <a16:creationId xmlns:a16="http://schemas.microsoft.com/office/drawing/2014/main" id="{DC4F7B8E-CB35-431C-8624-F0B2AB20B457}"/>
              </a:ext>
            </a:extLst>
          </p:cNvPr>
          <p:cNvCxnSpPr>
            <a:cxnSpLocks/>
          </p:cNvCxnSpPr>
          <p:nvPr/>
        </p:nvCxnSpPr>
        <p:spPr>
          <a:xfrm>
            <a:off x="3" y="3158970"/>
            <a:ext cx="1703309" cy="0"/>
          </a:xfrm>
          <a:prstGeom prst="line">
            <a:avLst/>
          </a:prstGeom>
          <a:noFill/>
          <a:ln w="25400" cap="flat" cmpd="sng" algn="ctr">
            <a:solidFill>
              <a:sysClr val="window" lastClr="FFFFFF"/>
            </a:solidFill>
            <a:prstDash val="solid"/>
          </a:ln>
          <a:effectLst/>
        </p:spPr>
      </p:cxnSp>
      <p:cxnSp>
        <p:nvCxnSpPr>
          <p:cNvPr id="50" name="Straight Connector 49">
            <a:extLst>
              <a:ext uri="{FF2B5EF4-FFF2-40B4-BE49-F238E27FC236}">
                <a16:creationId xmlns:a16="http://schemas.microsoft.com/office/drawing/2014/main" id="{73EF6650-CECF-4D07-B678-33FAB66802DA}"/>
              </a:ext>
            </a:extLst>
          </p:cNvPr>
          <p:cNvCxnSpPr>
            <a:cxnSpLocks/>
          </p:cNvCxnSpPr>
          <p:nvPr/>
        </p:nvCxnSpPr>
        <p:spPr>
          <a:xfrm>
            <a:off x="8676088" y="3158970"/>
            <a:ext cx="467915" cy="0"/>
          </a:xfrm>
          <a:prstGeom prst="line">
            <a:avLst/>
          </a:prstGeom>
          <a:noFill/>
          <a:ln w="25400" cap="flat" cmpd="sng" algn="ctr">
            <a:solidFill>
              <a:sysClr val="window" lastClr="FFFFFF"/>
            </a:solidFill>
            <a:prstDash val="solid"/>
          </a:ln>
          <a:effectLst/>
        </p:spPr>
      </p:cxnSp>
      <p:pic>
        <p:nvPicPr>
          <p:cNvPr id="51" name="Picture 50">
            <a:extLst>
              <a:ext uri="{FF2B5EF4-FFF2-40B4-BE49-F238E27FC236}">
                <a16:creationId xmlns:a16="http://schemas.microsoft.com/office/drawing/2014/main" id="{F3A82262-A2BF-4D66-ABAE-0D220DADD1D7}"/>
              </a:ext>
            </a:extLst>
          </p:cNvPr>
          <p:cNvPicPr>
            <a:picLocks noChangeAspect="1"/>
          </p:cNvPicPr>
          <p:nvPr/>
        </p:nvPicPr>
        <p:blipFill>
          <a:blip r:embed="rId5"/>
          <a:stretch>
            <a:fillRect/>
          </a:stretch>
        </p:blipFill>
        <p:spPr>
          <a:xfrm>
            <a:off x="5110802" y="3709298"/>
            <a:ext cx="403412" cy="403412"/>
          </a:xfrm>
          <a:prstGeom prst="rect">
            <a:avLst/>
          </a:prstGeom>
          <a:ln w="3175">
            <a:noFill/>
          </a:ln>
        </p:spPr>
      </p:pic>
      <p:pic>
        <p:nvPicPr>
          <p:cNvPr id="52" name="Picture 51">
            <a:extLst>
              <a:ext uri="{FF2B5EF4-FFF2-40B4-BE49-F238E27FC236}">
                <a16:creationId xmlns:a16="http://schemas.microsoft.com/office/drawing/2014/main" id="{45F0F0DD-0E2F-43A2-97C2-FD0CFD85F030}"/>
              </a:ext>
            </a:extLst>
          </p:cNvPr>
          <p:cNvPicPr>
            <a:picLocks noChangeAspect="1"/>
          </p:cNvPicPr>
          <p:nvPr/>
        </p:nvPicPr>
        <p:blipFill>
          <a:blip r:embed="rId6"/>
          <a:stretch>
            <a:fillRect/>
          </a:stretch>
        </p:blipFill>
        <p:spPr>
          <a:xfrm>
            <a:off x="1658932" y="4288076"/>
            <a:ext cx="403412" cy="403412"/>
          </a:xfrm>
          <a:prstGeom prst="rect">
            <a:avLst/>
          </a:prstGeom>
          <a:ln w="3175">
            <a:noFill/>
          </a:ln>
        </p:spPr>
      </p:pic>
      <p:pic>
        <p:nvPicPr>
          <p:cNvPr id="53" name="Picture 52">
            <a:extLst>
              <a:ext uri="{FF2B5EF4-FFF2-40B4-BE49-F238E27FC236}">
                <a16:creationId xmlns:a16="http://schemas.microsoft.com/office/drawing/2014/main" id="{CC6ACA86-6053-41FF-B4B5-4C149E6DC0A1}"/>
              </a:ext>
            </a:extLst>
          </p:cNvPr>
          <p:cNvPicPr>
            <a:picLocks noChangeAspect="1"/>
          </p:cNvPicPr>
          <p:nvPr/>
        </p:nvPicPr>
        <p:blipFill>
          <a:blip r:embed="rId5"/>
          <a:stretch>
            <a:fillRect/>
          </a:stretch>
        </p:blipFill>
        <p:spPr>
          <a:xfrm>
            <a:off x="6489862" y="3270483"/>
            <a:ext cx="403412" cy="403412"/>
          </a:xfrm>
          <a:prstGeom prst="rect">
            <a:avLst/>
          </a:prstGeom>
          <a:ln w="3175">
            <a:noFill/>
          </a:ln>
        </p:spPr>
      </p:pic>
      <p:pic>
        <p:nvPicPr>
          <p:cNvPr id="54" name="Picture 53">
            <a:extLst>
              <a:ext uri="{FF2B5EF4-FFF2-40B4-BE49-F238E27FC236}">
                <a16:creationId xmlns:a16="http://schemas.microsoft.com/office/drawing/2014/main" id="{CC0E54B3-6A36-4229-8F69-635786FAB284}"/>
              </a:ext>
            </a:extLst>
          </p:cNvPr>
          <p:cNvPicPr>
            <a:picLocks noChangeAspect="1"/>
          </p:cNvPicPr>
          <p:nvPr/>
        </p:nvPicPr>
        <p:blipFill>
          <a:blip r:embed="rId6"/>
          <a:stretch>
            <a:fillRect/>
          </a:stretch>
        </p:blipFill>
        <p:spPr>
          <a:xfrm>
            <a:off x="6310795" y="4023367"/>
            <a:ext cx="403412" cy="403412"/>
          </a:xfrm>
          <a:prstGeom prst="rect">
            <a:avLst/>
          </a:prstGeom>
          <a:ln w="3175">
            <a:noFill/>
          </a:ln>
        </p:spPr>
      </p:pic>
      <p:pic>
        <p:nvPicPr>
          <p:cNvPr id="55" name="Picture 54">
            <a:extLst>
              <a:ext uri="{FF2B5EF4-FFF2-40B4-BE49-F238E27FC236}">
                <a16:creationId xmlns:a16="http://schemas.microsoft.com/office/drawing/2014/main" id="{FD61A590-5E14-45C2-9570-626116010E66}"/>
              </a:ext>
            </a:extLst>
          </p:cNvPr>
          <p:cNvPicPr>
            <a:picLocks noChangeAspect="1"/>
          </p:cNvPicPr>
          <p:nvPr/>
        </p:nvPicPr>
        <p:blipFill>
          <a:blip r:embed="rId7"/>
          <a:stretch>
            <a:fillRect/>
          </a:stretch>
        </p:blipFill>
        <p:spPr>
          <a:xfrm>
            <a:off x="7342750" y="4426036"/>
            <a:ext cx="403412" cy="403412"/>
          </a:xfrm>
          <a:prstGeom prst="rect">
            <a:avLst/>
          </a:prstGeom>
          <a:ln w="3175">
            <a:noFill/>
          </a:ln>
        </p:spPr>
      </p:pic>
      <p:pic>
        <p:nvPicPr>
          <p:cNvPr id="56" name="Picture 55">
            <a:extLst>
              <a:ext uri="{FF2B5EF4-FFF2-40B4-BE49-F238E27FC236}">
                <a16:creationId xmlns:a16="http://schemas.microsoft.com/office/drawing/2014/main" id="{4E1F8D88-DFE9-4614-9896-B6383CDBFF47}"/>
              </a:ext>
            </a:extLst>
          </p:cNvPr>
          <p:cNvPicPr>
            <a:picLocks noChangeAspect="1"/>
          </p:cNvPicPr>
          <p:nvPr/>
        </p:nvPicPr>
        <p:blipFill>
          <a:blip r:embed="rId6"/>
          <a:stretch>
            <a:fillRect/>
          </a:stretch>
        </p:blipFill>
        <p:spPr>
          <a:xfrm>
            <a:off x="4265722" y="4281652"/>
            <a:ext cx="403412" cy="403412"/>
          </a:xfrm>
          <a:prstGeom prst="rect">
            <a:avLst/>
          </a:prstGeom>
          <a:ln w="3175">
            <a:noFill/>
          </a:ln>
        </p:spPr>
      </p:pic>
      <p:cxnSp>
        <p:nvCxnSpPr>
          <p:cNvPr id="57" name="Straight Connector 56">
            <a:extLst>
              <a:ext uri="{FF2B5EF4-FFF2-40B4-BE49-F238E27FC236}">
                <a16:creationId xmlns:a16="http://schemas.microsoft.com/office/drawing/2014/main" id="{1AA40FB5-B26A-4848-8672-95F2D30AECB5}"/>
              </a:ext>
            </a:extLst>
          </p:cNvPr>
          <p:cNvCxnSpPr>
            <a:cxnSpLocks/>
          </p:cNvCxnSpPr>
          <p:nvPr/>
        </p:nvCxnSpPr>
        <p:spPr>
          <a:xfrm flipH="1" flipV="1">
            <a:off x="8321172" y="3873586"/>
            <a:ext cx="15149" cy="930025"/>
          </a:xfrm>
          <a:prstGeom prst="line">
            <a:avLst/>
          </a:prstGeom>
          <a:noFill/>
          <a:ln w="6350" cap="flat" cmpd="sng" algn="ctr">
            <a:solidFill>
              <a:srgbClr val="0079C1"/>
            </a:solidFill>
            <a:prstDash val="solid"/>
          </a:ln>
          <a:effectLst/>
        </p:spPr>
      </p:cxnSp>
    </p:spTree>
    <p:extLst>
      <p:ext uri="{BB962C8B-B14F-4D97-AF65-F5344CB8AC3E}">
        <p14:creationId xmlns:p14="http://schemas.microsoft.com/office/powerpoint/2010/main" val="4126991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569B-427A-42E2-9D09-3BC375788F2A}"/>
              </a:ext>
            </a:extLst>
          </p:cNvPr>
          <p:cNvSpPr>
            <a:spLocks noGrp="1"/>
          </p:cNvSpPr>
          <p:nvPr>
            <p:ph type="title"/>
          </p:nvPr>
        </p:nvSpPr>
        <p:spPr/>
        <p:txBody>
          <a:bodyPr/>
          <a:lstStyle/>
          <a:p>
            <a:r>
              <a:rPr lang="fr-CA"/>
              <a:t>MSCI – Notre précieux partenaire</a:t>
            </a:r>
            <a:endParaRPr lang="fr-CA" dirty="0"/>
          </a:p>
        </p:txBody>
      </p:sp>
      <p:sp>
        <p:nvSpPr>
          <p:cNvPr id="3" name="Slide Number Placeholder 2">
            <a:extLst>
              <a:ext uri="{FF2B5EF4-FFF2-40B4-BE49-F238E27FC236}">
                <a16:creationId xmlns:a16="http://schemas.microsoft.com/office/drawing/2014/main" id="{87320BEC-7621-4E13-80A7-2D29DC0248AB}"/>
              </a:ext>
            </a:extLst>
          </p:cNvPr>
          <p:cNvSpPr>
            <a:spLocks noGrp="1"/>
          </p:cNvSpPr>
          <p:nvPr>
            <p:ph type="sldNum" sz="quarter" idx="11"/>
          </p:nvPr>
        </p:nvSpPr>
        <p:spPr/>
        <p:txBody>
          <a:bodyPr/>
          <a:lstStyle/>
          <a:p>
            <a:pPr>
              <a:defRPr/>
            </a:pPr>
            <a:fld id="{A8C2AA5B-A104-014F-B9FD-226CAFC3787C}" type="slidenum">
              <a:rPr lang="en-US" smtClean="0"/>
              <a:pPr>
                <a:defRPr/>
              </a:pPr>
              <a:t>19</a:t>
            </a:fld>
            <a:endParaRPr lang="fr-CA" dirty="0"/>
          </a:p>
        </p:txBody>
      </p:sp>
      <p:sp>
        <p:nvSpPr>
          <p:cNvPr id="5" name="Text Placeholder 4">
            <a:extLst>
              <a:ext uri="{FF2B5EF4-FFF2-40B4-BE49-F238E27FC236}">
                <a16:creationId xmlns:a16="http://schemas.microsoft.com/office/drawing/2014/main" id="{9DB45303-40FB-498D-A0E1-ACC8CE38AAB2}"/>
              </a:ext>
            </a:extLst>
          </p:cNvPr>
          <p:cNvSpPr>
            <a:spLocks noGrp="1"/>
          </p:cNvSpPr>
          <p:nvPr>
            <p:ph type="body" sz="quarter" idx="13"/>
          </p:nvPr>
        </p:nvSpPr>
        <p:spPr>
          <a:xfrm>
            <a:off x="438946" y="5922641"/>
            <a:ext cx="8534725" cy="457200"/>
          </a:xfrm>
        </p:spPr>
        <p:txBody>
          <a:bodyPr/>
          <a:lstStyle/>
          <a:p>
            <a:r>
              <a:rPr lang="fr-CA" dirty="0"/>
              <a:t>Source : Sondage SRI-CONNECT et </a:t>
            </a:r>
            <a:r>
              <a:rPr lang="fr-CA" dirty="0" err="1"/>
              <a:t>Extel</a:t>
            </a:r>
            <a:r>
              <a:rPr lang="fr-CA" dirty="0"/>
              <a:t> – 2015, 2016 et 2017</a:t>
            </a:r>
            <a:br>
              <a:rPr dirty="0"/>
            </a:br>
            <a:r>
              <a:rPr lang="fr-CA" baseline="30000" dirty="0"/>
              <a:t>1</a:t>
            </a:r>
            <a:r>
              <a:rPr lang="fr-CA" dirty="0"/>
              <a:t> MSCI Inc.</a:t>
            </a:r>
          </a:p>
          <a:p>
            <a:endParaRPr lang="fr-CA" dirty="0"/>
          </a:p>
        </p:txBody>
      </p:sp>
      <p:sp>
        <p:nvSpPr>
          <p:cNvPr id="17" name="Rectangle 16">
            <a:extLst>
              <a:ext uri="{FF2B5EF4-FFF2-40B4-BE49-F238E27FC236}">
                <a16:creationId xmlns:a16="http://schemas.microsoft.com/office/drawing/2014/main" id="{ACC9B145-7707-4C48-9510-16BFC8BAF4A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TextBox 3">
            <a:extLst>
              <a:ext uri="{FF2B5EF4-FFF2-40B4-BE49-F238E27FC236}">
                <a16:creationId xmlns:a16="http://schemas.microsoft.com/office/drawing/2014/main" id="{98213046-F968-42C1-AE0B-78DB65DC1E48}"/>
              </a:ext>
            </a:extLst>
          </p:cNvPr>
          <p:cNvSpPr txBox="1"/>
          <p:nvPr/>
        </p:nvSpPr>
        <p:spPr>
          <a:xfrm>
            <a:off x="2608729" y="2192678"/>
            <a:ext cx="1247177" cy="534080"/>
          </a:xfrm>
          <a:prstGeom prst="rect">
            <a:avLst/>
          </a:prstGeom>
          <a:noFill/>
        </p:spPr>
        <p:txBody>
          <a:bodyPr wrap="square" lIns="0" tIns="0" rIns="0" bIns="0" rtlCol="0">
            <a:noAutofit/>
          </a:bodyPr>
          <a:lstStyle/>
          <a:p>
            <a:pPr>
              <a:spcBef>
                <a:spcPts val="1000"/>
              </a:spcBef>
            </a:pPr>
            <a:r>
              <a:rPr lang="fr-CA" b="1" dirty="0">
                <a:latin typeface="Arial"/>
              </a:rPr>
              <a:t>Plus de</a:t>
            </a:r>
            <a:r>
              <a:rPr lang="fr-CA" dirty="0"/>
              <a:t> </a:t>
            </a:r>
            <a:r>
              <a:rPr lang="fr-CA" b="1" dirty="0">
                <a:latin typeface="Arial"/>
              </a:rPr>
              <a:t>40</a:t>
            </a:r>
            <a:endParaRPr lang="fr-CA" b="1" dirty="0">
              <a:latin typeface="Arial"/>
              <a:cs typeface="Arial"/>
            </a:endParaRPr>
          </a:p>
        </p:txBody>
      </p:sp>
      <p:sp>
        <p:nvSpPr>
          <p:cNvPr id="6" name="TextBox 5">
            <a:extLst>
              <a:ext uri="{FF2B5EF4-FFF2-40B4-BE49-F238E27FC236}">
                <a16:creationId xmlns:a16="http://schemas.microsoft.com/office/drawing/2014/main" id="{AF0C395A-E1AA-4612-AE77-7FF709EBB836}"/>
              </a:ext>
            </a:extLst>
          </p:cNvPr>
          <p:cNvSpPr txBox="1"/>
          <p:nvPr/>
        </p:nvSpPr>
        <p:spPr>
          <a:xfrm>
            <a:off x="2277035" y="2904107"/>
            <a:ext cx="1578871" cy="613705"/>
          </a:xfrm>
          <a:prstGeom prst="rect">
            <a:avLst/>
          </a:prstGeom>
          <a:noFill/>
        </p:spPr>
        <p:txBody>
          <a:bodyPr wrap="square" lIns="0" tIns="0" rIns="0" bIns="0" rtlCol="0">
            <a:noAutofit/>
          </a:bodyPr>
          <a:lstStyle/>
          <a:p>
            <a:pPr algn="ctr">
              <a:spcBef>
                <a:spcPts val="1000"/>
              </a:spcBef>
            </a:pPr>
            <a:r>
              <a:rPr lang="fr-CA" sz="1000" dirty="0">
                <a:latin typeface="Arial"/>
              </a:rPr>
              <a:t> ans d’expérience en évaluation et en modélisation des rendements relatifs aux facteurs ESG</a:t>
            </a:r>
            <a:r>
              <a:rPr lang="fr-CA" sz="1000" baseline="30000" dirty="0">
                <a:latin typeface="Arial"/>
              </a:rPr>
              <a:t>1</a:t>
            </a:r>
            <a:endParaRPr lang="fr-CA" sz="1000" baseline="30000" dirty="0">
              <a:latin typeface="Arial"/>
              <a:cs typeface="Arial"/>
            </a:endParaRPr>
          </a:p>
        </p:txBody>
      </p:sp>
      <p:sp>
        <p:nvSpPr>
          <p:cNvPr id="12" name="TextBox 11">
            <a:extLst>
              <a:ext uri="{FF2B5EF4-FFF2-40B4-BE49-F238E27FC236}">
                <a16:creationId xmlns:a16="http://schemas.microsoft.com/office/drawing/2014/main" id="{97E329A2-D362-4EDF-8017-D0D36A9F5AAA}"/>
              </a:ext>
            </a:extLst>
          </p:cNvPr>
          <p:cNvSpPr txBox="1"/>
          <p:nvPr/>
        </p:nvSpPr>
        <p:spPr>
          <a:xfrm>
            <a:off x="4139951" y="2180146"/>
            <a:ext cx="1839508" cy="693304"/>
          </a:xfrm>
          <a:prstGeom prst="rect">
            <a:avLst/>
          </a:prstGeom>
          <a:noFill/>
        </p:spPr>
        <p:txBody>
          <a:bodyPr wrap="square" lIns="0" tIns="0" rIns="0" bIns="0" rtlCol="0">
            <a:noAutofit/>
          </a:bodyPr>
          <a:lstStyle/>
          <a:p>
            <a:pPr>
              <a:spcBef>
                <a:spcPts val="1000"/>
              </a:spcBef>
            </a:pPr>
            <a:r>
              <a:rPr lang="fr-CA" b="1" dirty="0">
                <a:latin typeface="Arial"/>
              </a:rPr>
              <a:t>Les 5 meilleures</a:t>
            </a:r>
            <a:endParaRPr lang="fr-CA" b="1" dirty="0">
              <a:latin typeface="Arial"/>
              <a:cs typeface="Arial"/>
            </a:endParaRPr>
          </a:p>
        </p:txBody>
      </p:sp>
      <p:sp>
        <p:nvSpPr>
          <p:cNvPr id="18" name="TextBox 17">
            <a:extLst>
              <a:ext uri="{FF2B5EF4-FFF2-40B4-BE49-F238E27FC236}">
                <a16:creationId xmlns:a16="http://schemas.microsoft.com/office/drawing/2014/main" id="{1DCAC871-48CD-4840-A1B8-0AFA0AA391CA}"/>
              </a:ext>
            </a:extLst>
          </p:cNvPr>
          <p:cNvSpPr txBox="1"/>
          <p:nvPr/>
        </p:nvSpPr>
        <p:spPr>
          <a:xfrm>
            <a:off x="4211960" y="2912802"/>
            <a:ext cx="1555578" cy="457200"/>
          </a:xfrm>
          <a:prstGeom prst="rect">
            <a:avLst/>
          </a:prstGeom>
          <a:noFill/>
        </p:spPr>
        <p:txBody>
          <a:bodyPr wrap="square" lIns="0" tIns="0" rIns="0" bIns="0" rtlCol="0">
            <a:noAutofit/>
          </a:bodyPr>
          <a:lstStyle/>
          <a:p>
            <a:pPr algn="ctr">
              <a:spcBef>
                <a:spcPts val="1000"/>
              </a:spcBef>
            </a:pPr>
            <a:r>
              <a:rPr lang="fr-CA" sz="1000" dirty="0">
                <a:latin typeface="Arial"/>
              </a:rPr>
              <a:t>sociétés de conseils en gestion de patrimoine ont recours à MSCI ESG</a:t>
            </a:r>
            <a:endParaRPr lang="fr-CA" sz="1000" dirty="0">
              <a:latin typeface="Arial"/>
              <a:cs typeface="Arial"/>
            </a:endParaRPr>
          </a:p>
        </p:txBody>
      </p:sp>
      <p:sp>
        <p:nvSpPr>
          <p:cNvPr id="20" name="TextBox 19">
            <a:extLst>
              <a:ext uri="{FF2B5EF4-FFF2-40B4-BE49-F238E27FC236}">
                <a16:creationId xmlns:a16="http://schemas.microsoft.com/office/drawing/2014/main" id="{2A17A816-44ED-4D45-A003-C054216AB0DD}"/>
              </a:ext>
            </a:extLst>
          </p:cNvPr>
          <p:cNvSpPr txBox="1"/>
          <p:nvPr/>
        </p:nvSpPr>
        <p:spPr>
          <a:xfrm>
            <a:off x="950403" y="2211949"/>
            <a:ext cx="869431" cy="504056"/>
          </a:xfrm>
          <a:prstGeom prst="rect">
            <a:avLst/>
          </a:prstGeom>
          <a:noFill/>
        </p:spPr>
        <p:txBody>
          <a:bodyPr wrap="square" lIns="0" tIns="0" rIns="0" bIns="0" rtlCol="0">
            <a:noAutofit/>
          </a:bodyPr>
          <a:lstStyle/>
          <a:p>
            <a:pPr>
              <a:spcBef>
                <a:spcPts val="1000"/>
              </a:spcBef>
            </a:pPr>
            <a:r>
              <a:rPr lang="fr-CA" b="1" dirty="0">
                <a:latin typeface="Arial"/>
              </a:rPr>
              <a:t>Premier</a:t>
            </a:r>
            <a:endParaRPr lang="fr-CA" b="1" dirty="0">
              <a:latin typeface="Arial"/>
              <a:cs typeface="Arial"/>
            </a:endParaRPr>
          </a:p>
        </p:txBody>
      </p:sp>
      <p:sp>
        <p:nvSpPr>
          <p:cNvPr id="7" name="Rectangle 6">
            <a:extLst>
              <a:ext uri="{FF2B5EF4-FFF2-40B4-BE49-F238E27FC236}">
                <a16:creationId xmlns:a16="http://schemas.microsoft.com/office/drawing/2014/main" id="{8B093868-ADB9-40BD-A2FF-A08DF1DA8DAB}"/>
              </a:ext>
            </a:extLst>
          </p:cNvPr>
          <p:cNvSpPr/>
          <p:nvPr/>
        </p:nvSpPr>
        <p:spPr>
          <a:xfrm>
            <a:off x="374340" y="2880854"/>
            <a:ext cx="1728192" cy="553998"/>
          </a:xfrm>
          <a:prstGeom prst="rect">
            <a:avLst/>
          </a:prstGeom>
        </p:spPr>
        <p:txBody>
          <a:bodyPr wrap="square">
            <a:spAutoFit/>
          </a:bodyPr>
          <a:lstStyle/>
          <a:p>
            <a:pPr lvl="0" algn="ctr" eaLnBrk="0" fontAlgn="base" hangingPunct="0">
              <a:spcBef>
                <a:spcPct val="0"/>
              </a:spcBef>
              <a:spcAft>
                <a:spcPct val="0"/>
              </a:spcAft>
            </a:pPr>
            <a:r>
              <a:rPr lang="fr-CA" altLang="en-US" sz="1000" dirty="0">
                <a:latin typeface="+mj-lt"/>
              </a:rPr>
              <a:t>fournisseur d’indices et de recherches sur les facteurs ESG </a:t>
            </a:r>
          </a:p>
        </p:txBody>
      </p:sp>
      <p:sp>
        <p:nvSpPr>
          <p:cNvPr id="8" name="Rectangle 7">
            <a:extLst>
              <a:ext uri="{FF2B5EF4-FFF2-40B4-BE49-F238E27FC236}">
                <a16:creationId xmlns:a16="http://schemas.microsoft.com/office/drawing/2014/main" id="{78754DB0-59B6-4C18-BDBB-09597043C0FD}"/>
              </a:ext>
            </a:extLst>
          </p:cNvPr>
          <p:cNvSpPr/>
          <p:nvPr/>
        </p:nvSpPr>
        <p:spPr>
          <a:xfrm>
            <a:off x="1331640" y="1091750"/>
            <a:ext cx="9296173" cy="646331"/>
          </a:xfrm>
          <a:prstGeom prst="rect">
            <a:avLst/>
          </a:prstGeom>
        </p:spPr>
        <p:txBody>
          <a:bodyPr wrap="square">
            <a:spAutoFit/>
          </a:bodyPr>
          <a:lstStyle/>
          <a:p>
            <a:pPr lvl="0" eaLnBrk="0" fontAlgn="base" hangingPunct="0">
              <a:spcBef>
                <a:spcPct val="0"/>
              </a:spcBef>
              <a:spcAft>
                <a:spcPct val="0"/>
              </a:spcAft>
            </a:pPr>
            <a:r>
              <a:rPr lang="fr-CA" altLang="en-US" b="1" dirty="0">
                <a:solidFill>
                  <a:srgbClr val="0070C0"/>
                </a:solidFill>
                <a:latin typeface="Dax Offc Pro" panose="020B0504030101020102" pitchFamily="34" charset="0"/>
              </a:rPr>
              <a:t>MSCI est le chef de file en matière de facteurs ESG : </a:t>
            </a:r>
          </a:p>
          <a:p>
            <a:pPr lvl="0" eaLnBrk="0" fontAlgn="base" hangingPunct="0">
              <a:spcBef>
                <a:spcPct val="0"/>
              </a:spcBef>
              <a:spcAft>
                <a:spcPct val="0"/>
              </a:spcAft>
            </a:pPr>
            <a:r>
              <a:rPr lang="fr-CA" altLang="en-US" b="1" dirty="0">
                <a:solidFill>
                  <a:srgbClr val="0070C0"/>
                </a:solidFill>
                <a:latin typeface="Dax Offc Pro" panose="020B0504030101020102" pitchFamily="34" charset="0"/>
              </a:rPr>
              <a:t>Leadership éclairé et engagement ferme envers l’éducation</a:t>
            </a:r>
            <a:endParaRPr lang="fr-CA" altLang="en-US" sz="4000" dirty="0">
              <a:latin typeface="Dax Offc Pro" panose="020B0504030101020102" pitchFamily="34" charset="0"/>
            </a:endParaRPr>
          </a:p>
        </p:txBody>
      </p:sp>
      <p:pic>
        <p:nvPicPr>
          <p:cNvPr id="9" name="Picture 8">
            <a:extLst>
              <a:ext uri="{FF2B5EF4-FFF2-40B4-BE49-F238E27FC236}">
                <a16:creationId xmlns:a16="http://schemas.microsoft.com/office/drawing/2014/main" id="{388F066E-C343-402A-A704-400B166E377A}"/>
              </a:ext>
            </a:extLst>
          </p:cNvPr>
          <p:cNvPicPr>
            <a:picLocks noChangeAspect="1"/>
          </p:cNvPicPr>
          <p:nvPr/>
        </p:nvPicPr>
        <p:blipFill>
          <a:blip r:embed="rId3"/>
          <a:stretch>
            <a:fillRect/>
          </a:stretch>
        </p:blipFill>
        <p:spPr>
          <a:xfrm>
            <a:off x="602105" y="4409767"/>
            <a:ext cx="1314450" cy="485775"/>
          </a:xfrm>
          <a:prstGeom prst="rect">
            <a:avLst/>
          </a:prstGeom>
        </p:spPr>
      </p:pic>
      <p:sp>
        <p:nvSpPr>
          <p:cNvPr id="10" name="TextBox 9">
            <a:extLst>
              <a:ext uri="{FF2B5EF4-FFF2-40B4-BE49-F238E27FC236}">
                <a16:creationId xmlns:a16="http://schemas.microsoft.com/office/drawing/2014/main" id="{BC944386-563F-4608-9B4C-9B94A28ABAE1}"/>
              </a:ext>
            </a:extLst>
          </p:cNvPr>
          <p:cNvSpPr txBox="1"/>
          <p:nvPr/>
        </p:nvSpPr>
        <p:spPr>
          <a:xfrm>
            <a:off x="1979348" y="4193290"/>
            <a:ext cx="3753116" cy="906063"/>
          </a:xfrm>
          <a:prstGeom prst="rect">
            <a:avLst/>
          </a:prstGeom>
          <a:noFill/>
        </p:spPr>
        <p:txBody>
          <a:bodyPr wrap="square" lIns="0" tIns="0" rIns="0" bIns="0" rtlCol="0">
            <a:noAutofit/>
          </a:bodyPr>
          <a:lstStyle/>
          <a:p>
            <a:pPr lvl="0" eaLnBrk="0" fontAlgn="base" hangingPunct="0">
              <a:spcBef>
                <a:spcPct val="0"/>
              </a:spcBef>
              <a:spcAft>
                <a:spcPct val="0"/>
              </a:spcAft>
            </a:pPr>
            <a:r>
              <a:rPr lang="fr-CA" altLang="en-US" sz="1600" dirty="0">
                <a:solidFill>
                  <a:srgbClr val="0070C0"/>
                </a:solidFill>
                <a:latin typeface="Dax Offc Pro" panose="020B0504030101020102" pitchFamily="34" charset="0"/>
              </a:rPr>
              <a:t>Élue meilleure société en matière d’indices et de recherche sur l’ISR et la gouvernance d’entreprise pour la </a:t>
            </a:r>
            <a:r>
              <a:rPr lang="fr-CA" altLang="en-US" sz="1600" b="1" dirty="0">
                <a:solidFill>
                  <a:srgbClr val="0070C0"/>
                </a:solidFill>
                <a:latin typeface="Dax Offc Pro" panose="020B0504030101020102" pitchFamily="34" charset="0"/>
              </a:rPr>
              <a:t>quatrième année consécutive</a:t>
            </a:r>
            <a:endParaRPr lang="fr-CA" sz="2000" dirty="0">
              <a:latin typeface="Arial"/>
              <a:cs typeface="Arial"/>
            </a:endParaRPr>
          </a:p>
        </p:txBody>
      </p:sp>
      <p:sp>
        <p:nvSpPr>
          <p:cNvPr id="11" name="Rectangle 10">
            <a:extLst>
              <a:ext uri="{FF2B5EF4-FFF2-40B4-BE49-F238E27FC236}">
                <a16:creationId xmlns:a16="http://schemas.microsoft.com/office/drawing/2014/main" id="{06EF45E0-EA39-468B-8DF8-B7E083571A11}"/>
              </a:ext>
            </a:extLst>
          </p:cNvPr>
          <p:cNvSpPr/>
          <p:nvPr/>
        </p:nvSpPr>
        <p:spPr>
          <a:xfrm>
            <a:off x="438946" y="3995972"/>
            <a:ext cx="5328592" cy="1247707"/>
          </a:xfrm>
          <a:prstGeom prst="rect">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4" name="Picture 13">
            <a:extLst>
              <a:ext uri="{FF2B5EF4-FFF2-40B4-BE49-F238E27FC236}">
                <a16:creationId xmlns:a16="http://schemas.microsoft.com/office/drawing/2014/main" id="{9B6C439E-A5BD-4663-B6D9-E78FDDAFC63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57655">
            <a:off x="554797" y="1045653"/>
            <a:ext cx="731063" cy="738523"/>
          </a:xfrm>
          <a:prstGeom prst="rect">
            <a:avLst/>
          </a:prstGeom>
        </p:spPr>
      </p:pic>
      <p:sp>
        <p:nvSpPr>
          <p:cNvPr id="13" name="TextBox 12">
            <a:extLst>
              <a:ext uri="{FF2B5EF4-FFF2-40B4-BE49-F238E27FC236}">
                <a16:creationId xmlns:a16="http://schemas.microsoft.com/office/drawing/2014/main" id="{F4411DEB-6130-45A5-AE0C-933D9617D4DE}"/>
              </a:ext>
            </a:extLst>
          </p:cNvPr>
          <p:cNvSpPr txBox="1"/>
          <p:nvPr/>
        </p:nvSpPr>
        <p:spPr>
          <a:xfrm>
            <a:off x="5930698" y="3082636"/>
            <a:ext cx="2748962" cy="2161044"/>
          </a:xfrm>
          <a:prstGeom prst="rect">
            <a:avLst/>
          </a:prstGeom>
          <a:noFill/>
          <a:ln>
            <a:solidFill>
              <a:schemeClr val="accent1"/>
            </a:solidFill>
          </a:ln>
          <a:effectLst>
            <a:outerShdw blurRad="50800" dist="38100" dir="13500000" algn="br" rotWithShape="0">
              <a:prstClr val="black">
                <a:alpha val="40000"/>
              </a:prstClr>
            </a:outerShdw>
          </a:effectLst>
        </p:spPr>
        <p:txBody>
          <a:bodyPr wrap="square" lIns="0" tIns="0" rIns="0" bIns="0" rtlCol="0">
            <a:noAutofit/>
          </a:bodyPr>
          <a:lstStyle/>
          <a:p>
            <a:pPr algn="ctr">
              <a:spcBef>
                <a:spcPts val="1000"/>
              </a:spcBef>
            </a:pPr>
            <a:br>
              <a:rPr lang="fr-CA" sz="1100" b="1" dirty="0">
                <a:latin typeface="Arial"/>
              </a:rPr>
            </a:br>
            <a:r>
              <a:rPr lang="fr-CA" sz="1100" b="1" dirty="0">
                <a:latin typeface="Arial"/>
              </a:rPr>
              <a:t>Forces de la recherche de MSCI</a:t>
            </a:r>
            <a:r>
              <a:rPr lang="fr-CA" sz="1100" b="1" baseline="30000" dirty="0">
                <a:latin typeface="Arial"/>
              </a:rPr>
              <a:t>1</a:t>
            </a:r>
          </a:p>
          <a:p>
            <a:pPr algn="ctr">
              <a:spcBef>
                <a:spcPts val="1000"/>
              </a:spcBef>
            </a:pPr>
            <a:r>
              <a:rPr lang="fr-CA" sz="1200" b="1" dirty="0">
                <a:latin typeface="Arial"/>
              </a:rPr>
              <a:t>Plus de 210</a:t>
            </a:r>
            <a:r>
              <a:rPr lang="fr-CA" sz="1400" dirty="0"/>
              <a:t> </a:t>
            </a:r>
            <a:r>
              <a:rPr lang="fr-CA" sz="1100" dirty="0">
                <a:latin typeface="Arial"/>
              </a:rPr>
              <a:t>analystes des questions ESG</a:t>
            </a:r>
          </a:p>
          <a:p>
            <a:pPr algn="ctr">
              <a:spcBef>
                <a:spcPts val="1000"/>
              </a:spcBef>
            </a:pPr>
            <a:r>
              <a:rPr lang="fr-CA" sz="1200" b="1" dirty="0">
                <a:latin typeface="Arial"/>
              </a:rPr>
              <a:t>Plus de 150</a:t>
            </a:r>
            <a:r>
              <a:rPr lang="fr-CA" sz="1100" dirty="0">
                <a:latin typeface="Arial"/>
              </a:rPr>
              <a:t> sources de données</a:t>
            </a:r>
          </a:p>
          <a:p>
            <a:pPr algn="ctr">
              <a:spcBef>
                <a:spcPts val="1000"/>
              </a:spcBef>
            </a:pPr>
            <a:r>
              <a:rPr lang="fr-CA" sz="1100" dirty="0">
                <a:latin typeface="Arial"/>
              </a:rPr>
              <a:t>Notations et résultats de </a:t>
            </a:r>
            <a:r>
              <a:rPr lang="fr-CA" sz="1200" b="1" dirty="0">
                <a:latin typeface="Arial"/>
              </a:rPr>
              <a:t>350 000</a:t>
            </a:r>
            <a:r>
              <a:rPr lang="fr-CA" sz="1100" dirty="0">
                <a:latin typeface="Arial"/>
              </a:rPr>
              <a:t> titres</a:t>
            </a:r>
            <a:endParaRPr lang="fr-CA" sz="1100" dirty="0">
              <a:latin typeface="Arial"/>
              <a:cs typeface="Arial"/>
            </a:endParaRPr>
          </a:p>
          <a:p>
            <a:pPr algn="ctr">
              <a:spcBef>
                <a:spcPts val="1000"/>
              </a:spcBef>
            </a:pPr>
            <a:r>
              <a:rPr lang="fr-CA" sz="1200" b="1" dirty="0">
                <a:latin typeface="Arial"/>
              </a:rPr>
              <a:t>37</a:t>
            </a:r>
            <a:r>
              <a:rPr lang="fr-CA" sz="1400" dirty="0"/>
              <a:t> </a:t>
            </a:r>
            <a:r>
              <a:rPr lang="fr-CA" sz="1100" dirty="0">
                <a:latin typeface="Arial"/>
              </a:rPr>
              <a:t>enjeux clés sélectionnés chaque année pour chaque secteur</a:t>
            </a:r>
          </a:p>
          <a:p>
            <a:pPr marL="285750" indent="-285750" algn="ctr">
              <a:spcBef>
                <a:spcPts val="1000"/>
              </a:spcBef>
              <a:buFont typeface="Arial" panose="020B0604020202020204" pitchFamily="34" charset="0"/>
              <a:buChar char="•"/>
            </a:pPr>
            <a:endParaRPr lang="fr-CA" sz="1100" b="1" dirty="0">
              <a:latin typeface="Arial"/>
              <a:cs typeface="Arial"/>
            </a:endParaRPr>
          </a:p>
          <a:p>
            <a:pPr algn="ctr">
              <a:spcBef>
                <a:spcPts val="1000"/>
              </a:spcBef>
            </a:pPr>
            <a:endParaRPr lang="fr-CA" sz="1100" b="1" dirty="0">
              <a:latin typeface="Arial"/>
              <a:cs typeface="Arial"/>
            </a:endParaRPr>
          </a:p>
        </p:txBody>
      </p:sp>
    </p:spTree>
    <p:extLst>
      <p:ext uri="{BB962C8B-B14F-4D97-AF65-F5344CB8AC3E}">
        <p14:creationId xmlns:p14="http://schemas.microsoft.com/office/powerpoint/2010/main" val="421650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313" y="26100"/>
            <a:ext cx="8229600" cy="914400"/>
          </a:xfrm>
        </p:spPr>
        <p:txBody>
          <a:bodyPr/>
          <a:lstStyle/>
          <a:p>
            <a:r>
              <a:rPr lang="fr-CA"/>
              <a:t>Tendances du marché – Ordre du jour</a:t>
            </a:r>
            <a:endParaRPr lang="fr-CA" dirty="0"/>
          </a:p>
        </p:txBody>
      </p:sp>
      <p:sp>
        <p:nvSpPr>
          <p:cNvPr id="6" name="Text Placeholder 5"/>
          <p:cNvSpPr>
            <a:spLocks noGrp="1"/>
          </p:cNvSpPr>
          <p:nvPr>
            <p:ph type="body" sz="quarter" idx="13"/>
          </p:nvPr>
        </p:nvSpPr>
        <p:spPr/>
        <p:txBody>
          <a:bodyPr/>
          <a:lstStyle/>
          <a:p>
            <a:endParaRPr lang="en-CA" dirty="0"/>
          </a:p>
        </p:txBody>
      </p:sp>
      <p:sp>
        <p:nvSpPr>
          <p:cNvPr id="8" name="Content Placeholder 2">
            <a:extLst>
              <a:ext uri="{FF2B5EF4-FFF2-40B4-BE49-F238E27FC236}">
                <a16:creationId xmlns:a16="http://schemas.microsoft.com/office/drawing/2014/main" id="{A86D1558-7973-426C-9CAF-7087A5F659E6}"/>
              </a:ext>
            </a:extLst>
          </p:cNvPr>
          <p:cNvSpPr txBox="1">
            <a:spLocks/>
          </p:cNvSpPr>
          <p:nvPr/>
        </p:nvSpPr>
        <p:spPr>
          <a:xfrm>
            <a:off x="2514502" y="1225782"/>
            <a:ext cx="6468888" cy="4983163"/>
          </a:xfrm>
          <a:prstGeom prst="rect">
            <a:avLst/>
          </a:prstGeom>
        </p:spPr>
        <p:txBody>
          <a:bodyPr vert="horz" lIns="0" tIns="0" rIns="0" bIns="0" rtlCol="0">
            <a:noAutofit/>
          </a:bodyPr>
          <a:lstStyle>
            <a:lvl1pPr marL="225420" indent="-225420" algn="l" defTabSz="457189"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77" indent="-233357" algn="l" defTabSz="457189" rtl="0" eaLnBrk="1" latinLnBrk="0" hangingPunct="1">
              <a:spcBef>
                <a:spcPts val="800"/>
              </a:spcBef>
              <a:buFont typeface="Arial"/>
              <a:buChar char="–"/>
              <a:defRPr sz="1600" kern="1200">
                <a:solidFill>
                  <a:schemeClr val="tx1"/>
                </a:solidFill>
                <a:latin typeface="Arial"/>
                <a:ea typeface="+mn-ea"/>
                <a:cs typeface="Arial"/>
              </a:defRPr>
            </a:lvl2pPr>
            <a:lvl3pPr marL="684196" indent="-225420" algn="l" defTabSz="457189" rtl="0" eaLnBrk="1" latinLnBrk="0" hangingPunct="1">
              <a:spcBef>
                <a:spcPts val="800"/>
              </a:spcBef>
              <a:buFont typeface="Arial"/>
              <a:buChar char="•"/>
              <a:defRPr sz="1600" kern="1200">
                <a:solidFill>
                  <a:schemeClr val="tx1"/>
                </a:solidFill>
                <a:latin typeface="Arial"/>
                <a:ea typeface="+mn-ea"/>
                <a:cs typeface="Arial"/>
              </a:defRPr>
            </a:lvl3pPr>
            <a:lvl4pPr marL="917552" indent="-233357" algn="l" defTabSz="457189" rtl="0" eaLnBrk="1" latinLnBrk="0" hangingPunct="1">
              <a:spcBef>
                <a:spcPts val="800"/>
              </a:spcBef>
              <a:buFont typeface="Arial"/>
              <a:buChar char="–"/>
              <a:defRPr sz="1600" kern="1200">
                <a:solidFill>
                  <a:schemeClr val="tx1"/>
                </a:solidFill>
                <a:latin typeface="Arial"/>
                <a:ea typeface="+mn-ea"/>
                <a:cs typeface="Arial"/>
              </a:defRPr>
            </a:lvl4pPr>
            <a:lvl5pPr marL="1142971" indent="-225420" algn="l" defTabSz="457189" rtl="0" eaLnBrk="1" latinLnBrk="0" hangingPunct="1">
              <a:spcBef>
                <a:spcPts val="800"/>
              </a:spcBef>
              <a:buFont typeface="Arial"/>
              <a:buChar char="»"/>
              <a:defRPr sz="16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fr-CA" sz="1800" b="0" i="0" u="none" strike="noStrike" cap="none" baseline="0" noProof="0" dirty="0">
                <a:ln>
                  <a:noFill/>
                </a:ln>
                <a:solidFill>
                  <a:sysClr val="windowText" lastClr="000000"/>
                </a:solidFill>
                <a:effectLst/>
                <a:uLnTx/>
                <a:uFillTx/>
                <a:latin typeface="Arial"/>
              </a:rPr>
              <a:t>Aperçu global du secteur </a:t>
            </a: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fr-CA" sz="1800" b="0" i="0" u="none" strike="noStrike" cap="none" baseline="0" noProof="0" dirty="0">
                <a:ln>
                  <a:noFill/>
                </a:ln>
                <a:solidFill>
                  <a:sysClr val="windowText" lastClr="000000"/>
                </a:solidFill>
                <a:effectLst/>
                <a:uLnTx/>
                <a:uFillTx/>
                <a:latin typeface="Arial"/>
              </a:rPr>
              <a:t>Flux de fonds institutionnels et de particuliers dans les FNB</a:t>
            </a: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fr-CA" sz="1800" b="0" i="0" u="none" strike="noStrike" cap="none" baseline="0" noProof="0" dirty="0">
                <a:ln>
                  <a:noFill/>
                </a:ln>
                <a:solidFill>
                  <a:sysClr val="windowText" lastClr="000000"/>
                </a:solidFill>
                <a:effectLst/>
                <a:uLnTx/>
                <a:uFillTx/>
                <a:latin typeface="Arial"/>
              </a:rPr>
              <a:t>Analyse de la progression selon les catégories d’actif, les facteurs et les secteurs </a:t>
            </a: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fr-CA" sz="1800" b="0" i="0" u="none" strike="noStrike" kern="1200" cap="none" spc="0" normalizeH="0" baseline="0" noProof="0" dirty="0">
              <a:ln>
                <a:noFill/>
              </a:ln>
              <a:solidFill>
                <a:sysClr val="windowText" lastClr="000000"/>
              </a:solidFill>
              <a:effectLst/>
              <a:uLnTx/>
              <a:uFillTx/>
              <a:latin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lang="fr-CA" sz="1800" dirty="0">
                <a:solidFill>
                  <a:sysClr val="windowText" lastClr="000000"/>
                </a:solidFill>
              </a:rPr>
              <a:t>Comprendre les facteurs ESG </a:t>
            </a:r>
            <a:endParaRPr kumimoji="0" lang="fr-CA" sz="1800" b="0" i="0" u="none" strike="noStrike" kern="1200" cap="none" spc="0" normalizeH="0" baseline="0" noProof="0" dirty="0">
              <a:ln>
                <a:noFill/>
              </a:ln>
              <a:solidFill>
                <a:sysClr val="windowText" lastClr="000000"/>
              </a:solidFill>
              <a:effectLst/>
              <a:uLnTx/>
              <a:uFillTx/>
              <a:latin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fr-CA" sz="1800" b="0" i="0" u="none" strike="noStrike" cap="none" baseline="0" noProof="0" dirty="0">
                <a:ln>
                  <a:noFill/>
                </a:ln>
                <a:solidFill>
                  <a:sysClr val="windowText" lastClr="000000"/>
                </a:solidFill>
                <a:effectLst/>
                <a:uLnTx/>
                <a:uFillTx/>
                <a:latin typeface="Arial"/>
              </a:rPr>
              <a:t>Tendances des produits de FNB et nouveaux produits </a:t>
            </a: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fr-CA" sz="1800" b="0" i="0" u="none" strike="noStrike" kern="1200" cap="none" spc="0" normalizeH="0" baseline="0" noProof="0" dirty="0">
              <a:ln>
                <a:noFill/>
              </a:ln>
              <a:solidFill>
                <a:sysClr val="windowText" lastClr="000000"/>
              </a:solidFill>
              <a:effectLst/>
              <a:uLnTx/>
              <a:uFillTx/>
              <a:latin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fr-CA" sz="1800" b="0" i="0" u="none" strike="noStrike" kern="1200" cap="none" spc="0" normalizeH="0" baseline="0" noProof="0" dirty="0">
              <a:ln>
                <a:noFill/>
              </a:ln>
              <a:solidFill>
                <a:sysClr val="windowText" lastClr="000000"/>
              </a:solidFill>
              <a:effectLst/>
              <a:uLnTx/>
              <a:uFillTx/>
              <a:latin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fr-CA" sz="1800" b="0" i="0" u="none" strike="noStrike" cap="none" baseline="0" noProof="0" dirty="0">
                <a:ln>
                  <a:noFill/>
                </a:ln>
                <a:solidFill>
                  <a:sysClr val="windowText" lastClr="000000"/>
                </a:solidFill>
                <a:effectLst/>
                <a:uLnTx/>
                <a:uFillTx/>
                <a:latin typeface="Arial"/>
              </a:rPr>
              <a:t>Bmoetfs.ca/fr/</a:t>
            </a:r>
            <a:r>
              <a:rPr lang="fr-CA" sz="1800" dirty="0"/>
              <a:t> </a:t>
            </a:r>
            <a:r>
              <a:rPr lang="fr-CA" sz="1800" dirty="0">
                <a:solidFill>
                  <a:sysClr val="windowText" lastClr="000000"/>
                </a:solidFill>
              </a:rPr>
              <a:t>– « Votre connexion »</a:t>
            </a:r>
            <a:endParaRPr kumimoji="0" lang="fr-CA" sz="1800"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9" name="Oval 8">
            <a:extLst>
              <a:ext uri="{FF2B5EF4-FFF2-40B4-BE49-F238E27FC236}">
                <a16:creationId xmlns:a16="http://schemas.microsoft.com/office/drawing/2014/main" id="{E8EDE278-88A4-434A-BDAF-0698B3B7DB3A}"/>
              </a:ext>
            </a:extLst>
          </p:cNvPr>
          <p:cNvSpPr/>
          <p:nvPr/>
        </p:nvSpPr>
        <p:spPr>
          <a:xfrm rot="10212082">
            <a:off x="1390880" y="4544814"/>
            <a:ext cx="927823" cy="961225"/>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6000" dirty="0">
                <a:latin typeface="Wingdings" panose="05000000000000000000" pitchFamily="2" charset="2"/>
              </a:rPr>
              <a:t>7</a:t>
            </a:r>
          </a:p>
        </p:txBody>
      </p:sp>
      <p:sp>
        <p:nvSpPr>
          <p:cNvPr id="10" name="Oval 9">
            <a:extLst>
              <a:ext uri="{FF2B5EF4-FFF2-40B4-BE49-F238E27FC236}">
                <a16:creationId xmlns:a16="http://schemas.microsoft.com/office/drawing/2014/main" id="{2C44CBAA-5BC8-4074-82C8-78C6C588FAFD}"/>
              </a:ext>
            </a:extLst>
          </p:cNvPr>
          <p:cNvSpPr/>
          <p:nvPr/>
        </p:nvSpPr>
        <p:spPr>
          <a:xfrm>
            <a:off x="1403648" y="2826579"/>
            <a:ext cx="927823" cy="961225"/>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1" name="Oval 10">
            <a:extLst>
              <a:ext uri="{FF2B5EF4-FFF2-40B4-BE49-F238E27FC236}">
                <a16:creationId xmlns:a16="http://schemas.microsoft.com/office/drawing/2014/main" id="{28B2E9B4-6A34-42B3-A9FD-07C36E85BFB3}"/>
              </a:ext>
            </a:extLst>
          </p:cNvPr>
          <p:cNvSpPr/>
          <p:nvPr/>
        </p:nvSpPr>
        <p:spPr>
          <a:xfrm>
            <a:off x="1396228" y="1202157"/>
            <a:ext cx="927823" cy="961225"/>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Graphic 11" descr="Presentation with pie chart">
            <a:extLst>
              <a:ext uri="{FF2B5EF4-FFF2-40B4-BE49-F238E27FC236}">
                <a16:creationId xmlns:a16="http://schemas.microsoft.com/office/drawing/2014/main" id="{B7C64617-C5DB-4992-AAF1-32172B67C9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9850" y="2976901"/>
            <a:ext cx="660579" cy="660579"/>
          </a:xfrm>
          <a:prstGeom prst="rect">
            <a:avLst/>
          </a:prstGeom>
        </p:spPr>
      </p:pic>
      <p:pic>
        <p:nvPicPr>
          <p:cNvPr id="13" name="Graphic 12" descr="Target">
            <a:extLst>
              <a:ext uri="{FF2B5EF4-FFF2-40B4-BE49-F238E27FC236}">
                <a16:creationId xmlns:a16="http://schemas.microsoft.com/office/drawing/2014/main" id="{E04B63D0-55AC-497A-8764-D91A8E423B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7001" y="1344979"/>
            <a:ext cx="675583" cy="675583"/>
          </a:xfrm>
          <a:prstGeom prst="rect">
            <a:avLst/>
          </a:prstGeom>
        </p:spPr>
      </p:pic>
    </p:spTree>
    <p:extLst>
      <p:ext uri="{BB962C8B-B14F-4D97-AF65-F5344CB8AC3E}">
        <p14:creationId xmlns:p14="http://schemas.microsoft.com/office/powerpoint/2010/main" val="319619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3000" dirty="0"/>
              <a:t>Cotes ESG de MSCI</a:t>
            </a:r>
            <a:endParaRPr lang="fr-CA" sz="2600" dirty="0"/>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20</a:t>
            </a:fld>
            <a:endParaRPr lang="fr-CA">
              <a:solidFill>
                <a:prstClr val="black"/>
              </a:solidFill>
            </a:endParaRPr>
          </a:p>
        </p:txBody>
      </p:sp>
      <p:pic>
        <p:nvPicPr>
          <p:cNvPr id="191490" name="Picture 2" hidden="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376"/>
          <a:stretch/>
        </p:blipFill>
        <p:spPr bwMode="auto">
          <a:xfrm>
            <a:off x="457417" y="2251238"/>
            <a:ext cx="8229166" cy="3902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168451"/>
            <a:ext cx="8296833" cy="825069"/>
          </a:xfrm>
          <a:prstGeom prst="rect">
            <a:avLst/>
          </a:prstGeom>
        </p:spPr>
        <p:txBody>
          <a:bodyPr wrap="square" lIns="85570" tIns="42785" rIns="85570" bIns="42785">
            <a:spAutoFit/>
          </a:bodyPr>
          <a:lstStyle/>
          <a:p>
            <a:pPr marL="160443" indent="-160443">
              <a:buFont typeface="Arial" panose="020B0604020202020204" pitchFamily="34" charset="0"/>
              <a:buChar char="•"/>
            </a:pPr>
            <a:r>
              <a:rPr lang="fr-CA" sz="1600" dirty="0"/>
              <a:t>Principaux problèmes sélectionnés chaque année dans chaque sous-secteur des CPG.</a:t>
            </a:r>
          </a:p>
          <a:p>
            <a:pPr marL="160443" indent="-160443">
              <a:buFont typeface="Arial" panose="020B0604020202020204" pitchFamily="34" charset="0"/>
              <a:buChar char="•"/>
            </a:pPr>
            <a:r>
              <a:rPr lang="fr-CA" sz="1600" dirty="0"/>
              <a:t>Les pondérations (de 5 % à 30 %) sont établies pour déterminer la contribution à la cote ESG globale.</a:t>
            </a:r>
          </a:p>
        </p:txBody>
      </p:sp>
      <p:sp>
        <p:nvSpPr>
          <p:cNvPr id="6" name="Oval 5"/>
          <p:cNvSpPr/>
          <p:nvPr/>
        </p:nvSpPr>
        <p:spPr>
          <a:xfrm>
            <a:off x="7013668" y="2505289"/>
            <a:ext cx="904048" cy="279770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5570" tIns="42785" rIns="85570" bIns="42785" rtlCol="0" anchor="ctr"/>
          <a:lstStyle/>
          <a:p>
            <a:pPr algn="ctr"/>
            <a:endParaRPr lang="en-CA"/>
          </a:p>
        </p:txBody>
      </p:sp>
      <p:pic>
        <p:nvPicPr>
          <p:cNvPr id="5" name="Image 4"/>
          <p:cNvPicPr>
            <a:picLocks noChangeAspect="1"/>
          </p:cNvPicPr>
          <p:nvPr/>
        </p:nvPicPr>
        <p:blipFill>
          <a:blip r:embed="rId4"/>
          <a:stretch>
            <a:fillRect/>
          </a:stretch>
        </p:blipFill>
        <p:spPr>
          <a:xfrm>
            <a:off x="326648" y="2219886"/>
            <a:ext cx="8427385" cy="3789794"/>
          </a:xfrm>
          <a:prstGeom prst="rect">
            <a:avLst/>
          </a:prstGeom>
        </p:spPr>
      </p:pic>
      <p:sp>
        <p:nvSpPr>
          <p:cNvPr id="8" name="Rectangle 7"/>
          <p:cNvSpPr/>
          <p:nvPr/>
        </p:nvSpPr>
        <p:spPr>
          <a:xfrm>
            <a:off x="444634" y="5553942"/>
            <a:ext cx="6296876" cy="455738"/>
          </a:xfrm>
          <a:prstGeom prst="rect">
            <a:avLst/>
          </a:prstGeom>
        </p:spPr>
        <p:txBody>
          <a:bodyPr wrap="square" lIns="85570" tIns="42785" rIns="85570" bIns="42785">
            <a:spAutoFit/>
          </a:bodyPr>
          <a:lstStyle/>
          <a:p>
            <a:r>
              <a:rPr lang="fr-CA" sz="1200" dirty="0"/>
              <a:t>Sous-secteur des boissons gazeuses : p. ex., Coca-Cola </a:t>
            </a:r>
          </a:p>
          <a:p>
            <a:r>
              <a:rPr lang="fr-CA" sz="1200" u="sng" dirty="0">
                <a:hlinkClick r:id="rId5"/>
              </a:rPr>
              <a:t>Recherche par entreprise ou symbole</a:t>
            </a:r>
            <a:endParaRPr lang="fr-CA" sz="1200" dirty="0"/>
          </a:p>
        </p:txBody>
      </p:sp>
    </p:spTree>
    <p:extLst>
      <p:ext uri="{BB962C8B-B14F-4D97-AF65-F5344CB8AC3E}">
        <p14:creationId xmlns:p14="http://schemas.microsoft.com/office/powerpoint/2010/main" val="1185065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Processus de MSCI pour faire ressortir les leaders </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21</a:t>
            </a:fld>
            <a:endParaRPr lang="fr-CA" dirty="0"/>
          </a:p>
        </p:txBody>
      </p:sp>
      <p:sp>
        <p:nvSpPr>
          <p:cNvPr id="4" name="Text Placeholder 3"/>
          <p:cNvSpPr>
            <a:spLocks noGrp="1"/>
          </p:cNvSpPr>
          <p:nvPr>
            <p:ph type="body" sz="quarter" idx="16"/>
          </p:nvPr>
        </p:nvSpPr>
        <p:spPr/>
        <p:txBody>
          <a:bodyPr/>
          <a:lstStyle/>
          <a:p>
            <a:pPr marL="0" indent="0">
              <a:buNone/>
            </a:pPr>
            <a:r>
              <a:rPr lang="fr-CA"/>
              <a:t>Source : MSCI </a:t>
            </a:r>
          </a:p>
        </p:txBody>
      </p:sp>
      <p:sp>
        <p:nvSpPr>
          <p:cNvPr id="5" name="TextBox 4">
            <a:extLst>
              <a:ext uri="{FF2B5EF4-FFF2-40B4-BE49-F238E27FC236}">
                <a16:creationId xmlns:a16="http://schemas.microsoft.com/office/drawing/2014/main" id="{628994CD-2BB4-4566-930E-44F53E3E5047}"/>
              </a:ext>
            </a:extLst>
          </p:cNvPr>
          <p:cNvSpPr txBox="1"/>
          <p:nvPr/>
        </p:nvSpPr>
        <p:spPr>
          <a:xfrm>
            <a:off x="1801906" y="2066212"/>
            <a:ext cx="1262660" cy="504056"/>
          </a:xfrm>
          <a:prstGeom prst="rect">
            <a:avLst/>
          </a:prstGeom>
          <a:noFill/>
        </p:spPr>
        <p:txBody>
          <a:bodyPr wrap="square" lIns="0" tIns="0" rIns="0" bIns="0" rtlCol="0">
            <a:noAutofit/>
          </a:bodyPr>
          <a:lstStyle/>
          <a:p>
            <a:pPr algn="ctr">
              <a:spcBef>
                <a:spcPts val="1000"/>
              </a:spcBef>
            </a:pPr>
            <a:r>
              <a:rPr lang="fr-CA" sz="1000" dirty="0">
                <a:latin typeface="Arial"/>
              </a:rPr>
              <a:t>Nombre d’entreprises exclues en raison d’une faible cote ESG</a:t>
            </a:r>
            <a:endParaRPr lang="fr-CA" sz="1000" dirty="0">
              <a:latin typeface="Arial"/>
              <a:cs typeface="Arial"/>
            </a:endParaRPr>
          </a:p>
        </p:txBody>
      </p:sp>
      <p:sp>
        <p:nvSpPr>
          <p:cNvPr id="6" name="TextBox 5">
            <a:extLst>
              <a:ext uri="{FF2B5EF4-FFF2-40B4-BE49-F238E27FC236}">
                <a16:creationId xmlns:a16="http://schemas.microsoft.com/office/drawing/2014/main" id="{50044D7C-8A32-4856-9B6E-14D4C9D57A1D}"/>
              </a:ext>
            </a:extLst>
          </p:cNvPr>
          <p:cNvSpPr txBox="1"/>
          <p:nvPr/>
        </p:nvSpPr>
        <p:spPr>
          <a:xfrm>
            <a:off x="3657138" y="2066212"/>
            <a:ext cx="1282415" cy="504056"/>
          </a:xfrm>
          <a:prstGeom prst="rect">
            <a:avLst/>
          </a:prstGeom>
          <a:noFill/>
        </p:spPr>
        <p:txBody>
          <a:bodyPr wrap="square" lIns="0" tIns="0" rIns="0" bIns="0" rtlCol="0">
            <a:noAutofit/>
          </a:bodyPr>
          <a:lstStyle/>
          <a:p>
            <a:pPr algn="ctr">
              <a:spcBef>
                <a:spcPts val="1000"/>
              </a:spcBef>
            </a:pPr>
            <a:r>
              <a:rPr lang="fr-CA" sz="1000" dirty="0">
                <a:latin typeface="Arial"/>
              </a:rPr>
              <a:t>Nombre de sociétés exclues en raison de la cote de controverse et de l’implication de l’entreprise.</a:t>
            </a:r>
            <a:endParaRPr lang="fr-CA" sz="1000" dirty="0">
              <a:latin typeface="Arial"/>
              <a:cs typeface="Arial"/>
            </a:endParaRPr>
          </a:p>
        </p:txBody>
      </p:sp>
      <p:sp>
        <p:nvSpPr>
          <p:cNvPr id="7" name="TextBox 6">
            <a:extLst>
              <a:ext uri="{FF2B5EF4-FFF2-40B4-BE49-F238E27FC236}">
                <a16:creationId xmlns:a16="http://schemas.microsoft.com/office/drawing/2014/main" id="{8D4CDD7C-4DB4-4471-BD84-620147F3D1F5}"/>
              </a:ext>
            </a:extLst>
          </p:cNvPr>
          <p:cNvSpPr txBox="1"/>
          <p:nvPr/>
        </p:nvSpPr>
        <p:spPr>
          <a:xfrm>
            <a:off x="5437027" y="2066212"/>
            <a:ext cx="1148451" cy="504056"/>
          </a:xfrm>
          <a:prstGeom prst="rect">
            <a:avLst/>
          </a:prstGeom>
          <a:noFill/>
        </p:spPr>
        <p:txBody>
          <a:bodyPr wrap="square" lIns="0" tIns="0" rIns="0" bIns="0" rtlCol="0">
            <a:noAutofit/>
          </a:bodyPr>
          <a:lstStyle/>
          <a:p>
            <a:pPr algn="ctr">
              <a:spcBef>
                <a:spcPts val="1000"/>
              </a:spcBef>
            </a:pPr>
            <a:r>
              <a:rPr lang="fr-CA" sz="1000" dirty="0">
                <a:latin typeface="Arial"/>
              </a:rPr>
              <a:t>Nombre de titres admissibles, mais exclus en raison du classement ESG du secteur</a:t>
            </a:r>
            <a:endParaRPr lang="fr-CA" sz="1000" dirty="0">
              <a:latin typeface="Arial"/>
              <a:cs typeface="Arial"/>
            </a:endParaRPr>
          </a:p>
        </p:txBody>
      </p:sp>
      <p:sp>
        <p:nvSpPr>
          <p:cNvPr id="8" name="Oval 7">
            <a:extLst>
              <a:ext uri="{FF2B5EF4-FFF2-40B4-BE49-F238E27FC236}">
                <a16:creationId xmlns:a16="http://schemas.microsoft.com/office/drawing/2014/main" id="{83F87BCE-740E-4F77-89E7-EEF92F2E1424}"/>
              </a:ext>
            </a:extLst>
          </p:cNvPr>
          <p:cNvSpPr/>
          <p:nvPr/>
        </p:nvSpPr>
        <p:spPr>
          <a:xfrm>
            <a:off x="1258194" y="2876426"/>
            <a:ext cx="756084" cy="845969"/>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a:t>90</a:t>
            </a:r>
            <a:endParaRPr lang="fr-CA" dirty="0"/>
          </a:p>
        </p:txBody>
      </p:sp>
      <p:sp>
        <p:nvSpPr>
          <p:cNvPr id="9" name="Oval 8">
            <a:extLst>
              <a:ext uri="{FF2B5EF4-FFF2-40B4-BE49-F238E27FC236}">
                <a16:creationId xmlns:a16="http://schemas.microsoft.com/office/drawing/2014/main" id="{11FC4361-9C25-49ED-8F4D-89E7DF38A3D7}"/>
              </a:ext>
            </a:extLst>
          </p:cNvPr>
          <p:cNvSpPr/>
          <p:nvPr/>
        </p:nvSpPr>
        <p:spPr>
          <a:xfrm>
            <a:off x="2957486" y="2876426"/>
            <a:ext cx="756084" cy="845969"/>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a:t>82</a:t>
            </a:r>
            <a:endParaRPr lang="fr-CA" dirty="0"/>
          </a:p>
        </p:txBody>
      </p:sp>
      <p:sp>
        <p:nvSpPr>
          <p:cNvPr id="10" name="Oval 9">
            <a:extLst>
              <a:ext uri="{FF2B5EF4-FFF2-40B4-BE49-F238E27FC236}">
                <a16:creationId xmlns:a16="http://schemas.microsoft.com/office/drawing/2014/main" id="{7E51EDED-BEB8-4383-9B27-52C3848B4EB8}"/>
              </a:ext>
            </a:extLst>
          </p:cNvPr>
          <p:cNvSpPr/>
          <p:nvPr/>
        </p:nvSpPr>
        <p:spPr>
          <a:xfrm>
            <a:off x="4742015" y="2876426"/>
            <a:ext cx="756084" cy="845969"/>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a:t>74</a:t>
            </a:r>
            <a:endParaRPr lang="fr-CA" dirty="0"/>
          </a:p>
        </p:txBody>
      </p:sp>
      <p:sp>
        <p:nvSpPr>
          <p:cNvPr id="11" name="Oval 10">
            <a:extLst>
              <a:ext uri="{FF2B5EF4-FFF2-40B4-BE49-F238E27FC236}">
                <a16:creationId xmlns:a16="http://schemas.microsoft.com/office/drawing/2014/main" id="{D085C040-B9CA-407B-981C-5D134681D687}"/>
              </a:ext>
            </a:extLst>
          </p:cNvPr>
          <p:cNvSpPr/>
          <p:nvPr/>
        </p:nvSpPr>
        <p:spPr>
          <a:xfrm>
            <a:off x="6489213" y="2876426"/>
            <a:ext cx="756084" cy="845969"/>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a:t>41</a:t>
            </a:r>
            <a:endParaRPr lang="fr-CA" dirty="0"/>
          </a:p>
        </p:txBody>
      </p:sp>
      <p:sp>
        <p:nvSpPr>
          <p:cNvPr id="12" name="Arrow: Right 27">
            <a:extLst>
              <a:ext uri="{FF2B5EF4-FFF2-40B4-BE49-F238E27FC236}">
                <a16:creationId xmlns:a16="http://schemas.microsoft.com/office/drawing/2014/main" id="{E8462E54-703D-4678-94A0-8E621FD45925}"/>
              </a:ext>
            </a:extLst>
          </p:cNvPr>
          <p:cNvSpPr/>
          <p:nvPr/>
        </p:nvSpPr>
        <p:spPr>
          <a:xfrm>
            <a:off x="2077106" y="3112266"/>
            <a:ext cx="818232" cy="241705"/>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dirty="0"/>
          </a:p>
        </p:txBody>
      </p:sp>
      <p:sp>
        <p:nvSpPr>
          <p:cNvPr id="13" name="Arrow: Right 28">
            <a:extLst>
              <a:ext uri="{FF2B5EF4-FFF2-40B4-BE49-F238E27FC236}">
                <a16:creationId xmlns:a16="http://schemas.microsoft.com/office/drawing/2014/main" id="{CBEB31A2-4CF5-44AD-8E16-D44A3ADBC95B}"/>
              </a:ext>
            </a:extLst>
          </p:cNvPr>
          <p:cNvSpPr/>
          <p:nvPr/>
        </p:nvSpPr>
        <p:spPr>
          <a:xfrm>
            <a:off x="5602137" y="3120650"/>
            <a:ext cx="818232" cy="241705"/>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dirty="0"/>
          </a:p>
        </p:txBody>
      </p:sp>
      <p:sp>
        <p:nvSpPr>
          <p:cNvPr id="14" name="Arrow: Right 29">
            <a:extLst>
              <a:ext uri="{FF2B5EF4-FFF2-40B4-BE49-F238E27FC236}">
                <a16:creationId xmlns:a16="http://schemas.microsoft.com/office/drawing/2014/main" id="{115DBFF8-7870-4EB5-8B78-FFC36A176BC6}"/>
              </a:ext>
            </a:extLst>
          </p:cNvPr>
          <p:cNvSpPr/>
          <p:nvPr/>
        </p:nvSpPr>
        <p:spPr>
          <a:xfrm>
            <a:off x="3832628" y="3120650"/>
            <a:ext cx="818232" cy="241705"/>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dirty="0"/>
          </a:p>
        </p:txBody>
      </p:sp>
      <p:sp>
        <p:nvSpPr>
          <p:cNvPr id="15" name="TextBox 14">
            <a:extLst>
              <a:ext uri="{FF2B5EF4-FFF2-40B4-BE49-F238E27FC236}">
                <a16:creationId xmlns:a16="http://schemas.microsoft.com/office/drawing/2014/main" id="{2724CE05-16B1-43F3-AA86-047154A0B795}"/>
              </a:ext>
            </a:extLst>
          </p:cNvPr>
          <p:cNvSpPr txBox="1"/>
          <p:nvPr/>
        </p:nvSpPr>
        <p:spPr>
          <a:xfrm>
            <a:off x="2077106" y="3437739"/>
            <a:ext cx="594066" cy="292612"/>
          </a:xfrm>
          <a:prstGeom prst="rect">
            <a:avLst/>
          </a:prstGeom>
          <a:noFill/>
        </p:spPr>
        <p:txBody>
          <a:bodyPr wrap="square" lIns="0" tIns="0" rIns="0" bIns="0" rtlCol="0">
            <a:noAutofit/>
          </a:bodyPr>
          <a:lstStyle/>
          <a:p>
            <a:pPr algn="ctr">
              <a:spcBef>
                <a:spcPts val="1000"/>
              </a:spcBef>
            </a:pPr>
            <a:r>
              <a:rPr lang="fr-CA" sz="1600" dirty="0">
                <a:solidFill>
                  <a:srgbClr val="FF0000"/>
                </a:solidFill>
                <a:latin typeface="Arial"/>
              </a:rPr>
              <a:t>8</a:t>
            </a:r>
            <a:endParaRPr lang="fr-CA" sz="1600" dirty="0">
              <a:solidFill>
                <a:srgbClr val="FF0000"/>
              </a:solidFill>
              <a:latin typeface="Arial"/>
              <a:cs typeface="Arial"/>
            </a:endParaRPr>
          </a:p>
        </p:txBody>
      </p:sp>
      <p:sp>
        <p:nvSpPr>
          <p:cNvPr id="16" name="TextBox 15">
            <a:extLst>
              <a:ext uri="{FF2B5EF4-FFF2-40B4-BE49-F238E27FC236}">
                <a16:creationId xmlns:a16="http://schemas.microsoft.com/office/drawing/2014/main" id="{753FF53B-4C8D-4CD2-863D-314808F3E998}"/>
              </a:ext>
            </a:extLst>
          </p:cNvPr>
          <p:cNvSpPr txBox="1"/>
          <p:nvPr/>
        </p:nvSpPr>
        <p:spPr>
          <a:xfrm>
            <a:off x="3854681" y="3487491"/>
            <a:ext cx="594066" cy="292612"/>
          </a:xfrm>
          <a:prstGeom prst="rect">
            <a:avLst/>
          </a:prstGeom>
          <a:noFill/>
        </p:spPr>
        <p:txBody>
          <a:bodyPr wrap="square" lIns="0" tIns="0" rIns="0" bIns="0" rtlCol="0">
            <a:noAutofit/>
          </a:bodyPr>
          <a:lstStyle/>
          <a:p>
            <a:pPr algn="ctr">
              <a:spcBef>
                <a:spcPts val="1000"/>
              </a:spcBef>
            </a:pPr>
            <a:r>
              <a:rPr lang="fr-CA" sz="1600" dirty="0">
                <a:solidFill>
                  <a:srgbClr val="FF0000"/>
                </a:solidFill>
                <a:latin typeface="Arial"/>
              </a:rPr>
              <a:t>8</a:t>
            </a:r>
            <a:endParaRPr lang="fr-CA" sz="1600" dirty="0">
              <a:solidFill>
                <a:srgbClr val="FF0000"/>
              </a:solidFill>
              <a:latin typeface="Arial"/>
              <a:cs typeface="Arial"/>
            </a:endParaRPr>
          </a:p>
        </p:txBody>
      </p:sp>
      <p:sp>
        <p:nvSpPr>
          <p:cNvPr id="17" name="TextBox 16">
            <a:extLst>
              <a:ext uri="{FF2B5EF4-FFF2-40B4-BE49-F238E27FC236}">
                <a16:creationId xmlns:a16="http://schemas.microsoft.com/office/drawing/2014/main" id="{410C5D3A-D27D-4A34-8A41-22F2F21F1139}"/>
              </a:ext>
            </a:extLst>
          </p:cNvPr>
          <p:cNvSpPr txBox="1"/>
          <p:nvPr/>
        </p:nvSpPr>
        <p:spPr>
          <a:xfrm>
            <a:off x="5677674" y="3434395"/>
            <a:ext cx="594066" cy="292612"/>
          </a:xfrm>
          <a:prstGeom prst="rect">
            <a:avLst/>
          </a:prstGeom>
          <a:noFill/>
        </p:spPr>
        <p:txBody>
          <a:bodyPr wrap="square" lIns="0" tIns="0" rIns="0" bIns="0" rtlCol="0">
            <a:noAutofit/>
          </a:bodyPr>
          <a:lstStyle/>
          <a:p>
            <a:pPr algn="ctr">
              <a:spcBef>
                <a:spcPts val="1000"/>
              </a:spcBef>
            </a:pPr>
            <a:r>
              <a:rPr lang="fr-CA" sz="1600" dirty="0">
                <a:solidFill>
                  <a:srgbClr val="FF0000"/>
                </a:solidFill>
                <a:latin typeface="Arial"/>
              </a:rPr>
              <a:t>33</a:t>
            </a:r>
            <a:endParaRPr lang="fr-CA" sz="1600" dirty="0">
              <a:solidFill>
                <a:srgbClr val="FF0000"/>
              </a:solidFill>
              <a:latin typeface="Arial"/>
              <a:cs typeface="Arial"/>
            </a:endParaRPr>
          </a:p>
        </p:txBody>
      </p:sp>
      <p:sp>
        <p:nvSpPr>
          <p:cNvPr id="18" name="TextBox 17">
            <a:extLst>
              <a:ext uri="{FF2B5EF4-FFF2-40B4-BE49-F238E27FC236}">
                <a16:creationId xmlns:a16="http://schemas.microsoft.com/office/drawing/2014/main" id="{B61B1ABB-1C67-484F-86C6-FDBCD5C0ECEE}"/>
              </a:ext>
            </a:extLst>
          </p:cNvPr>
          <p:cNvSpPr txBox="1"/>
          <p:nvPr/>
        </p:nvSpPr>
        <p:spPr>
          <a:xfrm>
            <a:off x="1036320" y="3857803"/>
            <a:ext cx="1219089" cy="405397"/>
          </a:xfrm>
          <a:prstGeom prst="rect">
            <a:avLst/>
          </a:prstGeom>
          <a:noFill/>
        </p:spPr>
        <p:txBody>
          <a:bodyPr wrap="square" lIns="0" tIns="0" rIns="0" bIns="0" rtlCol="0">
            <a:noAutofit/>
          </a:bodyPr>
          <a:lstStyle/>
          <a:p>
            <a:pPr algn="ctr">
              <a:spcBef>
                <a:spcPts val="1000"/>
              </a:spcBef>
            </a:pPr>
            <a:r>
              <a:rPr lang="fr-CA" sz="1050" b="1" dirty="0">
                <a:latin typeface="Arial"/>
              </a:rPr>
              <a:t>Nombre total d’entreprises visées par l’indice MSCI Canada</a:t>
            </a:r>
            <a:endParaRPr lang="fr-CA" sz="1050" b="1" dirty="0">
              <a:latin typeface="Arial"/>
              <a:cs typeface="Arial"/>
            </a:endParaRPr>
          </a:p>
        </p:txBody>
      </p:sp>
      <p:sp>
        <p:nvSpPr>
          <p:cNvPr id="19" name="TextBox 18">
            <a:extLst>
              <a:ext uri="{FF2B5EF4-FFF2-40B4-BE49-F238E27FC236}">
                <a16:creationId xmlns:a16="http://schemas.microsoft.com/office/drawing/2014/main" id="{7EBA38F0-8AF8-4CE9-BBF4-9B3EEB573B8E}"/>
              </a:ext>
            </a:extLst>
          </p:cNvPr>
          <p:cNvSpPr txBox="1"/>
          <p:nvPr/>
        </p:nvSpPr>
        <p:spPr>
          <a:xfrm>
            <a:off x="6094186" y="3879532"/>
            <a:ext cx="1394138" cy="383665"/>
          </a:xfrm>
          <a:prstGeom prst="rect">
            <a:avLst/>
          </a:prstGeom>
          <a:noFill/>
        </p:spPr>
        <p:txBody>
          <a:bodyPr wrap="square" lIns="0" tIns="0" rIns="0" bIns="0" rtlCol="0">
            <a:noAutofit/>
          </a:bodyPr>
          <a:lstStyle/>
          <a:p>
            <a:pPr algn="ctr">
              <a:spcBef>
                <a:spcPts val="1000"/>
              </a:spcBef>
            </a:pPr>
            <a:r>
              <a:rPr lang="fr-CA" sz="1050" b="1" dirty="0">
                <a:latin typeface="Arial"/>
              </a:rPr>
              <a:t>Nombre final d’entreprises visées par l’indice MSCI ESG Leaders du Canada</a:t>
            </a:r>
            <a:endParaRPr lang="fr-CA" sz="1050" b="1" dirty="0">
              <a:latin typeface="Arial"/>
              <a:cs typeface="Arial"/>
            </a:endParaRPr>
          </a:p>
        </p:txBody>
      </p:sp>
      <p:pic>
        <p:nvPicPr>
          <p:cNvPr id="20" name="Picture 19">
            <a:extLst>
              <a:ext uri="{FF2B5EF4-FFF2-40B4-BE49-F238E27FC236}">
                <a16:creationId xmlns:a16="http://schemas.microsoft.com/office/drawing/2014/main" id="{F7B550D6-3387-4E29-880F-247EA2D26730}"/>
              </a:ext>
            </a:extLst>
          </p:cNvPr>
          <p:cNvPicPr>
            <a:picLocks noChangeAspect="1"/>
          </p:cNvPicPr>
          <p:nvPr/>
        </p:nvPicPr>
        <p:blipFill>
          <a:blip r:embed="rId3"/>
          <a:stretch>
            <a:fillRect/>
          </a:stretch>
        </p:blipFill>
        <p:spPr>
          <a:xfrm>
            <a:off x="1912185" y="5408841"/>
            <a:ext cx="739444" cy="591555"/>
          </a:xfrm>
          <a:prstGeom prst="rect">
            <a:avLst/>
          </a:prstGeom>
        </p:spPr>
      </p:pic>
      <p:pic>
        <p:nvPicPr>
          <p:cNvPr id="21" name="Picture 20">
            <a:extLst>
              <a:ext uri="{FF2B5EF4-FFF2-40B4-BE49-F238E27FC236}">
                <a16:creationId xmlns:a16="http://schemas.microsoft.com/office/drawing/2014/main" id="{CA7635DB-7A7C-40FF-8254-7DAE8CEF7546}"/>
              </a:ext>
            </a:extLst>
          </p:cNvPr>
          <p:cNvPicPr>
            <a:picLocks noChangeAspect="1"/>
          </p:cNvPicPr>
          <p:nvPr/>
        </p:nvPicPr>
        <p:blipFill>
          <a:blip r:embed="rId4"/>
          <a:stretch>
            <a:fillRect/>
          </a:stretch>
        </p:blipFill>
        <p:spPr>
          <a:xfrm>
            <a:off x="3657138" y="5423772"/>
            <a:ext cx="1071563" cy="523875"/>
          </a:xfrm>
          <a:prstGeom prst="rect">
            <a:avLst/>
          </a:prstGeom>
        </p:spPr>
      </p:pic>
      <p:pic>
        <p:nvPicPr>
          <p:cNvPr id="22" name="Picture 21">
            <a:extLst>
              <a:ext uri="{FF2B5EF4-FFF2-40B4-BE49-F238E27FC236}">
                <a16:creationId xmlns:a16="http://schemas.microsoft.com/office/drawing/2014/main" id="{501DCA6D-EF1D-4968-926D-F5FE62C84BEE}"/>
              </a:ext>
            </a:extLst>
          </p:cNvPr>
          <p:cNvPicPr>
            <a:picLocks noChangeAspect="1"/>
          </p:cNvPicPr>
          <p:nvPr/>
        </p:nvPicPr>
        <p:blipFill>
          <a:blip r:embed="rId5"/>
          <a:stretch>
            <a:fillRect/>
          </a:stretch>
        </p:blipFill>
        <p:spPr>
          <a:xfrm>
            <a:off x="5604842" y="5173568"/>
            <a:ext cx="1050131" cy="847725"/>
          </a:xfrm>
          <a:prstGeom prst="rect">
            <a:avLst/>
          </a:prstGeom>
        </p:spPr>
      </p:pic>
      <p:pic>
        <p:nvPicPr>
          <p:cNvPr id="23" name="Picture 22">
            <a:extLst>
              <a:ext uri="{FF2B5EF4-FFF2-40B4-BE49-F238E27FC236}">
                <a16:creationId xmlns:a16="http://schemas.microsoft.com/office/drawing/2014/main" id="{C7DC5078-7809-465A-AE3B-4B8DD991DC88}"/>
              </a:ext>
            </a:extLst>
          </p:cNvPr>
          <p:cNvPicPr>
            <a:picLocks noChangeAspect="1"/>
          </p:cNvPicPr>
          <p:nvPr/>
        </p:nvPicPr>
        <p:blipFill>
          <a:blip r:embed="rId6"/>
          <a:stretch>
            <a:fillRect/>
          </a:stretch>
        </p:blipFill>
        <p:spPr>
          <a:xfrm>
            <a:off x="1733570" y="4501327"/>
            <a:ext cx="1050131" cy="733425"/>
          </a:xfrm>
          <a:prstGeom prst="rect">
            <a:avLst/>
          </a:prstGeom>
        </p:spPr>
      </p:pic>
      <p:pic>
        <p:nvPicPr>
          <p:cNvPr id="24" name="Picture 23">
            <a:extLst>
              <a:ext uri="{FF2B5EF4-FFF2-40B4-BE49-F238E27FC236}">
                <a16:creationId xmlns:a16="http://schemas.microsoft.com/office/drawing/2014/main" id="{C1B74D0A-B9D1-4DB9-9512-2F64986E0835}"/>
              </a:ext>
            </a:extLst>
          </p:cNvPr>
          <p:cNvPicPr>
            <a:picLocks noChangeAspect="1"/>
          </p:cNvPicPr>
          <p:nvPr/>
        </p:nvPicPr>
        <p:blipFill>
          <a:blip r:embed="rId7"/>
          <a:stretch>
            <a:fillRect/>
          </a:stretch>
        </p:blipFill>
        <p:spPr>
          <a:xfrm>
            <a:off x="3804258" y="4653769"/>
            <a:ext cx="666899" cy="428530"/>
          </a:xfrm>
          <a:prstGeom prst="rect">
            <a:avLst/>
          </a:prstGeom>
        </p:spPr>
      </p:pic>
      <p:pic>
        <p:nvPicPr>
          <p:cNvPr id="25" name="Picture 24">
            <a:extLst>
              <a:ext uri="{FF2B5EF4-FFF2-40B4-BE49-F238E27FC236}">
                <a16:creationId xmlns:a16="http://schemas.microsoft.com/office/drawing/2014/main" id="{EE8CDB84-809A-4DBD-A46B-9D269A81D367}"/>
              </a:ext>
            </a:extLst>
          </p:cNvPr>
          <p:cNvPicPr>
            <a:picLocks noChangeAspect="1"/>
          </p:cNvPicPr>
          <p:nvPr/>
        </p:nvPicPr>
        <p:blipFill>
          <a:blip r:embed="rId8"/>
          <a:stretch>
            <a:fillRect/>
          </a:stretch>
        </p:blipFill>
        <p:spPr>
          <a:xfrm>
            <a:off x="5533404" y="4696584"/>
            <a:ext cx="1121569" cy="342900"/>
          </a:xfrm>
          <a:prstGeom prst="rect">
            <a:avLst/>
          </a:prstGeom>
        </p:spPr>
      </p:pic>
      <p:graphicFrame>
        <p:nvGraphicFramePr>
          <p:cNvPr id="27" name="Diagram 26"/>
          <p:cNvGraphicFramePr/>
          <p:nvPr>
            <p:extLst>
              <p:ext uri="{D42A27DB-BD31-4B8C-83A1-F6EECF244321}">
                <p14:modId xmlns:p14="http://schemas.microsoft.com/office/powerpoint/2010/main" val="709775603"/>
              </p:ext>
            </p:extLst>
          </p:nvPr>
        </p:nvGraphicFramePr>
        <p:xfrm>
          <a:off x="1169622" y="1052736"/>
          <a:ext cx="6480720" cy="6480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8" name="Picture 12" descr="Image result for rogers communications">
            <a:extLst>
              <a:ext uri="{FF2B5EF4-FFF2-40B4-BE49-F238E27FC236}">
                <a16:creationId xmlns:a16="http://schemas.microsoft.com/office/drawing/2014/main" id="{629EEEAF-EEDC-4FAF-A97B-08B61DF605B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41487" y="2100088"/>
            <a:ext cx="1305668" cy="7392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 result for BMO Logo">
            <a:extLst>
              <a:ext uri="{FF2B5EF4-FFF2-40B4-BE49-F238E27FC236}">
                <a16:creationId xmlns:a16="http://schemas.microsoft.com/office/drawing/2014/main" id="{6C23E0C0-0156-49DA-A05F-C4A0F18925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19469" y="2945520"/>
            <a:ext cx="1113242" cy="43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99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BF08-B471-42B1-87F3-4C63017CF364}"/>
              </a:ext>
            </a:extLst>
          </p:cNvPr>
          <p:cNvSpPr>
            <a:spLocks noGrp="1"/>
          </p:cNvSpPr>
          <p:nvPr>
            <p:ph type="title"/>
          </p:nvPr>
        </p:nvSpPr>
        <p:spPr/>
        <p:txBody>
          <a:bodyPr/>
          <a:lstStyle/>
          <a:p>
            <a:r>
              <a:rPr lang="fr-CA"/>
              <a:t>FNB BMO – ESG  </a:t>
            </a:r>
            <a:endParaRPr lang="fr-CA" dirty="0"/>
          </a:p>
        </p:txBody>
      </p:sp>
      <p:sp>
        <p:nvSpPr>
          <p:cNvPr id="3" name="Slide Number Placeholder 2">
            <a:extLst>
              <a:ext uri="{FF2B5EF4-FFF2-40B4-BE49-F238E27FC236}">
                <a16:creationId xmlns:a16="http://schemas.microsoft.com/office/drawing/2014/main" id="{BC1061DC-AAC2-48E7-9CC6-3985E7CDC70C}"/>
              </a:ext>
            </a:extLst>
          </p:cNvPr>
          <p:cNvSpPr>
            <a:spLocks noGrp="1"/>
          </p:cNvSpPr>
          <p:nvPr>
            <p:ph type="sldNum" sz="quarter" idx="11"/>
          </p:nvPr>
        </p:nvSpPr>
        <p:spPr/>
        <p:txBody>
          <a:bodyPr/>
          <a:lstStyle/>
          <a:p>
            <a:pPr>
              <a:defRPr/>
            </a:pPr>
            <a:fld id="{A8C2AA5B-A104-014F-B9FD-226CAFC3787C}" type="slidenum">
              <a:rPr lang="en-US" smtClean="0"/>
              <a:pPr>
                <a:defRPr/>
              </a:pPr>
              <a:t>22</a:t>
            </a:fld>
            <a:endParaRPr lang="fr-CA" dirty="0"/>
          </a:p>
        </p:txBody>
      </p:sp>
      <p:sp>
        <p:nvSpPr>
          <p:cNvPr id="5" name="Text Placeholder 4">
            <a:extLst>
              <a:ext uri="{FF2B5EF4-FFF2-40B4-BE49-F238E27FC236}">
                <a16:creationId xmlns:a16="http://schemas.microsoft.com/office/drawing/2014/main" id="{BCCDB34A-59D7-4C31-9AEF-E1BC27841BB7}"/>
              </a:ext>
            </a:extLst>
          </p:cNvPr>
          <p:cNvSpPr>
            <a:spLocks noGrp="1"/>
          </p:cNvSpPr>
          <p:nvPr>
            <p:ph type="body" sz="quarter" idx="13"/>
          </p:nvPr>
        </p:nvSpPr>
        <p:spPr>
          <a:xfrm>
            <a:off x="3292862" y="6386322"/>
            <a:ext cx="8240713" cy="457200"/>
          </a:xfrm>
        </p:spPr>
        <p:txBody>
          <a:bodyPr/>
          <a:lstStyle/>
          <a:p>
            <a:r>
              <a:rPr lang="fr-CA"/>
              <a:t>*ZWG n’est pas fondé sur un indice, mais intègre les facteurs ESG dans la sélection des placements.</a:t>
            </a:r>
            <a:endParaRPr lang="fr-CA" dirty="0"/>
          </a:p>
        </p:txBody>
      </p:sp>
      <p:sp>
        <p:nvSpPr>
          <p:cNvPr id="27" name="TextBox 26">
            <a:extLst>
              <a:ext uri="{FF2B5EF4-FFF2-40B4-BE49-F238E27FC236}">
                <a16:creationId xmlns:a16="http://schemas.microsoft.com/office/drawing/2014/main" id="{29C0FF28-D5CE-4419-AD0C-F2B45E910FBB}"/>
              </a:ext>
            </a:extLst>
          </p:cNvPr>
          <p:cNvSpPr txBox="1"/>
          <p:nvPr/>
        </p:nvSpPr>
        <p:spPr>
          <a:xfrm>
            <a:off x="1713598" y="4149904"/>
            <a:ext cx="6408712" cy="651891"/>
          </a:xfrm>
          <a:prstGeom prst="rect">
            <a:avLst/>
          </a:prstGeom>
          <a:noFill/>
        </p:spPr>
        <p:txBody>
          <a:bodyPr wrap="square" lIns="0" tIns="0" rIns="0" bIns="0" rtlCol="0">
            <a:noAutofit/>
          </a:bodyPr>
          <a:lstStyle/>
          <a:p>
            <a:pPr>
              <a:spcBef>
                <a:spcPts val="1000"/>
              </a:spcBef>
            </a:pPr>
            <a:r>
              <a:rPr lang="fr-CA" sz="1400" b="1" dirty="0">
                <a:solidFill>
                  <a:srgbClr val="0079C1"/>
                </a:solidFill>
                <a:latin typeface="Arial"/>
              </a:rPr>
              <a:t>BMO Gestion mondiale d’actifs est un signataire des Principes pour l’investissement responsable de l’ONU depuis 2006. Les Principes pour l’investissement responsable ont accordé à BMO Gestion mondiale d’actifs une note de A+ pour sa propriété active en ce qui concerne les actions cotées, ainsi que sa stratégie et sa gouvernance.</a:t>
            </a:r>
            <a:r>
              <a:rPr lang="fr-CA" sz="1400" b="1" baseline="30000" dirty="0">
                <a:solidFill>
                  <a:srgbClr val="0079C1"/>
                </a:solidFill>
                <a:latin typeface="Arial"/>
              </a:rPr>
              <a:t>3</a:t>
            </a:r>
            <a:endParaRPr lang="fr-CA" sz="1400" b="1" baseline="30000" dirty="0">
              <a:solidFill>
                <a:srgbClr val="0079C1"/>
              </a:solidFill>
              <a:latin typeface="Arial"/>
              <a:cs typeface="Arial"/>
            </a:endParaRPr>
          </a:p>
        </p:txBody>
      </p:sp>
      <p:pic>
        <p:nvPicPr>
          <p:cNvPr id="34" name="Picture 33">
            <a:extLst>
              <a:ext uri="{FF2B5EF4-FFF2-40B4-BE49-F238E27FC236}">
                <a16:creationId xmlns:a16="http://schemas.microsoft.com/office/drawing/2014/main" id="{326B66A7-0438-48DA-97EC-014975EF2220}"/>
              </a:ext>
            </a:extLst>
          </p:cNvPr>
          <p:cNvPicPr>
            <a:picLocks noChangeAspect="1"/>
          </p:cNvPicPr>
          <p:nvPr/>
        </p:nvPicPr>
        <p:blipFill>
          <a:blip r:embed="rId3"/>
          <a:stretch>
            <a:fillRect/>
          </a:stretch>
        </p:blipFill>
        <p:spPr>
          <a:xfrm>
            <a:off x="567972" y="4131572"/>
            <a:ext cx="1092286" cy="1040884"/>
          </a:xfrm>
          <a:prstGeom prst="rect">
            <a:avLst/>
          </a:prstGeom>
        </p:spPr>
      </p:pic>
      <p:pic>
        <p:nvPicPr>
          <p:cNvPr id="35"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1110692" y="1052737"/>
            <a:ext cx="6750000" cy="283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887" y="5267706"/>
            <a:ext cx="4393406"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493658" y="5502141"/>
            <a:ext cx="2153154" cy="461665"/>
          </a:xfrm>
          <a:prstGeom prst="rect">
            <a:avLst/>
          </a:prstGeom>
        </p:spPr>
        <p:txBody>
          <a:bodyPr wrap="none">
            <a:spAutoFit/>
          </a:bodyPr>
          <a:lstStyle/>
          <a:p>
            <a:r>
              <a:rPr lang="fr-CA" sz="2400" dirty="0"/>
              <a:t>Sustainalytics </a:t>
            </a:r>
          </a:p>
        </p:txBody>
      </p:sp>
      <p:cxnSp>
        <p:nvCxnSpPr>
          <p:cNvPr id="18" name="Straight Connector 17"/>
          <p:cNvCxnSpPr/>
          <p:nvPr/>
        </p:nvCxnSpPr>
        <p:spPr>
          <a:xfrm>
            <a:off x="1223628" y="5267706"/>
            <a:ext cx="685876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A93E010-E8DB-45A1-BCF9-E6B6369C5C36}"/>
              </a:ext>
            </a:extLst>
          </p:cNvPr>
          <p:cNvSpPr txBox="1"/>
          <p:nvPr/>
        </p:nvSpPr>
        <p:spPr>
          <a:xfrm>
            <a:off x="1156772" y="1082357"/>
            <a:ext cx="839668" cy="297160"/>
          </a:xfrm>
          <a:prstGeom prst="rect">
            <a:avLst/>
          </a:prstGeom>
          <a:solidFill>
            <a:schemeClr val="bg1"/>
          </a:solidFill>
        </p:spPr>
        <p:txBody>
          <a:bodyPr wrap="square" lIns="0" tIns="0" rIns="0" bIns="0" rtlCol="0">
            <a:noAutofit/>
          </a:bodyPr>
          <a:lstStyle/>
          <a:p>
            <a:pPr>
              <a:spcBef>
                <a:spcPts val="1000"/>
              </a:spcBef>
            </a:pPr>
            <a:r>
              <a:rPr lang="fr-CA" sz="1600" b="1" dirty="0">
                <a:solidFill>
                  <a:srgbClr val="0079C2"/>
                </a:solidFill>
                <a:latin typeface="Arial Narrow" panose="020B0606020202030204" pitchFamily="34" charset="0"/>
              </a:rPr>
              <a:t>Actions</a:t>
            </a:r>
            <a:endParaRPr lang="fr-CA" sz="1600" b="1" dirty="0">
              <a:solidFill>
                <a:srgbClr val="0079C2"/>
              </a:solidFill>
              <a:latin typeface="Arial Narrow" panose="020B0606020202030204" pitchFamily="34" charset="0"/>
              <a:cs typeface="Arial"/>
            </a:endParaRPr>
          </a:p>
        </p:txBody>
      </p:sp>
      <p:sp>
        <p:nvSpPr>
          <p:cNvPr id="12" name="TextBox 11">
            <a:extLst>
              <a:ext uri="{FF2B5EF4-FFF2-40B4-BE49-F238E27FC236}">
                <a16:creationId xmlns:a16="http://schemas.microsoft.com/office/drawing/2014/main" id="{9A93E010-E8DB-45A1-BCF9-E6B6369C5C36}"/>
              </a:ext>
            </a:extLst>
          </p:cNvPr>
          <p:cNvSpPr txBox="1"/>
          <p:nvPr/>
        </p:nvSpPr>
        <p:spPr>
          <a:xfrm>
            <a:off x="4604243" y="1100830"/>
            <a:ext cx="1624527" cy="297160"/>
          </a:xfrm>
          <a:prstGeom prst="rect">
            <a:avLst/>
          </a:prstGeom>
          <a:solidFill>
            <a:schemeClr val="bg1"/>
          </a:solidFill>
        </p:spPr>
        <p:txBody>
          <a:bodyPr wrap="square" lIns="0" tIns="0" rIns="0" bIns="0" rtlCol="0">
            <a:noAutofit/>
          </a:bodyPr>
          <a:lstStyle/>
          <a:p>
            <a:pPr>
              <a:spcBef>
                <a:spcPts val="1000"/>
              </a:spcBef>
            </a:pPr>
            <a:r>
              <a:rPr lang="fr-CA" sz="1600" b="1" dirty="0">
                <a:solidFill>
                  <a:srgbClr val="0079C2"/>
                </a:solidFill>
                <a:latin typeface="Arial Narrow" panose="020B0606020202030204" pitchFamily="34" charset="0"/>
              </a:rPr>
              <a:t>Titres à revenu fixe</a:t>
            </a:r>
            <a:endParaRPr lang="fr-CA" sz="1600" b="1" dirty="0">
              <a:solidFill>
                <a:srgbClr val="0079C2"/>
              </a:solidFill>
              <a:latin typeface="Arial Narrow" panose="020B0606020202030204" pitchFamily="34" charset="0"/>
              <a:cs typeface="Arial"/>
            </a:endParaRPr>
          </a:p>
        </p:txBody>
      </p:sp>
      <p:sp>
        <p:nvSpPr>
          <p:cNvPr id="13" name="TextBox 12">
            <a:extLst>
              <a:ext uri="{FF2B5EF4-FFF2-40B4-BE49-F238E27FC236}">
                <a16:creationId xmlns:a16="http://schemas.microsoft.com/office/drawing/2014/main" id="{9A93E010-E8DB-45A1-BCF9-E6B6369C5C36}"/>
              </a:ext>
            </a:extLst>
          </p:cNvPr>
          <p:cNvSpPr txBox="1"/>
          <p:nvPr/>
        </p:nvSpPr>
        <p:spPr>
          <a:xfrm>
            <a:off x="6257820" y="1101102"/>
            <a:ext cx="1971780" cy="297160"/>
          </a:xfrm>
          <a:prstGeom prst="rect">
            <a:avLst/>
          </a:prstGeom>
          <a:solidFill>
            <a:schemeClr val="bg1"/>
          </a:solidFill>
        </p:spPr>
        <p:txBody>
          <a:bodyPr wrap="square" lIns="0" tIns="0" rIns="0" bIns="0" rtlCol="0">
            <a:noAutofit/>
          </a:bodyPr>
          <a:lstStyle/>
          <a:p>
            <a:pPr>
              <a:spcBef>
                <a:spcPts val="1000"/>
              </a:spcBef>
            </a:pPr>
            <a:r>
              <a:rPr lang="fr-CA" sz="1600" b="1" dirty="0">
                <a:solidFill>
                  <a:srgbClr val="0079C2"/>
                </a:solidFill>
                <a:latin typeface="Arial Narrow" panose="020B0606020202030204" pitchFamily="34" charset="0"/>
              </a:rPr>
              <a:t>Solutions spécialisées</a:t>
            </a:r>
            <a:endParaRPr lang="fr-CA" sz="1600" b="1" dirty="0">
              <a:solidFill>
                <a:srgbClr val="0079C2"/>
              </a:solidFill>
              <a:latin typeface="Arial Narrow" panose="020B0606020202030204" pitchFamily="34" charset="0"/>
              <a:cs typeface="Arial"/>
            </a:endParaRPr>
          </a:p>
        </p:txBody>
      </p:sp>
      <p:sp>
        <p:nvSpPr>
          <p:cNvPr id="4" name="Oval 3"/>
          <p:cNvSpPr/>
          <p:nvPr/>
        </p:nvSpPr>
        <p:spPr>
          <a:xfrm>
            <a:off x="701040" y="4244340"/>
            <a:ext cx="838200" cy="84582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4" name="TextBox 13">
            <a:extLst>
              <a:ext uri="{FF2B5EF4-FFF2-40B4-BE49-F238E27FC236}">
                <a16:creationId xmlns:a16="http://schemas.microsoft.com/office/drawing/2014/main" id="{9A93E010-E8DB-45A1-BCF9-E6B6369C5C36}"/>
              </a:ext>
            </a:extLst>
          </p:cNvPr>
          <p:cNvSpPr txBox="1"/>
          <p:nvPr/>
        </p:nvSpPr>
        <p:spPr>
          <a:xfrm>
            <a:off x="754380" y="4425350"/>
            <a:ext cx="784860" cy="594044"/>
          </a:xfrm>
          <a:prstGeom prst="rect">
            <a:avLst/>
          </a:prstGeom>
          <a:noFill/>
        </p:spPr>
        <p:txBody>
          <a:bodyPr wrap="square" lIns="0" tIns="0" rIns="0" bIns="0" rtlCol="0">
            <a:noAutofit/>
          </a:bodyPr>
          <a:lstStyle/>
          <a:p>
            <a:pPr>
              <a:lnSpc>
                <a:spcPct val="90000"/>
              </a:lnSpc>
            </a:pPr>
            <a:r>
              <a:rPr lang="fr-CA" sz="1200" b="1" dirty="0">
                <a:solidFill>
                  <a:schemeClr val="bg1"/>
                </a:solidFill>
                <a:latin typeface="Arial Narrow" panose="020B0606020202030204" pitchFamily="34" charset="0"/>
              </a:rPr>
              <a:t>Avoir le cran</a:t>
            </a:r>
            <a:r>
              <a:rPr lang="fr-CA" sz="1200" dirty="0"/>
              <a:t> </a:t>
            </a:r>
            <a:r>
              <a:rPr lang="fr-CA" sz="1200" b="1" dirty="0">
                <a:solidFill>
                  <a:schemeClr val="bg1"/>
                </a:solidFill>
                <a:latin typeface="Arial Narrow" panose="020B0606020202030204" pitchFamily="34" charset="0"/>
              </a:rPr>
              <a:t>de faire une différence</a:t>
            </a:r>
            <a:endParaRPr lang="fr-CA" sz="1200" b="1" dirty="0">
              <a:solidFill>
                <a:schemeClr val="bg1"/>
              </a:solidFill>
              <a:latin typeface="Arial Narrow" panose="020B0606020202030204" pitchFamily="34" charset="0"/>
              <a:cs typeface="Arial"/>
            </a:endParaRPr>
          </a:p>
        </p:txBody>
      </p:sp>
      <p:sp>
        <p:nvSpPr>
          <p:cNvPr id="17" name="Text Placeholder 4">
            <a:extLst>
              <a:ext uri="{FF2B5EF4-FFF2-40B4-BE49-F238E27FC236}">
                <a16:creationId xmlns:a16="http://schemas.microsoft.com/office/drawing/2014/main" id="{BCCDB34A-59D7-4C31-9AEF-E1BC27841BB7}"/>
              </a:ext>
            </a:extLst>
          </p:cNvPr>
          <p:cNvSpPr txBox="1">
            <a:spLocks/>
          </p:cNvSpPr>
          <p:nvPr/>
        </p:nvSpPr>
        <p:spPr bwMode="auto">
          <a:xfrm>
            <a:off x="1150620" y="3682234"/>
            <a:ext cx="6515100" cy="234446"/>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1100" dirty="0">
                <a:latin typeface="Arial Narrow" panose="020B0606020202030204" pitchFamily="34" charset="0"/>
              </a:rPr>
              <a:t>* ZWG n’est pas fondé sur un indice,</a:t>
            </a:r>
            <a:r>
              <a:rPr lang="fr-CA" dirty="0"/>
              <a:t> </a:t>
            </a:r>
            <a:r>
              <a:rPr lang="fr-CA" sz="1100" dirty="0">
                <a:latin typeface="Arial Narrow" panose="020B0606020202030204" pitchFamily="34" charset="0"/>
              </a:rPr>
              <a:t>il</a:t>
            </a:r>
            <a:r>
              <a:rPr lang="fr-CA" dirty="0"/>
              <a:t> </a:t>
            </a:r>
            <a:r>
              <a:rPr lang="fr-CA" sz="1100" dirty="0">
                <a:latin typeface="Arial Narrow" panose="020B0606020202030204" pitchFamily="34" charset="0"/>
              </a:rPr>
              <a:t>intègre les facteurs ESG</a:t>
            </a:r>
            <a:r>
              <a:rPr lang="fr-CA" dirty="0"/>
              <a:t> </a:t>
            </a:r>
            <a:r>
              <a:rPr lang="fr-CA" sz="1100" dirty="0">
                <a:latin typeface="Arial Narrow" panose="020B0606020202030204" pitchFamily="34" charset="0"/>
              </a:rPr>
              <a:t>dans le processus de sélection</a:t>
            </a:r>
            <a:r>
              <a:rPr lang="fr-CA" dirty="0"/>
              <a:t> </a:t>
            </a:r>
            <a:r>
              <a:rPr lang="fr-CA" sz="1100" dirty="0">
                <a:latin typeface="Arial Narrow" panose="020B0606020202030204" pitchFamily="34" charset="0"/>
              </a:rPr>
              <a:t>des placements.</a:t>
            </a:r>
          </a:p>
        </p:txBody>
      </p:sp>
      <p:sp>
        <p:nvSpPr>
          <p:cNvPr id="19" name="Text Placeholder 4">
            <a:extLst>
              <a:ext uri="{FF2B5EF4-FFF2-40B4-BE49-F238E27FC236}">
                <a16:creationId xmlns:a16="http://schemas.microsoft.com/office/drawing/2014/main" id="{BCCDB34A-59D7-4C31-9AEF-E1BC27841BB7}"/>
              </a:ext>
            </a:extLst>
          </p:cNvPr>
          <p:cNvSpPr txBox="1">
            <a:spLocks/>
          </p:cNvSpPr>
          <p:nvPr/>
        </p:nvSpPr>
        <p:spPr bwMode="auto">
          <a:xfrm>
            <a:off x="3558541" y="5366254"/>
            <a:ext cx="1045702" cy="234446"/>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1100" dirty="0">
                <a:latin typeface="Arial Narrow" panose="020B0606020202030204" pitchFamily="34" charset="0"/>
              </a:rPr>
              <a:t>Les premiers 10 %</a:t>
            </a:r>
          </a:p>
        </p:txBody>
      </p:sp>
      <p:sp>
        <p:nvSpPr>
          <p:cNvPr id="20" name="Text Placeholder 4">
            <a:extLst>
              <a:ext uri="{FF2B5EF4-FFF2-40B4-BE49-F238E27FC236}">
                <a16:creationId xmlns:a16="http://schemas.microsoft.com/office/drawing/2014/main" id="{BCCDB34A-59D7-4C31-9AEF-E1BC27841BB7}"/>
              </a:ext>
            </a:extLst>
          </p:cNvPr>
          <p:cNvSpPr txBox="1">
            <a:spLocks/>
          </p:cNvSpPr>
          <p:nvPr/>
        </p:nvSpPr>
        <p:spPr bwMode="auto">
          <a:xfrm>
            <a:off x="3558540" y="5777734"/>
            <a:ext cx="1093715" cy="234446"/>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1100" dirty="0">
                <a:latin typeface="Arial Narrow" panose="020B0606020202030204" pitchFamily="34" charset="0"/>
              </a:rPr>
              <a:t>Les 22,5 % suivants</a:t>
            </a:r>
          </a:p>
        </p:txBody>
      </p:sp>
      <p:sp>
        <p:nvSpPr>
          <p:cNvPr id="21" name="Text Placeholder 4">
            <a:extLst>
              <a:ext uri="{FF2B5EF4-FFF2-40B4-BE49-F238E27FC236}">
                <a16:creationId xmlns:a16="http://schemas.microsoft.com/office/drawing/2014/main" id="{BCCDB34A-59D7-4C31-9AEF-E1BC27841BB7}"/>
              </a:ext>
            </a:extLst>
          </p:cNvPr>
          <p:cNvSpPr txBox="1">
            <a:spLocks/>
          </p:cNvSpPr>
          <p:nvPr/>
        </p:nvSpPr>
        <p:spPr bwMode="auto">
          <a:xfrm>
            <a:off x="5250181" y="5373874"/>
            <a:ext cx="845820" cy="234446"/>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1100" dirty="0">
                <a:latin typeface="Arial Narrow" panose="020B0606020202030204" pitchFamily="34" charset="0"/>
              </a:rPr>
              <a:t>Élevé</a:t>
            </a:r>
          </a:p>
        </p:txBody>
      </p:sp>
      <p:sp>
        <p:nvSpPr>
          <p:cNvPr id="22" name="Text Placeholder 4">
            <a:extLst>
              <a:ext uri="{FF2B5EF4-FFF2-40B4-BE49-F238E27FC236}">
                <a16:creationId xmlns:a16="http://schemas.microsoft.com/office/drawing/2014/main" id="{BCCDB34A-59D7-4C31-9AEF-E1BC27841BB7}"/>
              </a:ext>
            </a:extLst>
          </p:cNvPr>
          <p:cNvSpPr txBox="1">
            <a:spLocks/>
          </p:cNvSpPr>
          <p:nvPr/>
        </p:nvSpPr>
        <p:spPr bwMode="auto">
          <a:xfrm>
            <a:off x="5240943" y="5850009"/>
            <a:ext cx="960119" cy="234446"/>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1100" dirty="0">
                <a:latin typeface="Arial Narrow" panose="020B0606020202030204" pitchFamily="34" charset="0"/>
              </a:rPr>
              <a:t>Supérieurs à la moyenne</a:t>
            </a:r>
          </a:p>
        </p:txBody>
      </p:sp>
      <p:sp>
        <p:nvSpPr>
          <p:cNvPr id="23" name="Text Placeholder 4">
            <a:extLst>
              <a:ext uri="{FF2B5EF4-FFF2-40B4-BE49-F238E27FC236}">
                <a16:creationId xmlns:a16="http://schemas.microsoft.com/office/drawing/2014/main" id="{BCCDB34A-59D7-4C31-9AEF-E1BC27841BB7}"/>
              </a:ext>
            </a:extLst>
          </p:cNvPr>
          <p:cNvSpPr txBox="1">
            <a:spLocks/>
          </p:cNvSpPr>
          <p:nvPr/>
        </p:nvSpPr>
        <p:spPr bwMode="auto">
          <a:xfrm>
            <a:off x="1223588" y="1524000"/>
            <a:ext cx="1333499" cy="38862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FINB BMO MSCI Canada ESG Leaders</a:t>
            </a:r>
          </a:p>
        </p:txBody>
      </p:sp>
      <p:sp>
        <p:nvSpPr>
          <p:cNvPr id="24" name="Text Placeholder 4">
            <a:extLst>
              <a:ext uri="{FF2B5EF4-FFF2-40B4-BE49-F238E27FC236}">
                <a16:creationId xmlns:a16="http://schemas.microsoft.com/office/drawing/2014/main" id="{BCCDB34A-59D7-4C31-9AEF-E1BC27841BB7}"/>
              </a:ext>
            </a:extLst>
          </p:cNvPr>
          <p:cNvSpPr txBox="1">
            <a:spLocks/>
          </p:cNvSpPr>
          <p:nvPr/>
        </p:nvSpPr>
        <p:spPr bwMode="auto">
          <a:xfrm>
            <a:off x="2865121" y="1524000"/>
            <a:ext cx="1333499" cy="38862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FINB BMO MSCI USA ESG Leaders</a:t>
            </a:r>
          </a:p>
        </p:txBody>
      </p:sp>
      <p:sp>
        <p:nvSpPr>
          <p:cNvPr id="25" name="Text Placeholder 4">
            <a:extLst>
              <a:ext uri="{FF2B5EF4-FFF2-40B4-BE49-F238E27FC236}">
                <a16:creationId xmlns:a16="http://schemas.microsoft.com/office/drawing/2014/main" id="{BCCDB34A-59D7-4C31-9AEF-E1BC27841BB7}"/>
              </a:ext>
            </a:extLst>
          </p:cNvPr>
          <p:cNvSpPr txBox="1">
            <a:spLocks/>
          </p:cNvSpPr>
          <p:nvPr/>
        </p:nvSpPr>
        <p:spPr bwMode="auto">
          <a:xfrm>
            <a:off x="4670326" y="1505535"/>
            <a:ext cx="1295399" cy="38862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FINB BMO ESG obligations de sociétés</a:t>
            </a:r>
          </a:p>
        </p:txBody>
      </p:sp>
      <p:sp>
        <p:nvSpPr>
          <p:cNvPr id="26" name="Text Placeholder 4">
            <a:extLst>
              <a:ext uri="{FF2B5EF4-FFF2-40B4-BE49-F238E27FC236}">
                <a16:creationId xmlns:a16="http://schemas.microsoft.com/office/drawing/2014/main" id="{BCCDB34A-59D7-4C31-9AEF-E1BC27841BB7}"/>
              </a:ext>
            </a:extLst>
          </p:cNvPr>
          <p:cNvSpPr txBox="1">
            <a:spLocks/>
          </p:cNvSpPr>
          <p:nvPr/>
        </p:nvSpPr>
        <p:spPr bwMode="auto">
          <a:xfrm>
            <a:off x="6590566" y="1493512"/>
            <a:ext cx="960119" cy="38862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FNB BMO ESG Équilibré</a:t>
            </a:r>
          </a:p>
        </p:txBody>
      </p:sp>
      <p:sp>
        <p:nvSpPr>
          <p:cNvPr id="28" name="Text Placeholder 4">
            <a:extLst>
              <a:ext uri="{FF2B5EF4-FFF2-40B4-BE49-F238E27FC236}">
                <a16:creationId xmlns:a16="http://schemas.microsoft.com/office/drawing/2014/main" id="{BCCDB34A-59D7-4C31-9AEF-E1BC27841BB7}"/>
              </a:ext>
            </a:extLst>
          </p:cNvPr>
          <p:cNvSpPr txBox="1">
            <a:spLocks/>
          </p:cNvSpPr>
          <p:nvPr/>
        </p:nvSpPr>
        <p:spPr bwMode="auto">
          <a:xfrm>
            <a:off x="1226821" y="2667000"/>
            <a:ext cx="1333499" cy="38862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FINB BMO MSCI EAFE ESG Leaders</a:t>
            </a:r>
          </a:p>
        </p:txBody>
      </p:sp>
      <p:sp>
        <p:nvSpPr>
          <p:cNvPr id="29" name="Text Placeholder 4">
            <a:extLst>
              <a:ext uri="{FF2B5EF4-FFF2-40B4-BE49-F238E27FC236}">
                <a16:creationId xmlns:a16="http://schemas.microsoft.com/office/drawing/2014/main" id="{BCCDB34A-59D7-4C31-9AEF-E1BC27841BB7}"/>
              </a:ext>
            </a:extLst>
          </p:cNvPr>
          <p:cNvSpPr txBox="1">
            <a:spLocks/>
          </p:cNvSpPr>
          <p:nvPr/>
        </p:nvSpPr>
        <p:spPr bwMode="auto">
          <a:xfrm>
            <a:off x="2881856" y="2650548"/>
            <a:ext cx="1325879" cy="38862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FINB BMO MSCI Global ESG Leaders</a:t>
            </a:r>
          </a:p>
        </p:txBody>
      </p:sp>
      <p:sp>
        <p:nvSpPr>
          <p:cNvPr id="30" name="Text Placeholder 4">
            <a:extLst>
              <a:ext uri="{FF2B5EF4-FFF2-40B4-BE49-F238E27FC236}">
                <a16:creationId xmlns:a16="http://schemas.microsoft.com/office/drawing/2014/main" id="{BCCDB34A-59D7-4C31-9AEF-E1BC27841BB7}"/>
              </a:ext>
            </a:extLst>
          </p:cNvPr>
          <p:cNvSpPr txBox="1">
            <a:spLocks/>
          </p:cNvSpPr>
          <p:nvPr/>
        </p:nvSpPr>
        <p:spPr bwMode="auto">
          <a:xfrm>
            <a:off x="4613480" y="2663768"/>
            <a:ext cx="1404000" cy="43200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900" b="1" dirty="0">
                <a:latin typeface="Arial Narrow" panose="020B0606020202030204" pitchFamily="34" charset="0"/>
              </a:rPr>
              <a:t>FINB BMO ESG obligations de sociétés américaines couvertes en dollars canadiens</a:t>
            </a:r>
          </a:p>
        </p:txBody>
      </p:sp>
      <p:sp>
        <p:nvSpPr>
          <p:cNvPr id="31" name="Text Placeholder 4">
            <a:extLst>
              <a:ext uri="{FF2B5EF4-FFF2-40B4-BE49-F238E27FC236}">
                <a16:creationId xmlns:a16="http://schemas.microsoft.com/office/drawing/2014/main" id="{BCCDB34A-59D7-4C31-9AEF-E1BC27841BB7}"/>
              </a:ext>
            </a:extLst>
          </p:cNvPr>
          <p:cNvSpPr txBox="1">
            <a:spLocks/>
          </p:cNvSpPr>
          <p:nvPr/>
        </p:nvSpPr>
        <p:spPr bwMode="auto">
          <a:xfrm>
            <a:off x="6370321" y="2667000"/>
            <a:ext cx="1417319" cy="38100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900" b="1" dirty="0">
                <a:latin typeface="Arial Narrow" panose="020B0606020202030204" pitchFamily="34" charset="0"/>
              </a:rPr>
              <a:t>FNB BMO vente d’options d’achat couvertes</a:t>
            </a:r>
            <a:r>
              <a:rPr lang="fr-CA" sz="900" dirty="0"/>
              <a:t> </a:t>
            </a:r>
            <a:r>
              <a:rPr lang="fr-CA" sz="900" b="1" dirty="0">
                <a:latin typeface="Arial Narrow" panose="020B0606020202030204" pitchFamily="34" charset="0"/>
              </a:rPr>
              <a:t>de sociétés mondiales à dividendes élevés*</a:t>
            </a:r>
          </a:p>
        </p:txBody>
      </p:sp>
      <p:sp>
        <p:nvSpPr>
          <p:cNvPr id="32" name="Text Placeholder 4">
            <a:extLst>
              <a:ext uri="{FF2B5EF4-FFF2-40B4-BE49-F238E27FC236}">
                <a16:creationId xmlns:a16="http://schemas.microsoft.com/office/drawing/2014/main" id="{BCCDB34A-59D7-4C31-9AEF-E1BC27841BB7}"/>
              </a:ext>
            </a:extLst>
          </p:cNvPr>
          <p:cNvSpPr txBox="1">
            <a:spLocks/>
          </p:cNvSpPr>
          <p:nvPr/>
        </p:nvSpPr>
        <p:spPr bwMode="auto">
          <a:xfrm>
            <a:off x="6361085" y="2196012"/>
            <a:ext cx="1417319" cy="201054"/>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Frais de gestion : 0,18 %</a:t>
            </a:r>
          </a:p>
        </p:txBody>
      </p:sp>
      <p:sp>
        <p:nvSpPr>
          <p:cNvPr id="33" name="Text Placeholder 4">
            <a:extLst>
              <a:ext uri="{FF2B5EF4-FFF2-40B4-BE49-F238E27FC236}">
                <a16:creationId xmlns:a16="http://schemas.microsoft.com/office/drawing/2014/main" id="{BCCDB34A-59D7-4C31-9AEF-E1BC27841BB7}"/>
              </a:ext>
            </a:extLst>
          </p:cNvPr>
          <p:cNvSpPr txBox="1">
            <a:spLocks/>
          </p:cNvSpPr>
          <p:nvPr/>
        </p:nvSpPr>
        <p:spPr bwMode="auto">
          <a:xfrm>
            <a:off x="1198188" y="2232955"/>
            <a:ext cx="1368000" cy="18000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Frais de gestion : 0,15 %</a:t>
            </a:r>
          </a:p>
        </p:txBody>
      </p:sp>
      <p:sp>
        <p:nvSpPr>
          <p:cNvPr id="36" name="Text Placeholder 4">
            <a:extLst>
              <a:ext uri="{FF2B5EF4-FFF2-40B4-BE49-F238E27FC236}">
                <a16:creationId xmlns:a16="http://schemas.microsoft.com/office/drawing/2014/main" id="{BCCDB34A-59D7-4C31-9AEF-E1BC27841BB7}"/>
              </a:ext>
            </a:extLst>
          </p:cNvPr>
          <p:cNvSpPr txBox="1">
            <a:spLocks/>
          </p:cNvSpPr>
          <p:nvPr/>
        </p:nvSpPr>
        <p:spPr bwMode="auto">
          <a:xfrm>
            <a:off x="2853491" y="2226656"/>
            <a:ext cx="1368000" cy="18000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Frais de gestion : 0,20 %</a:t>
            </a:r>
          </a:p>
        </p:txBody>
      </p:sp>
      <p:sp>
        <p:nvSpPr>
          <p:cNvPr id="37" name="Text Placeholder 4">
            <a:extLst>
              <a:ext uri="{FF2B5EF4-FFF2-40B4-BE49-F238E27FC236}">
                <a16:creationId xmlns:a16="http://schemas.microsoft.com/office/drawing/2014/main" id="{BCCDB34A-59D7-4C31-9AEF-E1BC27841BB7}"/>
              </a:ext>
            </a:extLst>
          </p:cNvPr>
          <p:cNvSpPr txBox="1">
            <a:spLocks/>
          </p:cNvSpPr>
          <p:nvPr/>
        </p:nvSpPr>
        <p:spPr bwMode="auto">
          <a:xfrm>
            <a:off x="4633784" y="2231084"/>
            <a:ext cx="1368000" cy="18000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Frais de gestion : 0,15 %</a:t>
            </a:r>
          </a:p>
        </p:txBody>
      </p:sp>
      <p:sp>
        <p:nvSpPr>
          <p:cNvPr id="38" name="Text Placeholder 4">
            <a:extLst>
              <a:ext uri="{FF2B5EF4-FFF2-40B4-BE49-F238E27FC236}">
                <a16:creationId xmlns:a16="http://schemas.microsoft.com/office/drawing/2014/main" id="{BCCDB34A-59D7-4C31-9AEF-E1BC27841BB7}"/>
              </a:ext>
            </a:extLst>
          </p:cNvPr>
          <p:cNvSpPr txBox="1">
            <a:spLocks/>
          </p:cNvSpPr>
          <p:nvPr/>
        </p:nvSpPr>
        <p:spPr bwMode="auto">
          <a:xfrm>
            <a:off x="6396088" y="3335297"/>
            <a:ext cx="1354607" cy="227631"/>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Frais de gestion : 0,65 %</a:t>
            </a:r>
          </a:p>
        </p:txBody>
      </p:sp>
      <p:sp>
        <p:nvSpPr>
          <p:cNvPr id="39" name="Text Placeholder 4">
            <a:extLst>
              <a:ext uri="{FF2B5EF4-FFF2-40B4-BE49-F238E27FC236}">
                <a16:creationId xmlns:a16="http://schemas.microsoft.com/office/drawing/2014/main" id="{BCCDB34A-59D7-4C31-9AEF-E1BC27841BB7}"/>
              </a:ext>
            </a:extLst>
          </p:cNvPr>
          <p:cNvSpPr txBox="1">
            <a:spLocks/>
          </p:cNvSpPr>
          <p:nvPr/>
        </p:nvSpPr>
        <p:spPr bwMode="auto">
          <a:xfrm>
            <a:off x="1198188" y="3356141"/>
            <a:ext cx="1368000" cy="192724"/>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Frais de gestion : 0,25 %</a:t>
            </a:r>
          </a:p>
        </p:txBody>
      </p:sp>
      <p:sp>
        <p:nvSpPr>
          <p:cNvPr id="40" name="Text Placeholder 4">
            <a:extLst>
              <a:ext uri="{FF2B5EF4-FFF2-40B4-BE49-F238E27FC236}">
                <a16:creationId xmlns:a16="http://schemas.microsoft.com/office/drawing/2014/main" id="{BCCDB34A-59D7-4C31-9AEF-E1BC27841BB7}"/>
              </a:ext>
            </a:extLst>
          </p:cNvPr>
          <p:cNvSpPr txBox="1">
            <a:spLocks/>
          </p:cNvSpPr>
          <p:nvPr/>
        </p:nvSpPr>
        <p:spPr bwMode="auto">
          <a:xfrm>
            <a:off x="2832247" y="3353769"/>
            <a:ext cx="1368000" cy="195073"/>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Frais de gestion : 0,25 %</a:t>
            </a:r>
          </a:p>
        </p:txBody>
      </p:sp>
      <p:sp>
        <p:nvSpPr>
          <p:cNvPr id="41" name="Text Placeholder 4">
            <a:extLst>
              <a:ext uri="{FF2B5EF4-FFF2-40B4-BE49-F238E27FC236}">
                <a16:creationId xmlns:a16="http://schemas.microsoft.com/office/drawing/2014/main" id="{BCCDB34A-59D7-4C31-9AEF-E1BC27841BB7}"/>
              </a:ext>
            </a:extLst>
          </p:cNvPr>
          <p:cNvSpPr txBox="1">
            <a:spLocks/>
          </p:cNvSpPr>
          <p:nvPr/>
        </p:nvSpPr>
        <p:spPr bwMode="auto">
          <a:xfrm>
            <a:off x="4641189" y="3364874"/>
            <a:ext cx="1368000" cy="180000"/>
          </a:xfrm>
          <a:prstGeom prst="rect">
            <a:avLst/>
          </a:prstGeom>
          <a:solidFill>
            <a:schemeClr val="bg1"/>
          </a:solidFill>
          <a:ln>
            <a:noFill/>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ctr"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CA" sz="1100" b="1" dirty="0">
                <a:latin typeface="Arial Narrow" panose="020B0606020202030204" pitchFamily="34" charset="0"/>
              </a:rPr>
              <a:t>Frais de gestion : 0,20 %</a:t>
            </a:r>
          </a:p>
        </p:txBody>
      </p:sp>
      <p:sp>
        <p:nvSpPr>
          <p:cNvPr id="42" name="TextBox 41">
            <a:extLst>
              <a:ext uri="{FF2B5EF4-FFF2-40B4-BE49-F238E27FC236}">
                <a16:creationId xmlns:a16="http://schemas.microsoft.com/office/drawing/2014/main" id="{9A93E010-E8DB-45A1-BCF9-E6B6369C5C36}"/>
              </a:ext>
            </a:extLst>
          </p:cNvPr>
          <p:cNvSpPr txBox="1"/>
          <p:nvPr/>
        </p:nvSpPr>
        <p:spPr>
          <a:xfrm>
            <a:off x="1565019" y="1917325"/>
            <a:ext cx="641548" cy="297160"/>
          </a:xfrm>
          <a:prstGeom prst="rect">
            <a:avLst/>
          </a:prstGeom>
          <a:solidFill>
            <a:schemeClr val="bg1"/>
          </a:solidFill>
        </p:spPr>
        <p:txBody>
          <a:bodyPr wrap="square" lIns="0" tIns="0" rIns="0" bIns="0" rtlCol="0">
            <a:noAutofit/>
          </a:bodyPr>
          <a:lstStyle/>
          <a:p>
            <a:pPr algn="ctr">
              <a:spcBef>
                <a:spcPts val="1000"/>
              </a:spcBef>
            </a:pPr>
            <a:r>
              <a:rPr lang="fr-CA" sz="1600" b="1" dirty="0">
                <a:solidFill>
                  <a:srgbClr val="005797"/>
                </a:solidFill>
                <a:latin typeface="Arial Narrow" panose="020B0606020202030204" pitchFamily="34" charset="0"/>
              </a:rPr>
              <a:t>ESGA</a:t>
            </a:r>
            <a:endParaRPr lang="fr-CA" sz="1600" b="1" dirty="0">
              <a:solidFill>
                <a:srgbClr val="005797"/>
              </a:solidFill>
              <a:latin typeface="Arial Narrow" panose="020B0606020202030204" pitchFamily="34" charset="0"/>
              <a:cs typeface="Arial"/>
            </a:endParaRPr>
          </a:p>
        </p:txBody>
      </p:sp>
      <p:sp>
        <p:nvSpPr>
          <p:cNvPr id="43" name="TextBox 42">
            <a:extLst>
              <a:ext uri="{FF2B5EF4-FFF2-40B4-BE49-F238E27FC236}">
                <a16:creationId xmlns:a16="http://schemas.microsoft.com/office/drawing/2014/main" id="{9A93E010-E8DB-45A1-BCF9-E6B6369C5C36}"/>
              </a:ext>
            </a:extLst>
          </p:cNvPr>
          <p:cNvSpPr txBox="1"/>
          <p:nvPr/>
        </p:nvSpPr>
        <p:spPr>
          <a:xfrm>
            <a:off x="3191312" y="1908088"/>
            <a:ext cx="641548" cy="297160"/>
          </a:xfrm>
          <a:prstGeom prst="rect">
            <a:avLst/>
          </a:prstGeom>
          <a:solidFill>
            <a:schemeClr val="bg1"/>
          </a:solidFill>
        </p:spPr>
        <p:txBody>
          <a:bodyPr wrap="square" lIns="0" tIns="0" rIns="0" bIns="0" rtlCol="0">
            <a:noAutofit/>
          </a:bodyPr>
          <a:lstStyle/>
          <a:p>
            <a:pPr algn="ctr">
              <a:spcBef>
                <a:spcPts val="1000"/>
              </a:spcBef>
            </a:pPr>
            <a:r>
              <a:rPr lang="fr-CA" sz="1600" b="1" dirty="0">
                <a:solidFill>
                  <a:srgbClr val="005797"/>
                </a:solidFill>
                <a:latin typeface="Arial Narrow" panose="020B0606020202030204" pitchFamily="34" charset="0"/>
              </a:rPr>
              <a:t>ESGY</a:t>
            </a:r>
            <a:endParaRPr lang="fr-CA" sz="1600" b="1" dirty="0">
              <a:solidFill>
                <a:srgbClr val="005797"/>
              </a:solidFill>
              <a:latin typeface="Arial Narrow" panose="020B0606020202030204" pitchFamily="34" charset="0"/>
              <a:cs typeface="Arial"/>
            </a:endParaRPr>
          </a:p>
        </p:txBody>
      </p:sp>
      <p:sp>
        <p:nvSpPr>
          <p:cNvPr id="44" name="TextBox 43">
            <a:extLst>
              <a:ext uri="{FF2B5EF4-FFF2-40B4-BE49-F238E27FC236}">
                <a16:creationId xmlns:a16="http://schemas.microsoft.com/office/drawing/2014/main" id="{9A93E010-E8DB-45A1-BCF9-E6B6369C5C36}"/>
              </a:ext>
            </a:extLst>
          </p:cNvPr>
          <p:cNvSpPr txBox="1"/>
          <p:nvPr/>
        </p:nvSpPr>
        <p:spPr>
          <a:xfrm>
            <a:off x="5009942" y="1917325"/>
            <a:ext cx="641548" cy="297160"/>
          </a:xfrm>
          <a:prstGeom prst="rect">
            <a:avLst/>
          </a:prstGeom>
          <a:solidFill>
            <a:schemeClr val="bg1"/>
          </a:solidFill>
        </p:spPr>
        <p:txBody>
          <a:bodyPr wrap="square" lIns="0" tIns="0" rIns="0" bIns="0" rtlCol="0">
            <a:noAutofit/>
          </a:bodyPr>
          <a:lstStyle/>
          <a:p>
            <a:pPr algn="ctr">
              <a:spcBef>
                <a:spcPts val="1000"/>
              </a:spcBef>
            </a:pPr>
            <a:r>
              <a:rPr lang="fr-CA" sz="1600" b="1" dirty="0">
                <a:solidFill>
                  <a:srgbClr val="005797"/>
                </a:solidFill>
                <a:latin typeface="Arial Narrow" panose="020B0606020202030204" pitchFamily="34" charset="0"/>
              </a:rPr>
              <a:t>ESGB</a:t>
            </a:r>
            <a:endParaRPr lang="fr-CA" sz="1600" b="1" dirty="0">
              <a:solidFill>
                <a:srgbClr val="005797"/>
              </a:solidFill>
              <a:latin typeface="Arial Narrow" panose="020B0606020202030204" pitchFamily="34" charset="0"/>
              <a:cs typeface="Arial"/>
            </a:endParaRPr>
          </a:p>
        </p:txBody>
      </p:sp>
      <p:sp>
        <p:nvSpPr>
          <p:cNvPr id="45" name="TextBox 44">
            <a:extLst>
              <a:ext uri="{FF2B5EF4-FFF2-40B4-BE49-F238E27FC236}">
                <a16:creationId xmlns:a16="http://schemas.microsoft.com/office/drawing/2014/main" id="{9A93E010-E8DB-45A1-BCF9-E6B6369C5C36}"/>
              </a:ext>
            </a:extLst>
          </p:cNvPr>
          <p:cNvSpPr txBox="1"/>
          <p:nvPr/>
        </p:nvSpPr>
        <p:spPr>
          <a:xfrm>
            <a:off x="6744420" y="1897123"/>
            <a:ext cx="641548" cy="297160"/>
          </a:xfrm>
          <a:prstGeom prst="rect">
            <a:avLst/>
          </a:prstGeom>
          <a:solidFill>
            <a:schemeClr val="bg1"/>
          </a:solidFill>
        </p:spPr>
        <p:txBody>
          <a:bodyPr wrap="square" lIns="0" tIns="0" rIns="0" bIns="0" rtlCol="0">
            <a:noAutofit/>
          </a:bodyPr>
          <a:lstStyle/>
          <a:p>
            <a:pPr algn="ctr">
              <a:spcBef>
                <a:spcPts val="1000"/>
              </a:spcBef>
            </a:pPr>
            <a:r>
              <a:rPr lang="fr-CA" sz="1600" b="1" dirty="0">
                <a:solidFill>
                  <a:srgbClr val="005797"/>
                </a:solidFill>
                <a:latin typeface="Arial Narrow" panose="020B0606020202030204" pitchFamily="34" charset="0"/>
              </a:rPr>
              <a:t>ZESG</a:t>
            </a:r>
            <a:endParaRPr lang="fr-CA" sz="1600" b="1" dirty="0">
              <a:solidFill>
                <a:srgbClr val="005797"/>
              </a:solidFill>
              <a:latin typeface="Arial Narrow" panose="020B0606020202030204" pitchFamily="34" charset="0"/>
              <a:cs typeface="Arial"/>
            </a:endParaRPr>
          </a:p>
        </p:txBody>
      </p:sp>
      <p:sp>
        <p:nvSpPr>
          <p:cNvPr id="46" name="TextBox 45">
            <a:extLst>
              <a:ext uri="{FF2B5EF4-FFF2-40B4-BE49-F238E27FC236}">
                <a16:creationId xmlns:a16="http://schemas.microsoft.com/office/drawing/2014/main" id="{9A93E010-E8DB-45A1-BCF9-E6B6369C5C36}"/>
              </a:ext>
            </a:extLst>
          </p:cNvPr>
          <p:cNvSpPr txBox="1"/>
          <p:nvPr/>
        </p:nvSpPr>
        <p:spPr>
          <a:xfrm>
            <a:off x="1561414" y="3036402"/>
            <a:ext cx="641548" cy="297160"/>
          </a:xfrm>
          <a:prstGeom prst="rect">
            <a:avLst/>
          </a:prstGeom>
          <a:solidFill>
            <a:schemeClr val="bg1"/>
          </a:solidFill>
        </p:spPr>
        <p:txBody>
          <a:bodyPr wrap="square" lIns="0" tIns="0" rIns="0" bIns="0" rtlCol="0">
            <a:noAutofit/>
          </a:bodyPr>
          <a:lstStyle/>
          <a:p>
            <a:pPr algn="ctr">
              <a:spcBef>
                <a:spcPts val="1000"/>
              </a:spcBef>
            </a:pPr>
            <a:r>
              <a:rPr lang="fr-CA" sz="1600" b="1" dirty="0">
                <a:solidFill>
                  <a:srgbClr val="005797"/>
                </a:solidFill>
                <a:latin typeface="Arial Narrow" panose="020B0606020202030204" pitchFamily="34" charset="0"/>
              </a:rPr>
              <a:t>ESGE</a:t>
            </a:r>
            <a:endParaRPr lang="fr-CA" sz="1600" b="1" dirty="0">
              <a:solidFill>
                <a:srgbClr val="005797"/>
              </a:solidFill>
              <a:latin typeface="Arial Narrow" panose="020B0606020202030204" pitchFamily="34" charset="0"/>
              <a:cs typeface="Arial"/>
            </a:endParaRPr>
          </a:p>
        </p:txBody>
      </p:sp>
      <p:sp>
        <p:nvSpPr>
          <p:cNvPr id="47" name="TextBox 46">
            <a:extLst>
              <a:ext uri="{FF2B5EF4-FFF2-40B4-BE49-F238E27FC236}">
                <a16:creationId xmlns:a16="http://schemas.microsoft.com/office/drawing/2014/main" id="{9A93E010-E8DB-45A1-BCF9-E6B6369C5C36}"/>
              </a:ext>
            </a:extLst>
          </p:cNvPr>
          <p:cNvSpPr txBox="1"/>
          <p:nvPr/>
        </p:nvSpPr>
        <p:spPr>
          <a:xfrm>
            <a:off x="3177541" y="3034053"/>
            <a:ext cx="641548" cy="297160"/>
          </a:xfrm>
          <a:prstGeom prst="rect">
            <a:avLst/>
          </a:prstGeom>
          <a:solidFill>
            <a:schemeClr val="bg1"/>
          </a:solidFill>
        </p:spPr>
        <p:txBody>
          <a:bodyPr wrap="square" lIns="0" tIns="0" rIns="0" bIns="0" rtlCol="0">
            <a:noAutofit/>
          </a:bodyPr>
          <a:lstStyle/>
          <a:p>
            <a:pPr algn="ctr">
              <a:spcBef>
                <a:spcPts val="1000"/>
              </a:spcBef>
            </a:pPr>
            <a:r>
              <a:rPr lang="fr-CA" sz="1600" b="1" dirty="0">
                <a:solidFill>
                  <a:srgbClr val="005797"/>
                </a:solidFill>
                <a:latin typeface="Arial Narrow" panose="020B0606020202030204" pitchFamily="34" charset="0"/>
              </a:rPr>
              <a:t>ESGG</a:t>
            </a:r>
            <a:endParaRPr lang="fr-CA" sz="1600" b="1" dirty="0">
              <a:solidFill>
                <a:srgbClr val="005797"/>
              </a:solidFill>
              <a:latin typeface="Arial Narrow" panose="020B0606020202030204" pitchFamily="34" charset="0"/>
              <a:cs typeface="Arial"/>
            </a:endParaRPr>
          </a:p>
        </p:txBody>
      </p:sp>
      <p:sp>
        <p:nvSpPr>
          <p:cNvPr id="48" name="TextBox 47">
            <a:extLst>
              <a:ext uri="{FF2B5EF4-FFF2-40B4-BE49-F238E27FC236}">
                <a16:creationId xmlns:a16="http://schemas.microsoft.com/office/drawing/2014/main" id="{9A93E010-E8DB-45A1-BCF9-E6B6369C5C36}"/>
              </a:ext>
            </a:extLst>
          </p:cNvPr>
          <p:cNvSpPr txBox="1"/>
          <p:nvPr/>
        </p:nvSpPr>
        <p:spPr>
          <a:xfrm>
            <a:off x="4991248" y="3090804"/>
            <a:ext cx="641548" cy="297160"/>
          </a:xfrm>
          <a:prstGeom prst="rect">
            <a:avLst/>
          </a:prstGeom>
          <a:solidFill>
            <a:schemeClr val="bg1"/>
          </a:solidFill>
        </p:spPr>
        <p:txBody>
          <a:bodyPr wrap="square" lIns="0" tIns="0" rIns="0" bIns="0" rtlCol="0">
            <a:noAutofit/>
          </a:bodyPr>
          <a:lstStyle/>
          <a:p>
            <a:pPr algn="ctr">
              <a:spcBef>
                <a:spcPts val="1000"/>
              </a:spcBef>
            </a:pPr>
            <a:r>
              <a:rPr lang="fr-CA" sz="1600" b="1" dirty="0">
                <a:solidFill>
                  <a:srgbClr val="005797"/>
                </a:solidFill>
                <a:latin typeface="Arial Narrow" panose="020B0606020202030204" pitchFamily="34" charset="0"/>
              </a:rPr>
              <a:t>ESGF</a:t>
            </a:r>
            <a:endParaRPr lang="fr-CA" sz="1600" b="1" dirty="0">
              <a:solidFill>
                <a:srgbClr val="005797"/>
              </a:solidFill>
              <a:latin typeface="Arial Narrow" panose="020B0606020202030204" pitchFamily="34" charset="0"/>
              <a:cs typeface="Arial"/>
            </a:endParaRPr>
          </a:p>
        </p:txBody>
      </p:sp>
      <p:sp>
        <p:nvSpPr>
          <p:cNvPr id="49" name="TextBox 48">
            <a:extLst>
              <a:ext uri="{FF2B5EF4-FFF2-40B4-BE49-F238E27FC236}">
                <a16:creationId xmlns:a16="http://schemas.microsoft.com/office/drawing/2014/main" id="{9A93E010-E8DB-45A1-BCF9-E6B6369C5C36}"/>
              </a:ext>
            </a:extLst>
          </p:cNvPr>
          <p:cNvSpPr txBox="1"/>
          <p:nvPr/>
        </p:nvSpPr>
        <p:spPr>
          <a:xfrm>
            <a:off x="6753085" y="3063095"/>
            <a:ext cx="641548" cy="297160"/>
          </a:xfrm>
          <a:prstGeom prst="rect">
            <a:avLst/>
          </a:prstGeom>
          <a:solidFill>
            <a:schemeClr val="bg1"/>
          </a:solidFill>
        </p:spPr>
        <p:txBody>
          <a:bodyPr wrap="square" lIns="0" tIns="0" rIns="0" bIns="0" rtlCol="0">
            <a:noAutofit/>
          </a:bodyPr>
          <a:lstStyle/>
          <a:p>
            <a:pPr algn="ctr">
              <a:spcBef>
                <a:spcPts val="1000"/>
              </a:spcBef>
            </a:pPr>
            <a:r>
              <a:rPr lang="fr-CA" sz="1600" b="1" dirty="0">
                <a:solidFill>
                  <a:srgbClr val="005797"/>
                </a:solidFill>
                <a:latin typeface="Arial Narrow" panose="020B0606020202030204" pitchFamily="34" charset="0"/>
              </a:rPr>
              <a:t>ZWG</a:t>
            </a:r>
            <a:endParaRPr lang="fr-CA" sz="1600" b="1" dirty="0">
              <a:solidFill>
                <a:srgbClr val="005797"/>
              </a:solidFill>
              <a:latin typeface="Arial Narrow" panose="020B0606020202030204" pitchFamily="34" charset="0"/>
              <a:cs typeface="Arial"/>
            </a:endParaRPr>
          </a:p>
        </p:txBody>
      </p:sp>
    </p:spTree>
    <p:extLst>
      <p:ext uri="{BB962C8B-B14F-4D97-AF65-F5344CB8AC3E}">
        <p14:creationId xmlns:p14="http://schemas.microsoft.com/office/powerpoint/2010/main" val="3309328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E2E10922-DDC2-4579-9B93-DD5325121FA1}"/>
              </a:ext>
            </a:extLst>
          </p:cNvPr>
          <p:cNvPicPr>
            <a:picLocks noChangeAspect="1"/>
          </p:cNvPicPr>
          <p:nvPr/>
        </p:nvPicPr>
        <p:blipFill>
          <a:blip r:embed="rId3"/>
          <a:stretch>
            <a:fillRect/>
          </a:stretch>
        </p:blipFill>
        <p:spPr>
          <a:xfrm>
            <a:off x="776539" y="1341120"/>
            <a:ext cx="5219568" cy="4847065"/>
          </a:xfrm>
          <a:prstGeom prst="rect">
            <a:avLst/>
          </a:prstGeom>
        </p:spPr>
      </p:pic>
      <p:sp>
        <p:nvSpPr>
          <p:cNvPr id="2" name="Title 1"/>
          <p:cNvSpPr>
            <a:spLocks noGrp="1"/>
          </p:cNvSpPr>
          <p:nvPr>
            <p:ph type="title"/>
          </p:nvPr>
        </p:nvSpPr>
        <p:spPr/>
        <p:txBody>
          <a:bodyPr/>
          <a:lstStyle/>
          <a:p>
            <a:r>
              <a:rPr lang="fr-CA"/>
              <a:t>Solutions de portefeuille </a:t>
            </a:r>
          </a:p>
        </p:txBody>
      </p:sp>
      <p:sp>
        <p:nvSpPr>
          <p:cNvPr id="4" name="Slide Number Placeholder 3"/>
          <p:cNvSpPr>
            <a:spLocks noGrp="1"/>
          </p:cNvSpPr>
          <p:nvPr>
            <p:ph type="sldNum" sz="quarter" idx="12"/>
          </p:nvPr>
        </p:nvSpPr>
        <p:spPr/>
        <p:txBody>
          <a:bodyPr/>
          <a:lstStyle/>
          <a:p>
            <a:fld id="{86AB923B-19CD-554A-A7CB-5C782A182CEF}" type="slidenum">
              <a:rPr lang="en-US" smtClean="0">
                <a:solidFill>
                  <a:prstClr val="black"/>
                </a:solidFill>
              </a:rPr>
              <a:pPr/>
              <a:t>23</a:t>
            </a:fld>
            <a:endParaRPr lang="fr-CA" dirty="0">
              <a:solidFill>
                <a:prstClr val="black"/>
              </a:solidFill>
            </a:endParaRPr>
          </a:p>
        </p:txBody>
      </p:sp>
      <p:grpSp>
        <p:nvGrpSpPr>
          <p:cNvPr id="8" name="Group 7"/>
          <p:cNvGrpSpPr/>
          <p:nvPr/>
        </p:nvGrpSpPr>
        <p:grpSpPr>
          <a:xfrm>
            <a:off x="7452320" y="228257"/>
            <a:ext cx="1602179" cy="1472551"/>
            <a:chOff x="8699169" y="1423931"/>
            <a:chExt cx="1273842" cy="1273840"/>
          </a:xfrm>
        </p:grpSpPr>
        <p:sp>
          <p:nvSpPr>
            <p:cNvPr id="9" name="Oval 8"/>
            <p:cNvSpPr>
              <a:spLocks noChangeAspect="1"/>
            </p:cNvSpPr>
            <p:nvPr/>
          </p:nvSpPr>
          <p:spPr>
            <a:xfrm>
              <a:off x="8699169" y="1423931"/>
              <a:ext cx="1273842" cy="1273840"/>
            </a:xfrm>
            <a:prstGeom prst="ellipse">
              <a:avLst/>
            </a:prstGeom>
            <a:solidFill>
              <a:schemeClr val="bg1"/>
            </a:solidFill>
            <a:ln>
              <a:solidFill>
                <a:srgbClr val="8C8C8C"/>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lvl="0" algn="ctr"/>
              <a:endParaRPr lang="en-US" sz="971" dirty="0">
                <a:solidFill>
                  <a:srgbClr val="000000"/>
                </a:solidFill>
                <a:latin typeface="Arial" panose="020B0604020202020204" pitchFamily="34" charset="0"/>
                <a:cs typeface="Arial" panose="020B0604020202020204" pitchFamily="34" charset="0"/>
              </a:endParaRPr>
            </a:p>
          </p:txBody>
        </p:sp>
        <p:sp>
          <p:nvSpPr>
            <p:cNvPr id="10" name="Oval 9"/>
            <p:cNvSpPr/>
            <p:nvPr/>
          </p:nvSpPr>
          <p:spPr>
            <a:xfrm>
              <a:off x="8729500" y="1454261"/>
              <a:ext cx="1213182" cy="1213181"/>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spcBef>
                  <a:spcPts val="0"/>
                </a:spcBef>
              </a:pPr>
              <a:r>
                <a:rPr lang="fr-CA" sz="1941" b="1" dirty="0">
                  <a:solidFill>
                    <a:schemeClr val="bg1"/>
                  </a:solidFill>
                  <a:latin typeface="Arial Narrow" panose="020B0606020202030204" pitchFamily="34" charset="0"/>
                </a:rPr>
                <a:t>ZESG </a:t>
              </a:r>
            </a:p>
            <a:p>
              <a:pPr algn="ctr">
                <a:spcBef>
                  <a:spcPts val="0"/>
                </a:spcBef>
              </a:pPr>
              <a:r>
                <a:rPr lang="fr-CA" sz="1400" b="1" dirty="0">
                  <a:solidFill>
                    <a:schemeClr val="bg1"/>
                  </a:solidFill>
                  <a:latin typeface="Arial Narrow" panose="020B0606020202030204" pitchFamily="34" charset="0"/>
                </a:rPr>
                <a:t>Frais de gestion : </a:t>
              </a:r>
              <a:br>
                <a:rPr lang="fr-CA" sz="1400" b="1" dirty="0">
                  <a:solidFill>
                    <a:schemeClr val="bg1"/>
                  </a:solidFill>
                  <a:latin typeface="Arial Narrow" panose="020B0606020202030204" pitchFamily="34" charset="0"/>
                </a:rPr>
              </a:br>
              <a:r>
                <a:rPr lang="fr-CA" sz="1400" b="1" dirty="0">
                  <a:solidFill>
                    <a:schemeClr val="bg1"/>
                  </a:solidFill>
                  <a:latin typeface="Arial Narrow" panose="020B0606020202030204" pitchFamily="34" charset="0"/>
                </a:rPr>
                <a:t>0,18 %</a:t>
              </a:r>
            </a:p>
          </p:txBody>
        </p:sp>
      </p:grpSp>
      <p:sp>
        <p:nvSpPr>
          <p:cNvPr id="12" name="TextBox 11"/>
          <p:cNvSpPr txBox="1"/>
          <p:nvPr/>
        </p:nvSpPr>
        <p:spPr>
          <a:xfrm>
            <a:off x="899592" y="946056"/>
            <a:ext cx="6912768" cy="432048"/>
          </a:xfrm>
          <a:prstGeom prst="rect">
            <a:avLst/>
          </a:prstGeom>
          <a:noFill/>
        </p:spPr>
        <p:txBody>
          <a:bodyPr wrap="square" lIns="0" tIns="0" rIns="0" bIns="0" rtlCol="0">
            <a:noAutofit/>
          </a:bodyPr>
          <a:lstStyle/>
          <a:p>
            <a:pPr algn="ctr">
              <a:spcBef>
                <a:spcPts val="1000"/>
              </a:spcBef>
            </a:pPr>
            <a:r>
              <a:rPr lang="fr-CA" sz="2000" b="1" dirty="0">
                <a:solidFill>
                  <a:srgbClr val="0079C1"/>
                </a:solidFill>
                <a:latin typeface="Arial"/>
              </a:rPr>
              <a:t>FNB BMO ESG Équilibré</a:t>
            </a:r>
          </a:p>
        </p:txBody>
      </p:sp>
      <p:sp>
        <p:nvSpPr>
          <p:cNvPr id="13" name="Content Placeholder 2">
            <a:extLst>
              <a:ext uri="{FF2B5EF4-FFF2-40B4-BE49-F238E27FC236}">
                <a16:creationId xmlns:a16="http://schemas.microsoft.com/office/drawing/2014/main" id="{CA09A3F2-C167-4A55-B94F-24F73158800F}"/>
              </a:ext>
            </a:extLst>
          </p:cNvPr>
          <p:cNvSpPr txBox="1">
            <a:spLocks/>
          </p:cNvSpPr>
          <p:nvPr/>
        </p:nvSpPr>
        <p:spPr bwMode="auto">
          <a:xfrm>
            <a:off x="5539740" y="2042593"/>
            <a:ext cx="3147060" cy="7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457200" rtl="0" eaLnBrk="1" fontAlgn="base" hangingPunct="1">
              <a:spcBef>
                <a:spcPts val="1000"/>
              </a:spcBef>
              <a:spcAft>
                <a:spcPct val="0"/>
              </a:spcAft>
              <a:buClr>
                <a:srgbClr val="ED1C24"/>
              </a:buClr>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fr-CA" sz="1200" dirty="0"/>
              <a:t>Premier FNB ESG Équilibré au Canada </a:t>
            </a:r>
          </a:p>
          <a:p>
            <a:pPr marL="285750" indent="-285750">
              <a:buFont typeface="Arial" panose="020B0604020202020204" pitchFamily="34" charset="0"/>
              <a:buChar char="•"/>
            </a:pPr>
            <a:r>
              <a:rPr lang="fr-CA" sz="1200" dirty="0"/>
              <a:t>Solution peu onéreuse et tout-en-un</a:t>
            </a:r>
          </a:p>
        </p:txBody>
      </p:sp>
    </p:spTree>
    <p:extLst>
      <p:ext uri="{BB962C8B-B14F-4D97-AF65-F5344CB8AC3E}">
        <p14:creationId xmlns:p14="http://schemas.microsoft.com/office/powerpoint/2010/main" val="3637962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000" spc="-20" dirty="0"/>
              <a:t>Vous cherchez un revenu prenant en compte les facteurs ESG? </a:t>
            </a:r>
          </a:p>
        </p:txBody>
      </p:sp>
      <p:sp>
        <p:nvSpPr>
          <p:cNvPr id="3" name="Content Placeholder 2"/>
          <p:cNvSpPr>
            <a:spLocks noGrp="1"/>
          </p:cNvSpPr>
          <p:nvPr>
            <p:ph idx="1"/>
          </p:nvPr>
        </p:nvSpPr>
        <p:spPr>
          <a:xfrm>
            <a:off x="521550" y="1854933"/>
            <a:ext cx="8165250" cy="2141979"/>
          </a:xfrm>
        </p:spPr>
        <p:txBody>
          <a:bodyPr/>
          <a:lstStyle/>
          <a:p>
            <a:pPr marL="342900" indent="-342900">
              <a:buFont typeface="Arial" panose="020B0604020202020204" pitchFamily="34" charset="0"/>
              <a:buChar char="•"/>
            </a:pPr>
            <a:r>
              <a:rPr lang="fr-CA" sz="1600" b="0" dirty="0"/>
              <a:t>Première solution d’achat couverte prenant en compte les facteurs ESG au Canada</a:t>
            </a:r>
          </a:p>
          <a:p>
            <a:pPr marL="342900" indent="-342900">
              <a:buFont typeface="Arial" panose="020B0604020202020204" pitchFamily="34" charset="0"/>
              <a:buChar char="•"/>
            </a:pPr>
            <a:r>
              <a:rPr lang="fr-CA" sz="1600" b="0" dirty="0"/>
              <a:t>Suit des règles similaires à celles de nos méthodologies de vente d’options d’achat couvertes de sociétés à dividendes élevés </a:t>
            </a:r>
          </a:p>
          <a:p>
            <a:pPr marL="342900" indent="-342900">
              <a:buFont typeface="Arial" panose="020B0604020202020204" pitchFamily="34" charset="0"/>
              <a:buChar char="•"/>
            </a:pPr>
            <a:r>
              <a:rPr lang="fr-CA" sz="1600" b="0" dirty="0"/>
              <a:t>Rendement cible : 6,5 %</a:t>
            </a:r>
          </a:p>
        </p:txBody>
      </p:sp>
      <p:sp>
        <p:nvSpPr>
          <p:cNvPr id="4" name="Slide Number Placeholder 3"/>
          <p:cNvSpPr>
            <a:spLocks noGrp="1"/>
          </p:cNvSpPr>
          <p:nvPr>
            <p:ph type="sldNum" sz="quarter" idx="12"/>
          </p:nvPr>
        </p:nvSpPr>
        <p:spPr/>
        <p:txBody>
          <a:bodyPr/>
          <a:lstStyle/>
          <a:p>
            <a:fld id="{86AB923B-19CD-554A-A7CB-5C782A182CEF}" type="slidenum">
              <a:rPr lang="en-US" smtClean="0">
                <a:solidFill>
                  <a:prstClr val="black"/>
                </a:solidFill>
              </a:rPr>
              <a:pPr/>
              <a:t>24</a:t>
            </a:fld>
            <a:endParaRPr lang="fr-CA" dirty="0">
              <a:solidFill>
                <a:prstClr val="black"/>
              </a:solidFill>
            </a:endParaRPr>
          </a:p>
        </p:txBody>
      </p:sp>
      <p:graphicFrame>
        <p:nvGraphicFramePr>
          <p:cNvPr id="7" name="Chart 6"/>
          <p:cNvGraphicFramePr>
            <a:graphicFrameLocks/>
          </p:cNvGraphicFramePr>
          <p:nvPr>
            <p:extLst>
              <p:ext uri="{D42A27DB-BD31-4B8C-83A1-F6EECF244321}">
                <p14:modId xmlns:p14="http://schemas.microsoft.com/office/powerpoint/2010/main" val="3294249471"/>
              </p:ext>
            </p:extLst>
          </p:nvPr>
        </p:nvGraphicFramePr>
        <p:xfrm>
          <a:off x="305526" y="2996952"/>
          <a:ext cx="2916324" cy="2959224"/>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p:cNvGrpSpPr/>
          <p:nvPr/>
        </p:nvGrpSpPr>
        <p:grpSpPr>
          <a:xfrm>
            <a:off x="7452320" y="208058"/>
            <a:ext cx="1612166" cy="1492750"/>
            <a:chOff x="8699169" y="1423931"/>
            <a:chExt cx="1273842" cy="1273840"/>
          </a:xfrm>
        </p:grpSpPr>
        <p:sp>
          <p:nvSpPr>
            <p:cNvPr id="10" name="Oval 9"/>
            <p:cNvSpPr>
              <a:spLocks noChangeAspect="1"/>
            </p:cNvSpPr>
            <p:nvPr/>
          </p:nvSpPr>
          <p:spPr>
            <a:xfrm>
              <a:off x="8699169" y="1423931"/>
              <a:ext cx="1273842" cy="1273840"/>
            </a:xfrm>
            <a:prstGeom prst="ellipse">
              <a:avLst/>
            </a:prstGeom>
            <a:solidFill>
              <a:schemeClr val="bg1"/>
            </a:solidFill>
            <a:ln>
              <a:solidFill>
                <a:srgbClr val="8C8C8C"/>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lvl="0" algn="ctr"/>
              <a:endParaRPr lang="en-US" sz="971" dirty="0">
                <a:solidFill>
                  <a:srgbClr val="000000"/>
                </a:solidFill>
                <a:latin typeface="Arial" panose="020B0604020202020204" pitchFamily="34" charset="0"/>
                <a:cs typeface="Arial" panose="020B0604020202020204" pitchFamily="34" charset="0"/>
              </a:endParaRPr>
            </a:p>
          </p:txBody>
        </p:sp>
        <p:sp>
          <p:nvSpPr>
            <p:cNvPr id="11" name="Oval 10"/>
            <p:cNvSpPr/>
            <p:nvPr/>
          </p:nvSpPr>
          <p:spPr>
            <a:xfrm>
              <a:off x="8729500" y="1454261"/>
              <a:ext cx="1213182" cy="1213181"/>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spcBef>
                  <a:spcPts val="0"/>
                </a:spcBef>
              </a:pPr>
              <a:r>
                <a:rPr lang="fr-CA" sz="1941" b="1" dirty="0">
                  <a:solidFill>
                    <a:schemeClr val="bg1"/>
                  </a:solidFill>
                  <a:latin typeface="Arial Narrow" panose="020B0606020202030204" pitchFamily="34" charset="0"/>
                </a:rPr>
                <a:t>ZWG </a:t>
              </a:r>
            </a:p>
            <a:p>
              <a:pPr algn="ctr">
                <a:spcBef>
                  <a:spcPts val="0"/>
                </a:spcBef>
              </a:pPr>
              <a:r>
                <a:rPr lang="fr-CA" sz="1400" b="1" dirty="0">
                  <a:solidFill>
                    <a:schemeClr val="bg1"/>
                  </a:solidFill>
                  <a:latin typeface="Arial Narrow" panose="020B0606020202030204" pitchFamily="34" charset="0"/>
                </a:rPr>
                <a:t>Frais de gestion : </a:t>
              </a:r>
              <a:br>
                <a:rPr lang="fr-CA" sz="1400" b="1" dirty="0">
                  <a:solidFill>
                    <a:schemeClr val="bg1"/>
                  </a:solidFill>
                  <a:latin typeface="Arial Narrow" panose="020B0606020202030204" pitchFamily="34" charset="0"/>
                </a:rPr>
              </a:br>
              <a:r>
                <a:rPr lang="fr-CA" sz="1400" b="1" dirty="0">
                  <a:solidFill>
                    <a:schemeClr val="bg1"/>
                  </a:solidFill>
                  <a:latin typeface="Arial Narrow" panose="020B0606020202030204" pitchFamily="34" charset="0"/>
                </a:rPr>
                <a:t>0,65 %</a:t>
              </a:r>
            </a:p>
          </p:txBody>
        </p:sp>
      </p:grpSp>
      <p:sp>
        <p:nvSpPr>
          <p:cNvPr id="6" name="TextBox 5"/>
          <p:cNvSpPr txBox="1"/>
          <p:nvPr/>
        </p:nvSpPr>
        <p:spPr>
          <a:xfrm>
            <a:off x="520359" y="1108312"/>
            <a:ext cx="6912768" cy="432048"/>
          </a:xfrm>
          <a:prstGeom prst="rect">
            <a:avLst/>
          </a:prstGeom>
          <a:noFill/>
        </p:spPr>
        <p:txBody>
          <a:bodyPr wrap="square" lIns="0" tIns="0" rIns="0" bIns="0" rtlCol="0">
            <a:noAutofit/>
          </a:bodyPr>
          <a:lstStyle/>
          <a:p>
            <a:pPr algn="ctr">
              <a:spcBef>
                <a:spcPts val="1000"/>
              </a:spcBef>
            </a:pPr>
            <a:r>
              <a:rPr lang="fr-CA" sz="2000" b="1" dirty="0">
                <a:solidFill>
                  <a:srgbClr val="0079C1"/>
                </a:solidFill>
                <a:latin typeface="Arial"/>
              </a:rPr>
              <a:t>FNB BMO vente d’options d’achat couvertes de sociétés mondiales à dividendes élevés</a:t>
            </a:r>
          </a:p>
        </p:txBody>
      </p:sp>
      <p:sp>
        <p:nvSpPr>
          <p:cNvPr id="23" name="Ellipse 5"/>
          <p:cNvSpPr/>
          <p:nvPr/>
        </p:nvSpPr>
        <p:spPr>
          <a:xfrm>
            <a:off x="8090345" y="3638358"/>
            <a:ext cx="720000" cy="900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800" dirty="0">
                <a:latin typeface="Dax Offc Pro Medium" panose="020B0604030101020102" pitchFamily="34" charset="0"/>
              </a:rPr>
              <a:t>Faibles coûts</a:t>
            </a:r>
          </a:p>
        </p:txBody>
      </p:sp>
      <p:sp>
        <p:nvSpPr>
          <p:cNvPr id="29" name="Flèche droite 17"/>
          <p:cNvSpPr>
            <a:spLocks noChangeAspect="1"/>
          </p:cNvSpPr>
          <p:nvPr/>
        </p:nvSpPr>
        <p:spPr>
          <a:xfrm>
            <a:off x="7799988" y="3960777"/>
            <a:ext cx="360000" cy="261158"/>
          </a:xfrm>
          <a:prstGeom prst="rightArrow">
            <a:avLst>
              <a:gd name="adj1" fmla="val 50000"/>
              <a:gd name="adj2" fmla="val 93580"/>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24" name="Ellipse 7"/>
          <p:cNvSpPr/>
          <p:nvPr/>
        </p:nvSpPr>
        <p:spPr>
          <a:xfrm>
            <a:off x="7173177" y="3638358"/>
            <a:ext cx="720000" cy="900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fr-CA" sz="800" dirty="0">
                <a:latin typeface="Dax Offc Pro Medium" panose="020B0604030101020102" pitchFamily="34" charset="0"/>
              </a:rPr>
              <a:t>Efficience fiscale</a:t>
            </a:r>
          </a:p>
        </p:txBody>
      </p:sp>
      <p:sp>
        <p:nvSpPr>
          <p:cNvPr id="30" name="Flèche droite 16"/>
          <p:cNvSpPr>
            <a:spLocks noChangeAspect="1"/>
          </p:cNvSpPr>
          <p:nvPr/>
        </p:nvSpPr>
        <p:spPr>
          <a:xfrm>
            <a:off x="6869564" y="3954427"/>
            <a:ext cx="360000" cy="261158"/>
          </a:xfrm>
          <a:prstGeom prst="rightArrow">
            <a:avLst>
              <a:gd name="adj1" fmla="val 50000"/>
              <a:gd name="adj2" fmla="val 93580"/>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25" name="Ellipse 8"/>
          <p:cNvSpPr/>
          <p:nvPr/>
        </p:nvSpPr>
        <p:spPr>
          <a:xfrm>
            <a:off x="6242565" y="3638358"/>
            <a:ext cx="720000" cy="900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fr-CA" sz="800" dirty="0">
                <a:latin typeface="Dax Offc Pro Medium" panose="020B0604030101020102" pitchFamily="34" charset="0"/>
              </a:rPr>
              <a:t>Taux de rendement supérieur</a:t>
            </a:r>
          </a:p>
        </p:txBody>
      </p:sp>
      <p:sp>
        <p:nvSpPr>
          <p:cNvPr id="31" name="Flèche droite 15"/>
          <p:cNvSpPr>
            <a:spLocks noChangeAspect="1"/>
          </p:cNvSpPr>
          <p:nvPr/>
        </p:nvSpPr>
        <p:spPr>
          <a:xfrm>
            <a:off x="5939733" y="3941727"/>
            <a:ext cx="360000" cy="261158"/>
          </a:xfrm>
          <a:prstGeom prst="rightArrow">
            <a:avLst>
              <a:gd name="adj1" fmla="val 50000"/>
              <a:gd name="adj2" fmla="val 93580"/>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26" name="Ellipse 9"/>
          <p:cNvSpPr/>
          <p:nvPr/>
        </p:nvSpPr>
        <p:spPr>
          <a:xfrm>
            <a:off x="5306563" y="3638358"/>
            <a:ext cx="720000" cy="900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fr-CA" sz="800" dirty="0">
                <a:latin typeface="Dax Offc Pro Medium" panose="020B0604030101020102" pitchFamily="34" charset="0"/>
              </a:rPr>
              <a:t>Volatilité réduite</a:t>
            </a:r>
          </a:p>
        </p:txBody>
      </p:sp>
      <p:sp>
        <p:nvSpPr>
          <p:cNvPr id="32" name="Flèche droite 14"/>
          <p:cNvSpPr>
            <a:spLocks noChangeAspect="1"/>
          </p:cNvSpPr>
          <p:nvPr/>
        </p:nvSpPr>
        <p:spPr>
          <a:xfrm>
            <a:off x="5004916" y="3941727"/>
            <a:ext cx="360000" cy="261158"/>
          </a:xfrm>
          <a:prstGeom prst="rightArrow">
            <a:avLst>
              <a:gd name="adj1" fmla="val 50000"/>
              <a:gd name="adj2" fmla="val 93580"/>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27" name="Ellipse 10"/>
          <p:cNvSpPr/>
          <p:nvPr/>
        </p:nvSpPr>
        <p:spPr>
          <a:xfrm>
            <a:off x="4281682" y="3638358"/>
            <a:ext cx="720000" cy="900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fr-CA" sz="800" dirty="0">
                <a:latin typeface="Dax Offc Pro Medium" panose="020B0604030101020102" pitchFamily="34" charset="0"/>
              </a:rPr>
              <a:t>Sociétés</a:t>
            </a:r>
            <a:r>
              <a:rPr lang="fr-CA" sz="800" dirty="0"/>
              <a:t> </a:t>
            </a:r>
            <a:r>
              <a:rPr lang="fr-CA" sz="800" dirty="0">
                <a:latin typeface="Dax Offc Pro Medium" panose="020B0604030101020102" pitchFamily="34" charset="0"/>
              </a:rPr>
              <a:t>de qualité versant un dividende</a:t>
            </a:r>
            <a:r>
              <a:rPr lang="fr-CA" sz="800" dirty="0"/>
              <a:t> </a:t>
            </a:r>
            <a:r>
              <a:rPr lang="fr-CA" sz="800" dirty="0">
                <a:latin typeface="Dax Offc Pro Medium" panose="020B0604030101020102" pitchFamily="34" charset="0"/>
              </a:rPr>
              <a:t>croissant</a:t>
            </a:r>
          </a:p>
        </p:txBody>
      </p:sp>
      <p:sp>
        <p:nvSpPr>
          <p:cNvPr id="33" name="Flèche droite 13"/>
          <p:cNvSpPr>
            <a:spLocks noChangeAspect="1"/>
          </p:cNvSpPr>
          <p:nvPr/>
        </p:nvSpPr>
        <p:spPr>
          <a:xfrm>
            <a:off x="3985031" y="3941727"/>
            <a:ext cx="360000" cy="261158"/>
          </a:xfrm>
          <a:prstGeom prst="rightArrow">
            <a:avLst>
              <a:gd name="adj1" fmla="val 50000"/>
              <a:gd name="adj2" fmla="val 93580"/>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8" name="Rectangle 7"/>
          <p:cNvSpPr/>
          <p:nvPr/>
        </p:nvSpPr>
        <p:spPr>
          <a:xfrm>
            <a:off x="2330450" y="3194050"/>
            <a:ext cx="1193800" cy="2654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spcAft>
                <a:spcPts val="400"/>
              </a:spcAft>
            </a:pPr>
            <a:r>
              <a:rPr lang="fr-CA" sz="1050" dirty="0">
                <a:solidFill>
                  <a:schemeClr val="tx1"/>
                </a:solidFill>
              </a:rPr>
              <a:t>États-Unis</a:t>
            </a:r>
          </a:p>
          <a:p>
            <a:pPr>
              <a:spcAft>
                <a:spcPts val="400"/>
              </a:spcAft>
            </a:pPr>
            <a:r>
              <a:rPr lang="fr-CA" sz="1050" dirty="0">
                <a:solidFill>
                  <a:schemeClr val="tx1"/>
                </a:solidFill>
              </a:rPr>
              <a:t>Canada</a:t>
            </a:r>
          </a:p>
          <a:p>
            <a:pPr>
              <a:spcAft>
                <a:spcPts val="500"/>
              </a:spcAft>
            </a:pPr>
            <a:r>
              <a:rPr lang="fr-CA" sz="1050" dirty="0">
                <a:solidFill>
                  <a:schemeClr val="tx1"/>
                </a:solidFill>
              </a:rPr>
              <a:t>Australie</a:t>
            </a:r>
          </a:p>
          <a:p>
            <a:pPr>
              <a:spcAft>
                <a:spcPts val="400"/>
              </a:spcAft>
            </a:pPr>
            <a:r>
              <a:rPr lang="fr-CA" sz="1050" dirty="0">
                <a:solidFill>
                  <a:schemeClr val="tx1"/>
                </a:solidFill>
              </a:rPr>
              <a:t>Allemagne</a:t>
            </a:r>
          </a:p>
          <a:p>
            <a:pPr>
              <a:spcAft>
                <a:spcPts val="500"/>
              </a:spcAft>
            </a:pPr>
            <a:r>
              <a:rPr lang="fr-CA" sz="1050" dirty="0">
                <a:solidFill>
                  <a:schemeClr val="tx1"/>
                </a:solidFill>
              </a:rPr>
              <a:t>France</a:t>
            </a:r>
          </a:p>
          <a:p>
            <a:pPr>
              <a:spcAft>
                <a:spcPts val="400"/>
              </a:spcAft>
            </a:pPr>
            <a:r>
              <a:rPr lang="fr-CA" sz="1050" dirty="0">
                <a:solidFill>
                  <a:schemeClr val="tx1"/>
                </a:solidFill>
              </a:rPr>
              <a:t>Suisse</a:t>
            </a:r>
          </a:p>
          <a:p>
            <a:pPr>
              <a:spcAft>
                <a:spcPts val="400"/>
              </a:spcAft>
            </a:pPr>
            <a:r>
              <a:rPr lang="fr-CA" sz="1050" dirty="0">
                <a:solidFill>
                  <a:schemeClr val="tx1"/>
                </a:solidFill>
              </a:rPr>
              <a:t>Japon</a:t>
            </a:r>
          </a:p>
          <a:p>
            <a:pPr>
              <a:spcAft>
                <a:spcPts val="500"/>
              </a:spcAft>
            </a:pPr>
            <a:r>
              <a:rPr lang="fr-CA" sz="1050" dirty="0">
                <a:solidFill>
                  <a:schemeClr val="tx1"/>
                </a:solidFill>
              </a:rPr>
              <a:t>Pays-Bas</a:t>
            </a:r>
          </a:p>
          <a:p>
            <a:pPr>
              <a:spcAft>
                <a:spcPts val="400"/>
              </a:spcAft>
            </a:pPr>
            <a:r>
              <a:rPr lang="fr-CA" sz="1050" dirty="0">
                <a:solidFill>
                  <a:schemeClr val="tx1"/>
                </a:solidFill>
              </a:rPr>
              <a:t>Italie</a:t>
            </a:r>
          </a:p>
          <a:p>
            <a:pPr>
              <a:spcAft>
                <a:spcPts val="500"/>
              </a:spcAft>
            </a:pPr>
            <a:r>
              <a:rPr lang="fr-CA" sz="1050" dirty="0">
                <a:solidFill>
                  <a:schemeClr val="tx1"/>
                </a:solidFill>
              </a:rPr>
              <a:t>Espagne</a:t>
            </a:r>
          </a:p>
          <a:p>
            <a:pPr>
              <a:spcAft>
                <a:spcPts val="400"/>
              </a:spcAft>
            </a:pPr>
            <a:r>
              <a:rPr lang="fr-CA" sz="1050" dirty="0">
                <a:solidFill>
                  <a:schemeClr val="tx1"/>
                </a:solidFill>
              </a:rPr>
              <a:t>Royaume-Uni</a:t>
            </a:r>
          </a:p>
          <a:p>
            <a:r>
              <a:rPr lang="fr-CA" sz="1050" dirty="0">
                <a:solidFill>
                  <a:schemeClr val="tx1"/>
                </a:solidFill>
              </a:rPr>
              <a:t>Danemark</a:t>
            </a:r>
          </a:p>
        </p:txBody>
      </p:sp>
      <p:sp>
        <p:nvSpPr>
          <p:cNvPr id="28" name="Ellipse 11"/>
          <p:cNvSpPr/>
          <p:nvPr/>
        </p:nvSpPr>
        <p:spPr>
          <a:xfrm>
            <a:off x="3330446" y="3638358"/>
            <a:ext cx="720000" cy="900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fr-CA" sz="800" dirty="0">
                <a:latin typeface="Dax Offc Pro Medium" panose="020B0604030101020102" pitchFamily="34" charset="0"/>
              </a:rPr>
              <a:t>Filtre ESG</a:t>
            </a:r>
          </a:p>
        </p:txBody>
      </p:sp>
    </p:spTree>
    <p:extLst>
      <p:ext uri="{BB962C8B-B14F-4D97-AF65-F5344CB8AC3E}">
        <p14:creationId xmlns:p14="http://schemas.microsoft.com/office/powerpoint/2010/main" val="144024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BF81-61B8-4153-AAFD-7D6C7235C8BB}"/>
              </a:ext>
            </a:extLst>
          </p:cNvPr>
          <p:cNvSpPr>
            <a:spLocks noGrp="1"/>
          </p:cNvSpPr>
          <p:nvPr>
            <p:ph type="title"/>
          </p:nvPr>
        </p:nvSpPr>
        <p:spPr/>
        <p:txBody>
          <a:bodyPr/>
          <a:lstStyle/>
          <a:p>
            <a:r>
              <a:rPr lang="fr-CA" b="1" dirty="0"/>
              <a:t>Alors, pourquoi pas?             </a:t>
            </a:r>
            <a:r>
              <a:rPr lang="fr-CA" dirty="0"/>
              <a:t>Indice </a:t>
            </a:r>
            <a:r>
              <a:rPr lang="fr-CA" b="1" dirty="0"/>
              <a:t>MSCI </a:t>
            </a:r>
            <a:r>
              <a:rPr lang="fr-CA" dirty="0"/>
              <a:t>World ESG Leaders</a:t>
            </a:r>
          </a:p>
        </p:txBody>
      </p:sp>
      <p:sp>
        <p:nvSpPr>
          <p:cNvPr id="3" name="Slide Number Placeholder 2">
            <a:extLst>
              <a:ext uri="{FF2B5EF4-FFF2-40B4-BE49-F238E27FC236}">
                <a16:creationId xmlns:a16="http://schemas.microsoft.com/office/drawing/2014/main" id="{D87C973E-35D4-4EF3-8995-C8238F71284E}"/>
              </a:ext>
            </a:extLst>
          </p:cNvPr>
          <p:cNvSpPr>
            <a:spLocks noGrp="1"/>
          </p:cNvSpPr>
          <p:nvPr>
            <p:ph type="sldNum" sz="quarter" idx="11"/>
          </p:nvPr>
        </p:nvSpPr>
        <p:spPr/>
        <p:txBody>
          <a:bodyPr/>
          <a:lstStyle/>
          <a:p>
            <a:pPr>
              <a:defRPr/>
            </a:pPr>
            <a:fld id="{A8C2AA5B-A104-014F-B9FD-226CAFC3787C}" type="slidenum">
              <a:rPr lang="en-US" smtClean="0"/>
              <a:pPr>
                <a:defRPr/>
              </a:pPr>
              <a:t>25</a:t>
            </a:fld>
            <a:endParaRPr lang="fr-CA" dirty="0"/>
          </a:p>
        </p:txBody>
      </p:sp>
      <p:graphicFrame>
        <p:nvGraphicFramePr>
          <p:cNvPr id="10" name="Content Placeholder 9">
            <a:extLst>
              <a:ext uri="{FF2B5EF4-FFF2-40B4-BE49-F238E27FC236}">
                <a16:creationId xmlns:a16="http://schemas.microsoft.com/office/drawing/2014/main" id="{6E48E265-7FF6-435A-BCE1-DD1D3D6E2470}"/>
              </a:ext>
            </a:extLst>
          </p:cNvPr>
          <p:cNvGraphicFramePr>
            <a:graphicFrameLocks noGrp="1"/>
          </p:cNvGraphicFramePr>
          <p:nvPr>
            <p:ph idx="12"/>
            <p:extLst>
              <p:ext uri="{D42A27DB-BD31-4B8C-83A1-F6EECF244321}">
                <p14:modId xmlns:p14="http://schemas.microsoft.com/office/powerpoint/2010/main" val="1929045751"/>
              </p:ext>
            </p:extLst>
          </p:nvPr>
        </p:nvGraphicFramePr>
        <p:xfrm>
          <a:off x="457200" y="3519123"/>
          <a:ext cx="7859218" cy="571698"/>
        </p:xfrm>
        <a:graphic>
          <a:graphicData uri="http://schemas.openxmlformats.org/drawingml/2006/table">
            <a:tbl>
              <a:tblPr>
                <a:tableStyleId>{B301B821-A1FF-4177-AEE7-76D212191A09}</a:tableStyleId>
              </a:tblPr>
              <a:tblGrid>
                <a:gridCol w="1868912">
                  <a:extLst>
                    <a:ext uri="{9D8B030D-6E8A-4147-A177-3AD203B41FA5}">
                      <a16:colId xmlns:a16="http://schemas.microsoft.com/office/drawing/2014/main" val="2765452331"/>
                    </a:ext>
                  </a:extLst>
                </a:gridCol>
                <a:gridCol w="494057">
                  <a:extLst>
                    <a:ext uri="{9D8B030D-6E8A-4147-A177-3AD203B41FA5}">
                      <a16:colId xmlns:a16="http://schemas.microsoft.com/office/drawing/2014/main" val="1619259004"/>
                    </a:ext>
                  </a:extLst>
                </a:gridCol>
                <a:gridCol w="499659">
                  <a:extLst>
                    <a:ext uri="{9D8B030D-6E8A-4147-A177-3AD203B41FA5}">
                      <a16:colId xmlns:a16="http://schemas.microsoft.com/office/drawing/2014/main" val="3598988381"/>
                    </a:ext>
                  </a:extLst>
                </a:gridCol>
                <a:gridCol w="499659">
                  <a:extLst>
                    <a:ext uri="{9D8B030D-6E8A-4147-A177-3AD203B41FA5}">
                      <a16:colId xmlns:a16="http://schemas.microsoft.com/office/drawing/2014/main" val="3853239078"/>
                    </a:ext>
                  </a:extLst>
                </a:gridCol>
                <a:gridCol w="499659">
                  <a:extLst>
                    <a:ext uri="{9D8B030D-6E8A-4147-A177-3AD203B41FA5}">
                      <a16:colId xmlns:a16="http://schemas.microsoft.com/office/drawing/2014/main" val="1306024843"/>
                    </a:ext>
                  </a:extLst>
                </a:gridCol>
                <a:gridCol w="499659">
                  <a:extLst>
                    <a:ext uri="{9D8B030D-6E8A-4147-A177-3AD203B41FA5}">
                      <a16:colId xmlns:a16="http://schemas.microsoft.com/office/drawing/2014/main" val="2717430975"/>
                    </a:ext>
                  </a:extLst>
                </a:gridCol>
                <a:gridCol w="499659">
                  <a:extLst>
                    <a:ext uri="{9D8B030D-6E8A-4147-A177-3AD203B41FA5}">
                      <a16:colId xmlns:a16="http://schemas.microsoft.com/office/drawing/2014/main" val="1212517944"/>
                    </a:ext>
                  </a:extLst>
                </a:gridCol>
                <a:gridCol w="499659">
                  <a:extLst>
                    <a:ext uri="{9D8B030D-6E8A-4147-A177-3AD203B41FA5}">
                      <a16:colId xmlns:a16="http://schemas.microsoft.com/office/drawing/2014/main" val="200632863"/>
                    </a:ext>
                  </a:extLst>
                </a:gridCol>
                <a:gridCol w="499659">
                  <a:extLst>
                    <a:ext uri="{9D8B030D-6E8A-4147-A177-3AD203B41FA5}">
                      <a16:colId xmlns:a16="http://schemas.microsoft.com/office/drawing/2014/main" val="2075661532"/>
                    </a:ext>
                  </a:extLst>
                </a:gridCol>
                <a:gridCol w="499659">
                  <a:extLst>
                    <a:ext uri="{9D8B030D-6E8A-4147-A177-3AD203B41FA5}">
                      <a16:colId xmlns:a16="http://schemas.microsoft.com/office/drawing/2014/main" val="189839656"/>
                    </a:ext>
                  </a:extLst>
                </a:gridCol>
                <a:gridCol w="499659">
                  <a:extLst>
                    <a:ext uri="{9D8B030D-6E8A-4147-A177-3AD203B41FA5}">
                      <a16:colId xmlns:a16="http://schemas.microsoft.com/office/drawing/2014/main" val="2493277326"/>
                    </a:ext>
                  </a:extLst>
                </a:gridCol>
                <a:gridCol w="499659">
                  <a:extLst>
                    <a:ext uri="{9D8B030D-6E8A-4147-A177-3AD203B41FA5}">
                      <a16:colId xmlns:a16="http://schemas.microsoft.com/office/drawing/2014/main" val="2990406949"/>
                    </a:ext>
                  </a:extLst>
                </a:gridCol>
                <a:gridCol w="499659">
                  <a:extLst>
                    <a:ext uri="{9D8B030D-6E8A-4147-A177-3AD203B41FA5}">
                      <a16:colId xmlns:a16="http://schemas.microsoft.com/office/drawing/2014/main" val="378721468"/>
                    </a:ext>
                  </a:extLst>
                </a:gridCol>
              </a:tblGrid>
              <a:tr h="135958">
                <a:tc>
                  <a:txBody>
                    <a:bodyPr/>
                    <a:lstStyle/>
                    <a:p>
                      <a:pPr algn="l" fontAlgn="t"/>
                      <a:r>
                        <a:rPr lang="en-CA" sz="900" b="1" u="none" strike="noStrike" dirty="0">
                          <a:effectLst/>
                        </a:rPr>
                        <a:t>Nom</a:t>
                      </a:r>
                      <a:endParaRPr lang="fr-CA" sz="900" b="1" i="0" u="none" strike="noStrike" dirty="0">
                        <a:solidFill>
                          <a:srgbClr val="000000"/>
                        </a:solidFill>
                        <a:effectLst/>
                        <a:latin typeface="+mj-lt"/>
                      </a:endParaRPr>
                    </a:p>
                  </a:txBody>
                  <a:tcPr marL="7686" marR="7686" marT="7686" marB="0"/>
                </a:tc>
                <a:tc>
                  <a:txBody>
                    <a:bodyPr/>
                    <a:lstStyle/>
                    <a:p>
                      <a:pPr algn="ctr" fontAlgn="t"/>
                      <a:r>
                        <a:rPr lang="en-CA" sz="900" b="1" u="none" strike="noStrike" dirty="0">
                          <a:effectLst/>
                        </a:rPr>
                        <a:t>2008</a:t>
                      </a:r>
                      <a:endParaRPr lang="fr-CA" sz="900" b="1" i="0" u="none" strike="noStrike" dirty="0">
                        <a:solidFill>
                          <a:srgbClr val="000000"/>
                        </a:solidFill>
                        <a:effectLst/>
                        <a:latin typeface="+mj-lt"/>
                      </a:endParaRPr>
                    </a:p>
                  </a:txBody>
                  <a:tcPr marL="7686" marR="7686" marT="7686" marB="0"/>
                </a:tc>
                <a:tc>
                  <a:txBody>
                    <a:bodyPr/>
                    <a:lstStyle/>
                    <a:p>
                      <a:pPr algn="ctr" fontAlgn="t"/>
                      <a:r>
                        <a:rPr lang="en-CA" sz="900" b="1" u="none" strike="noStrike" dirty="0">
                          <a:effectLst/>
                        </a:rPr>
                        <a:t>2009</a:t>
                      </a:r>
                      <a:endParaRPr lang="fr-CA" sz="900" b="1" i="0" u="none" strike="noStrike" dirty="0">
                        <a:solidFill>
                          <a:srgbClr val="000000"/>
                        </a:solidFill>
                        <a:effectLst/>
                        <a:latin typeface="+mj-lt"/>
                      </a:endParaRPr>
                    </a:p>
                  </a:txBody>
                  <a:tcPr marL="7686" marR="7686" marT="7686" marB="0"/>
                </a:tc>
                <a:tc>
                  <a:txBody>
                    <a:bodyPr/>
                    <a:lstStyle/>
                    <a:p>
                      <a:pPr algn="ctr" fontAlgn="t"/>
                      <a:r>
                        <a:rPr lang="en-CA" sz="900" b="1" u="none" strike="noStrike">
                          <a:effectLst/>
                        </a:rPr>
                        <a:t>2010</a:t>
                      </a:r>
                      <a:endParaRPr lang="fr-CA" sz="900" b="1" i="0" u="none" strike="noStrike">
                        <a:solidFill>
                          <a:srgbClr val="000000"/>
                        </a:solidFill>
                        <a:effectLst/>
                        <a:latin typeface="+mj-lt"/>
                      </a:endParaRPr>
                    </a:p>
                  </a:txBody>
                  <a:tcPr marL="7686" marR="7686" marT="7686" marB="0"/>
                </a:tc>
                <a:tc>
                  <a:txBody>
                    <a:bodyPr/>
                    <a:lstStyle/>
                    <a:p>
                      <a:pPr algn="ctr" fontAlgn="t"/>
                      <a:r>
                        <a:rPr lang="en-CA" sz="900" b="1" u="none" strike="noStrike" dirty="0">
                          <a:effectLst/>
                        </a:rPr>
                        <a:t>2011</a:t>
                      </a:r>
                      <a:endParaRPr lang="fr-CA" sz="900" b="1" i="0" u="none" strike="noStrike" dirty="0">
                        <a:solidFill>
                          <a:srgbClr val="000000"/>
                        </a:solidFill>
                        <a:effectLst/>
                        <a:latin typeface="+mj-lt"/>
                      </a:endParaRPr>
                    </a:p>
                  </a:txBody>
                  <a:tcPr marL="7686" marR="7686" marT="7686" marB="0"/>
                </a:tc>
                <a:tc>
                  <a:txBody>
                    <a:bodyPr/>
                    <a:lstStyle/>
                    <a:p>
                      <a:pPr algn="ctr" fontAlgn="t"/>
                      <a:r>
                        <a:rPr lang="en-CA" sz="900" b="1" u="none" strike="noStrike" dirty="0">
                          <a:effectLst/>
                        </a:rPr>
                        <a:t>2012</a:t>
                      </a:r>
                      <a:endParaRPr lang="fr-CA" sz="900" b="1" i="0" u="none" strike="noStrike" dirty="0">
                        <a:solidFill>
                          <a:srgbClr val="000000"/>
                        </a:solidFill>
                        <a:effectLst/>
                        <a:latin typeface="+mj-lt"/>
                      </a:endParaRPr>
                    </a:p>
                  </a:txBody>
                  <a:tcPr marL="7686" marR="7686" marT="7686" marB="0"/>
                </a:tc>
                <a:tc>
                  <a:txBody>
                    <a:bodyPr/>
                    <a:lstStyle/>
                    <a:p>
                      <a:pPr algn="ctr" fontAlgn="t"/>
                      <a:r>
                        <a:rPr lang="en-CA" sz="900" b="1" u="none" strike="noStrike">
                          <a:effectLst/>
                        </a:rPr>
                        <a:t>2013</a:t>
                      </a:r>
                      <a:endParaRPr lang="fr-CA" sz="900" b="1" i="0" u="none" strike="noStrike">
                        <a:solidFill>
                          <a:srgbClr val="000000"/>
                        </a:solidFill>
                        <a:effectLst/>
                        <a:latin typeface="+mj-lt"/>
                      </a:endParaRPr>
                    </a:p>
                  </a:txBody>
                  <a:tcPr marL="7686" marR="7686" marT="7686" marB="0"/>
                </a:tc>
                <a:tc>
                  <a:txBody>
                    <a:bodyPr/>
                    <a:lstStyle/>
                    <a:p>
                      <a:pPr algn="ctr" fontAlgn="t"/>
                      <a:r>
                        <a:rPr lang="en-CA" sz="900" b="1" u="none" strike="noStrike">
                          <a:effectLst/>
                        </a:rPr>
                        <a:t>2014</a:t>
                      </a:r>
                      <a:endParaRPr lang="fr-CA" sz="900" b="1" i="0" u="none" strike="noStrike">
                        <a:solidFill>
                          <a:srgbClr val="000000"/>
                        </a:solidFill>
                        <a:effectLst/>
                        <a:latin typeface="+mj-lt"/>
                      </a:endParaRPr>
                    </a:p>
                  </a:txBody>
                  <a:tcPr marL="7686" marR="7686" marT="7686" marB="0"/>
                </a:tc>
                <a:tc>
                  <a:txBody>
                    <a:bodyPr/>
                    <a:lstStyle/>
                    <a:p>
                      <a:pPr algn="ctr" fontAlgn="t"/>
                      <a:r>
                        <a:rPr lang="en-CA" sz="900" b="1" u="none" strike="noStrike">
                          <a:effectLst/>
                        </a:rPr>
                        <a:t>2015</a:t>
                      </a:r>
                      <a:endParaRPr lang="fr-CA" sz="900" b="1" i="0" u="none" strike="noStrike">
                        <a:solidFill>
                          <a:srgbClr val="000000"/>
                        </a:solidFill>
                        <a:effectLst/>
                        <a:latin typeface="+mj-lt"/>
                      </a:endParaRPr>
                    </a:p>
                  </a:txBody>
                  <a:tcPr marL="7686" marR="7686" marT="7686" marB="0"/>
                </a:tc>
                <a:tc>
                  <a:txBody>
                    <a:bodyPr/>
                    <a:lstStyle/>
                    <a:p>
                      <a:pPr algn="ctr" fontAlgn="t"/>
                      <a:r>
                        <a:rPr lang="en-CA" sz="900" b="1" u="none" strike="noStrike" dirty="0">
                          <a:effectLst/>
                        </a:rPr>
                        <a:t>2016</a:t>
                      </a:r>
                      <a:endParaRPr lang="fr-CA" sz="900" b="1" i="0" u="none" strike="noStrike" dirty="0">
                        <a:solidFill>
                          <a:srgbClr val="000000"/>
                        </a:solidFill>
                        <a:effectLst/>
                        <a:latin typeface="+mj-lt"/>
                      </a:endParaRPr>
                    </a:p>
                  </a:txBody>
                  <a:tcPr marL="7686" marR="7686" marT="7686" marB="0"/>
                </a:tc>
                <a:tc>
                  <a:txBody>
                    <a:bodyPr/>
                    <a:lstStyle/>
                    <a:p>
                      <a:pPr algn="ctr" fontAlgn="t"/>
                      <a:r>
                        <a:rPr lang="en-CA" sz="900" b="1" u="none" strike="noStrike" dirty="0">
                          <a:effectLst/>
                        </a:rPr>
                        <a:t>2017</a:t>
                      </a:r>
                      <a:endParaRPr lang="fr-CA" sz="900" b="1" i="0" u="none" strike="noStrike" dirty="0">
                        <a:solidFill>
                          <a:srgbClr val="000000"/>
                        </a:solidFill>
                        <a:effectLst/>
                        <a:latin typeface="+mj-lt"/>
                      </a:endParaRPr>
                    </a:p>
                  </a:txBody>
                  <a:tcPr marL="7686" marR="7686" marT="7686" marB="0"/>
                </a:tc>
                <a:tc>
                  <a:txBody>
                    <a:bodyPr/>
                    <a:lstStyle/>
                    <a:p>
                      <a:pPr algn="ctr" fontAlgn="t"/>
                      <a:r>
                        <a:rPr lang="en-CA" sz="900" b="1" u="none" strike="noStrike" dirty="0">
                          <a:effectLst/>
                        </a:rPr>
                        <a:t>2018</a:t>
                      </a:r>
                      <a:endParaRPr lang="fr-CA" sz="900" b="1" i="0" u="none" strike="noStrike" dirty="0">
                        <a:solidFill>
                          <a:srgbClr val="000000"/>
                        </a:solidFill>
                        <a:effectLst/>
                        <a:latin typeface="+mj-lt"/>
                      </a:endParaRPr>
                    </a:p>
                  </a:txBody>
                  <a:tcPr marL="7686" marR="7686" marT="7686" marB="0"/>
                </a:tc>
                <a:tc>
                  <a:txBody>
                    <a:bodyPr/>
                    <a:lstStyle/>
                    <a:p>
                      <a:pPr algn="ctr" fontAlgn="t"/>
                      <a:r>
                        <a:rPr lang="fr-CA" sz="900" b="1" i="0" u="none" strike="noStrike" dirty="0">
                          <a:solidFill>
                            <a:srgbClr val="000000"/>
                          </a:solidFill>
                          <a:effectLst/>
                          <a:latin typeface="+mj-lt"/>
                        </a:rPr>
                        <a:t>2019</a:t>
                      </a:r>
                    </a:p>
                  </a:txBody>
                  <a:tcPr marL="7686" marR="7686" marT="7686" marB="0"/>
                </a:tc>
                <a:extLst>
                  <a:ext uri="{0D108BD9-81ED-4DB2-BD59-A6C34878D82A}">
                    <a16:rowId xmlns:a16="http://schemas.microsoft.com/office/drawing/2014/main" val="3417824258"/>
                  </a:ext>
                </a:extLst>
              </a:tr>
              <a:tr h="135958">
                <a:tc>
                  <a:txBody>
                    <a:bodyPr/>
                    <a:lstStyle/>
                    <a:p>
                      <a:pPr algn="l" fontAlgn="b"/>
                      <a:r>
                        <a:rPr lang="en-CA" sz="900" u="none" strike="noStrike" dirty="0">
                          <a:effectLst/>
                        </a:rPr>
                        <a:t>RB MSCI Monde $ US</a:t>
                      </a:r>
                      <a:endParaRPr lang="fr-CA" sz="900" b="0" i="0" u="none" strike="noStrike" dirty="0">
                        <a:solidFill>
                          <a:srgbClr val="000000"/>
                        </a:solidFill>
                        <a:effectLst/>
                        <a:latin typeface="+mj-lt"/>
                      </a:endParaRPr>
                    </a:p>
                  </a:txBody>
                  <a:tcPr marL="7686" marR="7686" marT="7686" marB="0" anchor="b"/>
                </a:tc>
                <a:tc>
                  <a:txBody>
                    <a:bodyPr/>
                    <a:lstStyle/>
                    <a:p>
                      <a:pPr algn="ctr" fontAlgn="b"/>
                      <a:r>
                        <a:rPr lang="en-CA" sz="900" u="none" strike="noStrike" dirty="0">
                          <a:effectLst/>
                        </a:rPr>
                        <a:t>-40,22</a:t>
                      </a:r>
                      <a:endParaRPr lang="fr-CA" sz="900" b="0" i="0" u="none" strike="noStrike" dirty="0">
                        <a:solidFill>
                          <a:srgbClr val="000000"/>
                        </a:solidFill>
                        <a:effectLst/>
                        <a:latin typeface="+mj-lt"/>
                      </a:endParaRPr>
                    </a:p>
                  </a:txBody>
                  <a:tcPr marL="7686" marR="7686" marT="7686" marB="0" anchor="b"/>
                </a:tc>
                <a:tc>
                  <a:txBody>
                    <a:bodyPr/>
                    <a:lstStyle/>
                    <a:p>
                      <a:pPr algn="ctr" fontAlgn="b"/>
                      <a:r>
                        <a:rPr lang="fr-CA" sz="900" b="0" i="0" u="none" strike="noStrike" dirty="0">
                          <a:solidFill>
                            <a:srgbClr val="000000"/>
                          </a:solidFill>
                          <a:effectLst/>
                          <a:latin typeface="+mj-lt"/>
                        </a:rPr>
                        <a:t>33,20</a:t>
                      </a:r>
                    </a:p>
                  </a:txBody>
                  <a:tcPr marL="7686" marR="7686" marT="7686" marB="0" anchor="b"/>
                </a:tc>
                <a:tc>
                  <a:txBody>
                    <a:bodyPr/>
                    <a:lstStyle/>
                    <a:p>
                      <a:pPr algn="ctr" fontAlgn="b"/>
                      <a:r>
                        <a:rPr lang="fr-CA" sz="900" b="0" i="0" u="none" strike="noStrike" dirty="0">
                          <a:solidFill>
                            <a:srgbClr val="000000"/>
                          </a:solidFill>
                          <a:effectLst/>
                          <a:latin typeface="+mj-lt"/>
                        </a:rPr>
                        <a:t>11,22</a:t>
                      </a:r>
                    </a:p>
                  </a:txBody>
                  <a:tcPr marL="7686" marR="7686" marT="7686" marB="0" anchor="b"/>
                </a:tc>
                <a:tc>
                  <a:txBody>
                    <a:bodyPr/>
                    <a:lstStyle/>
                    <a:p>
                      <a:pPr algn="ctr" fontAlgn="b"/>
                      <a:r>
                        <a:rPr lang="fr-CA" sz="900" b="0" i="0" u="none" strike="noStrike" dirty="0">
                          <a:solidFill>
                            <a:srgbClr val="000000"/>
                          </a:solidFill>
                          <a:effectLst/>
                          <a:latin typeface="+mj-lt"/>
                        </a:rPr>
                        <a:t>-4,90</a:t>
                      </a:r>
                    </a:p>
                  </a:txBody>
                  <a:tcPr marL="7686" marR="7686" marT="7686" marB="0" anchor="b"/>
                </a:tc>
                <a:tc>
                  <a:txBody>
                    <a:bodyPr/>
                    <a:lstStyle/>
                    <a:p>
                      <a:pPr algn="ctr" fontAlgn="b"/>
                      <a:r>
                        <a:rPr lang="fr-CA" sz="900" b="0" i="0" u="none" strike="noStrike" dirty="0">
                          <a:solidFill>
                            <a:srgbClr val="000000"/>
                          </a:solidFill>
                          <a:effectLst/>
                          <a:latin typeface="+mj-lt"/>
                        </a:rPr>
                        <a:t>15,18</a:t>
                      </a:r>
                    </a:p>
                  </a:txBody>
                  <a:tcPr marL="7686" marR="7686" marT="7686" marB="0" anchor="b"/>
                </a:tc>
                <a:tc>
                  <a:txBody>
                    <a:bodyPr/>
                    <a:lstStyle/>
                    <a:p>
                      <a:pPr algn="ctr" fontAlgn="b"/>
                      <a:r>
                        <a:rPr lang="fr-CA" sz="900" b="0" i="0" u="none" strike="noStrike" dirty="0">
                          <a:solidFill>
                            <a:srgbClr val="000000"/>
                          </a:solidFill>
                          <a:effectLst/>
                          <a:latin typeface="+mj-lt"/>
                        </a:rPr>
                        <a:t>28,22</a:t>
                      </a:r>
                    </a:p>
                  </a:txBody>
                  <a:tcPr marL="7686" marR="7686" marT="7686" marB="0" anchor="b"/>
                </a:tc>
                <a:tc>
                  <a:txBody>
                    <a:bodyPr/>
                    <a:lstStyle/>
                    <a:p>
                      <a:pPr algn="ctr" fontAlgn="b"/>
                      <a:r>
                        <a:rPr lang="fr-CA" sz="900" b="0" i="0" u="none" strike="noStrike" dirty="0">
                          <a:solidFill>
                            <a:srgbClr val="000000"/>
                          </a:solidFill>
                          <a:effectLst/>
                          <a:latin typeface="+mj-lt"/>
                        </a:rPr>
                        <a:t>5,42</a:t>
                      </a:r>
                    </a:p>
                  </a:txBody>
                  <a:tcPr marL="7686" marR="7686" marT="7686" marB="0" anchor="b"/>
                </a:tc>
                <a:tc>
                  <a:txBody>
                    <a:bodyPr/>
                    <a:lstStyle/>
                    <a:p>
                      <a:pPr algn="ctr" fontAlgn="b"/>
                      <a:r>
                        <a:rPr lang="fr-CA" sz="900" b="0" i="0" u="none" strike="noStrike" dirty="0">
                          <a:solidFill>
                            <a:srgbClr val="000000"/>
                          </a:solidFill>
                          <a:effectLst/>
                          <a:latin typeface="+mj-lt"/>
                        </a:rPr>
                        <a:t>-0,55</a:t>
                      </a:r>
                    </a:p>
                  </a:txBody>
                  <a:tcPr marL="7686" marR="7686" marT="7686" marB="0" anchor="b"/>
                </a:tc>
                <a:tc>
                  <a:txBody>
                    <a:bodyPr/>
                    <a:lstStyle/>
                    <a:p>
                      <a:pPr algn="ctr" fontAlgn="b"/>
                      <a:r>
                        <a:rPr lang="fr-CA" sz="900" b="0" i="0" u="none" strike="noStrike" dirty="0">
                          <a:solidFill>
                            <a:srgbClr val="000000"/>
                          </a:solidFill>
                          <a:effectLst/>
                          <a:latin typeface="+mj-lt"/>
                        </a:rPr>
                        <a:t>7,93</a:t>
                      </a:r>
                    </a:p>
                  </a:txBody>
                  <a:tcPr marL="7686" marR="7686" marT="7686" marB="0" anchor="b"/>
                </a:tc>
                <a:tc>
                  <a:txBody>
                    <a:bodyPr/>
                    <a:lstStyle/>
                    <a:p>
                      <a:pPr algn="ctr" fontAlgn="b"/>
                      <a:r>
                        <a:rPr lang="fr-CA" sz="900" b="0" i="0" u="none" strike="noStrike" dirty="0">
                          <a:solidFill>
                            <a:srgbClr val="000000"/>
                          </a:solidFill>
                          <a:effectLst/>
                          <a:latin typeface="+mj-lt"/>
                        </a:rPr>
                        <a:t>21,69</a:t>
                      </a:r>
                    </a:p>
                  </a:txBody>
                  <a:tcPr marL="7686" marR="7686" marT="7686" marB="0" anchor="b"/>
                </a:tc>
                <a:tc>
                  <a:txBody>
                    <a:bodyPr/>
                    <a:lstStyle/>
                    <a:p>
                      <a:pPr algn="ctr" fontAlgn="b"/>
                      <a:r>
                        <a:rPr lang="fr-CA" sz="900" b="0" i="0" u="none" strike="noStrike" dirty="0">
                          <a:solidFill>
                            <a:srgbClr val="000000"/>
                          </a:solidFill>
                          <a:effectLst/>
                          <a:latin typeface="+mj-lt"/>
                        </a:rPr>
                        <a:t>-7,22</a:t>
                      </a:r>
                    </a:p>
                  </a:txBody>
                  <a:tcPr marL="7686" marR="7686" marT="7686" marB="0" anchor="b"/>
                </a:tc>
                <a:tc>
                  <a:txBody>
                    <a:bodyPr/>
                    <a:lstStyle/>
                    <a:p>
                      <a:pPr algn="ctr" fontAlgn="b"/>
                      <a:r>
                        <a:rPr lang="fr-CA" sz="900" b="0" i="0" u="none" strike="noStrike" dirty="0">
                          <a:solidFill>
                            <a:srgbClr val="000000"/>
                          </a:solidFill>
                          <a:effectLst/>
                          <a:latin typeface="+mj-lt"/>
                        </a:rPr>
                        <a:t>28,40</a:t>
                      </a:r>
                    </a:p>
                  </a:txBody>
                  <a:tcPr marL="7686" marR="7686" marT="7686" marB="0" anchor="b"/>
                </a:tc>
                <a:extLst>
                  <a:ext uri="{0D108BD9-81ED-4DB2-BD59-A6C34878D82A}">
                    <a16:rowId xmlns:a16="http://schemas.microsoft.com/office/drawing/2014/main" val="1645319155"/>
                  </a:ext>
                </a:extLst>
              </a:tr>
              <a:tr h="265388">
                <a:tc>
                  <a:txBody>
                    <a:bodyPr/>
                    <a:lstStyle/>
                    <a:p>
                      <a:pPr algn="l" fontAlgn="b"/>
                      <a:r>
                        <a:rPr lang="en-US" sz="900" u="none" strike="noStrike" dirty="0">
                          <a:effectLst/>
                        </a:rPr>
                        <a:t>RB MSCI Monde ESG </a:t>
                      </a:r>
                      <a:br>
                        <a:rPr lang="en-US" sz="900" u="none" strike="noStrike" dirty="0">
                          <a:effectLst/>
                        </a:rPr>
                      </a:br>
                      <a:r>
                        <a:rPr lang="en-US" sz="900" u="none" strike="noStrike" dirty="0">
                          <a:effectLst/>
                        </a:rPr>
                        <a:t>Leaders $ US</a:t>
                      </a:r>
                      <a:endParaRPr lang="fr-CA" sz="900" b="0" i="0" u="none" strike="noStrike" dirty="0">
                        <a:solidFill>
                          <a:srgbClr val="000000"/>
                        </a:solidFill>
                        <a:effectLst/>
                        <a:latin typeface="+mj-lt"/>
                      </a:endParaRPr>
                    </a:p>
                  </a:txBody>
                  <a:tcPr marL="7686" marR="7686" marT="7686" marB="0" anchor="b"/>
                </a:tc>
                <a:tc>
                  <a:txBody>
                    <a:bodyPr/>
                    <a:lstStyle/>
                    <a:p>
                      <a:pPr algn="ctr" fontAlgn="b"/>
                      <a:r>
                        <a:rPr lang="fr-CA" sz="900" b="0" i="0" u="none" strike="noStrike" dirty="0">
                          <a:solidFill>
                            <a:srgbClr val="000000"/>
                          </a:solidFill>
                          <a:effectLst/>
                          <a:latin typeface="+mj-lt"/>
                        </a:rPr>
                        <a:t>-40,33</a:t>
                      </a:r>
                    </a:p>
                  </a:txBody>
                  <a:tcPr marL="7686" marR="7686" marT="7686" marB="0" anchor="b"/>
                </a:tc>
                <a:tc>
                  <a:txBody>
                    <a:bodyPr/>
                    <a:lstStyle/>
                    <a:p>
                      <a:pPr algn="ctr" fontAlgn="b"/>
                      <a:r>
                        <a:rPr lang="fr-CA" sz="900" b="0" i="0" u="none" strike="noStrike" dirty="0">
                          <a:solidFill>
                            <a:srgbClr val="000000"/>
                          </a:solidFill>
                          <a:effectLst/>
                          <a:latin typeface="+mj-lt"/>
                        </a:rPr>
                        <a:t>30,79</a:t>
                      </a:r>
                    </a:p>
                  </a:txBody>
                  <a:tcPr marL="7686" marR="7686" marT="7686" marB="0" anchor="b"/>
                </a:tc>
                <a:tc>
                  <a:txBody>
                    <a:bodyPr/>
                    <a:lstStyle/>
                    <a:p>
                      <a:pPr algn="ctr" fontAlgn="b"/>
                      <a:r>
                        <a:rPr lang="fr-CA" sz="900" b="0" i="0" u="none" strike="noStrike" dirty="0">
                          <a:solidFill>
                            <a:srgbClr val="000000"/>
                          </a:solidFill>
                          <a:effectLst/>
                          <a:latin typeface="+mj-lt"/>
                        </a:rPr>
                        <a:t>12,34</a:t>
                      </a:r>
                    </a:p>
                  </a:txBody>
                  <a:tcPr marL="7686" marR="7686" marT="7686" marB="0" anchor="b"/>
                </a:tc>
                <a:tc>
                  <a:txBody>
                    <a:bodyPr/>
                    <a:lstStyle/>
                    <a:p>
                      <a:pPr algn="ctr" fontAlgn="b"/>
                      <a:r>
                        <a:rPr lang="en-CA" sz="900" u="none" strike="noStrike" dirty="0">
                          <a:effectLst/>
                        </a:rPr>
                        <a:t>-5,02</a:t>
                      </a:r>
                      <a:endParaRPr lang="fr-CA" sz="900" b="0" i="0" u="none" strike="noStrike" dirty="0">
                        <a:solidFill>
                          <a:srgbClr val="000000"/>
                        </a:solidFill>
                        <a:effectLst/>
                        <a:latin typeface="+mj-lt"/>
                      </a:endParaRPr>
                    </a:p>
                  </a:txBody>
                  <a:tcPr marL="7686" marR="7686" marT="7686" marB="0" anchor="b"/>
                </a:tc>
                <a:tc>
                  <a:txBody>
                    <a:bodyPr/>
                    <a:lstStyle/>
                    <a:p>
                      <a:pPr algn="ctr" fontAlgn="b"/>
                      <a:r>
                        <a:rPr lang="fr-CA" sz="900" b="0" i="0" u="none" strike="noStrike" dirty="0">
                          <a:solidFill>
                            <a:srgbClr val="000000"/>
                          </a:solidFill>
                          <a:effectLst/>
                          <a:latin typeface="+mj-lt"/>
                        </a:rPr>
                        <a:t>16,54</a:t>
                      </a:r>
                    </a:p>
                  </a:txBody>
                  <a:tcPr marL="7686" marR="7686" marT="7686" marB="0" anchor="b"/>
                </a:tc>
                <a:tc>
                  <a:txBody>
                    <a:bodyPr/>
                    <a:lstStyle/>
                    <a:p>
                      <a:pPr algn="ctr" fontAlgn="b"/>
                      <a:r>
                        <a:rPr lang="fr-CA" sz="900" b="0" i="0" u="none" strike="noStrike" dirty="0">
                          <a:solidFill>
                            <a:srgbClr val="000000"/>
                          </a:solidFill>
                          <a:effectLst/>
                          <a:latin typeface="+mj-lt"/>
                        </a:rPr>
                        <a:t>27,37</a:t>
                      </a:r>
                    </a:p>
                  </a:txBody>
                  <a:tcPr marL="7686" marR="7686" marT="7686" marB="0" anchor="b"/>
                </a:tc>
                <a:tc>
                  <a:txBody>
                    <a:bodyPr/>
                    <a:lstStyle/>
                    <a:p>
                      <a:pPr algn="ctr" fontAlgn="b"/>
                      <a:r>
                        <a:rPr lang="fr-CA" sz="900" b="0" i="0" u="none" strike="noStrike" dirty="0">
                          <a:solidFill>
                            <a:srgbClr val="000000"/>
                          </a:solidFill>
                          <a:effectLst/>
                          <a:latin typeface="+mj-lt"/>
                        </a:rPr>
                        <a:t>5,50</a:t>
                      </a:r>
                    </a:p>
                  </a:txBody>
                  <a:tcPr marL="7686" marR="7686" marT="7686" marB="0" anchor="b"/>
                </a:tc>
                <a:tc>
                  <a:txBody>
                    <a:bodyPr/>
                    <a:lstStyle/>
                    <a:p>
                      <a:pPr algn="ctr" fontAlgn="b"/>
                      <a:r>
                        <a:rPr lang="fr-CA" sz="900" b="0" i="0" u="none" strike="noStrike" dirty="0">
                          <a:solidFill>
                            <a:srgbClr val="000000"/>
                          </a:solidFill>
                          <a:effectLst/>
                          <a:latin typeface="+mj-lt"/>
                        </a:rPr>
                        <a:t>-0,32</a:t>
                      </a:r>
                    </a:p>
                  </a:txBody>
                  <a:tcPr marL="7686" marR="7686" marT="7686" marB="0" anchor="b"/>
                </a:tc>
                <a:tc>
                  <a:txBody>
                    <a:bodyPr/>
                    <a:lstStyle/>
                    <a:p>
                      <a:pPr algn="ctr" fontAlgn="b"/>
                      <a:r>
                        <a:rPr lang="fr-CA" sz="900" b="0" i="0" u="none" strike="noStrike" dirty="0">
                          <a:solidFill>
                            <a:srgbClr val="000000"/>
                          </a:solidFill>
                          <a:effectLst/>
                          <a:latin typeface="+mj-lt"/>
                        </a:rPr>
                        <a:t>8,15</a:t>
                      </a:r>
                    </a:p>
                  </a:txBody>
                  <a:tcPr marL="7686" marR="7686" marT="7686" marB="0" anchor="b"/>
                </a:tc>
                <a:tc>
                  <a:txBody>
                    <a:bodyPr/>
                    <a:lstStyle/>
                    <a:p>
                      <a:pPr algn="ctr" fontAlgn="b"/>
                      <a:r>
                        <a:rPr lang="fr-CA" sz="900" b="0" i="0" u="none" strike="noStrike" dirty="0">
                          <a:solidFill>
                            <a:srgbClr val="000000"/>
                          </a:solidFill>
                          <a:effectLst/>
                          <a:latin typeface="+mj-lt"/>
                        </a:rPr>
                        <a:t>23,07</a:t>
                      </a:r>
                    </a:p>
                  </a:txBody>
                  <a:tcPr marL="7686" marR="7686" marT="7686" marB="0" anchor="b"/>
                </a:tc>
                <a:tc>
                  <a:txBody>
                    <a:bodyPr/>
                    <a:lstStyle/>
                    <a:p>
                      <a:pPr algn="ctr" fontAlgn="b"/>
                      <a:r>
                        <a:rPr lang="fr-CA" sz="900" b="0" i="0" u="none" strike="noStrike" dirty="0">
                          <a:solidFill>
                            <a:srgbClr val="000000"/>
                          </a:solidFill>
                          <a:effectLst/>
                          <a:latin typeface="+mj-lt"/>
                        </a:rPr>
                        <a:t>-8,20</a:t>
                      </a:r>
                    </a:p>
                  </a:txBody>
                  <a:tcPr marL="7686" marR="7686" marT="7686" marB="0" anchor="b"/>
                </a:tc>
                <a:tc>
                  <a:txBody>
                    <a:bodyPr/>
                    <a:lstStyle/>
                    <a:p>
                      <a:pPr algn="ctr" fontAlgn="b"/>
                      <a:r>
                        <a:rPr lang="fr-CA" sz="900" b="0" i="0" u="none" strike="noStrike" dirty="0">
                          <a:solidFill>
                            <a:srgbClr val="000000"/>
                          </a:solidFill>
                          <a:effectLst/>
                          <a:latin typeface="+mj-lt"/>
                        </a:rPr>
                        <a:t>28,91</a:t>
                      </a:r>
                    </a:p>
                  </a:txBody>
                  <a:tcPr marL="7686" marR="7686" marT="7686" marB="0" anchor="b"/>
                </a:tc>
                <a:extLst>
                  <a:ext uri="{0D108BD9-81ED-4DB2-BD59-A6C34878D82A}">
                    <a16:rowId xmlns:a16="http://schemas.microsoft.com/office/drawing/2014/main" val="957667410"/>
                  </a:ext>
                </a:extLst>
              </a:tr>
            </a:tbl>
          </a:graphicData>
        </a:graphic>
      </p:graphicFrame>
      <p:graphicFrame>
        <p:nvGraphicFramePr>
          <p:cNvPr id="7" name="Chart 6">
            <a:extLst>
              <a:ext uri="{FF2B5EF4-FFF2-40B4-BE49-F238E27FC236}">
                <a16:creationId xmlns:a16="http://schemas.microsoft.com/office/drawing/2014/main" id="{BEA8BF9A-1CC8-4496-804F-73C0A49C8811}"/>
              </a:ext>
            </a:extLst>
          </p:cNvPr>
          <p:cNvGraphicFramePr>
            <a:graphicFrameLocks/>
          </p:cNvGraphicFramePr>
          <p:nvPr>
            <p:extLst>
              <p:ext uri="{D42A27DB-BD31-4B8C-83A1-F6EECF244321}">
                <p14:modId xmlns:p14="http://schemas.microsoft.com/office/powerpoint/2010/main" val="524379804"/>
              </p:ext>
            </p:extLst>
          </p:nvPr>
        </p:nvGraphicFramePr>
        <p:xfrm>
          <a:off x="430569" y="1006200"/>
          <a:ext cx="4752527" cy="23358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4375EDF-A49E-4675-8093-35FD6C669799}"/>
              </a:ext>
            </a:extLst>
          </p:cNvPr>
          <p:cNvSpPr txBox="1"/>
          <p:nvPr/>
        </p:nvSpPr>
        <p:spPr>
          <a:xfrm>
            <a:off x="430569" y="3315181"/>
            <a:ext cx="2674640" cy="255484"/>
          </a:xfrm>
          <a:prstGeom prst="rect">
            <a:avLst/>
          </a:prstGeom>
          <a:noFill/>
        </p:spPr>
        <p:txBody>
          <a:bodyPr wrap="square" lIns="0" tIns="0" rIns="0" bIns="0" rtlCol="0">
            <a:noAutofit/>
          </a:bodyPr>
          <a:lstStyle/>
          <a:p>
            <a:pPr>
              <a:spcBef>
                <a:spcPts val="1000"/>
              </a:spcBef>
            </a:pPr>
            <a:r>
              <a:rPr lang="fr-CA" sz="1200" b="1" dirty="0">
                <a:latin typeface="Arial"/>
              </a:rPr>
              <a:t>Rendements par année civile</a:t>
            </a:r>
            <a:endParaRPr lang="fr-CA" sz="1200" b="1" dirty="0">
              <a:latin typeface="Arial"/>
              <a:cs typeface="Arial"/>
            </a:endParaRPr>
          </a:p>
        </p:txBody>
      </p:sp>
      <p:sp>
        <p:nvSpPr>
          <p:cNvPr id="9" name="TextBox 8">
            <a:extLst>
              <a:ext uri="{FF2B5EF4-FFF2-40B4-BE49-F238E27FC236}">
                <a16:creationId xmlns:a16="http://schemas.microsoft.com/office/drawing/2014/main" id="{5E6C417B-F831-4B64-8133-59F67B7DC775}"/>
              </a:ext>
            </a:extLst>
          </p:cNvPr>
          <p:cNvSpPr txBox="1"/>
          <p:nvPr/>
        </p:nvSpPr>
        <p:spPr>
          <a:xfrm>
            <a:off x="457200" y="4214923"/>
            <a:ext cx="2674640" cy="255484"/>
          </a:xfrm>
          <a:prstGeom prst="rect">
            <a:avLst/>
          </a:prstGeom>
          <a:noFill/>
        </p:spPr>
        <p:txBody>
          <a:bodyPr wrap="square" lIns="0" tIns="0" rIns="0" bIns="0" rtlCol="0">
            <a:noAutofit/>
          </a:bodyPr>
          <a:lstStyle/>
          <a:p>
            <a:pPr>
              <a:spcBef>
                <a:spcPts val="1000"/>
              </a:spcBef>
            </a:pPr>
            <a:r>
              <a:rPr lang="fr-CA" sz="1200" b="1" dirty="0">
                <a:latin typeface="Arial"/>
              </a:rPr>
              <a:t>Risque</a:t>
            </a:r>
            <a:endParaRPr lang="fr-CA" sz="1200" b="1" dirty="0">
              <a:latin typeface="Arial"/>
              <a:cs typeface="Arial"/>
            </a:endParaRPr>
          </a:p>
        </p:txBody>
      </p:sp>
      <p:sp>
        <p:nvSpPr>
          <p:cNvPr id="12" name="Text Placeholder 4">
            <a:extLst>
              <a:ext uri="{FF2B5EF4-FFF2-40B4-BE49-F238E27FC236}">
                <a16:creationId xmlns:a16="http://schemas.microsoft.com/office/drawing/2014/main" id="{7E48ADDB-E8B9-4640-9467-725BA31489C3}"/>
              </a:ext>
            </a:extLst>
          </p:cNvPr>
          <p:cNvSpPr>
            <a:spLocks noGrp="1"/>
          </p:cNvSpPr>
          <p:nvPr>
            <p:ph type="body" sz="quarter" idx="13"/>
          </p:nvPr>
        </p:nvSpPr>
        <p:spPr>
          <a:xfrm>
            <a:off x="6871561" y="6019800"/>
            <a:ext cx="8240713" cy="457200"/>
          </a:xfrm>
        </p:spPr>
        <p:txBody>
          <a:bodyPr/>
          <a:lstStyle/>
          <a:p>
            <a:r>
              <a:rPr lang="fr-CA"/>
              <a:t>Source : MSCI, au 31 décembre 2019</a:t>
            </a:r>
            <a:endParaRPr lang="fr-CA" dirty="0"/>
          </a:p>
        </p:txBody>
      </p:sp>
      <p:graphicFrame>
        <p:nvGraphicFramePr>
          <p:cNvPr id="13" name="Table 12">
            <a:extLst>
              <a:ext uri="{FF2B5EF4-FFF2-40B4-BE49-F238E27FC236}">
                <a16:creationId xmlns:a16="http://schemas.microsoft.com/office/drawing/2014/main" id="{841C4462-6F06-42E4-8792-9638B7F0EF60}"/>
              </a:ext>
            </a:extLst>
          </p:cNvPr>
          <p:cNvGraphicFramePr>
            <a:graphicFrameLocks noGrp="1"/>
          </p:cNvGraphicFramePr>
          <p:nvPr>
            <p:extLst>
              <p:ext uri="{D42A27DB-BD31-4B8C-83A1-F6EECF244321}">
                <p14:modId xmlns:p14="http://schemas.microsoft.com/office/powerpoint/2010/main" val="1036022716"/>
              </p:ext>
            </p:extLst>
          </p:nvPr>
        </p:nvGraphicFramePr>
        <p:xfrm>
          <a:off x="5460269" y="1551463"/>
          <a:ext cx="2856146" cy="1036320"/>
        </p:xfrm>
        <a:graphic>
          <a:graphicData uri="http://schemas.openxmlformats.org/drawingml/2006/table">
            <a:tbl>
              <a:tblPr firstRow="1" bandRow="1">
                <a:tableStyleId>{5C22544A-7EE6-4342-B048-85BDC9FD1C3A}</a:tableStyleId>
              </a:tblPr>
              <a:tblGrid>
                <a:gridCol w="1005220">
                  <a:extLst>
                    <a:ext uri="{9D8B030D-6E8A-4147-A177-3AD203B41FA5}">
                      <a16:colId xmlns:a16="http://schemas.microsoft.com/office/drawing/2014/main" val="671300714"/>
                    </a:ext>
                  </a:extLst>
                </a:gridCol>
                <a:gridCol w="781839">
                  <a:extLst>
                    <a:ext uri="{9D8B030D-6E8A-4147-A177-3AD203B41FA5}">
                      <a16:colId xmlns:a16="http://schemas.microsoft.com/office/drawing/2014/main" val="1403347663"/>
                    </a:ext>
                  </a:extLst>
                </a:gridCol>
                <a:gridCol w="558456">
                  <a:extLst>
                    <a:ext uri="{9D8B030D-6E8A-4147-A177-3AD203B41FA5}">
                      <a16:colId xmlns:a16="http://schemas.microsoft.com/office/drawing/2014/main" val="2375109246"/>
                    </a:ext>
                  </a:extLst>
                </a:gridCol>
                <a:gridCol w="510631">
                  <a:extLst>
                    <a:ext uri="{9D8B030D-6E8A-4147-A177-3AD203B41FA5}">
                      <a16:colId xmlns:a16="http://schemas.microsoft.com/office/drawing/2014/main" val="3603891388"/>
                    </a:ext>
                  </a:extLst>
                </a:gridCol>
              </a:tblGrid>
              <a:tr h="271233">
                <a:tc>
                  <a:txBody>
                    <a:bodyPr/>
                    <a:lstStyle/>
                    <a:p>
                      <a:endParaRPr lang="en-CA" sz="1000" dirty="0"/>
                    </a:p>
                  </a:txBody>
                  <a:tcPr/>
                </a:tc>
                <a:tc>
                  <a:txBody>
                    <a:bodyPr/>
                    <a:lstStyle/>
                    <a:p>
                      <a:r>
                        <a:rPr lang="en-US" sz="1000" dirty="0"/>
                        <a:t>Rend. en divid. (%)</a:t>
                      </a:r>
                      <a:endParaRPr lang="fr-CA" sz="1000" dirty="0"/>
                    </a:p>
                  </a:txBody>
                  <a:tcPr/>
                </a:tc>
                <a:tc>
                  <a:txBody>
                    <a:bodyPr/>
                    <a:lstStyle/>
                    <a:p>
                      <a:r>
                        <a:rPr lang="en-US" sz="1000" dirty="0"/>
                        <a:t>Ratio C/B</a:t>
                      </a:r>
                      <a:endParaRPr lang="fr-CA" sz="1000" dirty="0"/>
                    </a:p>
                  </a:txBody>
                  <a:tcPr/>
                </a:tc>
                <a:tc>
                  <a:txBody>
                    <a:bodyPr/>
                    <a:lstStyle/>
                    <a:p>
                      <a:r>
                        <a:rPr lang="en-US" sz="1000" dirty="0"/>
                        <a:t>Ratio C/VC</a:t>
                      </a:r>
                      <a:endParaRPr lang="fr-CA" sz="1000" dirty="0"/>
                    </a:p>
                  </a:txBody>
                  <a:tcPr/>
                </a:tc>
                <a:extLst>
                  <a:ext uri="{0D108BD9-81ED-4DB2-BD59-A6C34878D82A}">
                    <a16:rowId xmlns:a16="http://schemas.microsoft.com/office/drawing/2014/main" val="1881738717"/>
                  </a:ext>
                </a:extLst>
              </a:tr>
              <a:tr h="345939">
                <a:tc>
                  <a:txBody>
                    <a:bodyPr/>
                    <a:lstStyle/>
                    <a:p>
                      <a:r>
                        <a:rPr lang="en-US" sz="1000" dirty="0"/>
                        <a:t>MSCI World ESG Leaders</a:t>
                      </a:r>
                      <a:endParaRPr lang="fr-CA" sz="1000" dirty="0"/>
                    </a:p>
                  </a:txBody>
                  <a:tcPr/>
                </a:tc>
                <a:tc>
                  <a:txBody>
                    <a:bodyPr/>
                    <a:lstStyle/>
                    <a:p>
                      <a:r>
                        <a:rPr lang="en-US" sz="1000" dirty="0"/>
                        <a:t>2,32</a:t>
                      </a:r>
                      <a:endParaRPr lang="fr-CA" sz="1000" dirty="0"/>
                    </a:p>
                  </a:txBody>
                  <a:tcPr/>
                </a:tc>
                <a:tc>
                  <a:txBody>
                    <a:bodyPr/>
                    <a:lstStyle/>
                    <a:p>
                      <a:r>
                        <a:rPr lang="en-US" sz="1000" dirty="0"/>
                        <a:t>17,59</a:t>
                      </a:r>
                      <a:endParaRPr lang="fr-CA" sz="1000" dirty="0"/>
                    </a:p>
                  </a:txBody>
                  <a:tcPr/>
                </a:tc>
                <a:tc>
                  <a:txBody>
                    <a:bodyPr/>
                    <a:lstStyle/>
                    <a:p>
                      <a:r>
                        <a:rPr lang="en-US" sz="1000" dirty="0"/>
                        <a:t>2,97</a:t>
                      </a:r>
                      <a:endParaRPr lang="fr-CA" sz="1000" dirty="0"/>
                    </a:p>
                  </a:txBody>
                  <a:tcPr/>
                </a:tc>
                <a:extLst>
                  <a:ext uri="{0D108BD9-81ED-4DB2-BD59-A6C34878D82A}">
                    <a16:rowId xmlns:a16="http://schemas.microsoft.com/office/drawing/2014/main" val="184593539"/>
                  </a:ext>
                </a:extLst>
              </a:tr>
              <a:tr h="180245">
                <a:tc>
                  <a:txBody>
                    <a:bodyPr/>
                    <a:lstStyle/>
                    <a:p>
                      <a:r>
                        <a:rPr lang="en-US" sz="1000" dirty="0"/>
                        <a:t>MSCI Monde</a:t>
                      </a:r>
                      <a:endParaRPr lang="fr-CA" sz="1000" dirty="0"/>
                    </a:p>
                  </a:txBody>
                  <a:tcPr/>
                </a:tc>
                <a:tc>
                  <a:txBody>
                    <a:bodyPr/>
                    <a:lstStyle/>
                    <a:p>
                      <a:r>
                        <a:rPr lang="en-US" sz="1000" dirty="0"/>
                        <a:t>2,32</a:t>
                      </a:r>
                      <a:endParaRPr lang="fr-CA" sz="1000" dirty="0"/>
                    </a:p>
                  </a:txBody>
                  <a:tcPr/>
                </a:tc>
                <a:tc>
                  <a:txBody>
                    <a:bodyPr/>
                    <a:lstStyle/>
                    <a:p>
                      <a:r>
                        <a:rPr lang="en-US" sz="1000" dirty="0"/>
                        <a:t>17,00</a:t>
                      </a:r>
                      <a:endParaRPr lang="fr-CA" sz="1000" dirty="0"/>
                    </a:p>
                  </a:txBody>
                  <a:tcPr/>
                </a:tc>
                <a:tc>
                  <a:txBody>
                    <a:bodyPr/>
                    <a:lstStyle/>
                    <a:p>
                      <a:r>
                        <a:rPr lang="en-US" sz="1000" dirty="0"/>
                        <a:t>2,57</a:t>
                      </a:r>
                      <a:endParaRPr lang="fr-CA" sz="1000" dirty="0"/>
                    </a:p>
                  </a:txBody>
                  <a:tcPr/>
                </a:tc>
                <a:extLst>
                  <a:ext uri="{0D108BD9-81ED-4DB2-BD59-A6C34878D82A}">
                    <a16:rowId xmlns:a16="http://schemas.microsoft.com/office/drawing/2014/main" val="3089953807"/>
                  </a:ext>
                </a:extLst>
              </a:tr>
            </a:tbl>
          </a:graphicData>
        </a:graphic>
      </p:graphicFrame>
      <p:sp>
        <p:nvSpPr>
          <p:cNvPr id="14" name="TextBox 13">
            <a:extLst>
              <a:ext uri="{FF2B5EF4-FFF2-40B4-BE49-F238E27FC236}">
                <a16:creationId xmlns:a16="http://schemas.microsoft.com/office/drawing/2014/main" id="{C97EE233-3768-428F-83F4-B47C01991AB2}"/>
              </a:ext>
            </a:extLst>
          </p:cNvPr>
          <p:cNvSpPr txBox="1"/>
          <p:nvPr/>
        </p:nvSpPr>
        <p:spPr>
          <a:xfrm>
            <a:off x="5460270" y="1347521"/>
            <a:ext cx="2674640" cy="255484"/>
          </a:xfrm>
          <a:prstGeom prst="rect">
            <a:avLst/>
          </a:prstGeom>
          <a:noFill/>
        </p:spPr>
        <p:txBody>
          <a:bodyPr wrap="square" lIns="0" tIns="0" rIns="0" bIns="0" rtlCol="0">
            <a:noAutofit/>
          </a:bodyPr>
          <a:lstStyle/>
          <a:p>
            <a:pPr>
              <a:spcBef>
                <a:spcPts val="1000"/>
              </a:spcBef>
            </a:pPr>
            <a:r>
              <a:rPr lang="fr-CA" sz="1200" b="1" dirty="0">
                <a:latin typeface="Arial"/>
              </a:rPr>
              <a:t>Données fondamentales</a:t>
            </a:r>
            <a:endParaRPr lang="fr-CA" sz="1200" b="1" dirty="0">
              <a:latin typeface="Arial"/>
              <a:cs typeface="Arial"/>
            </a:endParaRPr>
          </a:p>
        </p:txBody>
      </p:sp>
      <p:graphicFrame>
        <p:nvGraphicFramePr>
          <p:cNvPr id="15" name="Table 14">
            <a:extLst>
              <a:ext uri="{FF2B5EF4-FFF2-40B4-BE49-F238E27FC236}">
                <a16:creationId xmlns:a16="http://schemas.microsoft.com/office/drawing/2014/main" id="{38903C83-9B85-4AA2-BD66-32D1D4AFE9A4}"/>
              </a:ext>
            </a:extLst>
          </p:cNvPr>
          <p:cNvGraphicFramePr>
            <a:graphicFrameLocks noGrp="1"/>
          </p:cNvGraphicFramePr>
          <p:nvPr>
            <p:extLst>
              <p:ext uri="{D42A27DB-BD31-4B8C-83A1-F6EECF244321}">
                <p14:modId xmlns:p14="http://schemas.microsoft.com/office/powerpoint/2010/main" val="3201360240"/>
              </p:ext>
            </p:extLst>
          </p:nvPr>
        </p:nvGraphicFramePr>
        <p:xfrm>
          <a:off x="457200" y="4416644"/>
          <a:ext cx="7772400" cy="787759"/>
        </p:xfrm>
        <a:graphic>
          <a:graphicData uri="http://schemas.openxmlformats.org/drawingml/2006/table">
            <a:tbl>
              <a:tblPr>
                <a:tableStyleId>{B301B821-A1FF-4177-AEE7-76D212191A09}</a:tableStyleId>
              </a:tblPr>
              <a:tblGrid>
                <a:gridCol w="2197355">
                  <a:extLst>
                    <a:ext uri="{9D8B030D-6E8A-4147-A177-3AD203B41FA5}">
                      <a16:colId xmlns:a16="http://schemas.microsoft.com/office/drawing/2014/main" val="1592400306"/>
                    </a:ext>
                  </a:extLst>
                </a:gridCol>
                <a:gridCol w="574580">
                  <a:extLst>
                    <a:ext uri="{9D8B030D-6E8A-4147-A177-3AD203B41FA5}">
                      <a16:colId xmlns:a16="http://schemas.microsoft.com/office/drawing/2014/main" val="2151285011"/>
                    </a:ext>
                  </a:extLst>
                </a:gridCol>
                <a:gridCol w="766155">
                  <a:extLst>
                    <a:ext uri="{9D8B030D-6E8A-4147-A177-3AD203B41FA5}">
                      <a16:colId xmlns:a16="http://schemas.microsoft.com/office/drawing/2014/main" val="402358710"/>
                    </a:ext>
                  </a:extLst>
                </a:gridCol>
                <a:gridCol w="623906">
                  <a:extLst>
                    <a:ext uri="{9D8B030D-6E8A-4147-A177-3AD203B41FA5}">
                      <a16:colId xmlns:a16="http://schemas.microsoft.com/office/drawing/2014/main" val="1477423582"/>
                    </a:ext>
                  </a:extLst>
                </a:gridCol>
                <a:gridCol w="601734">
                  <a:extLst>
                    <a:ext uri="{9D8B030D-6E8A-4147-A177-3AD203B41FA5}">
                      <a16:colId xmlns:a16="http://schemas.microsoft.com/office/drawing/2014/main" val="1862095286"/>
                    </a:ext>
                  </a:extLst>
                </a:gridCol>
                <a:gridCol w="601734">
                  <a:extLst>
                    <a:ext uri="{9D8B030D-6E8A-4147-A177-3AD203B41FA5}">
                      <a16:colId xmlns:a16="http://schemas.microsoft.com/office/drawing/2014/main" val="349931402"/>
                    </a:ext>
                  </a:extLst>
                </a:gridCol>
                <a:gridCol w="601734">
                  <a:extLst>
                    <a:ext uri="{9D8B030D-6E8A-4147-A177-3AD203B41FA5}">
                      <a16:colId xmlns:a16="http://schemas.microsoft.com/office/drawing/2014/main" val="3861918171"/>
                    </a:ext>
                  </a:extLst>
                </a:gridCol>
                <a:gridCol w="601734">
                  <a:extLst>
                    <a:ext uri="{9D8B030D-6E8A-4147-A177-3AD203B41FA5}">
                      <a16:colId xmlns:a16="http://schemas.microsoft.com/office/drawing/2014/main" val="3052218442"/>
                    </a:ext>
                  </a:extLst>
                </a:gridCol>
                <a:gridCol w="601734">
                  <a:extLst>
                    <a:ext uri="{9D8B030D-6E8A-4147-A177-3AD203B41FA5}">
                      <a16:colId xmlns:a16="http://schemas.microsoft.com/office/drawing/2014/main" val="1602093422"/>
                    </a:ext>
                  </a:extLst>
                </a:gridCol>
                <a:gridCol w="601734">
                  <a:extLst>
                    <a:ext uri="{9D8B030D-6E8A-4147-A177-3AD203B41FA5}">
                      <a16:colId xmlns:a16="http://schemas.microsoft.com/office/drawing/2014/main" val="1686189945"/>
                    </a:ext>
                  </a:extLst>
                </a:gridCol>
              </a:tblGrid>
              <a:tr h="329768">
                <a:tc>
                  <a:txBody>
                    <a:bodyPr/>
                    <a:lstStyle/>
                    <a:p>
                      <a:pPr algn="l" fontAlgn="t"/>
                      <a:r>
                        <a:rPr lang="fr-CA" sz="900" b="1" u="none" strike="noStrike" dirty="0">
                          <a:effectLst/>
                          <a:latin typeface="+mj-lt"/>
                        </a:rPr>
                        <a:t>Nom</a:t>
                      </a:r>
                      <a:endParaRPr lang="fr-CA" sz="900" b="1" i="0" u="none" strike="noStrike" dirty="0">
                        <a:solidFill>
                          <a:srgbClr val="000000"/>
                        </a:solidFill>
                        <a:effectLst/>
                        <a:latin typeface="+mj-lt"/>
                      </a:endParaRPr>
                    </a:p>
                  </a:txBody>
                  <a:tcPr marL="8620" marR="8620" marT="8620" marB="0"/>
                </a:tc>
                <a:tc>
                  <a:txBody>
                    <a:bodyPr/>
                    <a:lstStyle/>
                    <a:p>
                      <a:pPr algn="ctr" fontAlgn="t"/>
                      <a:r>
                        <a:rPr lang="fr-CA" sz="900" b="1" u="none" strike="noStrike" dirty="0">
                          <a:effectLst/>
                          <a:latin typeface="+mj-lt"/>
                        </a:rPr>
                        <a:t>                            Bêta</a:t>
                      </a:r>
                      <a:endParaRPr lang="fr-CA" sz="900" b="1" i="0" u="none" strike="noStrike" dirty="0">
                        <a:solidFill>
                          <a:srgbClr val="000000"/>
                        </a:solidFill>
                        <a:effectLst/>
                        <a:latin typeface="+mj-lt"/>
                      </a:endParaRPr>
                    </a:p>
                  </a:txBody>
                  <a:tcPr marL="8620" marR="8620" marT="8620" marB="0"/>
                </a:tc>
                <a:tc>
                  <a:txBody>
                    <a:bodyPr/>
                    <a:lstStyle/>
                    <a:p>
                      <a:pPr algn="ctr" fontAlgn="t"/>
                      <a:r>
                        <a:rPr lang="fr-CA" sz="900" b="1" u="none" strike="noStrike" dirty="0">
                          <a:effectLst/>
                          <a:latin typeface="+mj-lt"/>
                        </a:rPr>
                        <a:t>Erreur de suivi</a:t>
                      </a:r>
                      <a:endParaRPr lang="fr-CA" sz="900" b="1" i="0" u="none" strike="noStrike" dirty="0">
                        <a:solidFill>
                          <a:srgbClr val="000000"/>
                        </a:solidFill>
                        <a:effectLst/>
                        <a:latin typeface="+mj-lt"/>
                      </a:endParaRPr>
                    </a:p>
                  </a:txBody>
                  <a:tcPr marL="8620" marR="8620" marT="8620" marB="0"/>
                </a:tc>
                <a:tc>
                  <a:txBody>
                    <a:bodyPr/>
                    <a:lstStyle/>
                    <a:p>
                      <a:pPr algn="ctr" fontAlgn="t"/>
                      <a:r>
                        <a:rPr lang="fr-CA" sz="900" b="1" u="none" strike="noStrike" dirty="0">
                          <a:effectLst/>
                          <a:latin typeface="+mj-lt"/>
                        </a:rPr>
                        <a:t>Taux de rotation</a:t>
                      </a:r>
                      <a:endParaRPr lang="fr-CA" sz="900" b="1" i="0" u="none" strike="noStrike" dirty="0">
                        <a:solidFill>
                          <a:srgbClr val="000000"/>
                        </a:solidFill>
                        <a:effectLst/>
                        <a:latin typeface="+mj-lt"/>
                      </a:endParaRPr>
                    </a:p>
                  </a:txBody>
                  <a:tcPr marL="8620" marR="8620" marT="8620" marB="0"/>
                </a:tc>
                <a:tc>
                  <a:txBody>
                    <a:bodyPr/>
                    <a:lstStyle/>
                    <a:p>
                      <a:pPr algn="ctr" fontAlgn="t"/>
                      <a:r>
                        <a:rPr lang="fr-CA" sz="900" b="1" i="0" u="none" strike="noStrike" dirty="0">
                          <a:solidFill>
                            <a:srgbClr val="000000"/>
                          </a:solidFill>
                          <a:effectLst/>
                          <a:latin typeface="+mj-lt"/>
                        </a:rPr>
                        <a:t>Écart type</a:t>
                      </a:r>
                    </a:p>
                    <a:p>
                      <a:pPr algn="ctr" fontAlgn="t"/>
                      <a:r>
                        <a:rPr lang="fr-CA" sz="900" b="1" i="0" u="none" strike="noStrike" dirty="0">
                          <a:solidFill>
                            <a:srgbClr val="000000"/>
                          </a:solidFill>
                          <a:effectLst/>
                          <a:latin typeface="+mj-lt"/>
                        </a:rPr>
                        <a:t>3 ans</a:t>
                      </a:r>
                    </a:p>
                  </a:txBody>
                  <a:tcPr marL="8620" marR="8620" marT="8620" marB="0"/>
                </a:tc>
                <a:tc>
                  <a:txBody>
                    <a:bodyPr/>
                    <a:lstStyle/>
                    <a:p>
                      <a:pPr algn="ctr" fontAlgn="t"/>
                      <a:r>
                        <a:rPr lang="fr-CA" sz="900" b="1" u="none" strike="noStrike" dirty="0">
                          <a:effectLst/>
                          <a:latin typeface="+mj-lt"/>
                        </a:rPr>
                        <a:t>Écart type </a:t>
                      </a:r>
                    </a:p>
                    <a:p>
                      <a:pPr algn="ctr" fontAlgn="t"/>
                      <a:r>
                        <a:rPr lang="fr-CA" sz="900" b="1" i="0" u="none" strike="noStrike" dirty="0">
                          <a:solidFill>
                            <a:srgbClr val="000000"/>
                          </a:solidFill>
                          <a:effectLst/>
                          <a:latin typeface="+mj-lt"/>
                        </a:rPr>
                        <a:t>5 ans</a:t>
                      </a:r>
                    </a:p>
                  </a:txBody>
                  <a:tcPr marL="8620" marR="8620" marT="8620" marB="0"/>
                </a:tc>
                <a:tc>
                  <a:txBody>
                    <a:bodyPr/>
                    <a:lstStyle/>
                    <a:p>
                      <a:pPr algn="ctr" fontAlgn="t"/>
                      <a:r>
                        <a:rPr lang="fr-CA" sz="900" b="1" i="0" u="none" strike="noStrike" dirty="0">
                          <a:solidFill>
                            <a:srgbClr val="000000"/>
                          </a:solidFill>
                          <a:effectLst/>
                          <a:latin typeface="+mj-lt"/>
                        </a:rPr>
                        <a:t>Écart type</a:t>
                      </a:r>
                    </a:p>
                    <a:p>
                      <a:pPr algn="ctr" fontAlgn="t"/>
                      <a:r>
                        <a:rPr lang="fr-CA" sz="900" b="1" i="0" u="none" strike="noStrike" dirty="0">
                          <a:solidFill>
                            <a:srgbClr val="000000"/>
                          </a:solidFill>
                          <a:effectLst/>
                          <a:latin typeface="+mj-lt"/>
                        </a:rPr>
                        <a:t>10 ans</a:t>
                      </a:r>
                    </a:p>
                  </a:txBody>
                  <a:tcPr marL="8620" marR="8620" marT="8620" marB="0"/>
                </a:tc>
                <a:tc>
                  <a:txBody>
                    <a:bodyPr/>
                    <a:lstStyle/>
                    <a:p>
                      <a:pPr algn="ctr" fontAlgn="t"/>
                      <a:r>
                        <a:rPr lang="fr-CA" sz="900" b="1" i="0" u="none" strike="noStrike" dirty="0">
                          <a:solidFill>
                            <a:srgbClr val="000000"/>
                          </a:solidFill>
                          <a:effectLst/>
                          <a:latin typeface="+mj-lt"/>
                        </a:rPr>
                        <a:t>Ratio de Sharpe </a:t>
                      </a:r>
                    </a:p>
                    <a:p>
                      <a:pPr algn="ctr" fontAlgn="t"/>
                      <a:r>
                        <a:rPr lang="fr-CA" sz="900" b="1" i="0" u="none" strike="noStrike" dirty="0">
                          <a:solidFill>
                            <a:srgbClr val="000000"/>
                          </a:solidFill>
                          <a:effectLst/>
                          <a:latin typeface="+mj-lt"/>
                        </a:rPr>
                        <a:t>5 ans</a:t>
                      </a:r>
                    </a:p>
                  </a:txBody>
                  <a:tcPr marL="8620" marR="8620" marT="8620" marB="0"/>
                </a:tc>
                <a:tc>
                  <a:txBody>
                    <a:bodyPr/>
                    <a:lstStyle/>
                    <a:p>
                      <a:pPr algn="ctr" fontAlgn="t"/>
                      <a:r>
                        <a:rPr lang="fr-CA" sz="900" b="1" i="0" u="none" strike="noStrike" dirty="0">
                          <a:solidFill>
                            <a:srgbClr val="000000"/>
                          </a:solidFill>
                          <a:effectLst/>
                          <a:latin typeface="+mj-lt"/>
                        </a:rPr>
                        <a:t>Sharpe 10 ans</a:t>
                      </a:r>
                    </a:p>
                  </a:txBody>
                  <a:tcPr marL="8620" marR="8620" marT="8620" marB="0"/>
                </a:tc>
                <a:tc>
                  <a:txBody>
                    <a:bodyPr/>
                    <a:lstStyle/>
                    <a:p>
                      <a:pPr algn="ctr" fontAlgn="t"/>
                      <a:r>
                        <a:rPr lang="fr-CA" sz="900" b="1" i="0" u="none" strike="noStrike" dirty="0">
                          <a:solidFill>
                            <a:srgbClr val="000000"/>
                          </a:solidFill>
                          <a:effectLst/>
                          <a:latin typeface="+mj-lt"/>
                        </a:rPr>
                        <a:t>Nbre de positions</a:t>
                      </a:r>
                    </a:p>
                  </a:txBody>
                  <a:tcPr marL="8620" marR="8620" marT="8620" marB="0"/>
                </a:tc>
                <a:extLst>
                  <a:ext uri="{0D108BD9-81ED-4DB2-BD59-A6C34878D82A}">
                    <a16:rowId xmlns:a16="http://schemas.microsoft.com/office/drawing/2014/main" val="273637688"/>
                  </a:ext>
                </a:extLst>
              </a:tr>
              <a:tr h="221879">
                <a:tc>
                  <a:txBody>
                    <a:bodyPr/>
                    <a:lstStyle/>
                    <a:p>
                      <a:pPr algn="l" fontAlgn="b"/>
                      <a:r>
                        <a:rPr lang="fr-CA" sz="900" u="none" strike="noStrike" dirty="0">
                          <a:effectLst/>
                          <a:latin typeface="+mj-lt"/>
                        </a:rPr>
                        <a:t>RB MSCI Monde ESG Leaders ($ US)</a:t>
                      </a:r>
                      <a:endParaRPr lang="fr-CA" sz="900" b="0" i="0" u="none" strike="noStrike" dirty="0">
                        <a:solidFill>
                          <a:srgbClr val="000000"/>
                        </a:solidFill>
                        <a:effectLst/>
                        <a:latin typeface="+mj-lt"/>
                      </a:endParaRPr>
                    </a:p>
                  </a:txBody>
                  <a:tcPr marL="8620" marR="8620" marT="8620" marB="0" anchor="b"/>
                </a:tc>
                <a:tc>
                  <a:txBody>
                    <a:bodyPr/>
                    <a:lstStyle/>
                    <a:p>
                      <a:pPr algn="ctr" fontAlgn="b"/>
                      <a:r>
                        <a:rPr lang="fr-CA" sz="900" b="0" i="0" u="none" strike="noStrike" dirty="0">
                          <a:solidFill>
                            <a:srgbClr val="000000"/>
                          </a:solidFill>
                          <a:effectLst/>
                          <a:latin typeface="+mj-lt"/>
                        </a:rPr>
                        <a:t>1</a:t>
                      </a:r>
                    </a:p>
                  </a:txBody>
                  <a:tcPr marL="8620" marR="8620" marT="8620" marB="0" anchor="b"/>
                </a:tc>
                <a:tc>
                  <a:txBody>
                    <a:bodyPr/>
                    <a:lstStyle/>
                    <a:p>
                      <a:pPr algn="ctr" fontAlgn="b"/>
                      <a:r>
                        <a:rPr lang="fr-CA" sz="900" b="0" i="0" u="none" strike="noStrike" dirty="0">
                          <a:solidFill>
                            <a:srgbClr val="000000"/>
                          </a:solidFill>
                          <a:effectLst/>
                          <a:latin typeface="+mj-lt"/>
                        </a:rPr>
                        <a:t>1,12</a:t>
                      </a:r>
                    </a:p>
                  </a:txBody>
                  <a:tcPr marL="8620" marR="8620" marT="8620" marB="0" anchor="b"/>
                </a:tc>
                <a:tc>
                  <a:txBody>
                    <a:bodyPr/>
                    <a:lstStyle/>
                    <a:p>
                      <a:pPr algn="ctr" fontAlgn="b"/>
                      <a:r>
                        <a:rPr lang="fr-CA" sz="900" b="0" i="0" u="none" strike="noStrike" dirty="0">
                          <a:solidFill>
                            <a:srgbClr val="000000"/>
                          </a:solidFill>
                          <a:effectLst/>
                          <a:latin typeface="+mj-lt"/>
                        </a:rPr>
                        <a:t>7,60</a:t>
                      </a:r>
                    </a:p>
                  </a:txBody>
                  <a:tcPr marL="8620" marR="8620" marT="8620" marB="0" anchor="b"/>
                </a:tc>
                <a:tc>
                  <a:txBody>
                    <a:bodyPr/>
                    <a:lstStyle/>
                    <a:p>
                      <a:pPr algn="ctr" fontAlgn="b"/>
                      <a:r>
                        <a:rPr lang="fr-CA" sz="900" b="0" i="0" u="none" strike="noStrike" dirty="0">
                          <a:solidFill>
                            <a:srgbClr val="000000"/>
                          </a:solidFill>
                          <a:effectLst/>
                          <a:latin typeface="+mj-lt"/>
                        </a:rPr>
                        <a:t>10,94</a:t>
                      </a:r>
                    </a:p>
                  </a:txBody>
                  <a:tcPr marL="8620" marR="8620" marT="8620" marB="0" anchor="b"/>
                </a:tc>
                <a:tc>
                  <a:txBody>
                    <a:bodyPr/>
                    <a:lstStyle/>
                    <a:p>
                      <a:pPr algn="ctr" fontAlgn="b"/>
                      <a:r>
                        <a:rPr lang="fr-CA" sz="900" b="0" i="0" u="none" strike="noStrike" dirty="0">
                          <a:solidFill>
                            <a:srgbClr val="000000"/>
                          </a:solidFill>
                          <a:effectLst/>
                          <a:latin typeface="+mj-lt"/>
                        </a:rPr>
                        <a:t>11,37</a:t>
                      </a:r>
                    </a:p>
                  </a:txBody>
                  <a:tcPr marL="8620" marR="8620" marT="8620" marB="0" anchor="b"/>
                </a:tc>
                <a:tc>
                  <a:txBody>
                    <a:bodyPr/>
                    <a:lstStyle/>
                    <a:p>
                      <a:pPr algn="ctr" fontAlgn="b"/>
                      <a:r>
                        <a:rPr lang="fr-CA" sz="900" b="0" i="0" u="none" strike="noStrike" dirty="0">
                          <a:solidFill>
                            <a:srgbClr val="000000"/>
                          </a:solidFill>
                          <a:effectLst/>
                          <a:latin typeface="+mj-lt"/>
                        </a:rPr>
                        <a:t>12,82</a:t>
                      </a:r>
                    </a:p>
                  </a:txBody>
                  <a:tcPr marL="8620" marR="8620" marT="8620" marB="0" anchor="b"/>
                </a:tc>
                <a:tc>
                  <a:txBody>
                    <a:bodyPr/>
                    <a:lstStyle/>
                    <a:p>
                      <a:pPr algn="ctr" fontAlgn="b"/>
                      <a:r>
                        <a:rPr lang="fr-CA" sz="900" b="0" i="0" u="none" strike="noStrike" dirty="0">
                          <a:solidFill>
                            <a:srgbClr val="000000"/>
                          </a:solidFill>
                          <a:effectLst/>
                          <a:latin typeface="+mj-lt"/>
                        </a:rPr>
                        <a:t>0,74</a:t>
                      </a:r>
                    </a:p>
                  </a:txBody>
                  <a:tcPr marL="8620" marR="8620" marT="8620" marB="0" anchor="b"/>
                </a:tc>
                <a:tc>
                  <a:txBody>
                    <a:bodyPr/>
                    <a:lstStyle/>
                    <a:p>
                      <a:pPr algn="ctr" fontAlgn="b"/>
                      <a:r>
                        <a:rPr lang="fr-CA" sz="900" b="0" i="0" u="none" strike="noStrike" dirty="0">
                          <a:solidFill>
                            <a:srgbClr val="000000"/>
                          </a:solidFill>
                          <a:effectLst/>
                          <a:latin typeface="+mj-lt"/>
                        </a:rPr>
                        <a:t>0,75</a:t>
                      </a:r>
                    </a:p>
                  </a:txBody>
                  <a:tcPr marL="8620" marR="8620" marT="8620" marB="0" anchor="b"/>
                </a:tc>
                <a:tc>
                  <a:txBody>
                    <a:bodyPr/>
                    <a:lstStyle/>
                    <a:p>
                      <a:pPr algn="ctr" fontAlgn="b"/>
                      <a:r>
                        <a:rPr lang="fr-CA" sz="900" b="0" i="0" u="none" strike="noStrike" dirty="0">
                          <a:solidFill>
                            <a:srgbClr val="000000"/>
                          </a:solidFill>
                          <a:effectLst/>
                          <a:latin typeface="+mj-lt"/>
                        </a:rPr>
                        <a:t>779</a:t>
                      </a:r>
                    </a:p>
                  </a:txBody>
                  <a:tcPr marL="8620" marR="8620" marT="8620" marB="0" anchor="b"/>
                </a:tc>
                <a:extLst>
                  <a:ext uri="{0D108BD9-81ED-4DB2-BD59-A6C34878D82A}">
                    <a16:rowId xmlns:a16="http://schemas.microsoft.com/office/drawing/2014/main" val="3300352127"/>
                  </a:ext>
                </a:extLst>
              </a:tr>
              <a:tr h="134038">
                <a:tc>
                  <a:txBody>
                    <a:bodyPr/>
                    <a:lstStyle/>
                    <a:p>
                      <a:pPr algn="l" fontAlgn="b"/>
                      <a:r>
                        <a:rPr lang="fr-CA" sz="900" u="none" strike="noStrike" dirty="0">
                          <a:effectLst/>
                          <a:latin typeface="+mj-lt"/>
                        </a:rPr>
                        <a:t>RB MSCI Monde ($ US)</a:t>
                      </a:r>
                      <a:endParaRPr lang="fr-CA" sz="900" b="0" i="0" u="none" strike="noStrike" dirty="0">
                        <a:solidFill>
                          <a:srgbClr val="000000"/>
                        </a:solidFill>
                        <a:effectLst/>
                        <a:latin typeface="+mj-lt"/>
                      </a:endParaRPr>
                    </a:p>
                  </a:txBody>
                  <a:tcPr marL="8620" marR="8620" marT="8620" marB="0" anchor="b"/>
                </a:tc>
                <a:tc>
                  <a:txBody>
                    <a:bodyPr/>
                    <a:lstStyle/>
                    <a:p>
                      <a:pPr algn="ctr" fontAlgn="b"/>
                      <a:r>
                        <a:rPr lang="fr-CA" sz="900" b="0" i="0" u="none" strike="noStrike" dirty="0">
                          <a:solidFill>
                            <a:srgbClr val="000000"/>
                          </a:solidFill>
                          <a:effectLst/>
                          <a:latin typeface="+mj-lt"/>
                        </a:rPr>
                        <a:t>1</a:t>
                      </a:r>
                    </a:p>
                  </a:txBody>
                  <a:tcPr marL="8620" marR="8620" marT="8620" marB="0" anchor="b"/>
                </a:tc>
                <a:tc>
                  <a:txBody>
                    <a:bodyPr/>
                    <a:lstStyle/>
                    <a:p>
                      <a:pPr algn="ctr" fontAlgn="b"/>
                      <a:r>
                        <a:rPr lang="fr-CA" sz="900" b="0" i="0" u="none" strike="noStrike" dirty="0">
                          <a:solidFill>
                            <a:srgbClr val="000000"/>
                          </a:solidFill>
                          <a:effectLst/>
                          <a:latin typeface="+mj-lt"/>
                        </a:rPr>
                        <a:t>0</a:t>
                      </a:r>
                    </a:p>
                  </a:txBody>
                  <a:tcPr marL="8620" marR="8620" marT="8620" marB="0" anchor="b"/>
                </a:tc>
                <a:tc>
                  <a:txBody>
                    <a:bodyPr/>
                    <a:lstStyle/>
                    <a:p>
                      <a:pPr algn="ctr" fontAlgn="b"/>
                      <a:r>
                        <a:rPr lang="fr-CA" sz="900" b="0" i="0" u="none" strike="noStrike" dirty="0">
                          <a:solidFill>
                            <a:srgbClr val="000000"/>
                          </a:solidFill>
                          <a:effectLst/>
                          <a:latin typeface="+mj-lt"/>
                        </a:rPr>
                        <a:t>2,56</a:t>
                      </a:r>
                    </a:p>
                  </a:txBody>
                  <a:tcPr marL="8620" marR="8620" marT="8620" marB="0" anchor="b"/>
                </a:tc>
                <a:tc>
                  <a:txBody>
                    <a:bodyPr/>
                    <a:lstStyle/>
                    <a:p>
                      <a:pPr algn="ctr" fontAlgn="b"/>
                      <a:r>
                        <a:rPr lang="fr-CA" sz="900" b="0" i="0" u="none" strike="noStrike" dirty="0">
                          <a:solidFill>
                            <a:srgbClr val="000000"/>
                          </a:solidFill>
                          <a:effectLst/>
                          <a:latin typeface="+mj-lt"/>
                        </a:rPr>
                        <a:t>11,28</a:t>
                      </a:r>
                    </a:p>
                  </a:txBody>
                  <a:tcPr marL="8620" marR="8620" marT="8620" marB="0" anchor="b"/>
                </a:tc>
                <a:tc>
                  <a:txBody>
                    <a:bodyPr/>
                    <a:lstStyle/>
                    <a:p>
                      <a:pPr algn="ctr" fontAlgn="b"/>
                      <a:r>
                        <a:rPr lang="fr-CA" sz="900" b="0" i="0" u="none" strike="noStrike" dirty="0">
                          <a:solidFill>
                            <a:srgbClr val="000000"/>
                          </a:solidFill>
                          <a:effectLst/>
                          <a:latin typeface="+mj-lt"/>
                        </a:rPr>
                        <a:t>11,68</a:t>
                      </a:r>
                    </a:p>
                  </a:txBody>
                  <a:tcPr marL="8620" marR="8620" marT="8620" marB="0" anchor="b"/>
                </a:tc>
                <a:tc>
                  <a:txBody>
                    <a:bodyPr/>
                    <a:lstStyle/>
                    <a:p>
                      <a:pPr algn="ctr" fontAlgn="b"/>
                      <a:r>
                        <a:rPr lang="fr-CA" sz="900" b="0" i="0" u="none" strike="noStrike" dirty="0">
                          <a:solidFill>
                            <a:srgbClr val="000000"/>
                          </a:solidFill>
                          <a:effectLst/>
                          <a:latin typeface="+mj-lt"/>
                        </a:rPr>
                        <a:t>12,99</a:t>
                      </a:r>
                    </a:p>
                  </a:txBody>
                  <a:tcPr marL="8620" marR="8620" marT="8620" marB="0" anchor="b"/>
                </a:tc>
                <a:tc>
                  <a:txBody>
                    <a:bodyPr/>
                    <a:lstStyle/>
                    <a:p>
                      <a:pPr algn="ctr" fontAlgn="b"/>
                      <a:r>
                        <a:rPr lang="fr-CA" sz="900" b="0" i="0" u="none" strike="noStrike" dirty="0">
                          <a:solidFill>
                            <a:srgbClr val="000000"/>
                          </a:solidFill>
                          <a:effectLst/>
                          <a:latin typeface="+mj-lt"/>
                        </a:rPr>
                        <a:t>0,72</a:t>
                      </a:r>
                    </a:p>
                  </a:txBody>
                  <a:tcPr marL="8620" marR="8620" marT="8620" marB="0" anchor="b"/>
                </a:tc>
                <a:tc>
                  <a:txBody>
                    <a:bodyPr/>
                    <a:lstStyle/>
                    <a:p>
                      <a:pPr algn="ctr" fontAlgn="b"/>
                      <a:r>
                        <a:rPr lang="fr-CA" sz="900" b="0" i="0" u="none" strike="noStrike" dirty="0">
                          <a:solidFill>
                            <a:srgbClr val="000000"/>
                          </a:solidFill>
                          <a:effectLst/>
                          <a:latin typeface="+mj-lt"/>
                        </a:rPr>
                        <a:t>0,75</a:t>
                      </a:r>
                    </a:p>
                  </a:txBody>
                  <a:tcPr marL="8620" marR="8620" marT="8620" marB="0" anchor="b"/>
                </a:tc>
                <a:tc>
                  <a:txBody>
                    <a:bodyPr/>
                    <a:lstStyle/>
                    <a:p>
                      <a:pPr algn="ctr" fontAlgn="b"/>
                      <a:r>
                        <a:rPr lang="fr-CA" sz="900" b="0" i="0" u="none" strike="noStrike" dirty="0">
                          <a:solidFill>
                            <a:srgbClr val="000000"/>
                          </a:solidFill>
                          <a:effectLst/>
                          <a:latin typeface="+mj-lt"/>
                        </a:rPr>
                        <a:t>1 646</a:t>
                      </a:r>
                    </a:p>
                  </a:txBody>
                  <a:tcPr marL="8620" marR="8620" marT="8620" marB="0" anchor="b"/>
                </a:tc>
                <a:extLst>
                  <a:ext uri="{0D108BD9-81ED-4DB2-BD59-A6C34878D82A}">
                    <a16:rowId xmlns:a16="http://schemas.microsoft.com/office/drawing/2014/main" val="2582536321"/>
                  </a:ext>
                </a:extLst>
              </a:tr>
            </a:tbl>
          </a:graphicData>
        </a:graphic>
      </p:graphicFrame>
      <p:sp>
        <p:nvSpPr>
          <p:cNvPr id="4" name="TextBox 3">
            <a:extLst>
              <a:ext uri="{FF2B5EF4-FFF2-40B4-BE49-F238E27FC236}">
                <a16:creationId xmlns:a16="http://schemas.microsoft.com/office/drawing/2014/main" id="{5B48EB32-92BD-4EBA-B776-AB345A2B94AE}"/>
              </a:ext>
            </a:extLst>
          </p:cNvPr>
          <p:cNvSpPr txBox="1"/>
          <p:nvPr/>
        </p:nvSpPr>
        <p:spPr>
          <a:xfrm>
            <a:off x="457200" y="5219755"/>
            <a:ext cx="6085647" cy="255484"/>
          </a:xfrm>
          <a:prstGeom prst="rect">
            <a:avLst/>
          </a:prstGeom>
          <a:noFill/>
        </p:spPr>
        <p:txBody>
          <a:bodyPr wrap="square" lIns="0" tIns="0" rIns="0" bIns="0" rtlCol="0">
            <a:noAutofit/>
          </a:bodyPr>
          <a:lstStyle/>
          <a:p>
            <a:pPr>
              <a:spcBef>
                <a:spcPts val="1000"/>
              </a:spcBef>
            </a:pPr>
            <a:r>
              <a:rPr lang="fr-CA" sz="1200" b="1" dirty="0">
                <a:latin typeface="Arial"/>
              </a:rPr>
              <a:t>Empreinte carbone</a:t>
            </a:r>
            <a:endParaRPr lang="fr-CA" sz="1200" b="1" dirty="0">
              <a:latin typeface="Arial"/>
              <a:cs typeface="Arial"/>
            </a:endParaRPr>
          </a:p>
        </p:txBody>
      </p:sp>
      <p:graphicFrame>
        <p:nvGraphicFramePr>
          <p:cNvPr id="16" name="Table 15">
            <a:extLst>
              <a:ext uri="{FF2B5EF4-FFF2-40B4-BE49-F238E27FC236}">
                <a16:creationId xmlns:a16="http://schemas.microsoft.com/office/drawing/2014/main" id="{0AC7F1B1-4986-4DF1-BC17-E089E5A48CD0}"/>
              </a:ext>
            </a:extLst>
          </p:cNvPr>
          <p:cNvGraphicFramePr>
            <a:graphicFrameLocks noGrp="1"/>
          </p:cNvGraphicFramePr>
          <p:nvPr>
            <p:extLst>
              <p:ext uri="{D42A27DB-BD31-4B8C-83A1-F6EECF244321}">
                <p14:modId xmlns:p14="http://schemas.microsoft.com/office/powerpoint/2010/main" val="1184560950"/>
              </p:ext>
            </p:extLst>
          </p:nvPr>
        </p:nvGraphicFramePr>
        <p:xfrm>
          <a:off x="457200" y="5451626"/>
          <a:ext cx="6563073" cy="596394"/>
        </p:xfrm>
        <a:graphic>
          <a:graphicData uri="http://schemas.openxmlformats.org/drawingml/2006/table">
            <a:tbl>
              <a:tblPr>
                <a:tableStyleId>{B301B821-A1FF-4177-AEE7-76D212191A09}</a:tableStyleId>
              </a:tblPr>
              <a:tblGrid>
                <a:gridCol w="4076041">
                  <a:extLst>
                    <a:ext uri="{9D8B030D-6E8A-4147-A177-3AD203B41FA5}">
                      <a16:colId xmlns:a16="http://schemas.microsoft.com/office/drawing/2014/main" val="1592400306"/>
                    </a:ext>
                  </a:extLst>
                </a:gridCol>
                <a:gridCol w="1065832">
                  <a:extLst>
                    <a:ext uri="{9D8B030D-6E8A-4147-A177-3AD203B41FA5}">
                      <a16:colId xmlns:a16="http://schemas.microsoft.com/office/drawing/2014/main" val="2151285011"/>
                    </a:ext>
                  </a:extLst>
                </a:gridCol>
                <a:gridCol w="1421200">
                  <a:extLst>
                    <a:ext uri="{9D8B030D-6E8A-4147-A177-3AD203B41FA5}">
                      <a16:colId xmlns:a16="http://schemas.microsoft.com/office/drawing/2014/main" val="402358710"/>
                    </a:ext>
                  </a:extLst>
                </a:gridCol>
              </a:tblGrid>
              <a:tr h="205805">
                <a:tc>
                  <a:txBody>
                    <a:bodyPr/>
                    <a:lstStyle/>
                    <a:p>
                      <a:pPr algn="l" fontAlgn="b"/>
                      <a:endParaRPr lang="en-US" sz="900" b="0" i="0" u="none" strike="noStrike" dirty="0">
                        <a:solidFill>
                          <a:srgbClr val="000000"/>
                        </a:solidFill>
                        <a:effectLst/>
                        <a:latin typeface="+mj-lt"/>
                      </a:endParaRPr>
                    </a:p>
                  </a:txBody>
                  <a:tcPr marL="8620" marR="8620" marT="8620" marB="0" anchor="b"/>
                </a:tc>
                <a:tc>
                  <a:txBody>
                    <a:bodyPr/>
                    <a:lstStyle/>
                    <a:p>
                      <a:pPr algn="ctr" fontAlgn="b"/>
                      <a:r>
                        <a:rPr lang="fr-CA" sz="900" b="0" i="0" u="none" strike="noStrike" dirty="0">
                          <a:solidFill>
                            <a:srgbClr val="000000"/>
                          </a:solidFill>
                          <a:effectLst/>
                          <a:latin typeface="+mj-lt"/>
                        </a:rPr>
                        <a:t>Indice MSCI Canada</a:t>
                      </a:r>
                    </a:p>
                  </a:txBody>
                  <a:tcPr marL="8620" marR="8620" marT="8620" marB="0" anchor="b"/>
                </a:tc>
                <a:tc>
                  <a:txBody>
                    <a:bodyPr/>
                    <a:lstStyle/>
                    <a:p>
                      <a:pPr algn="ctr" fontAlgn="b"/>
                      <a:r>
                        <a:rPr lang="fr-CA" sz="900" b="0" i="0" u="none" strike="noStrike" dirty="0">
                          <a:solidFill>
                            <a:srgbClr val="000000"/>
                          </a:solidFill>
                          <a:effectLst/>
                          <a:latin typeface="+mj-lt"/>
                        </a:rPr>
                        <a:t>MSCI Canada ESG Leaders</a:t>
                      </a:r>
                    </a:p>
                  </a:txBody>
                  <a:tcPr marL="8620" marR="8620" marT="8620" marB="0" anchor="b"/>
                </a:tc>
                <a:extLst>
                  <a:ext uri="{0D108BD9-81ED-4DB2-BD59-A6C34878D82A}">
                    <a16:rowId xmlns:a16="http://schemas.microsoft.com/office/drawing/2014/main" val="1978967190"/>
                  </a:ext>
                </a:extLst>
              </a:tr>
              <a:tr h="167674">
                <a:tc>
                  <a:txBody>
                    <a:bodyPr/>
                    <a:lstStyle/>
                    <a:p>
                      <a:pPr algn="l" fontAlgn="b"/>
                      <a:r>
                        <a:rPr lang="fr-CA" sz="900" u="none" strike="noStrike" dirty="0">
                          <a:effectLst/>
                          <a:latin typeface="+mj-lt"/>
                        </a:rPr>
                        <a:t>Émissions de carbone (t. de CO2e// M$ investis)</a:t>
                      </a:r>
                      <a:endParaRPr lang="fr-CA" sz="900" b="0" i="0" u="none" strike="noStrike" dirty="0">
                        <a:solidFill>
                          <a:srgbClr val="000000"/>
                        </a:solidFill>
                        <a:effectLst/>
                        <a:latin typeface="+mj-lt"/>
                      </a:endParaRPr>
                    </a:p>
                  </a:txBody>
                  <a:tcPr marL="8620" marR="8620" marT="8620" marB="0" anchor="b"/>
                </a:tc>
                <a:tc>
                  <a:txBody>
                    <a:bodyPr/>
                    <a:lstStyle/>
                    <a:p>
                      <a:pPr algn="ctr" fontAlgn="b"/>
                      <a:r>
                        <a:rPr lang="fr-CA" sz="900" b="0" i="0" u="none" strike="noStrike" dirty="0">
                          <a:solidFill>
                            <a:srgbClr val="000000"/>
                          </a:solidFill>
                          <a:effectLst/>
                          <a:latin typeface="+mj-lt"/>
                        </a:rPr>
                        <a:t>141</a:t>
                      </a:r>
                    </a:p>
                  </a:txBody>
                  <a:tcPr marL="8620" marR="8620" marT="8620" marB="0" anchor="b"/>
                </a:tc>
                <a:tc>
                  <a:txBody>
                    <a:bodyPr/>
                    <a:lstStyle/>
                    <a:p>
                      <a:pPr algn="ctr" fontAlgn="b"/>
                      <a:r>
                        <a:rPr lang="fr-CA" sz="900" b="0" i="0" u="none" strike="noStrike" dirty="0">
                          <a:solidFill>
                            <a:srgbClr val="000000"/>
                          </a:solidFill>
                          <a:effectLst/>
                          <a:latin typeface="+mj-lt"/>
                        </a:rPr>
                        <a:t>125</a:t>
                      </a:r>
                    </a:p>
                  </a:txBody>
                  <a:tcPr marL="8620" marR="8620" marT="8620" marB="0" anchor="b"/>
                </a:tc>
                <a:extLst>
                  <a:ext uri="{0D108BD9-81ED-4DB2-BD59-A6C34878D82A}">
                    <a16:rowId xmlns:a16="http://schemas.microsoft.com/office/drawing/2014/main" val="3300352127"/>
                  </a:ext>
                </a:extLst>
              </a:tr>
              <a:tr h="121683">
                <a:tc>
                  <a:txBody>
                    <a:bodyPr/>
                    <a:lstStyle/>
                    <a:p>
                      <a:pPr algn="l" fontAlgn="b"/>
                      <a:r>
                        <a:rPr lang="fr-CA" sz="900" u="none" strike="noStrike" dirty="0">
                          <a:effectLst/>
                          <a:latin typeface="+mj-lt"/>
                        </a:rPr>
                        <a:t>Intensité de carbone (t. de CO2e/ M$ de ventes)</a:t>
                      </a:r>
                      <a:endParaRPr lang="fr-CA" sz="900" b="0" i="0" u="none" strike="noStrike" dirty="0">
                        <a:solidFill>
                          <a:srgbClr val="000000"/>
                        </a:solidFill>
                        <a:effectLst/>
                        <a:latin typeface="+mj-lt"/>
                      </a:endParaRPr>
                    </a:p>
                  </a:txBody>
                  <a:tcPr marL="8620" marR="8620" marT="8620" marB="0" anchor="b"/>
                </a:tc>
                <a:tc>
                  <a:txBody>
                    <a:bodyPr/>
                    <a:lstStyle/>
                    <a:p>
                      <a:pPr algn="ctr" fontAlgn="b"/>
                      <a:r>
                        <a:rPr lang="fr-CA" sz="900" b="0" i="0" u="none" strike="noStrike" dirty="0">
                          <a:solidFill>
                            <a:srgbClr val="000000"/>
                          </a:solidFill>
                          <a:effectLst/>
                          <a:latin typeface="+mj-lt"/>
                        </a:rPr>
                        <a:t>251</a:t>
                      </a:r>
                    </a:p>
                  </a:txBody>
                  <a:tcPr marL="8620" marR="8620" marT="8620" marB="0" anchor="b"/>
                </a:tc>
                <a:tc>
                  <a:txBody>
                    <a:bodyPr/>
                    <a:lstStyle/>
                    <a:p>
                      <a:pPr algn="ctr" fontAlgn="b"/>
                      <a:r>
                        <a:rPr lang="fr-CA" sz="900" b="0" i="0" u="none" strike="noStrike" dirty="0">
                          <a:solidFill>
                            <a:srgbClr val="000000"/>
                          </a:solidFill>
                          <a:effectLst/>
                          <a:latin typeface="+mj-lt"/>
                        </a:rPr>
                        <a:t>242</a:t>
                      </a:r>
                    </a:p>
                  </a:txBody>
                  <a:tcPr marL="8620" marR="8620" marT="8620" marB="0" anchor="b"/>
                </a:tc>
                <a:extLst>
                  <a:ext uri="{0D108BD9-81ED-4DB2-BD59-A6C34878D82A}">
                    <a16:rowId xmlns:a16="http://schemas.microsoft.com/office/drawing/2014/main" val="2582536321"/>
                  </a:ext>
                </a:extLst>
              </a:tr>
            </a:tbl>
          </a:graphicData>
        </a:graphic>
      </p:graphicFrame>
      <p:sp>
        <p:nvSpPr>
          <p:cNvPr id="5" name="Rectangle 4"/>
          <p:cNvSpPr/>
          <p:nvPr/>
        </p:nvSpPr>
        <p:spPr>
          <a:xfrm>
            <a:off x="1761173" y="1507490"/>
            <a:ext cx="2377510" cy="646331"/>
          </a:xfrm>
          <a:prstGeom prst="rect">
            <a:avLst/>
          </a:prstGeom>
          <a:solidFill>
            <a:schemeClr val="bg1">
              <a:lumMod val="85000"/>
            </a:schemeClr>
          </a:solidFill>
        </p:spPr>
        <p:txBody>
          <a:bodyPr wrap="none">
            <a:spAutoFit/>
          </a:bodyPr>
          <a:lstStyle/>
          <a:p>
            <a:r>
              <a:rPr lang="fr-CA" dirty="0">
                <a:solidFill>
                  <a:srgbClr val="000000"/>
                </a:solidFill>
                <a:latin typeface="Calibri" panose="020F0502020204030204" pitchFamily="34" charset="0"/>
              </a:rPr>
              <a:t> RB MSCI Monde ($ US)</a:t>
            </a:r>
            <a:br/>
            <a:r>
              <a:rPr lang="fr-CA" dirty="0">
                <a:solidFill>
                  <a:srgbClr val="000000"/>
                </a:solidFill>
                <a:latin typeface="Calibri" panose="020F0502020204030204" pitchFamily="34" charset="0"/>
              </a:rPr>
              <a:t>RB MSCI Monde </a:t>
            </a:r>
            <a:endParaRPr lang="fr-CA" dirty="0"/>
          </a:p>
        </p:txBody>
      </p:sp>
    </p:spTree>
    <p:extLst>
      <p:ext uri="{BB962C8B-B14F-4D97-AF65-F5344CB8AC3E}">
        <p14:creationId xmlns:p14="http://schemas.microsoft.com/office/powerpoint/2010/main" val="1677565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E2DE-4D17-4446-A218-22E7CF45DA97}"/>
              </a:ext>
            </a:extLst>
          </p:cNvPr>
          <p:cNvSpPr>
            <a:spLocks noGrp="1"/>
          </p:cNvSpPr>
          <p:nvPr>
            <p:ph type="title"/>
          </p:nvPr>
        </p:nvSpPr>
        <p:spPr/>
        <p:txBody>
          <a:bodyPr/>
          <a:lstStyle/>
          <a:p>
            <a:r>
              <a:rPr lang="fr-CA" dirty="0"/>
              <a:t>Vue d’ensemble des facteurs ESG : </a:t>
            </a:r>
            <a:br>
              <a:rPr lang="fr-CA" dirty="0"/>
            </a:br>
            <a:r>
              <a:rPr lang="fr-CA" dirty="0"/>
              <a:t>Principaux éléments à retenir</a:t>
            </a:r>
          </a:p>
        </p:txBody>
      </p:sp>
      <p:sp>
        <p:nvSpPr>
          <p:cNvPr id="3" name="Slide Number Placeholder 2">
            <a:extLst>
              <a:ext uri="{FF2B5EF4-FFF2-40B4-BE49-F238E27FC236}">
                <a16:creationId xmlns:a16="http://schemas.microsoft.com/office/drawing/2014/main" id="{CDDD4182-D2E6-4E38-93D7-99436C4F3550}"/>
              </a:ext>
            </a:extLst>
          </p:cNvPr>
          <p:cNvSpPr>
            <a:spLocks noGrp="1"/>
          </p:cNvSpPr>
          <p:nvPr>
            <p:ph type="sldNum" sz="quarter" idx="11"/>
          </p:nvPr>
        </p:nvSpPr>
        <p:spPr/>
        <p:txBody>
          <a:bodyPr/>
          <a:lstStyle/>
          <a:p>
            <a:pPr>
              <a:defRPr/>
            </a:pPr>
            <a:fld id="{A8C2AA5B-A104-014F-B9FD-226CAFC3787C}" type="slidenum">
              <a:rPr lang="en-US" smtClean="0"/>
              <a:pPr>
                <a:defRPr/>
              </a:pPr>
              <a:t>26</a:t>
            </a:fld>
            <a:endParaRPr lang="fr-CA" dirty="0"/>
          </a:p>
        </p:txBody>
      </p:sp>
      <p:pic>
        <p:nvPicPr>
          <p:cNvPr id="6" name="Picture 5">
            <a:extLst>
              <a:ext uri="{FF2B5EF4-FFF2-40B4-BE49-F238E27FC236}">
                <a16:creationId xmlns:a16="http://schemas.microsoft.com/office/drawing/2014/main" id="{9EFD82F0-2DCF-4D37-A058-961C1C3DEC36}"/>
              </a:ext>
            </a:extLst>
          </p:cNvPr>
          <p:cNvPicPr>
            <a:picLocks noChangeAspect="1"/>
          </p:cNvPicPr>
          <p:nvPr/>
        </p:nvPicPr>
        <p:blipFill rotWithShape="1">
          <a:blip r:embed="rId3"/>
          <a:srcRect l="2439" t="-1" r="15565" b="23763"/>
          <a:stretch/>
        </p:blipFill>
        <p:spPr>
          <a:xfrm>
            <a:off x="457200" y="1147286"/>
            <a:ext cx="8229600" cy="5101114"/>
          </a:xfrm>
          <a:prstGeom prst="rect">
            <a:avLst/>
          </a:prstGeom>
        </p:spPr>
      </p:pic>
      <p:grpSp>
        <p:nvGrpSpPr>
          <p:cNvPr id="16" name="Group 15">
            <a:extLst>
              <a:ext uri="{FF2B5EF4-FFF2-40B4-BE49-F238E27FC236}">
                <a16:creationId xmlns:a16="http://schemas.microsoft.com/office/drawing/2014/main" id="{D880058B-14C0-463A-AE32-7A5CE7E71B05}"/>
              </a:ext>
            </a:extLst>
          </p:cNvPr>
          <p:cNvGrpSpPr/>
          <p:nvPr/>
        </p:nvGrpSpPr>
        <p:grpSpPr>
          <a:xfrm>
            <a:off x="540813" y="2028421"/>
            <a:ext cx="8062374" cy="2643571"/>
            <a:chOff x="594521" y="2028421"/>
            <a:chExt cx="8062374" cy="2643571"/>
          </a:xfrm>
        </p:grpSpPr>
        <p:grpSp>
          <p:nvGrpSpPr>
            <p:cNvPr id="7" name="Group 6">
              <a:extLst>
                <a:ext uri="{FF2B5EF4-FFF2-40B4-BE49-F238E27FC236}">
                  <a16:creationId xmlns:a16="http://schemas.microsoft.com/office/drawing/2014/main" id="{005A26F7-D68C-4886-84B3-49948E65168D}"/>
                </a:ext>
              </a:extLst>
            </p:cNvPr>
            <p:cNvGrpSpPr>
              <a:grpSpLocks noChangeAspect="1"/>
            </p:cNvGrpSpPr>
            <p:nvPr/>
          </p:nvGrpSpPr>
          <p:grpSpPr>
            <a:xfrm>
              <a:off x="594521" y="2028421"/>
              <a:ext cx="2560320" cy="2560320"/>
              <a:chOff x="908637" y="1998849"/>
              <a:chExt cx="2353662" cy="2353662"/>
            </a:xfrm>
          </p:grpSpPr>
          <p:sp>
            <p:nvSpPr>
              <p:cNvPr id="8" name="Oval 7">
                <a:extLst>
                  <a:ext uri="{FF2B5EF4-FFF2-40B4-BE49-F238E27FC236}">
                    <a16:creationId xmlns:a16="http://schemas.microsoft.com/office/drawing/2014/main" id="{B27F6CB9-7854-4150-BFFE-B4D50D804244}"/>
                  </a:ext>
                </a:extLst>
              </p:cNvPr>
              <p:cNvSpPr/>
              <p:nvPr/>
            </p:nvSpPr>
            <p:spPr>
              <a:xfrm>
                <a:off x="908637" y="1998849"/>
                <a:ext cx="2353662" cy="2353662"/>
              </a:xfrm>
              <a:prstGeom prst="ellipse">
                <a:avLst/>
              </a:prstGeom>
              <a:solidFill>
                <a:schemeClr val="bg1"/>
              </a:solidFill>
              <a:ln w="3175"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900">
                  <a:spcAft>
                    <a:spcPts val="0"/>
                  </a:spcAft>
                </a:pPr>
                <a:r>
                  <a:rPr lang="fr-CA" sz="1600" b="1" dirty="0">
                    <a:solidFill>
                      <a:srgbClr val="0072B8"/>
                    </a:solidFill>
                    <a:latin typeface="Arial" panose="020B0604020202020204" pitchFamily="34" charset="0"/>
                  </a:rPr>
                  <a:t>La demande est croissante</a:t>
                </a:r>
                <a:r>
                  <a:rPr lang="fr-CA" sz="1600" dirty="0"/>
                  <a:t> </a:t>
                </a:r>
                <a:r>
                  <a:rPr lang="fr-CA" sz="1600" dirty="0">
                    <a:solidFill>
                      <a:srgbClr val="0072B8"/>
                    </a:solidFill>
                    <a:latin typeface="Arial" panose="020B0604020202020204" pitchFamily="34" charset="0"/>
                  </a:rPr>
                  <a:t>et les clients veulent qu’on leur demande leurs préférences</a:t>
                </a:r>
                <a:r>
                  <a:rPr lang="fr-CA" sz="1600" dirty="0"/>
                  <a:t>.</a:t>
                </a:r>
              </a:p>
            </p:txBody>
          </p:sp>
          <p:sp>
            <p:nvSpPr>
              <p:cNvPr id="9" name="Oval 8">
                <a:extLst>
                  <a:ext uri="{FF2B5EF4-FFF2-40B4-BE49-F238E27FC236}">
                    <a16:creationId xmlns:a16="http://schemas.microsoft.com/office/drawing/2014/main" id="{0D815D47-0B47-4682-ACD8-FCBC1840F55C}"/>
                  </a:ext>
                </a:extLst>
              </p:cNvPr>
              <p:cNvSpPr/>
              <p:nvPr/>
            </p:nvSpPr>
            <p:spPr>
              <a:xfrm>
                <a:off x="969672" y="2065278"/>
                <a:ext cx="2218134" cy="2218134"/>
              </a:xfrm>
              <a:prstGeom prst="ellipse">
                <a:avLst/>
              </a:prstGeom>
              <a:noFill/>
              <a:ln>
                <a:solidFill>
                  <a:srgbClr val="0072B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a:p>
            </p:txBody>
          </p:sp>
        </p:grpSp>
        <p:grpSp>
          <p:nvGrpSpPr>
            <p:cNvPr id="10" name="Group 9">
              <a:extLst>
                <a:ext uri="{FF2B5EF4-FFF2-40B4-BE49-F238E27FC236}">
                  <a16:creationId xmlns:a16="http://schemas.microsoft.com/office/drawing/2014/main" id="{7E588B9B-3FB9-43E1-8D56-6689455EE76D}"/>
                </a:ext>
              </a:extLst>
            </p:cNvPr>
            <p:cNvGrpSpPr>
              <a:grpSpLocks noChangeAspect="1"/>
            </p:cNvGrpSpPr>
            <p:nvPr/>
          </p:nvGrpSpPr>
          <p:grpSpPr>
            <a:xfrm>
              <a:off x="3345870" y="2028421"/>
              <a:ext cx="2559676" cy="2560320"/>
              <a:chOff x="3303871" y="2675799"/>
              <a:chExt cx="2353662" cy="2505421"/>
            </a:xfrm>
          </p:grpSpPr>
          <p:sp>
            <p:nvSpPr>
              <p:cNvPr id="11" name="Oval 10">
                <a:extLst>
                  <a:ext uri="{FF2B5EF4-FFF2-40B4-BE49-F238E27FC236}">
                    <a16:creationId xmlns:a16="http://schemas.microsoft.com/office/drawing/2014/main" id="{D7158B88-C91B-4AFE-802C-E6F0C0DA71A0}"/>
                  </a:ext>
                </a:extLst>
              </p:cNvPr>
              <p:cNvSpPr/>
              <p:nvPr/>
            </p:nvSpPr>
            <p:spPr>
              <a:xfrm>
                <a:off x="3303871" y="2675799"/>
                <a:ext cx="2353662" cy="2505421"/>
              </a:xfrm>
              <a:prstGeom prst="ellipse">
                <a:avLst/>
              </a:prstGeom>
              <a:solidFill>
                <a:schemeClr val="bg1"/>
              </a:solidFill>
              <a:ln w="3175"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900">
                  <a:spcAft>
                    <a:spcPts val="0"/>
                  </a:spcAft>
                </a:pPr>
                <a:r>
                  <a:rPr lang="fr-CA" sz="1600" b="1" dirty="0">
                    <a:solidFill>
                      <a:srgbClr val="0072B8"/>
                    </a:solidFill>
                    <a:latin typeface="Arial" panose="020B0604020202020204" pitchFamily="34" charset="0"/>
                  </a:rPr>
                  <a:t>Besoin de précisions</a:t>
                </a:r>
                <a:r>
                  <a:rPr lang="fr-CA" sz="1600" dirty="0"/>
                  <a:t> </a:t>
                </a:r>
                <a:r>
                  <a:rPr lang="fr-CA" sz="1600" dirty="0">
                    <a:solidFill>
                      <a:srgbClr val="0072B8"/>
                    </a:solidFill>
                    <a:latin typeface="Arial" panose="020B0604020202020204" pitchFamily="34" charset="0"/>
                  </a:rPr>
                  <a:t>sur les profils et les options d’investissement responsable</a:t>
                </a:r>
              </a:p>
            </p:txBody>
          </p:sp>
          <p:sp>
            <p:nvSpPr>
              <p:cNvPr id="12" name="Oval 11">
                <a:extLst>
                  <a:ext uri="{FF2B5EF4-FFF2-40B4-BE49-F238E27FC236}">
                    <a16:creationId xmlns:a16="http://schemas.microsoft.com/office/drawing/2014/main" id="{46FD3414-0995-49DE-BE29-3E7C4E42586B}"/>
                  </a:ext>
                </a:extLst>
              </p:cNvPr>
              <p:cNvSpPr/>
              <p:nvPr/>
            </p:nvSpPr>
            <p:spPr>
              <a:xfrm>
                <a:off x="3367068" y="2743563"/>
                <a:ext cx="2218134" cy="2361835"/>
              </a:xfrm>
              <a:prstGeom prst="ellipse">
                <a:avLst/>
              </a:prstGeom>
              <a:noFill/>
              <a:ln>
                <a:solidFill>
                  <a:srgbClr val="0072B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a:p>
            </p:txBody>
          </p:sp>
        </p:grpSp>
        <p:grpSp>
          <p:nvGrpSpPr>
            <p:cNvPr id="13" name="Group 12">
              <a:extLst>
                <a:ext uri="{FF2B5EF4-FFF2-40B4-BE49-F238E27FC236}">
                  <a16:creationId xmlns:a16="http://schemas.microsoft.com/office/drawing/2014/main" id="{68D70944-1C71-4E8E-A5CC-3D0CE53A16EB}"/>
                </a:ext>
              </a:extLst>
            </p:cNvPr>
            <p:cNvGrpSpPr>
              <a:grpSpLocks noChangeAspect="1"/>
            </p:cNvGrpSpPr>
            <p:nvPr/>
          </p:nvGrpSpPr>
          <p:grpSpPr>
            <a:xfrm>
              <a:off x="6096575" y="2111672"/>
              <a:ext cx="2560320" cy="2560320"/>
              <a:chOff x="8088612" y="2077037"/>
              <a:chExt cx="2505422" cy="2505422"/>
            </a:xfrm>
          </p:grpSpPr>
          <p:sp>
            <p:nvSpPr>
              <p:cNvPr id="14" name="Oval 13">
                <a:extLst>
                  <a:ext uri="{FF2B5EF4-FFF2-40B4-BE49-F238E27FC236}">
                    <a16:creationId xmlns:a16="http://schemas.microsoft.com/office/drawing/2014/main" id="{614088A8-432A-4938-AA68-E66CA76BEAA4}"/>
                  </a:ext>
                </a:extLst>
              </p:cNvPr>
              <p:cNvSpPr/>
              <p:nvPr/>
            </p:nvSpPr>
            <p:spPr>
              <a:xfrm>
                <a:off x="8088612" y="2077037"/>
                <a:ext cx="2505422" cy="2505422"/>
              </a:xfrm>
              <a:prstGeom prst="ellipse">
                <a:avLst/>
              </a:prstGeom>
              <a:solidFill>
                <a:schemeClr val="bg1"/>
              </a:solidFill>
              <a:ln w="3175"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900">
                  <a:lnSpc>
                    <a:spcPct val="107000"/>
                  </a:lnSpc>
                  <a:spcAft>
                    <a:spcPts val="600"/>
                  </a:spcAft>
                </a:pPr>
                <a:r>
                  <a:rPr lang="fr-CA" sz="1600" b="1" dirty="0">
                    <a:solidFill>
                      <a:srgbClr val="0072B8"/>
                    </a:solidFill>
                    <a:latin typeface="Arial" panose="020B0604020202020204" pitchFamily="34" charset="0"/>
                  </a:rPr>
                  <a:t>Accent accru</a:t>
                </a:r>
                <a:r>
                  <a:rPr lang="fr-CA" sz="1600" dirty="0"/>
                  <a:t> </a:t>
                </a:r>
                <a:r>
                  <a:rPr lang="fr-CA" sz="1600" dirty="0">
                    <a:solidFill>
                      <a:srgbClr val="0072B8"/>
                    </a:solidFill>
                    <a:latin typeface="Arial" panose="020B0604020202020204" pitchFamily="34" charset="0"/>
                  </a:rPr>
                  <a:t>sur les pratiques de détention d’actifs</a:t>
                </a:r>
                <a:endParaRPr lang="fr-CA" sz="1600" dirty="0">
                  <a:solidFill>
                    <a:srgbClr val="0072B8"/>
                  </a:solidFill>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4ED06927-9C79-4979-A588-CF053AE5C865}"/>
                  </a:ext>
                </a:extLst>
              </p:cNvPr>
              <p:cNvSpPr/>
              <p:nvPr/>
            </p:nvSpPr>
            <p:spPr>
              <a:xfrm>
                <a:off x="8160434" y="2156286"/>
                <a:ext cx="2361777" cy="2361836"/>
              </a:xfrm>
              <a:prstGeom prst="ellipse">
                <a:avLst/>
              </a:prstGeom>
              <a:noFill/>
              <a:ln>
                <a:solidFill>
                  <a:srgbClr val="0072B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a:p>
            </p:txBody>
          </p:sp>
        </p:grpSp>
      </p:grpSp>
    </p:spTree>
    <p:extLst>
      <p:ext uri="{BB962C8B-B14F-4D97-AF65-F5344CB8AC3E}">
        <p14:creationId xmlns:p14="http://schemas.microsoft.com/office/powerpoint/2010/main" val="2545735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CFFDEC-C5D1-4143-AC24-BAB2BFE1729F}"/>
              </a:ext>
            </a:extLst>
          </p:cNvPr>
          <p:cNvPicPr>
            <a:picLocks noChangeAspect="1"/>
          </p:cNvPicPr>
          <p:nvPr/>
        </p:nvPicPr>
        <p:blipFill>
          <a:blip r:embed="rId3"/>
          <a:stretch>
            <a:fillRect/>
          </a:stretch>
        </p:blipFill>
        <p:spPr>
          <a:xfrm>
            <a:off x="4148362" y="2915341"/>
            <a:ext cx="4924013" cy="3085033"/>
          </a:xfrm>
          <a:prstGeom prst="rect">
            <a:avLst/>
          </a:prstGeom>
        </p:spPr>
      </p:pic>
      <p:sp>
        <p:nvSpPr>
          <p:cNvPr id="2" name="Title 1">
            <a:extLst>
              <a:ext uri="{FF2B5EF4-FFF2-40B4-BE49-F238E27FC236}">
                <a16:creationId xmlns:a16="http://schemas.microsoft.com/office/drawing/2014/main" id="{6576C896-2275-4E55-90CA-ED4965E5E52B}"/>
              </a:ext>
            </a:extLst>
          </p:cNvPr>
          <p:cNvSpPr>
            <a:spLocks noGrp="1"/>
          </p:cNvSpPr>
          <p:nvPr>
            <p:ph type="title"/>
          </p:nvPr>
        </p:nvSpPr>
        <p:spPr/>
        <p:txBody>
          <a:bodyPr/>
          <a:lstStyle/>
          <a:p>
            <a:r>
              <a:rPr lang="fr-CA"/>
              <a:t>FNB BMO à rendement bonifié (ZPAY/ZPAY.U/ZPAY.F)</a:t>
            </a:r>
            <a:endParaRPr lang="fr-CA" dirty="0"/>
          </a:p>
        </p:txBody>
      </p:sp>
      <p:sp>
        <p:nvSpPr>
          <p:cNvPr id="3" name="Slide Number Placeholder 2">
            <a:extLst>
              <a:ext uri="{FF2B5EF4-FFF2-40B4-BE49-F238E27FC236}">
                <a16:creationId xmlns:a16="http://schemas.microsoft.com/office/drawing/2014/main" id="{749DA3DC-FC52-4569-8BE6-611CA0B44426}"/>
              </a:ext>
            </a:extLst>
          </p:cNvPr>
          <p:cNvSpPr>
            <a:spLocks noGrp="1"/>
          </p:cNvSpPr>
          <p:nvPr>
            <p:ph type="sldNum" sz="quarter" idx="11"/>
          </p:nvPr>
        </p:nvSpPr>
        <p:spPr/>
        <p:txBody>
          <a:bodyPr/>
          <a:lstStyle/>
          <a:p>
            <a:pPr>
              <a:defRPr/>
            </a:pPr>
            <a:fld id="{A8C2AA5B-A104-014F-B9FD-226CAFC3787C}" type="slidenum">
              <a:rPr lang="en-US" smtClean="0"/>
              <a:pPr>
                <a:defRPr/>
              </a:pPr>
              <a:t>27</a:t>
            </a:fld>
            <a:endParaRPr lang="fr-CA" dirty="0"/>
          </a:p>
        </p:txBody>
      </p:sp>
      <p:sp>
        <p:nvSpPr>
          <p:cNvPr id="4" name="Content Placeholder 3">
            <a:extLst>
              <a:ext uri="{FF2B5EF4-FFF2-40B4-BE49-F238E27FC236}">
                <a16:creationId xmlns:a16="http://schemas.microsoft.com/office/drawing/2014/main" id="{8C51A993-E03D-4588-8B7C-B836D9DA2874}"/>
              </a:ext>
            </a:extLst>
          </p:cNvPr>
          <p:cNvSpPr>
            <a:spLocks noGrp="1"/>
          </p:cNvSpPr>
          <p:nvPr>
            <p:ph idx="12"/>
          </p:nvPr>
        </p:nvSpPr>
        <p:spPr>
          <a:xfrm>
            <a:off x="323528" y="1916832"/>
            <a:ext cx="3763406" cy="4064000"/>
          </a:xfrm>
        </p:spPr>
        <p:txBody>
          <a:bodyPr/>
          <a:lstStyle/>
          <a:p>
            <a:pPr marL="342900" indent="-342900">
              <a:buFont typeface="Arial" panose="020B0604020202020204" pitchFamily="34" charset="0"/>
              <a:buChar char="•"/>
            </a:pPr>
            <a:endParaRPr lang="fr-CA" sz="1600" b="0" dirty="0"/>
          </a:p>
          <a:p>
            <a:pPr marL="342900" indent="-342900">
              <a:buFont typeface="Arial" panose="020B0604020202020204" pitchFamily="34" charset="0"/>
              <a:buChar char="•"/>
            </a:pPr>
            <a:endParaRPr lang="fr-CA" sz="1600" b="0" dirty="0"/>
          </a:p>
          <a:p>
            <a:pPr marL="342900" indent="-342900">
              <a:buFont typeface="Arial" panose="020B0604020202020204" pitchFamily="34" charset="0"/>
              <a:buChar char="•"/>
            </a:pPr>
            <a:endParaRPr lang="fr-CA" sz="1400" b="0" dirty="0"/>
          </a:p>
          <a:p>
            <a:pPr marL="342900" indent="-342900">
              <a:buFont typeface="Arial" panose="020B0604020202020204" pitchFamily="34" charset="0"/>
              <a:buChar char="•"/>
            </a:pPr>
            <a:r>
              <a:rPr lang="fr-CA" sz="1400" b="0" dirty="0"/>
              <a:t>Utilise des stratégies d’options sur des actions américaines de grande qualité pour générer un rendement tout en maintenant un risque et une corrélation plus faibles avec les actions et les titres à revenu fixe</a:t>
            </a:r>
          </a:p>
          <a:p>
            <a:pPr marL="342900" indent="-342900">
              <a:buFont typeface="Arial" panose="020B0604020202020204" pitchFamily="34" charset="0"/>
              <a:buChar char="•"/>
            </a:pPr>
            <a:r>
              <a:rPr lang="fr-CA" sz="1400" b="0" dirty="0"/>
              <a:t>Offert en $ CA couvert, non couvert et en $ US</a:t>
            </a:r>
          </a:p>
          <a:p>
            <a:pPr marL="342900" indent="-342900">
              <a:buFont typeface="Arial" panose="020B0604020202020204" pitchFamily="34" charset="0"/>
              <a:buChar char="•"/>
            </a:pPr>
            <a:r>
              <a:rPr lang="fr-CA" sz="1400" b="0" dirty="0"/>
              <a:t>Rendement ciblé de 6 %</a:t>
            </a:r>
          </a:p>
          <a:p>
            <a:pPr marL="342900" indent="-342900">
              <a:buFont typeface="Arial" panose="020B0604020202020204" pitchFamily="34" charset="0"/>
              <a:buChar char="•"/>
            </a:pPr>
            <a:r>
              <a:rPr lang="fr-CA" sz="1400" b="0" dirty="0"/>
              <a:t>Frais de gestion de 0,65 %</a:t>
            </a:r>
            <a:br>
              <a:rPr sz="1800" dirty="0"/>
            </a:br>
            <a:endParaRPr lang="fr-CA" sz="1600" b="0" dirty="0"/>
          </a:p>
          <a:p>
            <a:pPr marL="342900" indent="-342900">
              <a:buFont typeface="Arial" panose="020B0604020202020204" pitchFamily="34" charset="0"/>
              <a:buChar char="•"/>
            </a:pPr>
            <a:endParaRPr lang="fr-CA" sz="1600" dirty="0"/>
          </a:p>
        </p:txBody>
      </p:sp>
      <p:sp>
        <p:nvSpPr>
          <p:cNvPr id="10" name="Ellipse 11"/>
          <p:cNvSpPr/>
          <p:nvPr/>
        </p:nvSpPr>
        <p:spPr>
          <a:xfrm>
            <a:off x="7420053" y="1062042"/>
            <a:ext cx="1440000" cy="1512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600" dirty="0">
                <a:latin typeface="Dax Offc Pro Medium" panose="020B0604030101020102" pitchFamily="34" charset="0"/>
              </a:rPr>
              <a:t>Corrélation</a:t>
            </a:r>
            <a:r>
              <a:rPr lang="fr-CA"/>
              <a:t> </a:t>
            </a:r>
            <a:r>
              <a:rPr lang="fr-CA" sz="1600" dirty="0">
                <a:latin typeface="Dax Offc Pro Medium" panose="020B0604030101020102" pitchFamily="34" charset="0"/>
              </a:rPr>
              <a:t>plus faible</a:t>
            </a:r>
          </a:p>
        </p:txBody>
      </p:sp>
      <p:sp>
        <p:nvSpPr>
          <p:cNvPr id="11" name="Flèche droite 15"/>
          <p:cNvSpPr/>
          <p:nvPr/>
        </p:nvSpPr>
        <p:spPr>
          <a:xfrm>
            <a:off x="7079749" y="1618814"/>
            <a:ext cx="519113" cy="429061"/>
          </a:xfrm>
          <a:prstGeom prst="rightArrow">
            <a:avLst>
              <a:gd name="adj1" fmla="val 50000"/>
              <a:gd name="adj2" fmla="val 80317"/>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12" name="Ellipse 7"/>
          <p:cNvSpPr/>
          <p:nvPr/>
        </p:nvSpPr>
        <p:spPr>
          <a:xfrm>
            <a:off x="5677386" y="1062042"/>
            <a:ext cx="1440000" cy="1512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600" dirty="0">
                <a:latin typeface="Dax Offc Pro Medium" panose="020B0604030101020102" pitchFamily="34" charset="0"/>
              </a:rPr>
              <a:t>Faibles coûts</a:t>
            </a:r>
          </a:p>
        </p:txBody>
      </p:sp>
      <p:sp>
        <p:nvSpPr>
          <p:cNvPr id="13" name="Flèche droite 14"/>
          <p:cNvSpPr/>
          <p:nvPr/>
        </p:nvSpPr>
        <p:spPr>
          <a:xfrm>
            <a:off x="5348125" y="1618814"/>
            <a:ext cx="519113" cy="429061"/>
          </a:xfrm>
          <a:prstGeom prst="rightArrow">
            <a:avLst>
              <a:gd name="adj1" fmla="val 50000"/>
              <a:gd name="adj2" fmla="val 80317"/>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14" name="Ellipse 8"/>
          <p:cNvSpPr/>
          <p:nvPr/>
        </p:nvSpPr>
        <p:spPr>
          <a:xfrm>
            <a:off x="3934719" y="1062042"/>
            <a:ext cx="1440000" cy="1512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600" dirty="0">
                <a:latin typeface="Dax Offc Pro Medium" panose="020B0604030101020102" pitchFamily="34" charset="0"/>
              </a:rPr>
              <a:t>Efficience fiscale</a:t>
            </a:r>
          </a:p>
        </p:txBody>
      </p:sp>
      <p:sp>
        <p:nvSpPr>
          <p:cNvPr id="15" name="Flèche droite 13"/>
          <p:cNvSpPr/>
          <p:nvPr/>
        </p:nvSpPr>
        <p:spPr>
          <a:xfrm>
            <a:off x="3594415" y="1618814"/>
            <a:ext cx="519113" cy="429061"/>
          </a:xfrm>
          <a:prstGeom prst="rightArrow">
            <a:avLst>
              <a:gd name="adj1" fmla="val 50000"/>
              <a:gd name="adj2" fmla="val 80317"/>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16" name="Ellipse 9"/>
          <p:cNvSpPr/>
          <p:nvPr/>
        </p:nvSpPr>
        <p:spPr>
          <a:xfrm>
            <a:off x="2192319" y="1062042"/>
            <a:ext cx="1440000" cy="1512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500" dirty="0">
                <a:latin typeface="Dax Offc Pro Medium" panose="020B0604030101020102" pitchFamily="34" charset="0"/>
              </a:rPr>
              <a:t>Taux de rendement supérieur</a:t>
            </a:r>
          </a:p>
        </p:txBody>
      </p:sp>
      <p:sp>
        <p:nvSpPr>
          <p:cNvPr id="17" name="Flèche droite 4"/>
          <p:cNvSpPr/>
          <p:nvPr/>
        </p:nvSpPr>
        <p:spPr>
          <a:xfrm>
            <a:off x="1840705" y="1618814"/>
            <a:ext cx="519113" cy="429061"/>
          </a:xfrm>
          <a:prstGeom prst="rightArrow">
            <a:avLst>
              <a:gd name="adj1" fmla="val 50000"/>
              <a:gd name="adj2" fmla="val 80317"/>
            </a:avLst>
          </a:prstGeom>
          <a:solidFill>
            <a:srgbClr val="66AED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18" name="Ellipse 10"/>
          <p:cNvSpPr/>
          <p:nvPr/>
        </p:nvSpPr>
        <p:spPr>
          <a:xfrm>
            <a:off x="457200" y="1062042"/>
            <a:ext cx="1440000" cy="1512000"/>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600" dirty="0">
                <a:latin typeface="Dax Offc Pro Medium" panose="020B0604030101020102" pitchFamily="34" charset="0"/>
              </a:rPr>
              <a:t>Volatilité réduite</a:t>
            </a:r>
          </a:p>
        </p:txBody>
      </p:sp>
    </p:spTree>
    <p:extLst>
      <p:ext uri="{BB962C8B-B14F-4D97-AF65-F5344CB8AC3E}">
        <p14:creationId xmlns:p14="http://schemas.microsoft.com/office/powerpoint/2010/main" val="3927391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CA" dirty="0"/>
          </a:p>
        </p:txBody>
      </p:sp>
      <p:sp>
        <p:nvSpPr>
          <p:cNvPr id="5" name="Content Placeholder 4"/>
          <p:cNvSpPr>
            <a:spLocks noGrp="1"/>
          </p:cNvSpPr>
          <p:nvPr>
            <p:ph idx="13"/>
          </p:nvPr>
        </p:nvSpPr>
        <p:spPr>
          <a:xfrm>
            <a:off x="467544" y="980728"/>
            <a:ext cx="8280151" cy="4983163"/>
          </a:xfrm>
        </p:spPr>
        <p:txBody>
          <a:bodyPr/>
          <a:lstStyle/>
          <a:p>
            <a:pPr marL="171450" lvl="1" indent="-171450">
              <a:lnSpc>
                <a:spcPts val="1100"/>
              </a:lnSpc>
              <a:spcBef>
                <a:spcPts val="0"/>
              </a:spcBef>
              <a:buFont typeface="Arial" charset="0"/>
              <a:buChar char="•"/>
            </a:pPr>
            <a:r>
              <a:rPr lang="fr-CA" dirty="0"/>
              <a:t>Ces FNB offrent une exposition aux facteurs ESG en suivant l’approche de premier ordre des indices MSCI ESG Leaders.</a:t>
            </a:r>
          </a:p>
          <a:p>
            <a:pPr marL="0" lvl="1">
              <a:lnSpc>
                <a:spcPts val="1100"/>
              </a:lnSpc>
              <a:spcBef>
                <a:spcPts val="0"/>
              </a:spcBef>
            </a:pPr>
            <a:r>
              <a:rPr lang="fr-CA" baseline="30000" dirty="0"/>
              <a:t>2</a:t>
            </a:r>
            <a:r>
              <a:rPr lang="fr-CA" dirty="0"/>
              <a:t> MSCI Inc., janvier 2020, </a:t>
            </a:r>
            <a:r>
              <a:rPr lang="fr-CA" dirty="0">
                <a:hlinkClick r:id="rId3"/>
              </a:rPr>
              <a:t>https://www.msci.com/documents/10199/07e7a7d3-59c3-4d0b-b0b5-029e8fd3974b</a:t>
            </a:r>
            <a:r>
              <a:rPr lang="fr-CA" dirty="0"/>
              <a:t> </a:t>
            </a:r>
          </a:p>
          <a:p>
            <a:pPr marL="0" lvl="1">
              <a:lnSpc>
                <a:spcPts val="1100"/>
              </a:lnSpc>
              <a:spcBef>
                <a:spcPts val="0"/>
              </a:spcBef>
            </a:pPr>
            <a:r>
              <a:rPr lang="fr-CA" baseline="30000" dirty="0"/>
              <a:t>3</a:t>
            </a:r>
            <a:r>
              <a:rPr lang="fr-CA" dirty="0"/>
              <a:t> </a:t>
            </a:r>
            <a:r>
              <a:rPr lang="fr-CA" i="1" dirty="0"/>
              <a:t>Global perspectives on </a:t>
            </a:r>
            <a:r>
              <a:rPr lang="fr-CA" i="1" dirty="0" err="1"/>
              <a:t>sustainable</a:t>
            </a:r>
            <a:r>
              <a:rPr lang="fr-CA" i="1" dirty="0"/>
              <a:t> </a:t>
            </a:r>
            <a:r>
              <a:rPr lang="fr-CA" i="1" dirty="0" err="1"/>
              <a:t>investing</a:t>
            </a:r>
            <a:r>
              <a:rPr lang="fr-CA" i="1" dirty="0"/>
              <a:t> – Global Investment </a:t>
            </a:r>
            <a:r>
              <a:rPr lang="fr-CA" i="1" dirty="0" err="1"/>
              <a:t>study</a:t>
            </a:r>
            <a:r>
              <a:rPr lang="fr-CA" i="1" dirty="0"/>
              <a:t>,</a:t>
            </a:r>
            <a:r>
              <a:rPr lang="fr-CA" dirty="0"/>
              <a:t> </a:t>
            </a:r>
            <a:r>
              <a:rPr lang="fr-CA" dirty="0" err="1"/>
              <a:t>Schroders</a:t>
            </a:r>
            <a:r>
              <a:rPr lang="fr-CA" dirty="0"/>
              <a:t>, 2017 </a:t>
            </a:r>
          </a:p>
          <a:p>
            <a:pPr marL="0" lvl="1">
              <a:lnSpc>
                <a:spcPts val="1100"/>
              </a:lnSpc>
            </a:pPr>
            <a:r>
              <a:rPr lang="fr-CA" baseline="30000" dirty="0"/>
              <a:t>MC/MD </a:t>
            </a:r>
            <a:r>
              <a:rPr lang="fr-CA" dirty="0"/>
              <a:t>Marque de commerce/marque de commerce déposée de la Banque de Montréal, utilisée sous licence.</a:t>
            </a:r>
          </a:p>
          <a:p>
            <a:pPr marL="0" lvl="1">
              <a:lnSpc>
                <a:spcPts val="1100"/>
              </a:lnSpc>
            </a:pPr>
            <a:r>
              <a:rPr lang="fr-CA" baseline="30000" dirty="0"/>
              <a:t>MD</a:t>
            </a:r>
            <a:r>
              <a:rPr lang="fr-CA" dirty="0"/>
              <a:t> « BMO (le médaillon contenant le M souligné) » est une marque de commerce déposée de la Banque de Montréal, utilisée sous licence.</a:t>
            </a:r>
          </a:p>
          <a:p>
            <a:pPr marL="0" lvl="1">
              <a:lnSpc>
                <a:spcPts val="1100"/>
              </a:lnSpc>
            </a:pPr>
            <a:r>
              <a:rPr lang="fr-CA" dirty="0"/>
              <a:t>Les renseignements fournis dans le présent document ne constituent pas une sollicitation ni une offre relative à l’achat ou à la vente des titres, </a:t>
            </a:r>
            <a:br>
              <a:rPr lang="fr-CA" dirty="0"/>
            </a:br>
            <a:r>
              <a:rPr lang="fr-CA" dirty="0"/>
              <a:t>et ils ne doivent pas non plus être considérés comme des conseils de placement. Le rendement passé n’est pas garant des résultats futurs. </a:t>
            </a:r>
          </a:p>
          <a:p>
            <a:pPr marL="0" lvl="1">
              <a:lnSpc>
                <a:spcPts val="1100"/>
              </a:lnSpc>
            </a:pPr>
            <a:r>
              <a:rPr lang="fr-CA" dirty="0"/>
              <a:t>Certains énoncés contenus dans le présent document peuvent constituer des déclarations prospectives, notamment ceux où l’on trouve les expressions « s’attendre à », « prévoir » et des mots et locutions semblables. Les déclarations prospectives ne sont pas des données historiques; elles correspondent plutôt aux prévisions ou aux attentes actuelles de BMO Gestion d’actifs en ce qui a trait à des résultats ou à des événements futurs. Ces déclarations prospectives sont assujetties à un certain nombre de risques et d’incertitudes qui pourraient faire en sorte que les résultats ou les événements réels différeraient sensiblement des prévisions ou des attentes actuelles. Même si BMO Gestion d’actifs estime que les hypothèses inhérentes aux déclarations prospectives sont raisonnables, ces dernières ne garantissent en rien les résultats futurs. Nous mettons donc en garde le lecteur de ne pas se fier indûment à ces déclarations en raison du caractère incertain qui leur est inhérent. BMO Gestion d’actifs ne s’engage d’aucune façon à mettre à jour ou à réviser publiquement ses déclarations ou données prospectives, que ce soit par suite de nouvelles données, d’événements futurs ou d’autres facteurs qui auraient une incidence sur ces données, sauf dans la mesure requise par la loi. </a:t>
            </a:r>
          </a:p>
          <a:p>
            <a:pPr marL="0" lvl="1">
              <a:lnSpc>
                <a:spcPts val="1100"/>
              </a:lnSpc>
            </a:pPr>
            <a:r>
              <a:rPr lang="fr-CA" dirty="0"/>
              <a:t>MSCI ESG </a:t>
            </a:r>
            <a:r>
              <a:rPr lang="fr-CA" dirty="0" err="1"/>
              <a:t>Research</a:t>
            </a:r>
            <a:r>
              <a:rPr lang="fr-CA" dirty="0"/>
              <a:t>, Bloomberg ou Barclays ne parrainent pas, n’endossent pas, ne vendent pas les FNB BMO ou les titres mentionnés dans les présentes; ils n’en font pas la promotion et n’assument par ailleurs aucune responsabilité à l’égard de ces FNB BMO, de ces titres ou de tout indice sur lequel se fondent ces FNB BMO ou ces titres.  Le prospectus du FNB renferme une description plus détaillée des liens limités que MSCI ESG </a:t>
            </a:r>
            <a:r>
              <a:rPr lang="fr-CA" dirty="0" err="1"/>
              <a:t>Research</a:t>
            </a:r>
            <a:r>
              <a:rPr lang="fr-CA" dirty="0"/>
              <a:t>, Bloomberg et Barclays ont avec le gestionnaire et les fonds associés.</a:t>
            </a:r>
          </a:p>
          <a:p>
            <a:pPr marL="0" lvl="1">
              <a:lnSpc>
                <a:spcPts val="1100"/>
              </a:lnSpc>
            </a:pPr>
            <a:r>
              <a:rPr lang="fr-CA" dirty="0"/>
              <a:t>BMO Gestion mondiale d’actifs est l’appellation utilisée pour diverses sociétés affiliées de BMO Groupe financier qui offrent des services de gestion de placement, d’épargne-retraite, de fiducie et de garde de titres. BMO Gestion mondiale d’actifs comprend BMO Gestion d’actifs </a:t>
            </a:r>
            <a:r>
              <a:rPr lang="fr-CA" dirty="0" err="1"/>
              <a:t>inc.</a:t>
            </a:r>
            <a:r>
              <a:rPr lang="fr-CA" dirty="0"/>
              <a:t>, BMO Investissements Inc., BMO </a:t>
            </a:r>
            <a:r>
              <a:rPr lang="fr-CA" dirty="0" err="1"/>
              <a:t>Asset</a:t>
            </a:r>
            <a:r>
              <a:rPr lang="fr-CA" dirty="0"/>
              <a:t> Management Corp. et les sociétés de gestion de placements spécialisées de BMO. Certains des produits et services offerts sous le nom BMO Gestion mondiale d’actifs sont conçus spécifiquement pour différentes catégories d’investisseurs issus d’un certain nombre de pays et de régions, et peuvent ne pas être accessibles à tous les investisseurs. Les produits et les services sont offerts seulement aux investisseurs des pays et des régions où les lois et règlements applicables l’autorisent.</a:t>
            </a:r>
          </a:p>
          <a:p>
            <a:pPr marL="0" lvl="1">
              <a:lnSpc>
                <a:spcPts val="1100"/>
              </a:lnSpc>
            </a:pPr>
            <a:r>
              <a:rPr lang="fr-CA" dirty="0"/>
              <a:t>Tous droits réservés. Les renseignements contenus dans les présentes : 1) sont confidentiels et appartiennent exclusivement à BMO Gestion d’actifs </a:t>
            </a:r>
            <a:r>
              <a:rPr lang="fr-CA" dirty="0" err="1"/>
              <a:t>inc.</a:t>
            </a:r>
            <a:r>
              <a:rPr lang="fr-CA" dirty="0"/>
              <a:t>; 2) ne peuvent être reproduits ni distribués sans le consentement écrit préalable de BMO Gestion d’actifs; et 3) ont été obtenus de tierces parties jugées fiables, mais qui n’ont pas fait l’objet d’une vérification indépendante. BMO Gestion d’actifs et ses sociétés affiliées ne peuvent être tenues responsables de toute perte ou de tout préjudice résultant de l’utilisation de cette information.</a:t>
            </a:r>
          </a:p>
          <a:p>
            <a:pPr>
              <a:lnSpc>
                <a:spcPts val="1100"/>
              </a:lnSpc>
            </a:pPr>
            <a:endParaRPr lang="fr-CA" dirty="0"/>
          </a:p>
        </p:txBody>
      </p:sp>
    </p:spTree>
    <p:extLst>
      <p:ext uri="{BB962C8B-B14F-4D97-AF65-F5344CB8AC3E}">
        <p14:creationId xmlns:p14="http://schemas.microsoft.com/office/powerpoint/2010/main" val="1844835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9872" y="2708920"/>
            <a:ext cx="3096344" cy="842392"/>
          </a:xfrm>
        </p:spPr>
        <p:txBody>
          <a:bodyPr/>
          <a:lstStyle/>
          <a:p>
            <a:r>
              <a:rPr lang="fr-CA" sz="3600" dirty="0"/>
              <a:t>Annexes </a:t>
            </a:r>
          </a:p>
        </p:txBody>
      </p:sp>
    </p:spTree>
    <p:extLst>
      <p:ext uri="{BB962C8B-B14F-4D97-AF65-F5344CB8AC3E}">
        <p14:creationId xmlns:p14="http://schemas.microsoft.com/office/powerpoint/2010/main" val="145769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BA25-8BCB-462E-BB4F-701F6DB039E8}"/>
              </a:ext>
            </a:extLst>
          </p:cNvPr>
          <p:cNvSpPr>
            <a:spLocks noGrp="1"/>
          </p:cNvSpPr>
          <p:nvPr>
            <p:ph type="title"/>
          </p:nvPr>
        </p:nvSpPr>
        <p:spPr/>
        <p:txBody>
          <a:bodyPr/>
          <a:lstStyle/>
          <a:p>
            <a:r>
              <a:rPr lang="fr-CA"/>
              <a:t>Les concurrents dans le domaine des conseils dominent le cadre de distribution</a:t>
            </a:r>
            <a:endParaRPr lang="fr-CA" dirty="0"/>
          </a:p>
        </p:txBody>
      </p:sp>
      <p:sp>
        <p:nvSpPr>
          <p:cNvPr id="3" name="Slide Number Placeholder 2">
            <a:extLst>
              <a:ext uri="{FF2B5EF4-FFF2-40B4-BE49-F238E27FC236}">
                <a16:creationId xmlns:a16="http://schemas.microsoft.com/office/drawing/2014/main" id="{FA5B8ABB-43D5-48A1-8558-10F82657CBB5}"/>
              </a:ext>
            </a:extLst>
          </p:cNvPr>
          <p:cNvSpPr>
            <a:spLocks noGrp="1"/>
          </p:cNvSpPr>
          <p:nvPr>
            <p:ph type="sldNum" sz="quarter" idx="11"/>
          </p:nvPr>
        </p:nvSpPr>
        <p:spPr/>
        <p:txBody>
          <a:bodyPr/>
          <a:lstStyle/>
          <a:p>
            <a:pPr>
              <a:defRPr/>
            </a:pPr>
            <a:fld id="{A8C2AA5B-A104-014F-B9FD-226CAFC3787C}" type="slidenum">
              <a:rPr lang="en-US" smtClean="0"/>
              <a:pPr>
                <a:defRPr/>
              </a:pPr>
              <a:t>3</a:t>
            </a:fld>
            <a:endParaRPr lang="fr-CA" dirty="0"/>
          </a:p>
        </p:txBody>
      </p:sp>
      <p:sp>
        <p:nvSpPr>
          <p:cNvPr id="5" name="Text Placeholder 4">
            <a:extLst>
              <a:ext uri="{FF2B5EF4-FFF2-40B4-BE49-F238E27FC236}">
                <a16:creationId xmlns:a16="http://schemas.microsoft.com/office/drawing/2014/main" id="{6E9009B1-EF10-4D9E-8857-4F4550D9111B}"/>
              </a:ext>
            </a:extLst>
          </p:cNvPr>
          <p:cNvSpPr>
            <a:spLocks noGrp="1"/>
          </p:cNvSpPr>
          <p:nvPr>
            <p:ph type="body" sz="quarter" idx="13"/>
          </p:nvPr>
        </p:nvSpPr>
        <p:spPr/>
        <p:txBody>
          <a:bodyPr/>
          <a:lstStyle/>
          <a:p>
            <a:r>
              <a:rPr lang="fr-CA" i="1" dirty="0">
                <a:solidFill>
                  <a:srgbClr val="FFFFFF">
                    <a:lumMod val="50000"/>
                  </a:srgbClr>
                </a:solidFill>
              </a:rPr>
              <a:t>Source : Strategic Insight, Actifs en milliards de dollars, décembre 2018</a:t>
            </a:r>
          </a:p>
          <a:p>
            <a:r>
              <a:rPr lang="fr-CA" i="1" dirty="0">
                <a:solidFill>
                  <a:srgbClr val="FFFFFF">
                    <a:lumMod val="50000"/>
                  </a:srgbClr>
                </a:solidFill>
              </a:rPr>
              <a:t>* Le patrimoine financier total comprend certains actifs qui ne sont pas alignés sur un circuit de distribution.</a:t>
            </a:r>
          </a:p>
          <a:p>
            <a:endParaRPr lang="fr-CA" dirty="0"/>
          </a:p>
        </p:txBody>
      </p:sp>
      <p:sp>
        <p:nvSpPr>
          <p:cNvPr id="7" name="ZoneTexte 3"/>
          <p:cNvSpPr txBox="1"/>
          <p:nvPr/>
        </p:nvSpPr>
        <p:spPr>
          <a:xfrm>
            <a:off x="3203848" y="1700808"/>
            <a:ext cx="1584176" cy="1152128"/>
          </a:xfrm>
          <a:prstGeom prst="rect">
            <a:avLst/>
          </a:prstGeom>
          <a:solidFill>
            <a:schemeClr val="bg1"/>
          </a:solidFill>
        </p:spPr>
        <p:txBody>
          <a:bodyPr wrap="none" lIns="0" tIns="0" rIns="0" bIns="0" rtlCol="0">
            <a:noAutofit/>
          </a:bodyPr>
          <a:lstStyle/>
          <a:p>
            <a:pPr algn="ctr"/>
            <a:r>
              <a:rPr lang="fr-CA" sz="5400" b="1" dirty="0">
                <a:latin typeface="Calibri" panose="020F0502020204030204" pitchFamily="34" charset="0"/>
              </a:rPr>
              <a:t>4 400 G$</a:t>
            </a:r>
          </a:p>
          <a:p>
            <a:pPr algn="ctr"/>
            <a:r>
              <a:rPr lang="fr-CA" sz="1400" b="1" dirty="0">
                <a:latin typeface="Calibri" panose="020F0502020204030204" pitchFamily="34" charset="0"/>
              </a:rPr>
              <a:t> DE DOLLARS</a:t>
            </a:r>
            <a:endParaRPr lang="fr-CA" sz="1400" b="1" dirty="0">
              <a:latin typeface="Calibri" panose="020F0502020204030204" pitchFamily="34" charset="0"/>
              <a:cs typeface="Arial"/>
            </a:endParaRPr>
          </a:p>
          <a:p>
            <a:pPr>
              <a:spcBef>
                <a:spcPts val="1000"/>
              </a:spcBef>
            </a:pPr>
            <a:endParaRPr lang="fr-CA" sz="2000" b="1" dirty="0">
              <a:latin typeface="Calibri" panose="020F0502020204030204" pitchFamily="34" charset="0"/>
              <a:cs typeface="Arial"/>
            </a:endParaRPr>
          </a:p>
        </p:txBody>
      </p:sp>
      <p:sp>
        <p:nvSpPr>
          <p:cNvPr id="8" name="ZoneTexte 6"/>
          <p:cNvSpPr txBox="1"/>
          <p:nvPr/>
        </p:nvSpPr>
        <p:spPr>
          <a:xfrm>
            <a:off x="6300192" y="2298723"/>
            <a:ext cx="1080120" cy="540000"/>
          </a:xfrm>
          <a:prstGeom prst="roundRect">
            <a:avLst/>
          </a:prstGeom>
          <a:solidFill>
            <a:srgbClr val="7D1060"/>
          </a:solidFill>
          <a:ln>
            <a:noFill/>
          </a:ln>
        </p:spPr>
        <p:txBody>
          <a:bodyPr wrap="none" lIns="0" tIns="0" rIns="0" bIns="0" rtlCol="0" anchor="ctr">
            <a:noAutofit/>
          </a:bodyPr>
          <a:lstStyle/>
          <a:p>
            <a:pPr algn="ctr"/>
            <a:r>
              <a:rPr lang="fr-CA" sz="2000" b="1" dirty="0">
                <a:solidFill>
                  <a:schemeClr val="bg1"/>
                </a:solidFill>
                <a:latin typeface="Calibri" panose="020F0502020204030204" pitchFamily="34" charset="0"/>
              </a:rPr>
              <a:t>462 $</a:t>
            </a:r>
          </a:p>
          <a:p>
            <a:pPr algn="ctr"/>
            <a:r>
              <a:rPr lang="fr-CA" sz="1000" b="1" dirty="0">
                <a:solidFill>
                  <a:schemeClr val="bg1"/>
                </a:solidFill>
                <a:latin typeface="Calibri" panose="020F0502020204030204" pitchFamily="34" charset="0"/>
              </a:rPr>
              <a:t>Gestion</a:t>
            </a:r>
            <a:r>
              <a:rPr lang="fr-CA" sz="1000" dirty="0">
                <a:latin typeface="Calibri" panose="020F0502020204030204" pitchFamily="34" charset="0"/>
              </a:rPr>
              <a:t> </a:t>
            </a:r>
            <a:r>
              <a:rPr lang="fr-CA" sz="1000" b="1" dirty="0">
                <a:solidFill>
                  <a:schemeClr val="bg1"/>
                </a:solidFill>
                <a:latin typeface="Calibri" panose="020F0502020204030204" pitchFamily="34" charset="0"/>
              </a:rPr>
              <a:t>privée</a:t>
            </a:r>
            <a:endParaRPr lang="fr-CA" sz="1000" b="1" dirty="0">
              <a:solidFill>
                <a:schemeClr val="bg1"/>
              </a:solidFill>
              <a:latin typeface="Calibri" panose="020F0502020204030204" pitchFamily="34" charset="0"/>
              <a:cs typeface="Arial"/>
            </a:endParaRPr>
          </a:p>
        </p:txBody>
      </p:sp>
      <p:sp>
        <p:nvSpPr>
          <p:cNvPr id="9" name="ZoneTexte 7"/>
          <p:cNvSpPr txBox="1"/>
          <p:nvPr/>
        </p:nvSpPr>
        <p:spPr>
          <a:xfrm>
            <a:off x="6063774" y="2996952"/>
            <a:ext cx="2137048" cy="905868"/>
          </a:xfrm>
          <a:prstGeom prst="roundRect">
            <a:avLst/>
          </a:prstGeom>
          <a:solidFill>
            <a:srgbClr val="7D1060"/>
          </a:solidFill>
          <a:ln>
            <a:noFill/>
          </a:ln>
        </p:spPr>
        <p:txBody>
          <a:bodyPr wrap="none" lIns="0" tIns="0" rIns="0" bIns="0" rtlCol="0" anchor="ctr">
            <a:noAutofit/>
          </a:bodyPr>
          <a:lstStyle/>
          <a:p>
            <a:pPr algn="ctr"/>
            <a:r>
              <a:rPr lang="fr-CA" sz="3200" b="1" dirty="0">
                <a:solidFill>
                  <a:schemeClr val="bg1"/>
                </a:solidFill>
                <a:latin typeface="Calibri" panose="020F0502020204030204" pitchFamily="34" charset="0"/>
              </a:rPr>
              <a:t>1 201 $</a:t>
            </a:r>
          </a:p>
          <a:p>
            <a:pPr algn="ctr"/>
            <a:r>
              <a:rPr lang="fr-CA" sz="1000" b="1" dirty="0">
                <a:solidFill>
                  <a:schemeClr val="bg1"/>
                </a:solidFill>
                <a:latin typeface="Calibri" panose="020F0502020204030204" pitchFamily="34" charset="0"/>
              </a:rPr>
              <a:t>Courtage de plein exercice</a:t>
            </a:r>
            <a:endParaRPr lang="fr-CA" sz="1200" b="1" dirty="0">
              <a:solidFill>
                <a:schemeClr val="bg1"/>
              </a:solidFill>
              <a:latin typeface="Calibri" panose="020F0502020204030204" pitchFamily="34" charset="0"/>
              <a:cs typeface="Arial"/>
            </a:endParaRPr>
          </a:p>
        </p:txBody>
      </p:sp>
      <p:sp>
        <p:nvSpPr>
          <p:cNvPr id="10" name="ZoneTexte 8"/>
          <p:cNvSpPr txBox="1"/>
          <p:nvPr/>
        </p:nvSpPr>
        <p:spPr>
          <a:xfrm>
            <a:off x="4617112" y="3683941"/>
            <a:ext cx="1539063" cy="563113"/>
          </a:xfrm>
          <a:prstGeom prst="roundRect">
            <a:avLst/>
          </a:prstGeom>
          <a:solidFill>
            <a:srgbClr val="256FB6"/>
          </a:solidFill>
          <a:ln>
            <a:noFill/>
          </a:ln>
        </p:spPr>
        <p:txBody>
          <a:bodyPr wrap="none" lIns="0" tIns="0" rIns="0" bIns="0" rtlCol="0" anchor="ctr">
            <a:noAutofit/>
          </a:bodyPr>
          <a:lstStyle/>
          <a:p>
            <a:pPr algn="ctr"/>
            <a:r>
              <a:rPr lang="fr-CA" sz="2400" b="1" dirty="0">
                <a:solidFill>
                  <a:schemeClr val="bg1"/>
                </a:solidFill>
                <a:latin typeface="Calibri" panose="020F0502020204030204" pitchFamily="34" charset="0"/>
              </a:rPr>
              <a:t>528 $</a:t>
            </a:r>
          </a:p>
          <a:p>
            <a:pPr algn="ctr"/>
            <a:r>
              <a:rPr lang="fr-CA" sz="1000" b="1" dirty="0">
                <a:solidFill>
                  <a:schemeClr val="bg1"/>
                </a:solidFill>
                <a:latin typeface="Calibri" panose="020F0502020204030204" pitchFamily="34" charset="0"/>
              </a:rPr>
              <a:t>Conseiller financier</a:t>
            </a:r>
            <a:endParaRPr lang="fr-CA" sz="1200" b="1" dirty="0">
              <a:solidFill>
                <a:schemeClr val="bg1"/>
              </a:solidFill>
              <a:latin typeface="Calibri" panose="020F0502020204030204" pitchFamily="34" charset="0"/>
              <a:cs typeface="Arial"/>
            </a:endParaRPr>
          </a:p>
        </p:txBody>
      </p:sp>
      <p:sp>
        <p:nvSpPr>
          <p:cNvPr id="11" name="ZoneTexte 10"/>
          <p:cNvSpPr txBox="1"/>
          <p:nvPr/>
        </p:nvSpPr>
        <p:spPr>
          <a:xfrm>
            <a:off x="2144122" y="3933056"/>
            <a:ext cx="1621270" cy="806255"/>
          </a:xfrm>
          <a:prstGeom prst="roundRect">
            <a:avLst/>
          </a:prstGeom>
          <a:solidFill>
            <a:srgbClr val="009FE3"/>
          </a:solidFill>
          <a:ln>
            <a:noFill/>
          </a:ln>
        </p:spPr>
        <p:txBody>
          <a:bodyPr wrap="none" lIns="0" tIns="0" rIns="0" bIns="0" rtlCol="0" anchor="ctr">
            <a:noAutofit/>
          </a:bodyPr>
          <a:lstStyle/>
          <a:p>
            <a:pPr algn="ctr"/>
            <a:r>
              <a:rPr lang="fr-CA" sz="2800" b="1" dirty="0">
                <a:solidFill>
                  <a:schemeClr val="bg1"/>
                </a:solidFill>
                <a:latin typeface="Calibri" panose="020F0502020204030204" pitchFamily="34" charset="0"/>
              </a:rPr>
              <a:t>1 201 $</a:t>
            </a:r>
          </a:p>
          <a:p>
            <a:pPr algn="ctr"/>
            <a:r>
              <a:rPr lang="fr-CA" sz="1000" b="1" dirty="0">
                <a:solidFill>
                  <a:schemeClr val="bg1"/>
                </a:solidFill>
                <a:latin typeface="Calibri" panose="020F0502020204030204" pitchFamily="34" charset="0"/>
              </a:rPr>
              <a:t>Services bancaires </a:t>
            </a:r>
            <a:br>
              <a:rPr lang="fr-CA" sz="1000" b="1" dirty="0">
                <a:solidFill>
                  <a:schemeClr val="bg1"/>
                </a:solidFill>
                <a:latin typeface="Calibri" panose="020F0502020204030204" pitchFamily="34" charset="0"/>
              </a:rPr>
            </a:br>
            <a:r>
              <a:rPr lang="fr-CA" sz="1000" b="1" dirty="0">
                <a:solidFill>
                  <a:schemeClr val="bg1"/>
                </a:solidFill>
                <a:latin typeface="Calibri" panose="020F0502020204030204" pitchFamily="34" charset="0"/>
              </a:rPr>
              <a:t>en succursale</a:t>
            </a:r>
            <a:endParaRPr lang="fr-CA" sz="1200" b="1" dirty="0">
              <a:solidFill>
                <a:schemeClr val="bg1"/>
              </a:solidFill>
              <a:latin typeface="Calibri" panose="020F0502020204030204" pitchFamily="34" charset="0"/>
              <a:cs typeface="Arial"/>
            </a:endParaRPr>
          </a:p>
        </p:txBody>
      </p:sp>
      <p:sp>
        <p:nvSpPr>
          <p:cNvPr id="12" name="ZoneTexte 11"/>
          <p:cNvSpPr txBox="1"/>
          <p:nvPr/>
        </p:nvSpPr>
        <p:spPr>
          <a:xfrm>
            <a:off x="1118084" y="3512563"/>
            <a:ext cx="1080120" cy="452934"/>
          </a:xfrm>
          <a:prstGeom prst="roundRect">
            <a:avLst/>
          </a:prstGeom>
          <a:solidFill>
            <a:srgbClr val="95C11F"/>
          </a:solidFill>
          <a:ln>
            <a:noFill/>
          </a:ln>
        </p:spPr>
        <p:txBody>
          <a:bodyPr wrap="none" lIns="0" tIns="0" rIns="0" bIns="0" rtlCol="0" anchor="ctr">
            <a:noAutofit/>
          </a:bodyPr>
          <a:lstStyle/>
          <a:p>
            <a:pPr algn="ctr"/>
            <a:r>
              <a:rPr lang="fr-CA" sz="2000" b="1" dirty="0">
                <a:solidFill>
                  <a:schemeClr val="bg1"/>
                </a:solidFill>
                <a:latin typeface="Calibri" panose="020F0502020204030204" pitchFamily="34" charset="0"/>
              </a:rPr>
              <a:t>421 $</a:t>
            </a:r>
          </a:p>
          <a:p>
            <a:pPr algn="ctr"/>
            <a:r>
              <a:rPr lang="fr-CA" sz="1000" b="1" dirty="0">
                <a:solidFill>
                  <a:schemeClr val="bg1"/>
                </a:solidFill>
                <a:latin typeface="Calibri" panose="020F0502020204030204" pitchFamily="34" charset="0"/>
              </a:rPr>
              <a:t>Courtage en ligne</a:t>
            </a:r>
            <a:endParaRPr lang="fr-CA" sz="1200" b="1" dirty="0">
              <a:solidFill>
                <a:schemeClr val="bg1"/>
              </a:solidFill>
              <a:latin typeface="Calibri" panose="020F0502020204030204" pitchFamily="34" charset="0"/>
              <a:cs typeface="Arial"/>
            </a:endParaRPr>
          </a:p>
        </p:txBody>
      </p:sp>
      <p:sp>
        <p:nvSpPr>
          <p:cNvPr id="13" name="ZoneTexte 12"/>
          <p:cNvSpPr txBox="1"/>
          <p:nvPr/>
        </p:nvSpPr>
        <p:spPr>
          <a:xfrm>
            <a:off x="395536" y="2938199"/>
            <a:ext cx="1597221" cy="370802"/>
          </a:xfrm>
          <a:prstGeom prst="roundRect">
            <a:avLst/>
          </a:prstGeom>
          <a:solidFill>
            <a:srgbClr val="95C11F"/>
          </a:solidFill>
          <a:ln>
            <a:noFill/>
          </a:ln>
        </p:spPr>
        <p:txBody>
          <a:bodyPr wrap="none" lIns="0" tIns="0" rIns="0" bIns="0" rtlCol="0" anchor="ctr">
            <a:noAutofit/>
          </a:bodyPr>
          <a:lstStyle/>
          <a:p>
            <a:pPr algn="ctr"/>
            <a:r>
              <a:rPr lang="fr-CA" sz="1600" b="1" dirty="0">
                <a:solidFill>
                  <a:schemeClr val="bg1"/>
                </a:solidFill>
                <a:latin typeface="Calibri" panose="020F0502020204030204" pitchFamily="34" charset="0"/>
              </a:rPr>
              <a:t>102 $</a:t>
            </a:r>
          </a:p>
          <a:p>
            <a:pPr algn="ctr"/>
            <a:r>
              <a:rPr lang="fr-CA" sz="1000" b="1" dirty="0">
                <a:solidFill>
                  <a:schemeClr val="bg1"/>
                </a:solidFill>
                <a:latin typeface="Calibri" panose="020F0502020204030204" pitchFamily="34" charset="0"/>
              </a:rPr>
              <a:t>Services directs aux clients</a:t>
            </a:r>
            <a:endParaRPr lang="fr-CA" sz="1200" b="1" dirty="0">
              <a:solidFill>
                <a:schemeClr val="bg1"/>
              </a:solidFill>
              <a:latin typeface="Calibri" panose="020F0502020204030204" pitchFamily="34" charset="0"/>
              <a:cs typeface="Arial"/>
            </a:endParaRPr>
          </a:p>
        </p:txBody>
      </p:sp>
      <p:sp>
        <p:nvSpPr>
          <p:cNvPr id="14" name="Rectangle à coins arrondis 5"/>
          <p:cNvSpPr/>
          <p:nvPr/>
        </p:nvSpPr>
        <p:spPr>
          <a:xfrm>
            <a:off x="2051720" y="3861048"/>
            <a:ext cx="2592288" cy="951909"/>
          </a:xfrm>
          <a:prstGeom prst="roundRect">
            <a:avLst/>
          </a:prstGeom>
          <a:noFill/>
          <a:ln w="19050">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15" name="ZoneTexte 9"/>
          <p:cNvSpPr txBox="1"/>
          <p:nvPr/>
        </p:nvSpPr>
        <p:spPr>
          <a:xfrm>
            <a:off x="3563888" y="3953511"/>
            <a:ext cx="1053224" cy="761268"/>
          </a:xfrm>
          <a:prstGeom prst="roundRect">
            <a:avLst/>
          </a:prstGeom>
          <a:solidFill>
            <a:srgbClr val="256FB6"/>
          </a:solidFill>
          <a:ln>
            <a:solidFill>
              <a:schemeClr val="bg1"/>
            </a:solidFill>
          </a:ln>
        </p:spPr>
        <p:txBody>
          <a:bodyPr wrap="none" lIns="0" tIns="0" rIns="0" bIns="0" rtlCol="0" anchor="ctr">
            <a:noAutofit/>
          </a:bodyPr>
          <a:lstStyle/>
          <a:p>
            <a:pPr algn="ctr"/>
            <a:r>
              <a:rPr lang="fr-CA" sz="2000" b="1" dirty="0">
                <a:solidFill>
                  <a:schemeClr val="bg1"/>
                </a:solidFill>
                <a:latin typeface="Calibri" panose="020F0502020204030204" pitchFamily="34" charset="0"/>
              </a:rPr>
              <a:t>500 $</a:t>
            </a:r>
          </a:p>
          <a:p>
            <a:pPr algn="ctr"/>
            <a:r>
              <a:rPr lang="fr-CA" sz="1000" b="1" dirty="0">
                <a:solidFill>
                  <a:schemeClr val="bg1"/>
                </a:solidFill>
                <a:latin typeface="Calibri" panose="020F0502020204030204" pitchFamily="34" charset="0"/>
              </a:rPr>
              <a:t>Conseil </a:t>
            </a:r>
            <a:br>
              <a:rPr lang="fr-CA" sz="1000" b="1" dirty="0">
                <a:solidFill>
                  <a:schemeClr val="bg1"/>
                </a:solidFill>
                <a:latin typeface="Calibri" panose="020F0502020204030204" pitchFamily="34" charset="0"/>
              </a:rPr>
            </a:br>
            <a:r>
              <a:rPr lang="fr-CA" sz="1000" b="1" dirty="0">
                <a:solidFill>
                  <a:schemeClr val="bg1"/>
                </a:solidFill>
                <a:latin typeface="Calibri" panose="020F0502020204030204" pitchFamily="34" charset="0"/>
              </a:rPr>
              <a:t>en succursale</a:t>
            </a:r>
            <a:endParaRPr lang="fr-CA" sz="1200" b="1" dirty="0">
              <a:solidFill>
                <a:schemeClr val="bg1"/>
              </a:solidFill>
              <a:latin typeface="Calibri" panose="020F0502020204030204" pitchFamily="34" charset="0"/>
              <a:cs typeface="Arial"/>
            </a:endParaRPr>
          </a:p>
        </p:txBody>
      </p:sp>
      <p:sp>
        <p:nvSpPr>
          <p:cNvPr id="16" name="ZoneTexte 15"/>
          <p:cNvSpPr txBox="1"/>
          <p:nvPr/>
        </p:nvSpPr>
        <p:spPr>
          <a:xfrm>
            <a:off x="242047" y="2342256"/>
            <a:ext cx="1405991" cy="452934"/>
          </a:xfrm>
          <a:prstGeom prst="roundRect">
            <a:avLst/>
          </a:prstGeom>
          <a:noFill/>
          <a:ln>
            <a:noFill/>
          </a:ln>
        </p:spPr>
        <p:txBody>
          <a:bodyPr wrap="square" lIns="0" tIns="0" rIns="0" bIns="0" rtlCol="0" anchor="ctr">
            <a:noAutofit/>
          </a:bodyPr>
          <a:lstStyle/>
          <a:p>
            <a:pPr algn="ctr"/>
            <a:r>
              <a:rPr lang="fr-CA" sz="1200" b="1" dirty="0">
                <a:solidFill>
                  <a:srgbClr val="95C11F"/>
                </a:solidFill>
                <a:latin typeface="Calibri" panose="020F0502020204030204" pitchFamily="34" charset="0"/>
              </a:rPr>
              <a:t>Conseils</a:t>
            </a:r>
            <a:r>
              <a:rPr lang="fr-CA" sz="1200" dirty="0">
                <a:latin typeface="Calibri" panose="020F0502020204030204" pitchFamily="34" charset="0"/>
              </a:rPr>
              <a:t> </a:t>
            </a:r>
            <a:r>
              <a:rPr lang="fr-CA" sz="1200" b="1" dirty="0">
                <a:solidFill>
                  <a:srgbClr val="95C11F"/>
                </a:solidFill>
                <a:latin typeface="Calibri" panose="020F0502020204030204" pitchFamily="34" charset="0"/>
              </a:rPr>
              <a:t>directs axés</a:t>
            </a:r>
            <a:r>
              <a:rPr lang="fr-CA" sz="1200" dirty="0">
                <a:latin typeface="Calibri" panose="020F0502020204030204" pitchFamily="34" charset="0"/>
              </a:rPr>
              <a:t> </a:t>
            </a:r>
            <a:r>
              <a:rPr lang="fr-CA" sz="1200" b="1" dirty="0">
                <a:solidFill>
                  <a:srgbClr val="95C11F"/>
                </a:solidFill>
                <a:latin typeface="Calibri" panose="020F0502020204030204" pitchFamily="34" charset="0"/>
              </a:rPr>
              <a:t>sur l’autonomie</a:t>
            </a:r>
            <a:endParaRPr lang="fr-CA" sz="1200" b="1" dirty="0">
              <a:solidFill>
                <a:srgbClr val="95C11F"/>
              </a:solidFill>
              <a:latin typeface="Calibri" panose="020F0502020204030204" pitchFamily="34" charset="0"/>
              <a:cs typeface="Arial"/>
            </a:endParaRPr>
          </a:p>
        </p:txBody>
      </p:sp>
      <p:sp>
        <p:nvSpPr>
          <p:cNvPr id="17" name="ZoneTexte 16"/>
          <p:cNvSpPr txBox="1"/>
          <p:nvPr/>
        </p:nvSpPr>
        <p:spPr>
          <a:xfrm>
            <a:off x="1610148" y="2601404"/>
            <a:ext cx="682743" cy="141334"/>
          </a:xfrm>
          <a:prstGeom prst="roundRect">
            <a:avLst/>
          </a:prstGeom>
          <a:noFill/>
          <a:ln>
            <a:noFill/>
          </a:ln>
        </p:spPr>
        <p:txBody>
          <a:bodyPr wrap="square" lIns="0" tIns="0" rIns="0" bIns="0" rtlCol="0" anchor="ctr">
            <a:noAutofit/>
          </a:bodyPr>
          <a:lstStyle/>
          <a:p>
            <a:pPr algn="ctr"/>
            <a:r>
              <a:rPr lang="fr-CA" sz="700" b="1" dirty="0">
                <a:solidFill>
                  <a:schemeClr val="tx1">
                    <a:lumMod val="50000"/>
                    <a:lumOff val="50000"/>
                  </a:schemeClr>
                </a:solidFill>
                <a:latin typeface="Calibri" panose="020F0502020204030204" pitchFamily="34" charset="0"/>
              </a:rPr>
              <a:t>Robot-conseiller</a:t>
            </a:r>
            <a:endParaRPr lang="fr-CA" sz="300" b="1" dirty="0">
              <a:solidFill>
                <a:schemeClr val="tx1">
                  <a:lumMod val="50000"/>
                  <a:lumOff val="50000"/>
                </a:schemeClr>
              </a:solidFill>
              <a:latin typeface="Calibri" panose="020F0502020204030204" pitchFamily="34" charset="0"/>
              <a:cs typeface="Arial"/>
            </a:endParaRPr>
          </a:p>
        </p:txBody>
      </p:sp>
      <p:sp>
        <p:nvSpPr>
          <p:cNvPr id="18" name="ZoneTexte 17"/>
          <p:cNvSpPr txBox="1"/>
          <p:nvPr/>
        </p:nvSpPr>
        <p:spPr>
          <a:xfrm>
            <a:off x="1844080" y="2488551"/>
            <a:ext cx="207640" cy="104409"/>
          </a:xfrm>
          <a:prstGeom prst="roundRect">
            <a:avLst/>
          </a:prstGeom>
          <a:solidFill>
            <a:srgbClr val="95C11F"/>
          </a:solidFill>
          <a:ln>
            <a:noFill/>
          </a:ln>
        </p:spPr>
        <p:txBody>
          <a:bodyPr wrap="none" lIns="0" tIns="0" rIns="0" bIns="0" rtlCol="0" anchor="ctr">
            <a:noAutofit/>
          </a:bodyPr>
          <a:lstStyle/>
          <a:p>
            <a:pPr algn="ctr"/>
            <a:r>
              <a:rPr lang="fr-CA" sz="600" b="1" dirty="0">
                <a:solidFill>
                  <a:schemeClr val="bg1"/>
                </a:solidFill>
                <a:latin typeface="Calibri" panose="020F0502020204030204" pitchFamily="34" charset="0"/>
              </a:rPr>
              <a:t>4,1 $</a:t>
            </a:r>
            <a:endParaRPr lang="fr-CA" sz="400" b="1" dirty="0">
              <a:solidFill>
                <a:schemeClr val="bg1"/>
              </a:solidFill>
              <a:latin typeface="Calibri" panose="020F0502020204030204" pitchFamily="34" charset="0"/>
              <a:cs typeface="Arial"/>
            </a:endParaRPr>
          </a:p>
        </p:txBody>
      </p:sp>
      <p:sp>
        <p:nvSpPr>
          <p:cNvPr id="19" name="ZoneTexte 18"/>
          <p:cNvSpPr txBox="1"/>
          <p:nvPr/>
        </p:nvSpPr>
        <p:spPr>
          <a:xfrm>
            <a:off x="2378057" y="5015858"/>
            <a:ext cx="1605199" cy="141334"/>
          </a:xfrm>
          <a:prstGeom prst="roundRect">
            <a:avLst/>
          </a:prstGeom>
          <a:noFill/>
          <a:ln>
            <a:noFill/>
          </a:ln>
        </p:spPr>
        <p:txBody>
          <a:bodyPr wrap="square" lIns="0" tIns="0" rIns="0" bIns="0" rtlCol="0" anchor="ctr">
            <a:noAutofit/>
          </a:bodyPr>
          <a:lstStyle/>
          <a:p>
            <a:pPr algn="ctr"/>
            <a:r>
              <a:rPr lang="fr-CA" sz="1200" b="1" dirty="0">
                <a:solidFill>
                  <a:schemeClr val="tx1">
                    <a:lumMod val="50000"/>
                    <a:lumOff val="50000"/>
                  </a:schemeClr>
                </a:solidFill>
                <a:latin typeface="Calibri" panose="020F0502020204030204" pitchFamily="34" charset="0"/>
              </a:rPr>
              <a:t>Mise en œuvre en succursale</a:t>
            </a:r>
            <a:endParaRPr lang="fr-CA" sz="1200" b="1" dirty="0">
              <a:solidFill>
                <a:schemeClr val="tx1">
                  <a:lumMod val="50000"/>
                  <a:lumOff val="50000"/>
                </a:schemeClr>
              </a:solidFill>
              <a:latin typeface="Calibri" panose="020F0502020204030204" pitchFamily="34" charset="0"/>
              <a:cs typeface="Arial"/>
            </a:endParaRPr>
          </a:p>
        </p:txBody>
      </p:sp>
      <p:cxnSp>
        <p:nvCxnSpPr>
          <p:cNvPr id="20" name="Connecteur droit 19"/>
          <p:cNvCxnSpPr>
            <a:endCxn id="14" idx="2"/>
          </p:cNvCxnSpPr>
          <p:nvPr/>
        </p:nvCxnSpPr>
        <p:spPr>
          <a:xfrm flipV="1">
            <a:off x="3347864" y="4812957"/>
            <a:ext cx="0" cy="10535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1" name="ZoneTexte 21"/>
          <p:cNvSpPr txBox="1"/>
          <p:nvPr/>
        </p:nvSpPr>
        <p:spPr>
          <a:xfrm>
            <a:off x="4644008" y="4863376"/>
            <a:ext cx="1177447" cy="141334"/>
          </a:xfrm>
          <a:prstGeom prst="roundRect">
            <a:avLst/>
          </a:prstGeom>
          <a:noFill/>
          <a:ln>
            <a:noFill/>
          </a:ln>
        </p:spPr>
        <p:txBody>
          <a:bodyPr wrap="square" lIns="0" tIns="0" rIns="0" bIns="0" rtlCol="0" anchor="ctr">
            <a:noAutofit/>
          </a:bodyPr>
          <a:lstStyle/>
          <a:p>
            <a:pPr algn="ctr"/>
            <a:r>
              <a:rPr lang="fr-CA" sz="1200" b="1" dirty="0">
                <a:solidFill>
                  <a:srgbClr val="1C5489"/>
                </a:solidFill>
                <a:latin typeface="Calibri" panose="020F0502020204030204" pitchFamily="34" charset="0"/>
              </a:rPr>
              <a:t>Conseils</a:t>
            </a:r>
            <a:r>
              <a:rPr lang="fr-CA" sz="1200" dirty="0">
                <a:latin typeface="Calibri" panose="020F0502020204030204" pitchFamily="34" charset="0"/>
              </a:rPr>
              <a:t> </a:t>
            </a:r>
            <a:r>
              <a:rPr lang="fr-CA" sz="1200" b="1" dirty="0">
                <a:solidFill>
                  <a:srgbClr val="1C5489"/>
                </a:solidFill>
                <a:latin typeface="Calibri" panose="020F0502020204030204" pitchFamily="34" charset="0"/>
              </a:rPr>
              <a:t>axés sur la clientèle aisée</a:t>
            </a:r>
            <a:endParaRPr lang="fr-CA" sz="1200" b="1" dirty="0">
              <a:solidFill>
                <a:srgbClr val="1C5489"/>
              </a:solidFill>
              <a:latin typeface="Calibri" panose="020F0502020204030204" pitchFamily="34" charset="0"/>
              <a:cs typeface="Arial"/>
            </a:endParaRPr>
          </a:p>
        </p:txBody>
      </p:sp>
      <p:sp>
        <p:nvSpPr>
          <p:cNvPr id="22" name="ZoneTexte 22"/>
          <p:cNvSpPr txBox="1"/>
          <p:nvPr/>
        </p:nvSpPr>
        <p:spPr>
          <a:xfrm>
            <a:off x="7486205" y="2409323"/>
            <a:ext cx="1406783" cy="131431"/>
          </a:xfrm>
          <a:prstGeom prst="roundRect">
            <a:avLst/>
          </a:prstGeom>
          <a:noFill/>
          <a:ln>
            <a:noFill/>
          </a:ln>
        </p:spPr>
        <p:txBody>
          <a:bodyPr wrap="square" lIns="0" tIns="0" rIns="0" bIns="0" rtlCol="0" anchor="ctr">
            <a:noAutofit/>
          </a:bodyPr>
          <a:lstStyle/>
          <a:p>
            <a:pPr algn="ctr"/>
            <a:r>
              <a:rPr lang="fr-CA" sz="1200" b="1" dirty="0">
                <a:solidFill>
                  <a:srgbClr val="7D1060"/>
                </a:solidFill>
                <a:latin typeface="Calibri" panose="020F0502020204030204" pitchFamily="34" charset="0"/>
              </a:rPr>
              <a:t>Conseils</a:t>
            </a:r>
            <a:r>
              <a:rPr lang="fr-CA" sz="1200" dirty="0">
                <a:latin typeface="Calibri" panose="020F0502020204030204" pitchFamily="34" charset="0"/>
              </a:rPr>
              <a:t> </a:t>
            </a:r>
            <a:r>
              <a:rPr lang="fr-CA" sz="1200" b="1" dirty="0">
                <a:solidFill>
                  <a:srgbClr val="7D1060"/>
                </a:solidFill>
                <a:latin typeface="Calibri" panose="020F0502020204030204" pitchFamily="34" charset="0"/>
              </a:rPr>
              <a:t>axés sur la clientèle à valeur nette élevée</a:t>
            </a:r>
            <a:endParaRPr lang="fr-CA" sz="1200" b="1" dirty="0">
              <a:solidFill>
                <a:srgbClr val="7D1060"/>
              </a:solidFill>
              <a:latin typeface="Calibri" panose="020F0502020204030204" pitchFamily="34" charset="0"/>
              <a:cs typeface="Arial"/>
            </a:endParaRPr>
          </a:p>
        </p:txBody>
      </p:sp>
      <p:sp>
        <p:nvSpPr>
          <p:cNvPr id="23" name="ZoneTexte 24"/>
          <p:cNvSpPr txBox="1"/>
          <p:nvPr/>
        </p:nvSpPr>
        <p:spPr>
          <a:xfrm>
            <a:off x="4716016" y="4452717"/>
            <a:ext cx="717917" cy="141334"/>
          </a:xfrm>
          <a:prstGeom prst="roundRect">
            <a:avLst/>
          </a:prstGeom>
          <a:noFill/>
          <a:ln>
            <a:noFill/>
          </a:ln>
        </p:spPr>
        <p:txBody>
          <a:bodyPr wrap="square" lIns="0" tIns="0" rIns="0" bIns="0" rtlCol="0" anchor="ctr">
            <a:noAutofit/>
          </a:bodyPr>
          <a:lstStyle/>
          <a:p>
            <a:pPr algn="ctr">
              <a:tabLst>
                <a:tab pos="446088" algn="l"/>
              </a:tabLst>
            </a:pPr>
            <a:r>
              <a:rPr lang="fr-CA" sz="900" b="1" dirty="0">
                <a:solidFill>
                  <a:srgbClr val="1C5489"/>
                </a:solidFill>
                <a:latin typeface="Calibri" panose="020F0502020204030204" pitchFamily="34" charset="0"/>
              </a:rPr>
              <a:t>375 $</a:t>
            </a:r>
            <a:r>
              <a:rPr lang="fr-CA" sz="800" b="1" dirty="0">
                <a:solidFill>
                  <a:srgbClr val="1C5489"/>
                </a:solidFill>
                <a:latin typeface="Calibri" panose="020F0502020204030204" pitchFamily="34" charset="0"/>
              </a:rPr>
              <a:t> </a:t>
            </a:r>
            <a:r>
              <a:rPr lang="fr-CA" sz="700" b="1" dirty="0">
                <a:solidFill>
                  <a:srgbClr val="1C5489"/>
                </a:solidFill>
                <a:latin typeface="Calibri" panose="020F0502020204030204" pitchFamily="34" charset="0"/>
              </a:rPr>
              <a:t>Concessionnaires </a:t>
            </a:r>
            <a:endParaRPr lang="fr-CA" sz="700" b="1" dirty="0">
              <a:solidFill>
                <a:srgbClr val="1C5489"/>
              </a:solidFill>
              <a:latin typeface="Calibri" panose="020F0502020204030204" pitchFamily="34" charset="0"/>
              <a:cs typeface="Arial"/>
            </a:endParaRPr>
          </a:p>
        </p:txBody>
      </p:sp>
      <p:sp>
        <p:nvSpPr>
          <p:cNvPr id="24" name="ZoneTexte 25"/>
          <p:cNvSpPr txBox="1"/>
          <p:nvPr/>
        </p:nvSpPr>
        <p:spPr>
          <a:xfrm>
            <a:off x="5580112" y="4450154"/>
            <a:ext cx="531938" cy="143897"/>
          </a:xfrm>
          <a:prstGeom prst="roundRect">
            <a:avLst/>
          </a:prstGeom>
          <a:noFill/>
          <a:ln>
            <a:noFill/>
          </a:ln>
        </p:spPr>
        <p:txBody>
          <a:bodyPr wrap="square" lIns="0" tIns="0" rIns="0" bIns="0" rtlCol="0" anchor="ctr">
            <a:noAutofit/>
          </a:bodyPr>
          <a:lstStyle>
            <a:defPPr>
              <a:defRPr lang="en-US"/>
            </a:defPPr>
            <a:lvl1pPr>
              <a:tabLst>
                <a:tab pos="446088" algn="l"/>
              </a:tabLst>
              <a:defRPr sz="900" b="1">
                <a:solidFill>
                  <a:srgbClr val="1C5489"/>
                </a:solidFill>
                <a:latin typeface="Calibri" panose="020F0502020204030204" pitchFamily="34" charset="0"/>
                <a:cs typeface="Arial"/>
              </a:defRPr>
            </a:lvl1pPr>
          </a:lstStyle>
          <a:p>
            <a:pPr algn="ctr"/>
            <a:r>
              <a:rPr lang="fr-CA" dirty="0"/>
              <a:t>153 $</a:t>
            </a:r>
          </a:p>
          <a:p>
            <a:pPr algn="ctr"/>
            <a:r>
              <a:rPr lang="fr-CA" sz="700" dirty="0"/>
              <a:t>Autres </a:t>
            </a:r>
          </a:p>
        </p:txBody>
      </p:sp>
      <p:sp>
        <p:nvSpPr>
          <p:cNvPr id="25" name="Flèche droite 20"/>
          <p:cNvSpPr/>
          <p:nvPr/>
        </p:nvSpPr>
        <p:spPr>
          <a:xfrm rot="951091">
            <a:off x="5420886" y="2316718"/>
            <a:ext cx="673220" cy="260271"/>
          </a:xfrm>
          <a:prstGeom prst="rightArrow">
            <a:avLst/>
          </a:prstGeom>
          <a:solidFill>
            <a:srgbClr val="7D106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26" name="Flèche droite 27"/>
          <p:cNvSpPr/>
          <p:nvPr/>
        </p:nvSpPr>
        <p:spPr>
          <a:xfrm rot="1842367">
            <a:off x="5016457" y="2822222"/>
            <a:ext cx="989797" cy="334520"/>
          </a:xfrm>
          <a:prstGeom prst="rightArrow">
            <a:avLst/>
          </a:prstGeom>
          <a:solidFill>
            <a:srgbClr val="7D106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27" name="Flèche droite 28"/>
          <p:cNvSpPr/>
          <p:nvPr/>
        </p:nvSpPr>
        <p:spPr>
          <a:xfrm rot="3065615">
            <a:off x="4532403" y="3023825"/>
            <a:ext cx="776230" cy="571518"/>
          </a:xfrm>
          <a:prstGeom prst="rightArrow">
            <a:avLst/>
          </a:prstGeom>
          <a:solidFill>
            <a:srgbClr val="256FB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28" name="Flèche droite 29"/>
          <p:cNvSpPr/>
          <p:nvPr/>
        </p:nvSpPr>
        <p:spPr>
          <a:xfrm rot="5067596">
            <a:off x="3775060" y="3161432"/>
            <a:ext cx="680262" cy="571518"/>
          </a:xfrm>
          <a:prstGeom prst="rightArrow">
            <a:avLst/>
          </a:prstGeom>
          <a:solidFill>
            <a:srgbClr val="256FB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29" name="Flèche droite 30"/>
          <p:cNvSpPr/>
          <p:nvPr/>
        </p:nvSpPr>
        <p:spPr>
          <a:xfrm rot="6637903">
            <a:off x="2953583" y="3121466"/>
            <a:ext cx="776230" cy="571518"/>
          </a:xfrm>
          <a:prstGeom prst="rightArrow">
            <a:avLst/>
          </a:prstGeom>
          <a:solidFill>
            <a:srgbClr val="009F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30" name="Flèche droite 31"/>
          <p:cNvSpPr/>
          <p:nvPr/>
        </p:nvSpPr>
        <p:spPr>
          <a:xfrm rot="7666261">
            <a:off x="2202064" y="3041411"/>
            <a:ext cx="989797" cy="334520"/>
          </a:xfrm>
          <a:prstGeom prst="rightArrow">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31" name="Flèche droite 32"/>
          <p:cNvSpPr/>
          <p:nvPr/>
        </p:nvSpPr>
        <p:spPr>
          <a:xfrm rot="8632512">
            <a:off x="2181223" y="2669796"/>
            <a:ext cx="642080" cy="381701"/>
          </a:xfrm>
          <a:prstGeom prst="rightArrow">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
        <p:nvSpPr>
          <p:cNvPr id="32" name="Flèche droite 33"/>
          <p:cNvSpPr/>
          <p:nvPr/>
        </p:nvSpPr>
        <p:spPr>
          <a:xfrm rot="9468898">
            <a:off x="2185539" y="2468139"/>
            <a:ext cx="327735" cy="82715"/>
          </a:xfrm>
          <a:prstGeom prst="rightArrow">
            <a:avLst/>
          </a:prstGeom>
          <a:solidFill>
            <a:srgbClr val="96C2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CA"/>
          </a:p>
        </p:txBody>
      </p:sp>
    </p:spTree>
    <p:extLst>
      <p:ext uri="{BB962C8B-B14F-4D97-AF65-F5344CB8AC3E}">
        <p14:creationId xmlns:p14="http://schemas.microsoft.com/office/powerpoint/2010/main" val="2546773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49FC8-1ADB-44FD-A52C-E7E1CF5EDC38}"/>
              </a:ext>
            </a:extLst>
          </p:cNvPr>
          <p:cNvSpPr>
            <a:spLocks noGrp="1"/>
          </p:cNvSpPr>
          <p:nvPr>
            <p:ph type="sldNum" sz="quarter" idx="12"/>
          </p:nvPr>
        </p:nvSpPr>
        <p:spPr/>
        <p:txBody>
          <a:bodyPr/>
          <a:lstStyle/>
          <a:p>
            <a:fld id="{86AB923B-19CD-554A-A7CB-5C782A182CEF}" type="slidenum">
              <a:rPr lang="en-US" smtClean="0"/>
              <a:pPr/>
              <a:t>30</a:t>
            </a:fld>
            <a:endParaRPr lang="fr-CA" dirty="0"/>
          </a:p>
        </p:txBody>
      </p:sp>
      <p:sp>
        <p:nvSpPr>
          <p:cNvPr id="3" name="Title 2">
            <a:extLst>
              <a:ext uri="{FF2B5EF4-FFF2-40B4-BE49-F238E27FC236}">
                <a16:creationId xmlns:a16="http://schemas.microsoft.com/office/drawing/2014/main" id="{D4640A58-7FD6-4EC1-AE96-B1263F4863A1}"/>
              </a:ext>
            </a:extLst>
          </p:cNvPr>
          <p:cNvSpPr>
            <a:spLocks noGrp="1"/>
          </p:cNvSpPr>
          <p:nvPr>
            <p:ph type="title"/>
          </p:nvPr>
        </p:nvSpPr>
        <p:spPr/>
        <p:txBody>
          <a:bodyPr/>
          <a:lstStyle/>
          <a:p>
            <a:r>
              <a:rPr lang="fr-CA"/>
              <a:t>Annexes</a:t>
            </a:r>
            <a:endParaRPr lang="fr-CA" dirty="0"/>
          </a:p>
        </p:txBody>
      </p:sp>
      <p:sp>
        <p:nvSpPr>
          <p:cNvPr id="5" name="Text Placeholder 4">
            <a:extLst>
              <a:ext uri="{FF2B5EF4-FFF2-40B4-BE49-F238E27FC236}">
                <a16:creationId xmlns:a16="http://schemas.microsoft.com/office/drawing/2014/main" id="{8FCE8F68-9D5E-400C-B4C7-98A1BBB3DCD3}"/>
              </a:ext>
            </a:extLst>
          </p:cNvPr>
          <p:cNvSpPr>
            <a:spLocks noGrp="1"/>
          </p:cNvSpPr>
          <p:nvPr>
            <p:ph type="body" sz="quarter" idx="14"/>
          </p:nvPr>
        </p:nvSpPr>
        <p:spPr/>
        <p:txBody>
          <a:bodyPr/>
          <a:lstStyle/>
          <a:p>
            <a:r>
              <a:rPr lang="fr-CA"/>
              <a:t>Source : BMO Gestion mondiale d’actifs, au 1</a:t>
            </a:r>
            <a:r>
              <a:rPr lang="fr-CA" baseline="30000"/>
              <a:t>er</a:t>
            </a:r>
            <a:r>
              <a:rPr lang="fr-CA"/>
              <a:t> novembre 2019.</a:t>
            </a:r>
            <a:endParaRPr lang="fr-CA" dirty="0"/>
          </a:p>
        </p:txBody>
      </p:sp>
      <p:grpSp>
        <p:nvGrpSpPr>
          <p:cNvPr id="8" name="Groupe 899"/>
          <p:cNvGrpSpPr/>
          <p:nvPr/>
        </p:nvGrpSpPr>
        <p:grpSpPr>
          <a:xfrm>
            <a:off x="358775" y="1130300"/>
            <a:ext cx="4122738" cy="4525963"/>
            <a:chOff x="358775" y="1130300"/>
            <a:chExt cx="4122738" cy="4525963"/>
          </a:xfrm>
        </p:grpSpPr>
        <p:sp>
          <p:nvSpPr>
            <p:cNvPr id="9" name="AutoShape 3"/>
            <p:cNvSpPr>
              <a:spLocks noChangeAspect="1" noChangeArrowheads="1" noTextEdit="1"/>
            </p:cNvSpPr>
            <p:nvPr/>
          </p:nvSpPr>
          <p:spPr bwMode="auto">
            <a:xfrm>
              <a:off x="358775" y="1130300"/>
              <a:ext cx="41148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grpSp>
          <p:nvGrpSpPr>
            <p:cNvPr id="10" name="Group 205"/>
            <p:cNvGrpSpPr>
              <a:grpSpLocks/>
            </p:cNvGrpSpPr>
            <p:nvPr/>
          </p:nvGrpSpPr>
          <p:grpSpPr bwMode="auto">
            <a:xfrm>
              <a:off x="358775" y="1130300"/>
              <a:ext cx="4114800" cy="4525963"/>
              <a:chOff x="226" y="712"/>
              <a:chExt cx="2592" cy="2851"/>
            </a:xfrm>
          </p:grpSpPr>
          <p:sp>
            <p:nvSpPr>
              <p:cNvPr id="136" name="Rectangle 5"/>
              <p:cNvSpPr>
                <a:spLocks noChangeArrowheads="1"/>
              </p:cNvSpPr>
              <p:nvPr/>
            </p:nvSpPr>
            <p:spPr bwMode="auto">
              <a:xfrm>
                <a:off x="226" y="712"/>
                <a:ext cx="2592" cy="28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37" name="Rectangle 6"/>
              <p:cNvSpPr>
                <a:spLocks noChangeArrowheads="1"/>
              </p:cNvSpPr>
              <p:nvPr/>
            </p:nvSpPr>
            <p:spPr bwMode="auto">
              <a:xfrm>
                <a:off x="324" y="721"/>
                <a:ext cx="9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dirty="0">
                    <a:ln>
                      <a:noFill/>
                    </a:ln>
                    <a:solidFill>
                      <a:srgbClr val="000000"/>
                    </a:solidFill>
                    <a:effectLst/>
                    <a:latin typeface="Calibri" panose="020F0502020204030204" pitchFamily="34" charset="0"/>
                  </a:rPr>
                  <a:t>FNB</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138" name="Rectangle 7"/>
              <p:cNvSpPr>
                <a:spLocks noChangeArrowheads="1"/>
              </p:cNvSpPr>
              <p:nvPr/>
            </p:nvSpPr>
            <p:spPr bwMode="auto">
              <a:xfrm>
                <a:off x="606" y="721"/>
                <a:ext cx="10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a:ln>
                      <a:noFill/>
                    </a:ln>
                    <a:solidFill>
                      <a:srgbClr val="000000"/>
                    </a:solidFill>
                    <a:effectLst/>
                    <a:latin typeface="Calibri" panose="020F0502020204030204" pitchFamily="34" charset="0"/>
                  </a:rPr>
                  <a:t>1 an</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39" name="Rectangle 8"/>
              <p:cNvSpPr>
                <a:spLocks noChangeArrowheads="1"/>
              </p:cNvSpPr>
              <p:nvPr/>
            </p:nvSpPr>
            <p:spPr bwMode="auto">
              <a:xfrm>
                <a:off x="959" y="721"/>
                <a:ext cx="12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a:ln>
                      <a:noFill/>
                    </a:ln>
                    <a:solidFill>
                      <a:srgbClr val="000000"/>
                    </a:solidFill>
                    <a:effectLst/>
                    <a:latin typeface="Calibri" panose="020F0502020204030204" pitchFamily="34" charset="0"/>
                  </a:rPr>
                  <a:t>3 ans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40" name="Rectangle 9"/>
              <p:cNvSpPr>
                <a:spLocks noChangeArrowheads="1"/>
              </p:cNvSpPr>
              <p:nvPr/>
            </p:nvSpPr>
            <p:spPr bwMode="auto">
              <a:xfrm>
                <a:off x="1312" y="721"/>
                <a:ext cx="12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a:ln>
                      <a:noFill/>
                    </a:ln>
                    <a:solidFill>
                      <a:srgbClr val="000000"/>
                    </a:solidFill>
                    <a:effectLst/>
                    <a:latin typeface="Calibri" panose="020F0502020204030204" pitchFamily="34" charset="0"/>
                  </a:rPr>
                  <a:t>5 ans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41" name="Rectangle 10"/>
              <p:cNvSpPr>
                <a:spLocks noChangeArrowheads="1"/>
              </p:cNvSpPr>
              <p:nvPr/>
            </p:nvSpPr>
            <p:spPr bwMode="auto">
              <a:xfrm>
                <a:off x="1638" y="721"/>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dirty="0">
                    <a:ln>
                      <a:noFill/>
                    </a:ln>
                    <a:solidFill>
                      <a:srgbClr val="000000"/>
                    </a:solidFill>
                    <a:effectLst/>
                    <a:latin typeface="Calibri" panose="020F0502020204030204" pitchFamily="34" charset="0"/>
                  </a:rPr>
                  <a:t>10 ans</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142" name="Rectangle 11"/>
              <p:cNvSpPr>
                <a:spLocks noChangeArrowheads="1"/>
              </p:cNvSpPr>
              <p:nvPr/>
            </p:nvSpPr>
            <p:spPr bwMode="auto">
              <a:xfrm>
                <a:off x="1929" y="721"/>
                <a:ext cx="42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dirty="0">
                    <a:ln>
                      <a:noFill/>
                    </a:ln>
                    <a:solidFill>
                      <a:srgbClr val="000000"/>
                    </a:solidFill>
                    <a:effectLst/>
                    <a:latin typeface="Calibri" panose="020F0502020204030204" pitchFamily="34" charset="0"/>
                  </a:rPr>
                  <a:t>Depuis la création</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143" name="Rectangle 12"/>
              <p:cNvSpPr>
                <a:spLocks noChangeArrowheads="1"/>
              </p:cNvSpPr>
              <p:nvPr/>
            </p:nvSpPr>
            <p:spPr bwMode="auto">
              <a:xfrm>
                <a:off x="2394" y="721"/>
                <a:ext cx="39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dirty="0">
                    <a:ln>
                      <a:noFill/>
                    </a:ln>
                    <a:solidFill>
                      <a:srgbClr val="000000"/>
                    </a:solidFill>
                    <a:effectLst/>
                    <a:latin typeface="Calibri" panose="020F0502020204030204" pitchFamily="34" charset="0"/>
                  </a:rPr>
                  <a:t>Date de création</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144" name="Rectangle 13"/>
              <p:cNvSpPr>
                <a:spLocks noChangeArrowheads="1"/>
              </p:cNvSpPr>
              <p:nvPr/>
            </p:nvSpPr>
            <p:spPr bwMode="auto">
              <a:xfrm>
                <a:off x="315" y="810"/>
                <a:ext cx="9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ZCN</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45" name="Rectangle 14"/>
              <p:cNvSpPr>
                <a:spLocks noChangeArrowheads="1"/>
              </p:cNvSpPr>
              <p:nvPr/>
            </p:nvSpPr>
            <p:spPr bwMode="auto">
              <a:xfrm>
                <a:off x="619" y="81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dirty="0">
                    <a:ln>
                      <a:noFill/>
                    </a:ln>
                    <a:solidFill>
                      <a:srgbClr val="000000"/>
                    </a:solidFill>
                    <a:effectLst/>
                    <a:latin typeface="Calibri" panose="020F0502020204030204" pitchFamily="34" charset="0"/>
                  </a:rPr>
                  <a:t>13,25</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146" name="Rectangle 15"/>
              <p:cNvSpPr>
                <a:spLocks noChangeArrowheads="1"/>
              </p:cNvSpPr>
              <p:nvPr/>
            </p:nvSpPr>
            <p:spPr bwMode="auto">
              <a:xfrm>
                <a:off x="990" y="81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6,83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47" name="Rectangle 16"/>
              <p:cNvSpPr>
                <a:spLocks noChangeArrowheads="1"/>
              </p:cNvSpPr>
              <p:nvPr/>
            </p:nvSpPr>
            <p:spPr bwMode="auto">
              <a:xfrm>
                <a:off x="1343" y="81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5,77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48" name="Rectangle 17"/>
              <p:cNvSpPr>
                <a:spLocks noChangeArrowheads="1"/>
              </p:cNvSpPr>
              <p:nvPr/>
            </p:nvSpPr>
            <p:spPr bwMode="auto">
              <a:xfrm>
                <a:off x="1683" y="81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6,68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49" name="Rectangle 18"/>
              <p:cNvSpPr>
                <a:spLocks noChangeArrowheads="1"/>
              </p:cNvSpPr>
              <p:nvPr/>
            </p:nvSpPr>
            <p:spPr bwMode="auto">
              <a:xfrm>
                <a:off x="2085" y="81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6,79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0" name="Rectangle 19"/>
              <p:cNvSpPr>
                <a:spLocks noChangeArrowheads="1"/>
              </p:cNvSpPr>
              <p:nvPr/>
            </p:nvSpPr>
            <p:spPr bwMode="auto">
              <a:xfrm>
                <a:off x="2447" y="810"/>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dirty="0">
                    <a:ln>
                      <a:noFill/>
                    </a:ln>
                    <a:solidFill>
                      <a:srgbClr val="000000"/>
                    </a:solidFill>
                    <a:effectLst/>
                    <a:latin typeface="Calibri" panose="020F0502020204030204" pitchFamily="34" charset="0"/>
                  </a:rPr>
                  <a:t>2009-05-30</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151" name="Rectangle 20"/>
              <p:cNvSpPr>
                <a:spLocks noChangeArrowheads="1"/>
              </p:cNvSpPr>
              <p:nvPr/>
            </p:nvSpPr>
            <p:spPr bwMode="auto">
              <a:xfrm>
                <a:off x="324" y="899"/>
                <a:ext cx="8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ZLB</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2" name="Rectangle 21"/>
              <p:cNvSpPr>
                <a:spLocks noChangeArrowheads="1"/>
              </p:cNvSpPr>
              <p:nvPr/>
            </p:nvSpPr>
            <p:spPr bwMode="auto">
              <a:xfrm>
                <a:off x="619" y="899"/>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20,47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3" name="Rectangle 22"/>
              <p:cNvSpPr>
                <a:spLocks noChangeArrowheads="1"/>
              </p:cNvSpPr>
              <p:nvPr/>
            </p:nvSpPr>
            <p:spPr bwMode="auto">
              <a:xfrm>
                <a:off x="990" y="89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9,16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4" name="Rectangle 23"/>
              <p:cNvSpPr>
                <a:spLocks noChangeArrowheads="1"/>
              </p:cNvSpPr>
              <p:nvPr/>
            </p:nvSpPr>
            <p:spPr bwMode="auto">
              <a:xfrm>
                <a:off x="1325" y="899"/>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10,05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5" name="Rectangle 24"/>
              <p:cNvSpPr>
                <a:spLocks noChangeArrowheads="1"/>
              </p:cNvSpPr>
              <p:nvPr/>
            </p:nvSpPr>
            <p:spPr bwMode="auto">
              <a:xfrm>
                <a:off x="2067" y="899"/>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13,38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6" name="Rectangle 25"/>
              <p:cNvSpPr>
                <a:spLocks noChangeArrowheads="1"/>
              </p:cNvSpPr>
              <p:nvPr/>
            </p:nvSpPr>
            <p:spPr bwMode="auto">
              <a:xfrm>
                <a:off x="2447" y="899"/>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2011-10-22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7" name="Rectangle 26"/>
              <p:cNvSpPr>
                <a:spLocks noChangeArrowheads="1"/>
              </p:cNvSpPr>
              <p:nvPr/>
            </p:nvSpPr>
            <p:spPr bwMode="auto">
              <a:xfrm>
                <a:off x="315" y="988"/>
                <a:ext cx="9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ZDV</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8" name="Rectangle 27"/>
              <p:cNvSpPr>
                <a:spLocks noChangeArrowheads="1"/>
              </p:cNvSpPr>
              <p:nvPr/>
            </p:nvSpPr>
            <p:spPr bwMode="auto">
              <a:xfrm>
                <a:off x="619" y="988"/>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12,87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59" name="Rectangle 28"/>
              <p:cNvSpPr>
                <a:spLocks noChangeArrowheads="1"/>
              </p:cNvSpPr>
              <p:nvPr/>
            </p:nvSpPr>
            <p:spPr bwMode="auto">
              <a:xfrm>
                <a:off x="990" y="98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6,65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0" name="Rectangle 29"/>
              <p:cNvSpPr>
                <a:spLocks noChangeArrowheads="1"/>
              </p:cNvSpPr>
              <p:nvPr/>
            </p:nvSpPr>
            <p:spPr bwMode="auto">
              <a:xfrm>
                <a:off x="1343" y="98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4,08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1" name="Rectangle 30"/>
              <p:cNvSpPr>
                <a:spLocks noChangeArrowheads="1"/>
              </p:cNvSpPr>
              <p:nvPr/>
            </p:nvSpPr>
            <p:spPr bwMode="auto">
              <a:xfrm>
                <a:off x="2085" y="98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6,40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2" name="Rectangle 31"/>
              <p:cNvSpPr>
                <a:spLocks noChangeArrowheads="1"/>
              </p:cNvSpPr>
              <p:nvPr/>
            </p:nvSpPr>
            <p:spPr bwMode="auto">
              <a:xfrm>
                <a:off x="2447" y="988"/>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dirty="0">
                    <a:ln>
                      <a:noFill/>
                    </a:ln>
                    <a:solidFill>
                      <a:srgbClr val="000000"/>
                    </a:solidFill>
                    <a:effectLst/>
                    <a:latin typeface="Calibri" panose="020F0502020204030204" pitchFamily="34" charset="0"/>
                  </a:rPr>
                  <a:t>2011-10-22</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163" name="Rectangle 32"/>
              <p:cNvSpPr>
                <a:spLocks noChangeArrowheads="1"/>
              </p:cNvSpPr>
              <p:nvPr/>
            </p:nvSpPr>
            <p:spPr bwMode="auto">
              <a:xfrm>
                <a:off x="311" y="1077"/>
                <a:ext cx="10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ZWC</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4" name="Rectangle 33"/>
              <p:cNvSpPr>
                <a:spLocks noChangeArrowheads="1"/>
              </p:cNvSpPr>
              <p:nvPr/>
            </p:nvSpPr>
            <p:spPr bwMode="auto">
              <a:xfrm>
                <a:off x="619" y="107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10,49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5" name="Rectangle 34"/>
              <p:cNvSpPr>
                <a:spLocks noChangeArrowheads="1"/>
              </p:cNvSpPr>
              <p:nvPr/>
            </p:nvSpPr>
            <p:spPr bwMode="auto">
              <a:xfrm>
                <a:off x="2085" y="107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3,69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6" name="Rectangle 35"/>
              <p:cNvSpPr>
                <a:spLocks noChangeArrowheads="1"/>
              </p:cNvSpPr>
              <p:nvPr/>
            </p:nvSpPr>
            <p:spPr bwMode="auto">
              <a:xfrm>
                <a:off x="2447" y="1077"/>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2017-02-10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7" name="Rectangle 36"/>
              <p:cNvSpPr>
                <a:spLocks noChangeArrowheads="1"/>
              </p:cNvSpPr>
              <p:nvPr/>
            </p:nvSpPr>
            <p:spPr bwMode="auto">
              <a:xfrm>
                <a:off x="320" y="1166"/>
                <a:ext cx="8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ZVC</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8" name="Rectangle 37"/>
              <p:cNvSpPr>
                <a:spLocks noChangeArrowheads="1"/>
              </p:cNvSpPr>
              <p:nvPr/>
            </p:nvSpPr>
            <p:spPr bwMode="auto">
              <a:xfrm>
                <a:off x="637" y="116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6,24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69" name="Rectangle 38"/>
              <p:cNvSpPr>
                <a:spLocks noChangeArrowheads="1"/>
              </p:cNvSpPr>
              <p:nvPr/>
            </p:nvSpPr>
            <p:spPr bwMode="auto">
              <a:xfrm>
                <a:off x="2085" y="116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2,16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0" name="Rectangle 39"/>
              <p:cNvSpPr>
                <a:spLocks noChangeArrowheads="1"/>
              </p:cNvSpPr>
              <p:nvPr/>
            </p:nvSpPr>
            <p:spPr bwMode="auto">
              <a:xfrm>
                <a:off x="2447" y="1166"/>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2017-10-05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1" name="Rectangle 40"/>
              <p:cNvSpPr>
                <a:spLocks noChangeArrowheads="1"/>
              </p:cNvSpPr>
              <p:nvPr/>
            </p:nvSpPr>
            <p:spPr bwMode="auto">
              <a:xfrm>
                <a:off x="324" y="1255"/>
                <a:ext cx="8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ZSP</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2" name="Rectangle 41"/>
              <p:cNvSpPr>
                <a:spLocks noChangeArrowheads="1"/>
              </p:cNvSpPr>
              <p:nvPr/>
            </p:nvSpPr>
            <p:spPr bwMode="auto">
              <a:xfrm>
                <a:off x="619" y="125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13,89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3" name="Rectangle 42"/>
              <p:cNvSpPr>
                <a:spLocks noChangeArrowheads="1"/>
              </p:cNvSpPr>
              <p:nvPr/>
            </p:nvSpPr>
            <p:spPr bwMode="auto">
              <a:xfrm>
                <a:off x="972" y="125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13,81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4" name="Rectangle 43"/>
              <p:cNvSpPr>
                <a:spLocks noChangeArrowheads="1"/>
              </p:cNvSpPr>
              <p:nvPr/>
            </p:nvSpPr>
            <p:spPr bwMode="auto">
              <a:xfrm>
                <a:off x="1325" y="125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14,21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5" name="Rectangle 44"/>
              <p:cNvSpPr>
                <a:spLocks noChangeArrowheads="1"/>
              </p:cNvSpPr>
              <p:nvPr/>
            </p:nvSpPr>
            <p:spPr bwMode="auto">
              <a:xfrm>
                <a:off x="2067" y="125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18,65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6" name="Rectangle 45"/>
              <p:cNvSpPr>
                <a:spLocks noChangeArrowheads="1"/>
              </p:cNvSpPr>
              <p:nvPr/>
            </p:nvSpPr>
            <p:spPr bwMode="auto">
              <a:xfrm>
                <a:off x="2447" y="1255"/>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2012-11-15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7" name="Rectangle 46"/>
              <p:cNvSpPr>
                <a:spLocks noChangeArrowheads="1"/>
              </p:cNvSpPr>
              <p:nvPr/>
            </p:nvSpPr>
            <p:spPr bwMode="auto">
              <a:xfrm>
                <a:off x="311" y="1344"/>
                <a:ext cx="10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ZQQ</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8" name="Rectangle 47"/>
              <p:cNvSpPr>
                <a:spLocks noChangeArrowheads="1"/>
              </p:cNvSpPr>
              <p:nvPr/>
            </p:nvSpPr>
            <p:spPr bwMode="auto">
              <a:xfrm>
                <a:off x="619" y="134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14,66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79" name="Rectangle 48"/>
              <p:cNvSpPr>
                <a:spLocks noChangeArrowheads="1"/>
              </p:cNvSpPr>
              <p:nvPr/>
            </p:nvSpPr>
            <p:spPr bwMode="auto">
              <a:xfrm>
                <a:off x="972" y="134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18,27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0" name="Rectangle 49"/>
              <p:cNvSpPr>
                <a:spLocks noChangeArrowheads="1"/>
              </p:cNvSpPr>
              <p:nvPr/>
            </p:nvSpPr>
            <p:spPr bwMode="auto">
              <a:xfrm>
                <a:off x="1325" y="134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14,42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1" name="Rectangle 50"/>
              <p:cNvSpPr>
                <a:spLocks noChangeArrowheads="1"/>
              </p:cNvSpPr>
              <p:nvPr/>
            </p:nvSpPr>
            <p:spPr bwMode="auto">
              <a:xfrm>
                <a:off x="2067" y="134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16,08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2" name="Rectangle 51"/>
              <p:cNvSpPr>
                <a:spLocks noChangeArrowheads="1"/>
              </p:cNvSpPr>
              <p:nvPr/>
            </p:nvSpPr>
            <p:spPr bwMode="auto">
              <a:xfrm>
                <a:off x="2447" y="1344"/>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3" name="Rectangle 52"/>
              <p:cNvSpPr>
                <a:spLocks noChangeArrowheads="1"/>
              </p:cNvSpPr>
              <p:nvPr/>
            </p:nvSpPr>
            <p:spPr bwMode="auto">
              <a:xfrm>
                <a:off x="315" y="1432"/>
                <a:ext cx="10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ZUQ</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4" name="Rectangle 53"/>
              <p:cNvSpPr>
                <a:spLocks noChangeArrowheads="1"/>
              </p:cNvSpPr>
              <p:nvPr/>
            </p:nvSpPr>
            <p:spPr bwMode="auto">
              <a:xfrm>
                <a:off x="619" y="1432"/>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18,73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5" name="Rectangle 54"/>
              <p:cNvSpPr>
                <a:spLocks noChangeArrowheads="1"/>
              </p:cNvSpPr>
              <p:nvPr/>
            </p:nvSpPr>
            <p:spPr bwMode="auto">
              <a:xfrm>
                <a:off x="972" y="1432"/>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16,54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6" name="Rectangle 55"/>
              <p:cNvSpPr>
                <a:spLocks noChangeArrowheads="1"/>
              </p:cNvSpPr>
              <p:nvPr/>
            </p:nvSpPr>
            <p:spPr bwMode="auto">
              <a:xfrm>
                <a:off x="2067" y="1432"/>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15,92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7" name="Rectangle 56"/>
              <p:cNvSpPr>
                <a:spLocks noChangeArrowheads="1"/>
              </p:cNvSpPr>
              <p:nvPr/>
            </p:nvSpPr>
            <p:spPr bwMode="auto">
              <a:xfrm>
                <a:off x="2447" y="1432"/>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2014-11-06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8" name="Rectangle 57"/>
              <p:cNvSpPr>
                <a:spLocks noChangeArrowheads="1"/>
              </p:cNvSpPr>
              <p:nvPr/>
            </p:nvSpPr>
            <p:spPr bwMode="auto">
              <a:xfrm>
                <a:off x="324" y="1521"/>
                <a:ext cx="7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ZDJ</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89" name="Rectangle 58"/>
              <p:cNvSpPr>
                <a:spLocks noChangeArrowheads="1"/>
              </p:cNvSpPr>
              <p:nvPr/>
            </p:nvSpPr>
            <p:spPr bwMode="auto">
              <a:xfrm>
                <a:off x="637" y="152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7,87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0" name="Rectangle 59"/>
              <p:cNvSpPr>
                <a:spLocks noChangeArrowheads="1"/>
              </p:cNvSpPr>
              <p:nvPr/>
            </p:nvSpPr>
            <p:spPr bwMode="auto">
              <a:xfrm>
                <a:off x="972" y="1521"/>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14,86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1" name="Rectangle 60"/>
              <p:cNvSpPr>
                <a:spLocks noChangeArrowheads="1"/>
              </p:cNvSpPr>
              <p:nvPr/>
            </p:nvSpPr>
            <p:spPr bwMode="auto">
              <a:xfrm>
                <a:off x="1325" y="1521"/>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10,51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2" name="Rectangle 61"/>
              <p:cNvSpPr>
                <a:spLocks noChangeArrowheads="1"/>
              </p:cNvSpPr>
              <p:nvPr/>
            </p:nvSpPr>
            <p:spPr bwMode="auto">
              <a:xfrm>
                <a:off x="1670" y="1521"/>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12,29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3" name="Rectangle 62"/>
              <p:cNvSpPr>
                <a:spLocks noChangeArrowheads="1"/>
              </p:cNvSpPr>
              <p:nvPr/>
            </p:nvSpPr>
            <p:spPr bwMode="auto">
              <a:xfrm>
                <a:off x="2067" y="1521"/>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13,22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4" name="Rectangle 63"/>
              <p:cNvSpPr>
                <a:spLocks noChangeArrowheads="1"/>
              </p:cNvSpPr>
              <p:nvPr/>
            </p:nvSpPr>
            <p:spPr bwMode="auto">
              <a:xfrm>
                <a:off x="2447" y="1521"/>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2009-05-30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5" name="Rectangle 64"/>
              <p:cNvSpPr>
                <a:spLocks noChangeArrowheads="1"/>
              </p:cNvSpPr>
              <p:nvPr/>
            </p:nvSpPr>
            <p:spPr bwMode="auto">
              <a:xfrm>
                <a:off x="324" y="1610"/>
                <a:ext cx="8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ZLU</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6" name="Rectangle 65"/>
              <p:cNvSpPr>
                <a:spLocks noChangeArrowheads="1"/>
              </p:cNvSpPr>
              <p:nvPr/>
            </p:nvSpPr>
            <p:spPr bwMode="auto">
              <a:xfrm>
                <a:off x="619" y="161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16,77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7" name="Rectangle 66"/>
              <p:cNvSpPr>
                <a:spLocks noChangeArrowheads="1"/>
              </p:cNvSpPr>
              <p:nvPr/>
            </p:nvSpPr>
            <p:spPr bwMode="auto">
              <a:xfrm>
                <a:off x="972" y="161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11,35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8" name="Rectangle 67"/>
              <p:cNvSpPr>
                <a:spLocks noChangeArrowheads="1"/>
              </p:cNvSpPr>
              <p:nvPr/>
            </p:nvSpPr>
            <p:spPr bwMode="auto">
              <a:xfrm>
                <a:off x="1325" y="161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14,42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199" name="Rectangle 68"/>
              <p:cNvSpPr>
                <a:spLocks noChangeArrowheads="1"/>
              </p:cNvSpPr>
              <p:nvPr/>
            </p:nvSpPr>
            <p:spPr bwMode="auto">
              <a:xfrm>
                <a:off x="2067" y="161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17,29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0" name="Rectangle 69"/>
              <p:cNvSpPr>
                <a:spLocks noChangeArrowheads="1"/>
              </p:cNvSpPr>
              <p:nvPr/>
            </p:nvSpPr>
            <p:spPr bwMode="auto">
              <a:xfrm>
                <a:off x="2447" y="1610"/>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2013-03-20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1" name="Rectangle 70"/>
              <p:cNvSpPr>
                <a:spLocks noChangeArrowheads="1"/>
              </p:cNvSpPr>
              <p:nvPr/>
            </p:nvSpPr>
            <p:spPr bwMode="auto">
              <a:xfrm>
                <a:off x="320" y="1699"/>
                <a:ext cx="8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ZDY</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2" name="Rectangle 71"/>
              <p:cNvSpPr>
                <a:spLocks noChangeArrowheads="1"/>
              </p:cNvSpPr>
              <p:nvPr/>
            </p:nvSpPr>
            <p:spPr bwMode="auto">
              <a:xfrm>
                <a:off x="619" y="1699"/>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10,03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3" name="Rectangle 72"/>
              <p:cNvSpPr>
                <a:spLocks noChangeArrowheads="1"/>
              </p:cNvSpPr>
              <p:nvPr/>
            </p:nvSpPr>
            <p:spPr bwMode="auto">
              <a:xfrm>
                <a:off x="990" y="169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9,89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4" name="Rectangle 73"/>
              <p:cNvSpPr>
                <a:spLocks noChangeArrowheads="1"/>
              </p:cNvSpPr>
              <p:nvPr/>
            </p:nvSpPr>
            <p:spPr bwMode="auto">
              <a:xfrm>
                <a:off x="1325" y="1699"/>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13,50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5" name="Rectangle 74"/>
              <p:cNvSpPr>
                <a:spLocks noChangeArrowheads="1"/>
              </p:cNvSpPr>
              <p:nvPr/>
            </p:nvSpPr>
            <p:spPr bwMode="auto">
              <a:xfrm>
                <a:off x="2067" y="1699"/>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15,93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6" name="Rectangle 75"/>
              <p:cNvSpPr>
                <a:spLocks noChangeArrowheads="1"/>
              </p:cNvSpPr>
              <p:nvPr/>
            </p:nvSpPr>
            <p:spPr bwMode="auto">
              <a:xfrm>
                <a:off x="2447" y="1699"/>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2013-03-20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7" name="Rectangle 76"/>
              <p:cNvSpPr>
                <a:spLocks noChangeArrowheads="1"/>
              </p:cNvSpPr>
              <p:nvPr/>
            </p:nvSpPr>
            <p:spPr bwMode="auto">
              <a:xfrm>
                <a:off x="315" y="1788"/>
                <a:ext cx="9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ZVU</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8" name="Rectangle 77"/>
              <p:cNvSpPr>
                <a:spLocks noChangeArrowheads="1"/>
              </p:cNvSpPr>
              <p:nvPr/>
            </p:nvSpPr>
            <p:spPr bwMode="auto">
              <a:xfrm>
                <a:off x="637" y="178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4,31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09" name="Rectangle 78"/>
              <p:cNvSpPr>
                <a:spLocks noChangeArrowheads="1"/>
              </p:cNvSpPr>
              <p:nvPr/>
            </p:nvSpPr>
            <p:spPr bwMode="auto">
              <a:xfrm>
                <a:off x="2085" y="178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8,27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0" name="Rectangle 79"/>
              <p:cNvSpPr>
                <a:spLocks noChangeArrowheads="1"/>
              </p:cNvSpPr>
              <p:nvPr/>
            </p:nvSpPr>
            <p:spPr bwMode="auto">
              <a:xfrm>
                <a:off x="2447" y="1788"/>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2017-10-05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1" name="Rectangle 80"/>
              <p:cNvSpPr>
                <a:spLocks noChangeArrowheads="1"/>
              </p:cNvSpPr>
              <p:nvPr/>
            </p:nvSpPr>
            <p:spPr bwMode="auto">
              <a:xfrm>
                <a:off x="306" y="1877"/>
                <a:ext cx="11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ZWH</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2" name="Rectangle 81"/>
              <p:cNvSpPr>
                <a:spLocks noChangeArrowheads="1"/>
              </p:cNvSpPr>
              <p:nvPr/>
            </p:nvSpPr>
            <p:spPr bwMode="auto">
              <a:xfrm>
                <a:off x="619" y="187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13,17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3" name="Rectangle 82"/>
              <p:cNvSpPr>
                <a:spLocks noChangeArrowheads="1"/>
              </p:cNvSpPr>
              <p:nvPr/>
            </p:nvSpPr>
            <p:spPr bwMode="auto">
              <a:xfrm>
                <a:off x="990" y="187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8,45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4" name="Rectangle 83"/>
              <p:cNvSpPr>
                <a:spLocks noChangeArrowheads="1"/>
              </p:cNvSpPr>
              <p:nvPr/>
            </p:nvSpPr>
            <p:spPr bwMode="auto">
              <a:xfrm>
                <a:off x="1325" y="187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11,59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5" name="Rectangle 84"/>
              <p:cNvSpPr>
                <a:spLocks noChangeArrowheads="1"/>
              </p:cNvSpPr>
              <p:nvPr/>
            </p:nvSpPr>
            <p:spPr bwMode="auto">
              <a:xfrm>
                <a:off x="2067" y="187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12,46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6" name="Rectangle 85"/>
              <p:cNvSpPr>
                <a:spLocks noChangeArrowheads="1"/>
              </p:cNvSpPr>
              <p:nvPr/>
            </p:nvSpPr>
            <p:spPr bwMode="auto">
              <a:xfrm>
                <a:off x="2447" y="1877"/>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2014-02-11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7" name="Rectangle 86"/>
              <p:cNvSpPr>
                <a:spLocks noChangeArrowheads="1"/>
              </p:cNvSpPr>
              <p:nvPr/>
            </p:nvSpPr>
            <p:spPr bwMode="auto">
              <a:xfrm>
                <a:off x="306" y="1966"/>
                <a:ext cx="10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ZWA</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8" name="Rectangle 87"/>
              <p:cNvSpPr>
                <a:spLocks noChangeArrowheads="1"/>
              </p:cNvSpPr>
              <p:nvPr/>
            </p:nvSpPr>
            <p:spPr bwMode="auto">
              <a:xfrm>
                <a:off x="637" y="196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7,09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19" name="Rectangle 88"/>
              <p:cNvSpPr>
                <a:spLocks noChangeArrowheads="1"/>
              </p:cNvSpPr>
              <p:nvPr/>
            </p:nvSpPr>
            <p:spPr bwMode="auto">
              <a:xfrm>
                <a:off x="972" y="1966"/>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12,09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0" name="Rectangle 89"/>
              <p:cNvSpPr>
                <a:spLocks noChangeArrowheads="1"/>
              </p:cNvSpPr>
              <p:nvPr/>
            </p:nvSpPr>
            <p:spPr bwMode="auto">
              <a:xfrm>
                <a:off x="1343" y="196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8,55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1" name="Rectangle 90"/>
              <p:cNvSpPr>
                <a:spLocks noChangeArrowheads="1"/>
              </p:cNvSpPr>
              <p:nvPr/>
            </p:nvSpPr>
            <p:spPr bwMode="auto">
              <a:xfrm>
                <a:off x="2067" y="1966"/>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10,78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2" name="Rectangle 91"/>
              <p:cNvSpPr>
                <a:spLocks noChangeArrowheads="1"/>
              </p:cNvSpPr>
              <p:nvPr/>
            </p:nvSpPr>
            <p:spPr bwMode="auto">
              <a:xfrm>
                <a:off x="2447" y="1966"/>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2011-10-21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3" name="Rectangle 92"/>
              <p:cNvSpPr>
                <a:spLocks noChangeArrowheads="1"/>
              </p:cNvSpPr>
              <p:nvPr/>
            </p:nvSpPr>
            <p:spPr bwMode="auto">
              <a:xfrm>
                <a:off x="320" y="2055"/>
                <a:ext cx="8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ZEA</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4" name="Rectangle 93"/>
              <p:cNvSpPr>
                <a:spLocks noChangeArrowheads="1"/>
              </p:cNvSpPr>
              <p:nvPr/>
            </p:nvSpPr>
            <p:spPr bwMode="auto">
              <a:xfrm>
                <a:off x="619" y="205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11,40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5" name="Rectangle 94"/>
              <p:cNvSpPr>
                <a:spLocks noChangeArrowheads="1"/>
              </p:cNvSpPr>
              <p:nvPr/>
            </p:nvSpPr>
            <p:spPr bwMode="auto">
              <a:xfrm>
                <a:off x="990" y="2055"/>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7,85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6" name="Rectangle 95"/>
              <p:cNvSpPr>
                <a:spLocks noChangeArrowheads="1"/>
              </p:cNvSpPr>
              <p:nvPr/>
            </p:nvSpPr>
            <p:spPr bwMode="auto">
              <a:xfrm>
                <a:off x="1343" y="2055"/>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7,92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7" name="Rectangle 96"/>
              <p:cNvSpPr>
                <a:spLocks noChangeArrowheads="1"/>
              </p:cNvSpPr>
              <p:nvPr/>
            </p:nvSpPr>
            <p:spPr bwMode="auto">
              <a:xfrm>
                <a:off x="2085" y="2055"/>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6,94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8" name="Rectangle 97"/>
              <p:cNvSpPr>
                <a:spLocks noChangeArrowheads="1"/>
              </p:cNvSpPr>
              <p:nvPr/>
            </p:nvSpPr>
            <p:spPr bwMode="auto">
              <a:xfrm>
                <a:off x="2447" y="2055"/>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2014-02-11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29" name="Rectangle 98"/>
              <p:cNvSpPr>
                <a:spLocks noChangeArrowheads="1"/>
              </p:cNvSpPr>
              <p:nvPr/>
            </p:nvSpPr>
            <p:spPr bwMode="auto">
              <a:xfrm>
                <a:off x="320" y="2144"/>
                <a:ext cx="9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ZEQ</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0" name="Rectangle 99"/>
              <p:cNvSpPr>
                <a:spLocks noChangeArrowheads="1"/>
              </p:cNvSpPr>
              <p:nvPr/>
            </p:nvSpPr>
            <p:spPr bwMode="auto">
              <a:xfrm>
                <a:off x="619" y="214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20,79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1" name="Rectangle 100"/>
              <p:cNvSpPr>
                <a:spLocks noChangeArrowheads="1"/>
              </p:cNvSpPr>
              <p:nvPr/>
            </p:nvSpPr>
            <p:spPr bwMode="auto">
              <a:xfrm>
                <a:off x="972" y="214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11,79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2" name="Rectangle 101"/>
              <p:cNvSpPr>
                <a:spLocks noChangeArrowheads="1"/>
              </p:cNvSpPr>
              <p:nvPr/>
            </p:nvSpPr>
            <p:spPr bwMode="auto">
              <a:xfrm>
                <a:off x="1325" y="214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10,34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3" name="Rectangle 102"/>
              <p:cNvSpPr>
                <a:spLocks noChangeArrowheads="1"/>
              </p:cNvSpPr>
              <p:nvPr/>
            </p:nvSpPr>
            <p:spPr bwMode="auto">
              <a:xfrm>
                <a:off x="2067" y="214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10,16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4" name="Rectangle 103"/>
              <p:cNvSpPr>
                <a:spLocks noChangeArrowheads="1"/>
              </p:cNvSpPr>
              <p:nvPr/>
            </p:nvSpPr>
            <p:spPr bwMode="auto">
              <a:xfrm>
                <a:off x="2447" y="2144"/>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2014-02-11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5" name="Rectangle 104"/>
              <p:cNvSpPr>
                <a:spLocks noChangeArrowheads="1"/>
              </p:cNvSpPr>
              <p:nvPr/>
            </p:nvSpPr>
            <p:spPr bwMode="auto">
              <a:xfrm>
                <a:off x="315" y="2233"/>
                <a:ext cx="10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ZGQ</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6" name="Rectangle 105"/>
              <p:cNvSpPr>
                <a:spLocks noChangeArrowheads="1"/>
              </p:cNvSpPr>
              <p:nvPr/>
            </p:nvSpPr>
            <p:spPr bwMode="auto">
              <a:xfrm>
                <a:off x="619" y="2233"/>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17,19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7" name="Rectangle 106"/>
              <p:cNvSpPr>
                <a:spLocks noChangeArrowheads="1"/>
              </p:cNvSpPr>
              <p:nvPr/>
            </p:nvSpPr>
            <p:spPr bwMode="auto">
              <a:xfrm>
                <a:off x="972" y="2233"/>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13,75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8" name="Rectangle 107"/>
              <p:cNvSpPr>
                <a:spLocks noChangeArrowheads="1"/>
              </p:cNvSpPr>
              <p:nvPr/>
            </p:nvSpPr>
            <p:spPr bwMode="auto">
              <a:xfrm>
                <a:off x="2067" y="2233"/>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13,22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39" name="Rectangle 108"/>
              <p:cNvSpPr>
                <a:spLocks noChangeArrowheads="1"/>
              </p:cNvSpPr>
              <p:nvPr/>
            </p:nvSpPr>
            <p:spPr bwMode="auto">
              <a:xfrm>
                <a:off x="2447" y="2233"/>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2014-11-06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0" name="Rectangle 109"/>
              <p:cNvSpPr>
                <a:spLocks noChangeArrowheads="1"/>
              </p:cNvSpPr>
              <p:nvPr/>
            </p:nvSpPr>
            <p:spPr bwMode="auto">
              <a:xfrm>
                <a:off x="324" y="2322"/>
                <a:ext cx="8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ZLD</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1" name="Rectangle 110"/>
              <p:cNvSpPr>
                <a:spLocks noChangeArrowheads="1"/>
              </p:cNvSpPr>
              <p:nvPr/>
            </p:nvSpPr>
            <p:spPr bwMode="auto">
              <a:xfrm>
                <a:off x="619" y="2322"/>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12,68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2" name="Rectangle 111"/>
              <p:cNvSpPr>
                <a:spLocks noChangeArrowheads="1"/>
              </p:cNvSpPr>
              <p:nvPr/>
            </p:nvSpPr>
            <p:spPr bwMode="auto">
              <a:xfrm>
                <a:off x="990" y="232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9,97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3" name="Rectangle 112"/>
              <p:cNvSpPr>
                <a:spLocks noChangeArrowheads="1"/>
              </p:cNvSpPr>
              <p:nvPr/>
            </p:nvSpPr>
            <p:spPr bwMode="auto">
              <a:xfrm>
                <a:off x="2067" y="2322"/>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dirty="0">
                    <a:ln>
                      <a:noFill/>
                    </a:ln>
                    <a:solidFill>
                      <a:srgbClr val="000000"/>
                    </a:solidFill>
                    <a:effectLst/>
                    <a:latin typeface="Calibri" panose="020F0502020204030204" pitchFamily="34" charset="0"/>
                  </a:rPr>
                  <a:t>10,31</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244" name="Rectangle 113"/>
              <p:cNvSpPr>
                <a:spLocks noChangeArrowheads="1"/>
              </p:cNvSpPr>
              <p:nvPr/>
            </p:nvSpPr>
            <p:spPr bwMode="auto">
              <a:xfrm>
                <a:off x="2447" y="2322"/>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2016-02-11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5" name="Rectangle 114"/>
              <p:cNvSpPr>
                <a:spLocks noChangeArrowheads="1"/>
              </p:cNvSpPr>
              <p:nvPr/>
            </p:nvSpPr>
            <p:spPr bwMode="auto">
              <a:xfrm>
                <a:off x="315" y="2411"/>
                <a:ext cx="9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ZDH</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6" name="Rectangle 115"/>
              <p:cNvSpPr>
                <a:spLocks noChangeArrowheads="1"/>
              </p:cNvSpPr>
              <p:nvPr/>
            </p:nvSpPr>
            <p:spPr bwMode="auto">
              <a:xfrm>
                <a:off x="637" y="241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9,79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7" name="Rectangle 116"/>
              <p:cNvSpPr>
                <a:spLocks noChangeArrowheads="1"/>
              </p:cNvSpPr>
              <p:nvPr/>
            </p:nvSpPr>
            <p:spPr bwMode="auto">
              <a:xfrm>
                <a:off x="990" y="241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8,44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8" name="Rectangle 117"/>
              <p:cNvSpPr>
                <a:spLocks noChangeArrowheads="1"/>
              </p:cNvSpPr>
              <p:nvPr/>
            </p:nvSpPr>
            <p:spPr bwMode="auto">
              <a:xfrm>
                <a:off x="2085" y="241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7,97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49" name="Rectangle 118"/>
              <p:cNvSpPr>
                <a:spLocks noChangeArrowheads="1"/>
              </p:cNvSpPr>
              <p:nvPr/>
            </p:nvSpPr>
            <p:spPr bwMode="auto">
              <a:xfrm>
                <a:off x="2447" y="2411"/>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2015-09-03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0" name="Rectangle 119"/>
              <p:cNvSpPr>
                <a:spLocks noChangeArrowheads="1"/>
              </p:cNvSpPr>
              <p:nvPr/>
            </p:nvSpPr>
            <p:spPr bwMode="auto">
              <a:xfrm>
                <a:off x="311" y="2500"/>
                <a:ext cx="10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ZDM</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1" name="Rectangle 120"/>
              <p:cNvSpPr>
                <a:spLocks noChangeArrowheads="1"/>
              </p:cNvSpPr>
              <p:nvPr/>
            </p:nvSpPr>
            <p:spPr bwMode="auto">
              <a:xfrm>
                <a:off x="619" y="250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11,80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2" name="Rectangle 121"/>
              <p:cNvSpPr>
                <a:spLocks noChangeArrowheads="1"/>
              </p:cNvSpPr>
              <p:nvPr/>
            </p:nvSpPr>
            <p:spPr bwMode="auto">
              <a:xfrm>
                <a:off x="990" y="250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9,41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3" name="Rectangle 122"/>
              <p:cNvSpPr>
                <a:spLocks noChangeArrowheads="1"/>
              </p:cNvSpPr>
              <p:nvPr/>
            </p:nvSpPr>
            <p:spPr bwMode="auto">
              <a:xfrm>
                <a:off x="1343" y="250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7,41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4" name="Rectangle 123"/>
              <p:cNvSpPr>
                <a:spLocks noChangeArrowheads="1"/>
              </p:cNvSpPr>
              <p:nvPr/>
            </p:nvSpPr>
            <p:spPr bwMode="auto">
              <a:xfrm>
                <a:off x="1683" y="250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7,43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5" name="Rectangle 124"/>
              <p:cNvSpPr>
                <a:spLocks noChangeArrowheads="1"/>
              </p:cNvSpPr>
              <p:nvPr/>
            </p:nvSpPr>
            <p:spPr bwMode="auto">
              <a:xfrm>
                <a:off x="2085" y="250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6,79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6" name="Rectangle 125"/>
              <p:cNvSpPr>
                <a:spLocks noChangeArrowheads="1"/>
              </p:cNvSpPr>
              <p:nvPr/>
            </p:nvSpPr>
            <p:spPr bwMode="auto">
              <a:xfrm>
                <a:off x="2447" y="2500"/>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7" name="Rectangle 126"/>
              <p:cNvSpPr>
                <a:spLocks noChangeArrowheads="1"/>
              </p:cNvSpPr>
              <p:nvPr/>
            </p:nvSpPr>
            <p:spPr bwMode="auto">
              <a:xfrm>
                <a:off x="329" y="2589"/>
                <a:ext cx="7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ZVI</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8" name="Rectangle 127"/>
              <p:cNvSpPr>
                <a:spLocks noChangeArrowheads="1"/>
              </p:cNvSpPr>
              <p:nvPr/>
            </p:nvSpPr>
            <p:spPr bwMode="auto">
              <a:xfrm>
                <a:off x="637" y="258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3,54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59" name="Rectangle 128"/>
              <p:cNvSpPr>
                <a:spLocks noChangeArrowheads="1"/>
              </p:cNvSpPr>
              <p:nvPr/>
            </p:nvSpPr>
            <p:spPr bwMode="auto">
              <a:xfrm>
                <a:off x="2085" y="258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dirty="0">
                    <a:ln>
                      <a:noFill/>
                    </a:ln>
                    <a:solidFill>
                      <a:srgbClr val="000000"/>
                    </a:solidFill>
                    <a:effectLst/>
                    <a:latin typeface="Calibri" panose="020F0502020204030204" pitchFamily="34" charset="0"/>
                  </a:rPr>
                  <a:t>1,02</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260" name="Rectangle 129"/>
              <p:cNvSpPr>
                <a:spLocks noChangeArrowheads="1"/>
              </p:cNvSpPr>
              <p:nvPr/>
            </p:nvSpPr>
            <p:spPr bwMode="auto">
              <a:xfrm>
                <a:off x="2447" y="2589"/>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2017-10-05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1" name="Rectangle 130"/>
              <p:cNvSpPr>
                <a:spLocks noChangeArrowheads="1"/>
              </p:cNvSpPr>
              <p:nvPr/>
            </p:nvSpPr>
            <p:spPr bwMode="auto">
              <a:xfrm>
                <a:off x="311" y="2678"/>
                <a:ext cx="10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ZWE</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2" name="Rectangle 131"/>
              <p:cNvSpPr>
                <a:spLocks noChangeArrowheads="1"/>
              </p:cNvSpPr>
              <p:nvPr/>
            </p:nvSpPr>
            <p:spPr bwMode="auto">
              <a:xfrm>
                <a:off x="637" y="267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9,62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3" name="Rectangle 132"/>
              <p:cNvSpPr>
                <a:spLocks noChangeArrowheads="1"/>
              </p:cNvSpPr>
              <p:nvPr/>
            </p:nvSpPr>
            <p:spPr bwMode="auto">
              <a:xfrm>
                <a:off x="990" y="267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7,80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4" name="Rectangle 133"/>
              <p:cNvSpPr>
                <a:spLocks noChangeArrowheads="1"/>
              </p:cNvSpPr>
              <p:nvPr/>
            </p:nvSpPr>
            <p:spPr bwMode="auto">
              <a:xfrm>
                <a:off x="2085" y="267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7,43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5" name="Rectangle 134"/>
              <p:cNvSpPr>
                <a:spLocks noChangeArrowheads="1"/>
              </p:cNvSpPr>
              <p:nvPr/>
            </p:nvSpPr>
            <p:spPr bwMode="auto">
              <a:xfrm>
                <a:off x="2447" y="2678"/>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2015-09-10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6" name="Rectangle 135"/>
              <p:cNvSpPr>
                <a:spLocks noChangeArrowheads="1"/>
              </p:cNvSpPr>
              <p:nvPr/>
            </p:nvSpPr>
            <p:spPr bwMode="auto">
              <a:xfrm>
                <a:off x="311" y="2767"/>
                <a:ext cx="10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DISC</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7" name="Rectangle 136"/>
              <p:cNvSpPr>
                <a:spLocks noChangeArrowheads="1"/>
              </p:cNvSpPr>
              <p:nvPr/>
            </p:nvSpPr>
            <p:spPr bwMode="auto">
              <a:xfrm>
                <a:off x="619" y="276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11,67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8" name="Rectangle 137"/>
              <p:cNvSpPr>
                <a:spLocks noChangeArrowheads="1"/>
              </p:cNvSpPr>
              <p:nvPr/>
            </p:nvSpPr>
            <p:spPr bwMode="auto">
              <a:xfrm>
                <a:off x="2067" y="276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10,22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69" name="Rectangle 138"/>
              <p:cNvSpPr>
                <a:spLocks noChangeArrowheads="1"/>
              </p:cNvSpPr>
              <p:nvPr/>
            </p:nvSpPr>
            <p:spPr bwMode="auto">
              <a:xfrm>
                <a:off x="2447" y="2767"/>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2017-04-08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70" name="Rectangle 139"/>
              <p:cNvSpPr>
                <a:spLocks noChangeArrowheads="1"/>
              </p:cNvSpPr>
              <p:nvPr/>
            </p:nvSpPr>
            <p:spPr bwMode="auto">
              <a:xfrm>
                <a:off x="311" y="2856"/>
                <a:ext cx="10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dirty="0">
                    <a:ln>
                      <a:noFill/>
                    </a:ln>
                    <a:solidFill>
                      <a:srgbClr val="000000"/>
                    </a:solidFill>
                    <a:effectLst/>
                    <a:latin typeface="Calibri" panose="020F0502020204030204" pitchFamily="34" charset="0"/>
                  </a:rPr>
                  <a:t>STPL</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271" name="Rectangle 140"/>
              <p:cNvSpPr>
                <a:spLocks noChangeArrowheads="1"/>
              </p:cNvSpPr>
              <p:nvPr/>
            </p:nvSpPr>
            <p:spPr bwMode="auto">
              <a:xfrm>
                <a:off x="619" y="2856"/>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10,89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72" name="Rectangle 141"/>
              <p:cNvSpPr>
                <a:spLocks noChangeArrowheads="1"/>
              </p:cNvSpPr>
              <p:nvPr/>
            </p:nvSpPr>
            <p:spPr bwMode="auto">
              <a:xfrm>
                <a:off x="2085" y="285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4,52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73" name="Rectangle 142"/>
              <p:cNvSpPr>
                <a:spLocks noChangeArrowheads="1"/>
              </p:cNvSpPr>
              <p:nvPr/>
            </p:nvSpPr>
            <p:spPr bwMode="auto">
              <a:xfrm>
                <a:off x="2447" y="2856"/>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2017-04-08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74" name="Rectangle 143"/>
              <p:cNvSpPr>
                <a:spLocks noChangeArrowheads="1"/>
              </p:cNvSpPr>
              <p:nvPr/>
            </p:nvSpPr>
            <p:spPr bwMode="auto">
              <a:xfrm>
                <a:off x="280" y="2945"/>
                <a:ext cx="16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dirty="0">
                    <a:ln>
                      <a:noFill/>
                    </a:ln>
                    <a:solidFill>
                      <a:srgbClr val="000000"/>
                    </a:solidFill>
                    <a:effectLst/>
                    <a:latin typeface="Calibri" panose="020F0502020204030204" pitchFamily="34" charset="0"/>
                  </a:rPr>
                  <a:t>COMM</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275" name="Rectangle 144"/>
              <p:cNvSpPr>
                <a:spLocks noChangeArrowheads="1"/>
              </p:cNvSpPr>
              <p:nvPr/>
            </p:nvSpPr>
            <p:spPr bwMode="auto">
              <a:xfrm>
                <a:off x="619" y="294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11,80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76" name="Rectangle 145"/>
              <p:cNvSpPr>
                <a:spLocks noChangeArrowheads="1"/>
              </p:cNvSpPr>
              <p:nvPr/>
            </p:nvSpPr>
            <p:spPr bwMode="auto">
              <a:xfrm>
                <a:off x="2067" y="294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11,47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77" name="Rectangle 146"/>
              <p:cNvSpPr>
                <a:spLocks noChangeArrowheads="1"/>
              </p:cNvSpPr>
              <p:nvPr/>
            </p:nvSpPr>
            <p:spPr bwMode="auto">
              <a:xfrm>
                <a:off x="2447" y="2945"/>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2018-05-03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78" name="Rectangle 147"/>
              <p:cNvSpPr>
                <a:spLocks noChangeArrowheads="1"/>
              </p:cNvSpPr>
              <p:nvPr/>
            </p:nvSpPr>
            <p:spPr bwMode="auto">
              <a:xfrm>
                <a:off x="324" y="3034"/>
                <a:ext cx="8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ZRE</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79" name="Rectangle 148"/>
              <p:cNvSpPr>
                <a:spLocks noChangeArrowheads="1"/>
              </p:cNvSpPr>
              <p:nvPr/>
            </p:nvSpPr>
            <p:spPr bwMode="auto">
              <a:xfrm>
                <a:off x="619" y="303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21,36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0" name="Rectangle 149"/>
              <p:cNvSpPr>
                <a:spLocks noChangeArrowheads="1"/>
              </p:cNvSpPr>
              <p:nvPr/>
            </p:nvSpPr>
            <p:spPr bwMode="auto">
              <a:xfrm>
                <a:off x="972" y="303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15,23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1" name="Rectangle 150"/>
              <p:cNvSpPr>
                <a:spLocks noChangeArrowheads="1"/>
              </p:cNvSpPr>
              <p:nvPr/>
            </p:nvSpPr>
            <p:spPr bwMode="auto">
              <a:xfrm>
                <a:off x="1343" y="3034"/>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9,83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2" name="Rectangle 151"/>
              <p:cNvSpPr>
                <a:spLocks noChangeArrowheads="1"/>
              </p:cNvSpPr>
              <p:nvPr/>
            </p:nvSpPr>
            <p:spPr bwMode="auto">
              <a:xfrm>
                <a:off x="2067" y="303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11,08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3" name="Rectangle 152"/>
              <p:cNvSpPr>
                <a:spLocks noChangeArrowheads="1"/>
              </p:cNvSpPr>
              <p:nvPr/>
            </p:nvSpPr>
            <p:spPr bwMode="auto">
              <a:xfrm>
                <a:off x="2447" y="3034"/>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2010-05-20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4" name="Rectangle 153"/>
              <p:cNvSpPr>
                <a:spLocks noChangeArrowheads="1"/>
              </p:cNvSpPr>
              <p:nvPr/>
            </p:nvSpPr>
            <p:spPr bwMode="auto">
              <a:xfrm>
                <a:off x="324" y="3123"/>
                <a:ext cx="7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ZIN</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5" name="Rectangle 154"/>
              <p:cNvSpPr>
                <a:spLocks noChangeArrowheads="1"/>
              </p:cNvSpPr>
              <p:nvPr/>
            </p:nvSpPr>
            <p:spPr bwMode="auto">
              <a:xfrm>
                <a:off x="637" y="312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2,39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6" name="Rectangle 155"/>
              <p:cNvSpPr>
                <a:spLocks noChangeArrowheads="1"/>
              </p:cNvSpPr>
              <p:nvPr/>
            </p:nvSpPr>
            <p:spPr bwMode="auto">
              <a:xfrm>
                <a:off x="990" y="312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9,76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7" name="Rectangle 156"/>
              <p:cNvSpPr>
                <a:spLocks noChangeArrowheads="1"/>
              </p:cNvSpPr>
              <p:nvPr/>
            </p:nvSpPr>
            <p:spPr bwMode="auto">
              <a:xfrm>
                <a:off x="1343" y="312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6,92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8" name="Rectangle 157"/>
              <p:cNvSpPr>
                <a:spLocks noChangeArrowheads="1"/>
              </p:cNvSpPr>
              <p:nvPr/>
            </p:nvSpPr>
            <p:spPr bwMode="auto">
              <a:xfrm>
                <a:off x="2067" y="3123"/>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11,05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89" name="Rectangle 158"/>
              <p:cNvSpPr>
                <a:spLocks noChangeArrowheads="1"/>
              </p:cNvSpPr>
              <p:nvPr/>
            </p:nvSpPr>
            <p:spPr bwMode="auto">
              <a:xfrm>
                <a:off x="2447" y="3123"/>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2012-11-15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0" name="Rectangle 159"/>
              <p:cNvSpPr>
                <a:spLocks noChangeArrowheads="1"/>
              </p:cNvSpPr>
              <p:nvPr/>
            </p:nvSpPr>
            <p:spPr bwMode="auto">
              <a:xfrm>
                <a:off x="320" y="3211"/>
                <a:ext cx="9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ZUT</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1" name="Rectangle 160"/>
              <p:cNvSpPr>
                <a:spLocks noChangeArrowheads="1"/>
              </p:cNvSpPr>
              <p:nvPr/>
            </p:nvSpPr>
            <p:spPr bwMode="auto">
              <a:xfrm>
                <a:off x="619" y="3211"/>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30,94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2" name="Rectangle 161"/>
              <p:cNvSpPr>
                <a:spLocks noChangeArrowheads="1"/>
              </p:cNvSpPr>
              <p:nvPr/>
            </p:nvSpPr>
            <p:spPr bwMode="auto">
              <a:xfrm>
                <a:off x="990" y="321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8,98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3" name="Rectangle 162"/>
              <p:cNvSpPr>
                <a:spLocks noChangeArrowheads="1"/>
              </p:cNvSpPr>
              <p:nvPr/>
            </p:nvSpPr>
            <p:spPr bwMode="auto">
              <a:xfrm>
                <a:off x="1343" y="321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9,28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4" name="Rectangle 163"/>
              <p:cNvSpPr>
                <a:spLocks noChangeArrowheads="1"/>
              </p:cNvSpPr>
              <p:nvPr/>
            </p:nvSpPr>
            <p:spPr bwMode="auto">
              <a:xfrm>
                <a:off x="2085" y="321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7,44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5" name="Rectangle 164"/>
              <p:cNvSpPr>
                <a:spLocks noChangeArrowheads="1"/>
              </p:cNvSpPr>
              <p:nvPr/>
            </p:nvSpPr>
            <p:spPr bwMode="auto">
              <a:xfrm>
                <a:off x="2447" y="3211"/>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6" name="Rectangle 165"/>
              <p:cNvSpPr>
                <a:spLocks noChangeArrowheads="1"/>
              </p:cNvSpPr>
              <p:nvPr/>
            </p:nvSpPr>
            <p:spPr bwMode="auto">
              <a:xfrm>
                <a:off x="329" y="3300"/>
                <a:ext cx="7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ZGI</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7" name="Rectangle 166"/>
              <p:cNvSpPr>
                <a:spLocks noChangeArrowheads="1"/>
              </p:cNvSpPr>
              <p:nvPr/>
            </p:nvSpPr>
            <p:spPr bwMode="auto">
              <a:xfrm>
                <a:off x="619" y="330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18,61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8" name="Rectangle 167"/>
              <p:cNvSpPr>
                <a:spLocks noChangeArrowheads="1"/>
              </p:cNvSpPr>
              <p:nvPr/>
            </p:nvSpPr>
            <p:spPr bwMode="auto">
              <a:xfrm>
                <a:off x="990" y="330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7,17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299" name="Rectangle 168"/>
              <p:cNvSpPr>
                <a:spLocks noChangeArrowheads="1"/>
              </p:cNvSpPr>
              <p:nvPr/>
            </p:nvSpPr>
            <p:spPr bwMode="auto">
              <a:xfrm>
                <a:off x="1343" y="330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7,49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0" name="Rectangle 169"/>
              <p:cNvSpPr>
                <a:spLocks noChangeArrowheads="1"/>
              </p:cNvSpPr>
              <p:nvPr/>
            </p:nvSpPr>
            <p:spPr bwMode="auto">
              <a:xfrm>
                <a:off x="2067" y="330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13,35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1" name="Rectangle 170"/>
              <p:cNvSpPr>
                <a:spLocks noChangeArrowheads="1"/>
              </p:cNvSpPr>
              <p:nvPr/>
            </p:nvSpPr>
            <p:spPr bwMode="auto">
              <a:xfrm>
                <a:off x="2447" y="3300"/>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2" name="Rectangle 171"/>
              <p:cNvSpPr>
                <a:spLocks noChangeArrowheads="1"/>
              </p:cNvSpPr>
              <p:nvPr/>
            </p:nvSpPr>
            <p:spPr bwMode="auto">
              <a:xfrm>
                <a:off x="315" y="3389"/>
                <a:ext cx="9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ZUH</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3" name="Rectangle 172"/>
              <p:cNvSpPr>
                <a:spLocks noChangeArrowheads="1"/>
              </p:cNvSpPr>
              <p:nvPr/>
            </p:nvSpPr>
            <p:spPr bwMode="auto">
              <a:xfrm>
                <a:off x="637" y="338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8,35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4" name="Rectangle 173"/>
              <p:cNvSpPr>
                <a:spLocks noChangeArrowheads="1"/>
              </p:cNvSpPr>
              <p:nvPr/>
            </p:nvSpPr>
            <p:spPr bwMode="auto">
              <a:xfrm>
                <a:off x="972" y="3389"/>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12,53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5" name="Rectangle 174"/>
              <p:cNvSpPr>
                <a:spLocks noChangeArrowheads="1"/>
              </p:cNvSpPr>
              <p:nvPr/>
            </p:nvSpPr>
            <p:spPr bwMode="auto">
              <a:xfrm>
                <a:off x="1343" y="338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8,41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6" name="Rectangle 175"/>
              <p:cNvSpPr>
                <a:spLocks noChangeArrowheads="1"/>
              </p:cNvSpPr>
              <p:nvPr/>
            </p:nvSpPr>
            <p:spPr bwMode="auto">
              <a:xfrm>
                <a:off x="2072" y="3389"/>
                <a:ext cx="10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S. O.</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7" name="Rectangle 176"/>
              <p:cNvSpPr>
                <a:spLocks noChangeArrowheads="1"/>
              </p:cNvSpPr>
              <p:nvPr/>
            </p:nvSpPr>
            <p:spPr bwMode="auto">
              <a:xfrm>
                <a:off x="2447" y="3389"/>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308" name="Rectangle 177"/>
              <p:cNvSpPr>
                <a:spLocks noChangeArrowheads="1"/>
              </p:cNvSpPr>
              <p:nvPr/>
            </p:nvSpPr>
            <p:spPr bwMode="auto">
              <a:xfrm>
                <a:off x="512"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09" name="Rectangle 178"/>
              <p:cNvSpPr>
                <a:spLocks noChangeArrowheads="1"/>
              </p:cNvSpPr>
              <p:nvPr/>
            </p:nvSpPr>
            <p:spPr bwMode="auto">
              <a:xfrm>
                <a:off x="865" y="712"/>
                <a:ext cx="5"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0" name="Rectangle 179"/>
              <p:cNvSpPr>
                <a:spLocks noChangeArrowheads="1"/>
              </p:cNvSpPr>
              <p:nvPr/>
            </p:nvSpPr>
            <p:spPr bwMode="auto">
              <a:xfrm>
                <a:off x="1218" y="712"/>
                <a:ext cx="5"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1" name="Rectangle 180"/>
              <p:cNvSpPr>
                <a:spLocks noChangeArrowheads="1"/>
              </p:cNvSpPr>
              <p:nvPr/>
            </p:nvSpPr>
            <p:spPr bwMode="auto">
              <a:xfrm>
                <a:off x="1571" y="712"/>
                <a:ext cx="5"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2" name="Rectangle 181"/>
              <p:cNvSpPr>
                <a:spLocks noChangeArrowheads="1"/>
              </p:cNvSpPr>
              <p:nvPr/>
            </p:nvSpPr>
            <p:spPr bwMode="auto">
              <a:xfrm>
                <a:off x="1902"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3" name="Rectangle 182"/>
              <p:cNvSpPr>
                <a:spLocks noChangeArrowheads="1"/>
              </p:cNvSpPr>
              <p:nvPr/>
            </p:nvSpPr>
            <p:spPr bwMode="auto">
              <a:xfrm>
                <a:off x="2371" y="712"/>
                <a:ext cx="5"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4" name="Line 183"/>
              <p:cNvSpPr>
                <a:spLocks noChangeShapeType="1"/>
              </p:cNvSpPr>
              <p:nvPr/>
            </p:nvSpPr>
            <p:spPr bwMode="auto">
              <a:xfrm>
                <a:off x="230" y="712"/>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dirty="0">
                  <a:latin typeface="Calibri" panose="020F0502020204030204" pitchFamily="34" charset="0"/>
                </a:endParaRPr>
              </a:p>
            </p:txBody>
          </p:sp>
          <p:sp>
            <p:nvSpPr>
              <p:cNvPr id="315" name="Rectangle 184"/>
              <p:cNvSpPr>
                <a:spLocks noChangeArrowheads="1"/>
              </p:cNvSpPr>
              <p:nvPr/>
            </p:nvSpPr>
            <p:spPr bwMode="auto">
              <a:xfrm>
                <a:off x="230" y="712"/>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6" name="Rectangle 185"/>
              <p:cNvSpPr>
                <a:spLocks noChangeArrowheads="1"/>
              </p:cNvSpPr>
              <p:nvPr/>
            </p:nvSpPr>
            <p:spPr bwMode="auto">
              <a:xfrm>
                <a:off x="2814"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7" name="Line 186"/>
              <p:cNvSpPr>
                <a:spLocks noChangeShapeType="1"/>
              </p:cNvSpPr>
              <p:nvPr/>
            </p:nvSpPr>
            <p:spPr bwMode="auto">
              <a:xfrm>
                <a:off x="230" y="801"/>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8" name="Rectangle 187"/>
              <p:cNvSpPr>
                <a:spLocks noChangeArrowheads="1"/>
              </p:cNvSpPr>
              <p:nvPr/>
            </p:nvSpPr>
            <p:spPr bwMode="auto">
              <a:xfrm>
                <a:off x="230" y="801"/>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9" name="Line 188"/>
              <p:cNvSpPr>
                <a:spLocks noChangeShapeType="1"/>
              </p:cNvSpPr>
              <p:nvPr/>
            </p:nvSpPr>
            <p:spPr bwMode="auto">
              <a:xfrm>
                <a:off x="230" y="890"/>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0" name="Rectangle 189"/>
              <p:cNvSpPr>
                <a:spLocks noChangeArrowheads="1"/>
              </p:cNvSpPr>
              <p:nvPr/>
            </p:nvSpPr>
            <p:spPr bwMode="auto">
              <a:xfrm>
                <a:off x="230" y="890"/>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1" name="Line 190"/>
              <p:cNvSpPr>
                <a:spLocks noChangeShapeType="1"/>
              </p:cNvSpPr>
              <p:nvPr/>
            </p:nvSpPr>
            <p:spPr bwMode="auto">
              <a:xfrm>
                <a:off x="230" y="979"/>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2" name="Rectangle 191"/>
              <p:cNvSpPr>
                <a:spLocks noChangeArrowheads="1"/>
              </p:cNvSpPr>
              <p:nvPr/>
            </p:nvSpPr>
            <p:spPr bwMode="auto">
              <a:xfrm>
                <a:off x="230" y="979"/>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3" name="Line 192"/>
              <p:cNvSpPr>
                <a:spLocks noChangeShapeType="1"/>
              </p:cNvSpPr>
              <p:nvPr/>
            </p:nvSpPr>
            <p:spPr bwMode="auto">
              <a:xfrm>
                <a:off x="230" y="1068"/>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4" name="Rectangle 193"/>
              <p:cNvSpPr>
                <a:spLocks noChangeArrowheads="1"/>
              </p:cNvSpPr>
              <p:nvPr/>
            </p:nvSpPr>
            <p:spPr bwMode="auto">
              <a:xfrm>
                <a:off x="230" y="1068"/>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5" name="Line 194"/>
              <p:cNvSpPr>
                <a:spLocks noChangeShapeType="1"/>
              </p:cNvSpPr>
              <p:nvPr/>
            </p:nvSpPr>
            <p:spPr bwMode="auto">
              <a:xfrm>
                <a:off x="230" y="1157"/>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6" name="Rectangle 195"/>
              <p:cNvSpPr>
                <a:spLocks noChangeArrowheads="1"/>
              </p:cNvSpPr>
              <p:nvPr/>
            </p:nvSpPr>
            <p:spPr bwMode="auto">
              <a:xfrm>
                <a:off x="230" y="1157"/>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7" name="Line 196"/>
              <p:cNvSpPr>
                <a:spLocks noChangeShapeType="1"/>
              </p:cNvSpPr>
              <p:nvPr/>
            </p:nvSpPr>
            <p:spPr bwMode="auto">
              <a:xfrm>
                <a:off x="230" y="1246"/>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8" name="Rectangle 197"/>
              <p:cNvSpPr>
                <a:spLocks noChangeArrowheads="1"/>
              </p:cNvSpPr>
              <p:nvPr/>
            </p:nvSpPr>
            <p:spPr bwMode="auto">
              <a:xfrm>
                <a:off x="230" y="1246"/>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9" name="Line 198"/>
              <p:cNvSpPr>
                <a:spLocks noChangeShapeType="1"/>
              </p:cNvSpPr>
              <p:nvPr/>
            </p:nvSpPr>
            <p:spPr bwMode="auto">
              <a:xfrm>
                <a:off x="230" y="1335"/>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30" name="Rectangle 199"/>
              <p:cNvSpPr>
                <a:spLocks noChangeArrowheads="1"/>
              </p:cNvSpPr>
              <p:nvPr/>
            </p:nvSpPr>
            <p:spPr bwMode="auto">
              <a:xfrm>
                <a:off x="230" y="1335"/>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31" name="Line 200"/>
              <p:cNvSpPr>
                <a:spLocks noChangeShapeType="1"/>
              </p:cNvSpPr>
              <p:nvPr/>
            </p:nvSpPr>
            <p:spPr bwMode="auto">
              <a:xfrm>
                <a:off x="230" y="1424"/>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32" name="Rectangle 201"/>
              <p:cNvSpPr>
                <a:spLocks noChangeArrowheads="1"/>
              </p:cNvSpPr>
              <p:nvPr/>
            </p:nvSpPr>
            <p:spPr bwMode="auto">
              <a:xfrm>
                <a:off x="230" y="1424"/>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33" name="Line 202"/>
              <p:cNvSpPr>
                <a:spLocks noChangeShapeType="1"/>
              </p:cNvSpPr>
              <p:nvPr/>
            </p:nvSpPr>
            <p:spPr bwMode="auto">
              <a:xfrm>
                <a:off x="230" y="1513"/>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34" name="Rectangle 203"/>
              <p:cNvSpPr>
                <a:spLocks noChangeArrowheads="1"/>
              </p:cNvSpPr>
              <p:nvPr/>
            </p:nvSpPr>
            <p:spPr bwMode="auto">
              <a:xfrm>
                <a:off x="230" y="1513"/>
                <a:ext cx="258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35" name="Line 204"/>
              <p:cNvSpPr>
                <a:spLocks noChangeShapeType="1"/>
              </p:cNvSpPr>
              <p:nvPr/>
            </p:nvSpPr>
            <p:spPr bwMode="auto">
              <a:xfrm>
                <a:off x="230" y="1601"/>
                <a:ext cx="25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grpSp>
        <p:sp>
          <p:nvSpPr>
            <p:cNvPr id="13" name="Rectangle 206"/>
            <p:cNvSpPr>
              <a:spLocks noChangeArrowheads="1"/>
            </p:cNvSpPr>
            <p:nvPr/>
          </p:nvSpPr>
          <p:spPr bwMode="auto">
            <a:xfrm>
              <a:off x="365125" y="2541588"/>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4" name="Line 207"/>
            <p:cNvSpPr>
              <a:spLocks noChangeShapeType="1"/>
            </p:cNvSpPr>
            <p:nvPr/>
          </p:nvSpPr>
          <p:spPr bwMode="auto">
            <a:xfrm>
              <a:off x="365125" y="2682875"/>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5" name="Rectangle 208"/>
            <p:cNvSpPr>
              <a:spLocks noChangeArrowheads="1"/>
            </p:cNvSpPr>
            <p:nvPr/>
          </p:nvSpPr>
          <p:spPr bwMode="auto">
            <a:xfrm>
              <a:off x="365125" y="2682875"/>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6" name="Line 209"/>
            <p:cNvSpPr>
              <a:spLocks noChangeShapeType="1"/>
            </p:cNvSpPr>
            <p:nvPr/>
          </p:nvSpPr>
          <p:spPr bwMode="auto">
            <a:xfrm>
              <a:off x="365125" y="2824163"/>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7" name="Rectangle 210"/>
            <p:cNvSpPr>
              <a:spLocks noChangeArrowheads="1"/>
            </p:cNvSpPr>
            <p:nvPr/>
          </p:nvSpPr>
          <p:spPr bwMode="auto">
            <a:xfrm>
              <a:off x="365125" y="2824163"/>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8" name="Line 211"/>
            <p:cNvSpPr>
              <a:spLocks noChangeShapeType="1"/>
            </p:cNvSpPr>
            <p:nvPr/>
          </p:nvSpPr>
          <p:spPr bwMode="auto">
            <a:xfrm>
              <a:off x="365125" y="2965450"/>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9" name="Rectangle 212"/>
            <p:cNvSpPr>
              <a:spLocks noChangeArrowheads="1"/>
            </p:cNvSpPr>
            <p:nvPr/>
          </p:nvSpPr>
          <p:spPr bwMode="auto">
            <a:xfrm>
              <a:off x="365125" y="2965450"/>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0" name="Line 213"/>
            <p:cNvSpPr>
              <a:spLocks noChangeShapeType="1"/>
            </p:cNvSpPr>
            <p:nvPr/>
          </p:nvSpPr>
          <p:spPr bwMode="auto">
            <a:xfrm>
              <a:off x="365125" y="3106738"/>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1" name="Rectangle 214"/>
            <p:cNvSpPr>
              <a:spLocks noChangeArrowheads="1"/>
            </p:cNvSpPr>
            <p:nvPr/>
          </p:nvSpPr>
          <p:spPr bwMode="auto">
            <a:xfrm>
              <a:off x="365125" y="3106738"/>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2" name="Line 215"/>
            <p:cNvSpPr>
              <a:spLocks noChangeShapeType="1"/>
            </p:cNvSpPr>
            <p:nvPr/>
          </p:nvSpPr>
          <p:spPr bwMode="auto">
            <a:xfrm>
              <a:off x="365125" y="3248025"/>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3" name="Rectangle 216"/>
            <p:cNvSpPr>
              <a:spLocks noChangeArrowheads="1"/>
            </p:cNvSpPr>
            <p:nvPr/>
          </p:nvSpPr>
          <p:spPr bwMode="auto">
            <a:xfrm>
              <a:off x="365125" y="3248025"/>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4" name="Line 217"/>
            <p:cNvSpPr>
              <a:spLocks noChangeShapeType="1"/>
            </p:cNvSpPr>
            <p:nvPr/>
          </p:nvSpPr>
          <p:spPr bwMode="auto">
            <a:xfrm>
              <a:off x="365125" y="3389313"/>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5" name="Rectangle 218"/>
            <p:cNvSpPr>
              <a:spLocks noChangeArrowheads="1"/>
            </p:cNvSpPr>
            <p:nvPr/>
          </p:nvSpPr>
          <p:spPr bwMode="auto">
            <a:xfrm>
              <a:off x="365125" y="3389313"/>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6" name="Line 219"/>
            <p:cNvSpPr>
              <a:spLocks noChangeShapeType="1"/>
            </p:cNvSpPr>
            <p:nvPr/>
          </p:nvSpPr>
          <p:spPr bwMode="auto">
            <a:xfrm>
              <a:off x="365125" y="3530600"/>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7" name="Rectangle 220"/>
            <p:cNvSpPr>
              <a:spLocks noChangeArrowheads="1"/>
            </p:cNvSpPr>
            <p:nvPr/>
          </p:nvSpPr>
          <p:spPr bwMode="auto">
            <a:xfrm>
              <a:off x="365125" y="3530600"/>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8" name="Line 221"/>
            <p:cNvSpPr>
              <a:spLocks noChangeShapeType="1"/>
            </p:cNvSpPr>
            <p:nvPr/>
          </p:nvSpPr>
          <p:spPr bwMode="auto">
            <a:xfrm>
              <a:off x="365125" y="3671888"/>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29" name="Rectangle 222"/>
            <p:cNvSpPr>
              <a:spLocks noChangeArrowheads="1"/>
            </p:cNvSpPr>
            <p:nvPr/>
          </p:nvSpPr>
          <p:spPr bwMode="auto">
            <a:xfrm>
              <a:off x="365125" y="3671888"/>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0" name="Line 223"/>
            <p:cNvSpPr>
              <a:spLocks noChangeShapeType="1"/>
            </p:cNvSpPr>
            <p:nvPr/>
          </p:nvSpPr>
          <p:spPr bwMode="auto">
            <a:xfrm>
              <a:off x="365125" y="3813175"/>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1" name="Rectangle 224"/>
            <p:cNvSpPr>
              <a:spLocks noChangeArrowheads="1"/>
            </p:cNvSpPr>
            <p:nvPr/>
          </p:nvSpPr>
          <p:spPr bwMode="auto">
            <a:xfrm>
              <a:off x="365125" y="3813175"/>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2" name="Line 225"/>
            <p:cNvSpPr>
              <a:spLocks noChangeShapeType="1"/>
            </p:cNvSpPr>
            <p:nvPr/>
          </p:nvSpPr>
          <p:spPr bwMode="auto">
            <a:xfrm>
              <a:off x="365125" y="3954463"/>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3" name="Rectangle 226"/>
            <p:cNvSpPr>
              <a:spLocks noChangeArrowheads="1"/>
            </p:cNvSpPr>
            <p:nvPr/>
          </p:nvSpPr>
          <p:spPr bwMode="auto">
            <a:xfrm>
              <a:off x="365125" y="3954463"/>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 name="Line 227"/>
            <p:cNvSpPr>
              <a:spLocks noChangeShapeType="1"/>
            </p:cNvSpPr>
            <p:nvPr/>
          </p:nvSpPr>
          <p:spPr bwMode="auto">
            <a:xfrm>
              <a:off x="365125" y="4095750"/>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 name="Rectangle 228"/>
            <p:cNvSpPr>
              <a:spLocks noChangeArrowheads="1"/>
            </p:cNvSpPr>
            <p:nvPr/>
          </p:nvSpPr>
          <p:spPr bwMode="auto">
            <a:xfrm>
              <a:off x="365125" y="4095750"/>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 name="Line 229"/>
            <p:cNvSpPr>
              <a:spLocks noChangeShapeType="1"/>
            </p:cNvSpPr>
            <p:nvPr/>
          </p:nvSpPr>
          <p:spPr bwMode="auto">
            <a:xfrm>
              <a:off x="365125" y="4237038"/>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 name="Rectangle 230"/>
            <p:cNvSpPr>
              <a:spLocks noChangeArrowheads="1"/>
            </p:cNvSpPr>
            <p:nvPr/>
          </p:nvSpPr>
          <p:spPr bwMode="auto">
            <a:xfrm>
              <a:off x="365125" y="4237038"/>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 name="Line 231"/>
            <p:cNvSpPr>
              <a:spLocks noChangeShapeType="1"/>
            </p:cNvSpPr>
            <p:nvPr/>
          </p:nvSpPr>
          <p:spPr bwMode="auto">
            <a:xfrm>
              <a:off x="365125" y="4378325"/>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 name="Rectangle 232"/>
            <p:cNvSpPr>
              <a:spLocks noChangeArrowheads="1"/>
            </p:cNvSpPr>
            <p:nvPr/>
          </p:nvSpPr>
          <p:spPr bwMode="auto">
            <a:xfrm>
              <a:off x="365125" y="4378325"/>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 name="Line 233"/>
            <p:cNvSpPr>
              <a:spLocks noChangeShapeType="1"/>
            </p:cNvSpPr>
            <p:nvPr/>
          </p:nvSpPr>
          <p:spPr bwMode="auto">
            <a:xfrm>
              <a:off x="365125" y="4519613"/>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 name="Rectangle 234"/>
            <p:cNvSpPr>
              <a:spLocks noChangeArrowheads="1"/>
            </p:cNvSpPr>
            <p:nvPr/>
          </p:nvSpPr>
          <p:spPr bwMode="auto">
            <a:xfrm>
              <a:off x="365125" y="4519613"/>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 name="Line 235"/>
            <p:cNvSpPr>
              <a:spLocks noChangeShapeType="1"/>
            </p:cNvSpPr>
            <p:nvPr/>
          </p:nvSpPr>
          <p:spPr bwMode="auto">
            <a:xfrm>
              <a:off x="365125" y="4660900"/>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 name="Rectangle 236"/>
            <p:cNvSpPr>
              <a:spLocks noChangeArrowheads="1"/>
            </p:cNvSpPr>
            <p:nvPr/>
          </p:nvSpPr>
          <p:spPr bwMode="auto">
            <a:xfrm>
              <a:off x="365125" y="4660900"/>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 name="Line 237"/>
            <p:cNvSpPr>
              <a:spLocks noChangeShapeType="1"/>
            </p:cNvSpPr>
            <p:nvPr/>
          </p:nvSpPr>
          <p:spPr bwMode="auto">
            <a:xfrm>
              <a:off x="365125" y="4802188"/>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 name="Rectangle 238"/>
            <p:cNvSpPr>
              <a:spLocks noChangeArrowheads="1"/>
            </p:cNvSpPr>
            <p:nvPr/>
          </p:nvSpPr>
          <p:spPr bwMode="auto">
            <a:xfrm>
              <a:off x="365125" y="4802188"/>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 name="Line 239"/>
            <p:cNvSpPr>
              <a:spLocks noChangeShapeType="1"/>
            </p:cNvSpPr>
            <p:nvPr/>
          </p:nvSpPr>
          <p:spPr bwMode="auto">
            <a:xfrm>
              <a:off x="365125" y="4943475"/>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 name="Rectangle 240"/>
            <p:cNvSpPr>
              <a:spLocks noChangeArrowheads="1"/>
            </p:cNvSpPr>
            <p:nvPr/>
          </p:nvSpPr>
          <p:spPr bwMode="auto">
            <a:xfrm>
              <a:off x="365125" y="4943475"/>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 name="Line 241"/>
            <p:cNvSpPr>
              <a:spLocks noChangeShapeType="1"/>
            </p:cNvSpPr>
            <p:nvPr/>
          </p:nvSpPr>
          <p:spPr bwMode="auto">
            <a:xfrm>
              <a:off x="365125" y="5084763"/>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 name="Rectangle 242"/>
            <p:cNvSpPr>
              <a:spLocks noChangeArrowheads="1"/>
            </p:cNvSpPr>
            <p:nvPr/>
          </p:nvSpPr>
          <p:spPr bwMode="auto">
            <a:xfrm>
              <a:off x="365125" y="5084763"/>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0" name="Line 243"/>
            <p:cNvSpPr>
              <a:spLocks noChangeShapeType="1"/>
            </p:cNvSpPr>
            <p:nvPr/>
          </p:nvSpPr>
          <p:spPr bwMode="auto">
            <a:xfrm>
              <a:off x="365125" y="5226050"/>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1" name="Rectangle 244"/>
            <p:cNvSpPr>
              <a:spLocks noChangeArrowheads="1"/>
            </p:cNvSpPr>
            <p:nvPr/>
          </p:nvSpPr>
          <p:spPr bwMode="auto">
            <a:xfrm>
              <a:off x="365125" y="5226050"/>
              <a:ext cx="4108450"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2" name="Line 245"/>
            <p:cNvSpPr>
              <a:spLocks noChangeShapeType="1"/>
            </p:cNvSpPr>
            <p:nvPr/>
          </p:nvSpPr>
          <p:spPr bwMode="auto">
            <a:xfrm>
              <a:off x="365125" y="5365750"/>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3" name="Rectangle 246"/>
            <p:cNvSpPr>
              <a:spLocks noChangeArrowheads="1"/>
            </p:cNvSpPr>
            <p:nvPr/>
          </p:nvSpPr>
          <p:spPr bwMode="auto">
            <a:xfrm>
              <a:off x="365125" y="5365750"/>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4" name="Line 247"/>
            <p:cNvSpPr>
              <a:spLocks noChangeShapeType="1"/>
            </p:cNvSpPr>
            <p:nvPr/>
          </p:nvSpPr>
          <p:spPr bwMode="auto">
            <a:xfrm>
              <a:off x="365125" y="5507038"/>
              <a:ext cx="41084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5" name="Rectangle 248"/>
            <p:cNvSpPr>
              <a:spLocks noChangeArrowheads="1"/>
            </p:cNvSpPr>
            <p:nvPr/>
          </p:nvSpPr>
          <p:spPr bwMode="auto">
            <a:xfrm>
              <a:off x="365125" y="5507038"/>
              <a:ext cx="4108450" cy="7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6" name="Line 249"/>
            <p:cNvSpPr>
              <a:spLocks noChangeShapeType="1"/>
            </p:cNvSpPr>
            <p:nvPr/>
          </p:nvSpPr>
          <p:spPr bwMode="auto">
            <a:xfrm>
              <a:off x="358775" y="1130300"/>
              <a:ext cx="1588" cy="43846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7" name="Rectangle 250"/>
            <p:cNvSpPr>
              <a:spLocks noChangeArrowheads="1"/>
            </p:cNvSpPr>
            <p:nvPr/>
          </p:nvSpPr>
          <p:spPr bwMode="auto">
            <a:xfrm>
              <a:off x="358775" y="1130300"/>
              <a:ext cx="6350" cy="4391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8" name="Line 251"/>
            <p:cNvSpPr>
              <a:spLocks noChangeShapeType="1"/>
            </p:cNvSpPr>
            <p:nvPr/>
          </p:nvSpPr>
          <p:spPr bwMode="auto">
            <a:xfrm>
              <a:off x="812800" y="1136650"/>
              <a:ext cx="1588" cy="4378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9" name="Rectangle 252"/>
            <p:cNvSpPr>
              <a:spLocks noChangeArrowheads="1"/>
            </p:cNvSpPr>
            <p:nvPr/>
          </p:nvSpPr>
          <p:spPr bwMode="auto">
            <a:xfrm>
              <a:off x="812800" y="1136650"/>
              <a:ext cx="6350" cy="4384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0" name="Line 253"/>
            <p:cNvSpPr>
              <a:spLocks noChangeShapeType="1"/>
            </p:cNvSpPr>
            <p:nvPr/>
          </p:nvSpPr>
          <p:spPr bwMode="auto">
            <a:xfrm>
              <a:off x="1373188" y="1136650"/>
              <a:ext cx="1588" cy="4378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1" name="Rectangle 254"/>
            <p:cNvSpPr>
              <a:spLocks noChangeArrowheads="1"/>
            </p:cNvSpPr>
            <p:nvPr/>
          </p:nvSpPr>
          <p:spPr bwMode="auto">
            <a:xfrm>
              <a:off x="1373188" y="1136650"/>
              <a:ext cx="7938" cy="4384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2" name="Line 255"/>
            <p:cNvSpPr>
              <a:spLocks noChangeShapeType="1"/>
            </p:cNvSpPr>
            <p:nvPr/>
          </p:nvSpPr>
          <p:spPr bwMode="auto">
            <a:xfrm>
              <a:off x="1933575" y="1136650"/>
              <a:ext cx="1588" cy="4378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3" name="Rectangle 256"/>
            <p:cNvSpPr>
              <a:spLocks noChangeArrowheads="1"/>
            </p:cNvSpPr>
            <p:nvPr/>
          </p:nvSpPr>
          <p:spPr bwMode="auto">
            <a:xfrm>
              <a:off x="1933575" y="1136650"/>
              <a:ext cx="7938" cy="4384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4" name="Line 257"/>
            <p:cNvSpPr>
              <a:spLocks noChangeShapeType="1"/>
            </p:cNvSpPr>
            <p:nvPr/>
          </p:nvSpPr>
          <p:spPr bwMode="auto">
            <a:xfrm>
              <a:off x="2493963" y="1136650"/>
              <a:ext cx="1588" cy="4378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5" name="Rectangle 258"/>
            <p:cNvSpPr>
              <a:spLocks noChangeArrowheads="1"/>
            </p:cNvSpPr>
            <p:nvPr/>
          </p:nvSpPr>
          <p:spPr bwMode="auto">
            <a:xfrm>
              <a:off x="2493963" y="1136650"/>
              <a:ext cx="7938" cy="4384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6" name="Line 259"/>
            <p:cNvSpPr>
              <a:spLocks noChangeShapeType="1"/>
            </p:cNvSpPr>
            <p:nvPr/>
          </p:nvSpPr>
          <p:spPr bwMode="auto">
            <a:xfrm>
              <a:off x="3019425" y="1136650"/>
              <a:ext cx="1588" cy="4378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7" name="Rectangle 260"/>
            <p:cNvSpPr>
              <a:spLocks noChangeArrowheads="1"/>
            </p:cNvSpPr>
            <p:nvPr/>
          </p:nvSpPr>
          <p:spPr bwMode="auto">
            <a:xfrm>
              <a:off x="3019425" y="1136650"/>
              <a:ext cx="6350" cy="4384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8" name="Line 261"/>
            <p:cNvSpPr>
              <a:spLocks noChangeShapeType="1"/>
            </p:cNvSpPr>
            <p:nvPr/>
          </p:nvSpPr>
          <p:spPr bwMode="auto">
            <a:xfrm>
              <a:off x="3763963" y="1136650"/>
              <a:ext cx="1588" cy="4378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9" name="Rectangle 262"/>
            <p:cNvSpPr>
              <a:spLocks noChangeArrowheads="1"/>
            </p:cNvSpPr>
            <p:nvPr/>
          </p:nvSpPr>
          <p:spPr bwMode="auto">
            <a:xfrm>
              <a:off x="3763963" y="1136650"/>
              <a:ext cx="7938" cy="4384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0" name="Line 263"/>
            <p:cNvSpPr>
              <a:spLocks noChangeShapeType="1"/>
            </p:cNvSpPr>
            <p:nvPr/>
          </p:nvSpPr>
          <p:spPr bwMode="auto">
            <a:xfrm>
              <a:off x="4467225" y="1136650"/>
              <a:ext cx="1588" cy="4378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1" name="Rectangle 264"/>
            <p:cNvSpPr>
              <a:spLocks noChangeArrowheads="1"/>
            </p:cNvSpPr>
            <p:nvPr/>
          </p:nvSpPr>
          <p:spPr bwMode="auto">
            <a:xfrm>
              <a:off x="4467225" y="1136650"/>
              <a:ext cx="6350" cy="4384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2" name="Line 265"/>
            <p:cNvSpPr>
              <a:spLocks noChangeShapeType="1"/>
            </p:cNvSpPr>
            <p:nvPr/>
          </p:nvSpPr>
          <p:spPr bwMode="auto">
            <a:xfrm>
              <a:off x="4473575" y="113030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3" name="Rectangle 266"/>
            <p:cNvSpPr>
              <a:spLocks noChangeArrowheads="1"/>
            </p:cNvSpPr>
            <p:nvPr/>
          </p:nvSpPr>
          <p:spPr bwMode="auto">
            <a:xfrm>
              <a:off x="4473575" y="1130300"/>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4" name="Line 267"/>
            <p:cNvSpPr>
              <a:spLocks noChangeShapeType="1"/>
            </p:cNvSpPr>
            <p:nvPr/>
          </p:nvSpPr>
          <p:spPr bwMode="auto">
            <a:xfrm>
              <a:off x="4473575" y="127158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5" name="Rectangle 268"/>
            <p:cNvSpPr>
              <a:spLocks noChangeArrowheads="1"/>
            </p:cNvSpPr>
            <p:nvPr/>
          </p:nvSpPr>
          <p:spPr bwMode="auto">
            <a:xfrm>
              <a:off x="4473575" y="1271588"/>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6" name="Line 269"/>
            <p:cNvSpPr>
              <a:spLocks noChangeShapeType="1"/>
            </p:cNvSpPr>
            <p:nvPr/>
          </p:nvSpPr>
          <p:spPr bwMode="auto">
            <a:xfrm>
              <a:off x="4473575" y="141287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7" name="Rectangle 270"/>
            <p:cNvSpPr>
              <a:spLocks noChangeArrowheads="1"/>
            </p:cNvSpPr>
            <p:nvPr/>
          </p:nvSpPr>
          <p:spPr bwMode="auto">
            <a:xfrm>
              <a:off x="4473575" y="1412875"/>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8" name="Line 271"/>
            <p:cNvSpPr>
              <a:spLocks noChangeShapeType="1"/>
            </p:cNvSpPr>
            <p:nvPr/>
          </p:nvSpPr>
          <p:spPr bwMode="auto">
            <a:xfrm>
              <a:off x="4473575" y="1554163"/>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9" name="Rectangle 272"/>
            <p:cNvSpPr>
              <a:spLocks noChangeArrowheads="1"/>
            </p:cNvSpPr>
            <p:nvPr/>
          </p:nvSpPr>
          <p:spPr bwMode="auto">
            <a:xfrm>
              <a:off x="4473575" y="1554163"/>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0" name="Line 273"/>
            <p:cNvSpPr>
              <a:spLocks noChangeShapeType="1"/>
            </p:cNvSpPr>
            <p:nvPr/>
          </p:nvSpPr>
          <p:spPr bwMode="auto">
            <a:xfrm>
              <a:off x="4473575" y="169545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1" name="Rectangle 274"/>
            <p:cNvSpPr>
              <a:spLocks noChangeArrowheads="1"/>
            </p:cNvSpPr>
            <p:nvPr/>
          </p:nvSpPr>
          <p:spPr bwMode="auto">
            <a:xfrm>
              <a:off x="4473575" y="1695450"/>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2" name="Line 275"/>
            <p:cNvSpPr>
              <a:spLocks noChangeShapeType="1"/>
            </p:cNvSpPr>
            <p:nvPr/>
          </p:nvSpPr>
          <p:spPr bwMode="auto">
            <a:xfrm>
              <a:off x="4473575" y="183673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3" name="Rectangle 276"/>
            <p:cNvSpPr>
              <a:spLocks noChangeArrowheads="1"/>
            </p:cNvSpPr>
            <p:nvPr/>
          </p:nvSpPr>
          <p:spPr bwMode="auto">
            <a:xfrm>
              <a:off x="4473575" y="1836738"/>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4" name="Line 277"/>
            <p:cNvSpPr>
              <a:spLocks noChangeShapeType="1"/>
            </p:cNvSpPr>
            <p:nvPr/>
          </p:nvSpPr>
          <p:spPr bwMode="auto">
            <a:xfrm>
              <a:off x="4473575" y="197802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5" name="Rectangle 278"/>
            <p:cNvSpPr>
              <a:spLocks noChangeArrowheads="1"/>
            </p:cNvSpPr>
            <p:nvPr/>
          </p:nvSpPr>
          <p:spPr bwMode="auto">
            <a:xfrm>
              <a:off x="4473575" y="1978025"/>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6" name="Line 279"/>
            <p:cNvSpPr>
              <a:spLocks noChangeShapeType="1"/>
            </p:cNvSpPr>
            <p:nvPr/>
          </p:nvSpPr>
          <p:spPr bwMode="auto">
            <a:xfrm>
              <a:off x="4473575" y="2119313"/>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7" name="Rectangle 280"/>
            <p:cNvSpPr>
              <a:spLocks noChangeArrowheads="1"/>
            </p:cNvSpPr>
            <p:nvPr/>
          </p:nvSpPr>
          <p:spPr bwMode="auto">
            <a:xfrm>
              <a:off x="4473575" y="2119313"/>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8" name="Line 281"/>
            <p:cNvSpPr>
              <a:spLocks noChangeShapeType="1"/>
            </p:cNvSpPr>
            <p:nvPr/>
          </p:nvSpPr>
          <p:spPr bwMode="auto">
            <a:xfrm>
              <a:off x="4473575" y="226060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89" name="Rectangle 282"/>
            <p:cNvSpPr>
              <a:spLocks noChangeArrowheads="1"/>
            </p:cNvSpPr>
            <p:nvPr/>
          </p:nvSpPr>
          <p:spPr bwMode="auto">
            <a:xfrm>
              <a:off x="4473575" y="2260600"/>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0" name="Line 283"/>
            <p:cNvSpPr>
              <a:spLocks noChangeShapeType="1"/>
            </p:cNvSpPr>
            <p:nvPr/>
          </p:nvSpPr>
          <p:spPr bwMode="auto">
            <a:xfrm>
              <a:off x="4473575" y="240188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1" name="Rectangle 284"/>
            <p:cNvSpPr>
              <a:spLocks noChangeArrowheads="1"/>
            </p:cNvSpPr>
            <p:nvPr/>
          </p:nvSpPr>
          <p:spPr bwMode="auto">
            <a:xfrm>
              <a:off x="4473575" y="2401888"/>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2" name="Line 285"/>
            <p:cNvSpPr>
              <a:spLocks noChangeShapeType="1"/>
            </p:cNvSpPr>
            <p:nvPr/>
          </p:nvSpPr>
          <p:spPr bwMode="auto">
            <a:xfrm>
              <a:off x="4473575" y="254158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3" name="Rectangle 286"/>
            <p:cNvSpPr>
              <a:spLocks noChangeArrowheads="1"/>
            </p:cNvSpPr>
            <p:nvPr/>
          </p:nvSpPr>
          <p:spPr bwMode="auto">
            <a:xfrm>
              <a:off x="4473575" y="2541588"/>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4" name="Line 287"/>
            <p:cNvSpPr>
              <a:spLocks noChangeShapeType="1"/>
            </p:cNvSpPr>
            <p:nvPr/>
          </p:nvSpPr>
          <p:spPr bwMode="auto">
            <a:xfrm>
              <a:off x="4473575" y="268287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5" name="Rectangle 288"/>
            <p:cNvSpPr>
              <a:spLocks noChangeArrowheads="1"/>
            </p:cNvSpPr>
            <p:nvPr/>
          </p:nvSpPr>
          <p:spPr bwMode="auto">
            <a:xfrm>
              <a:off x="4473575" y="2682875"/>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6" name="Line 289"/>
            <p:cNvSpPr>
              <a:spLocks noChangeShapeType="1"/>
            </p:cNvSpPr>
            <p:nvPr/>
          </p:nvSpPr>
          <p:spPr bwMode="auto">
            <a:xfrm>
              <a:off x="4473575" y="2824163"/>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7" name="Rectangle 290"/>
            <p:cNvSpPr>
              <a:spLocks noChangeArrowheads="1"/>
            </p:cNvSpPr>
            <p:nvPr/>
          </p:nvSpPr>
          <p:spPr bwMode="auto">
            <a:xfrm>
              <a:off x="4473575" y="2824163"/>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8" name="Line 291"/>
            <p:cNvSpPr>
              <a:spLocks noChangeShapeType="1"/>
            </p:cNvSpPr>
            <p:nvPr/>
          </p:nvSpPr>
          <p:spPr bwMode="auto">
            <a:xfrm>
              <a:off x="4473575" y="296545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99" name="Rectangle 292"/>
            <p:cNvSpPr>
              <a:spLocks noChangeArrowheads="1"/>
            </p:cNvSpPr>
            <p:nvPr/>
          </p:nvSpPr>
          <p:spPr bwMode="auto">
            <a:xfrm>
              <a:off x="4473575" y="2965450"/>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0" name="Line 293"/>
            <p:cNvSpPr>
              <a:spLocks noChangeShapeType="1"/>
            </p:cNvSpPr>
            <p:nvPr/>
          </p:nvSpPr>
          <p:spPr bwMode="auto">
            <a:xfrm>
              <a:off x="4473575" y="310673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1" name="Rectangle 294"/>
            <p:cNvSpPr>
              <a:spLocks noChangeArrowheads="1"/>
            </p:cNvSpPr>
            <p:nvPr/>
          </p:nvSpPr>
          <p:spPr bwMode="auto">
            <a:xfrm>
              <a:off x="4473575" y="3106738"/>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2" name="Line 295"/>
            <p:cNvSpPr>
              <a:spLocks noChangeShapeType="1"/>
            </p:cNvSpPr>
            <p:nvPr/>
          </p:nvSpPr>
          <p:spPr bwMode="auto">
            <a:xfrm>
              <a:off x="4473575" y="324802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3" name="Rectangle 296"/>
            <p:cNvSpPr>
              <a:spLocks noChangeArrowheads="1"/>
            </p:cNvSpPr>
            <p:nvPr/>
          </p:nvSpPr>
          <p:spPr bwMode="auto">
            <a:xfrm>
              <a:off x="4473575" y="3248025"/>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4" name="Line 297"/>
            <p:cNvSpPr>
              <a:spLocks noChangeShapeType="1"/>
            </p:cNvSpPr>
            <p:nvPr/>
          </p:nvSpPr>
          <p:spPr bwMode="auto">
            <a:xfrm>
              <a:off x="4473575" y="3389313"/>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5" name="Rectangle 298"/>
            <p:cNvSpPr>
              <a:spLocks noChangeArrowheads="1"/>
            </p:cNvSpPr>
            <p:nvPr/>
          </p:nvSpPr>
          <p:spPr bwMode="auto">
            <a:xfrm>
              <a:off x="4473575" y="3389313"/>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6" name="Line 299"/>
            <p:cNvSpPr>
              <a:spLocks noChangeShapeType="1"/>
            </p:cNvSpPr>
            <p:nvPr/>
          </p:nvSpPr>
          <p:spPr bwMode="auto">
            <a:xfrm>
              <a:off x="4473575" y="353060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7" name="Rectangle 300"/>
            <p:cNvSpPr>
              <a:spLocks noChangeArrowheads="1"/>
            </p:cNvSpPr>
            <p:nvPr/>
          </p:nvSpPr>
          <p:spPr bwMode="auto">
            <a:xfrm>
              <a:off x="4473575" y="3530600"/>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8" name="Line 301"/>
            <p:cNvSpPr>
              <a:spLocks noChangeShapeType="1"/>
            </p:cNvSpPr>
            <p:nvPr/>
          </p:nvSpPr>
          <p:spPr bwMode="auto">
            <a:xfrm>
              <a:off x="4473575" y="367188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09" name="Rectangle 302"/>
            <p:cNvSpPr>
              <a:spLocks noChangeArrowheads="1"/>
            </p:cNvSpPr>
            <p:nvPr/>
          </p:nvSpPr>
          <p:spPr bwMode="auto">
            <a:xfrm>
              <a:off x="4473575" y="3671888"/>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0" name="Line 303"/>
            <p:cNvSpPr>
              <a:spLocks noChangeShapeType="1"/>
            </p:cNvSpPr>
            <p:nvPr/>
          </p:nvSpPr>
          <p:spPr bwMode="auto">
            <a:xfrm>
              <a:off x="4473575" y="381317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1" name="Rectangle 304"/>
            <p:cNvSpPr>
              <a:spLocks noChangeArrowheads="1"/>
            </p:cNvSpPr>
            <p:nvPr/>
          </p:nvSpPr>
          <p:spPr bwMode="auto">
            <a:xfrm>
              <a:off x="4473575" y="3813175"/>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2" name="Line 305"/>
            <p:cNvSpPr>
              <a:spLocks noChangeShapeType="1"/>
            </p:cNvSpPr>
            <p:nvPr/>
          </p:nvSpPr>
          <p:spPr bwMode="auto">
            <a:xfrm>
              <a:off x="4473575" y="3954463"/>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3" name="Rectangle 306"/>
            <p:cNvSpPr>
              <a:spLocks noChangeArrowheads="1"/>
            </p:cNvSpPr>
            <p:nvPr/>
          </p:nvSpPr>
          <p:spPr bwMode="auto">
            <a:xfrm>
              <a:off x="4473575" y="3954463"/>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4" name="Line 307"/>
            <p:cNvSpPr>
              <a:spLocks noChangeShapeType="1"/>
            </p:cNvSpPr>
            <p:nvPr/>
          </p:nvSpPr>
          <p:spPr bwMode="auto">
            <a:xfrm>
              <a:off x="4473575" y="409575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5" name="Rectangle 308"/>
            <p:cNvSpPr>
              <a:spLocks noChangeArrowheads="1"/>
            </p:cNvSpPr>
            <p:nvPr/>
          </p:nvSpPr>
          <p:spPr bwMode="auto">
            <a:xfrm>
              <a:off x="4473575" y="4095750"/>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6" name="Line 309"/>
            <p:cNvSpPr>
              <a:spLocks noChangeShapeType="1"/>
            </p:cNvSpPr>
            <p:nvPr/>
          </p:nvSpPr>
          <p:spPr bwMode="auto">
            <a:xfrm>
              <a:off x="4473575" y="423703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7" name="Rectangle 310"/>
            <p:cNvSpPr>
              <a:spLocks noChangeArrowheads="1"/>
            </p:cNvSpPr>
            <p:nvPr/>
          </p:nvSpPr>
          <p:spPr bwMode="auto">
            <a:xfrm>
              <a:off x="4473575" y="4237038"/>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8" name="Line 311"/>
            <p:cNvSpPr>
              <a:spLocks noChangeShapeType="1"/>
            </p:cNvSpPr>
            <p:nvPr/>
          </p:nvSpPr>
          <p:spPr bwMode="auto">
            <a:xfrm>
              <a:off x="4473575" y="437832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19" name="Rectangle 312"/>
            <p:cNvSpPr>
              <a:spLocks noChangeArrowheads="1"/>
            </p:cNvSpPr>
            <p:nvPr/>
          </p:nvSpPr>
          <p:spPr bwMode="auto">
            <a:xfrm>
              <a:off x="4473575" y="4378325"/>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0" name="Line 313"/>
            <p:cNvSpPr>
              <a:spLocks noChangeShapeType="1"/>
            </p:cNvSpPr>
            <p:nvPr/>
          </p:nvSpPr>
          <p:spPr bwMode="auto">
            <a:xfrm>
              <a:off x="4473575" y="4519613"/>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1" name="Rectangle 314"/>
            <p:cNvSpPr>
              <a:spLocks noChangeArrowheads="1"/>
            </p:cNvSpPr>
            <p:nvPr/>
          </p:nvSpPr>
          <p:spPr bwMode="auto">
            <a:xfrm>
              <a:off x="4473575" y="4519613"/>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2" name="Line 315"/>
            <p:cNvSpPr>
              <a:spLocks noChangeShapeType="1"/>
            </p:cNvSpPr>
            <p:nvPr/>
          </p:nvSpPr>
          <p:spPr bwMode="auto">
            <a:xfrm>
              <a:off x="4473575" y="466090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3" name="Rectangle 316"/>
            <p:cNvSpPr>
              <a:spLocks noChangeArrowheads="1"/>
            </p:cNvSpPr>
            <p:nvPr/>
          </p:nvSpPr>
          <p:spPr bwMode="auto">
            <a:xfrm>
              <a:off x="4473575" y="4660900"/>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4" name="Line 317"/>
            <p:cNvSpPr>
              <a:spLocks noChangeShapeType="1"/>
            </p:cNvSpPr>
            <p:nvPr/>
          </p:nvSpPr>
          <p:spPr bwMode="auto">
            <a:xfrm>
              <a:off x="4473575" y="480218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5" name="Rectangle 318"/>
            <p:cNvSpPr>
              <a:spLocks noChangeArrowheads="1"/>
            </p:cNvSpPr>
            <p:nvPr/>
          </p:nvSpPr>
          <p:spPr bwMode="auto">
            <a:xfrm>
              <a:off x="4473575" y="4802188"/>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6" name="Line 319"/>
            <p:cNvSpPr>
              <a:spLocks noChangeShapeType="1"/>
            </p:cNvSpPr>
            <p:nvPr/>
          </p:nvSpPr>
          <p:spPr bwMode="auto">
            <a:xfrm>
              <a:off x="4473575" y="494347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7" name="Rectangle 320"/>
            <p:cNvSpPr>
              <a:spLocks noChangeArrowheads="1"/>
            </p:cNvSpPr>
            <p:nvPr/>
          </p:nvSpPr>
          <p:spPr bwMode="auto">
            <a:xfrm>
              <a:off x="4473575" y="4943475"/>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8" name="Line 321"/>
            <p:cNvSpPr>
              <a:spLocks noChangeShapeType="1"/>
            </p:cNvSpPr>
            <p:nvPr/>
          </p:nvSpPr>
          <p:spPr bwMode="auto">
            <a:xfrm>
              <a:off x="4473575" y="5084763"/>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29" name="Rectangle 322"/>
            <p:cNvSpPr>
              <a:spLocks noChangeArrowheads="1"/>
            </p:cNvSpPr>
            <p:nvPr/>
          </p:nvSpPr>
          <p:spPr bwMode="auto">
            <a:xfrm>
              <a:off x="4473575" y="5084763"/>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30" name="Line 323"/>
            <p:cNvSpPr>
              <a:spLocks noChangeShapeType="1"/>
            </p:cNvSpPr>
            <p:nvPr/>
          </p:nvSpPr>
          <p:spPr bwMode="auto">
            <a:xfrm>
              <a:off x="4473575" y="522605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31" name="Rectangle 324"/>
            <p:cNvSpPr>
              <a:spLocks noChangeArrowheads="1"/>
            </p:cNvSpPr>
            <p:nvPr/>
          </p:nvSpPr>
          <p:spPr bwMode="auto">
            <a:xfrm>
              <a:off x="4473575" y="5226050"/>
              <a:ext cx="7938" cy="635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32" name="Line 325"/>
            <p:cNvSpPr>
              <a:spLocks noChangeShapeType="1"/>
            </p:cNvSpPr>
            <p:nvPr/>
          </p:nvSpPr>
          <p:spPr bwMode="auto">
            <a:xfrm>
              <a:off x="4473575" y="5365750"/>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33" name="Rectangle 326"/>
            <p:cNvSpPr>
              <a:spLocks noChangeArrowheads="1"/>
            </p:cNvSpPr>
            <p:nvPr/>
          </p:nvSpPr>
          <p:spPr bwMode="auto">
            <a:xfrm>
              <a:off x="4473575" y="5365750"/>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34" name="Line 327"/>
            <p:cNvSpPr>
              <a:spLocks noChangeShapeType="1"/>
            </p:cNvSpPr>
            <p:nvPr/>
          </p:nvSpPr>
          <p:spPr bwMode="auto">
            <a:xfrm>
              <a:off x="4473575" y="550703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135" name="Rectangle 328"/>
            <p:cNvSpPr>
              <a:spLocks noChangeArrowheads="1"/>
            </p:cNvSpPr>
            <p:nvPr/>
          </p:nvSpPr>
          <p:spPr bwMode="auto">
            <a:xfrm>
              <a:off x="4473575" y="5507038"/>
              <a:ext cx="7938" cy="793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grpSp>
      <p:grpSp>
        <p:nvGrpSpPr>
          <p:cNvPr id="336" name="Group 331"/>
          <p:cNvGrpSpPr>
            <a:grpSpLocks noChangeAspect="1"/>
          </p:cNvGrpSpPr>
          <p:nvPr/>
        </p:nvGrpSpPr>
        <p:grpSpPr bwMode="auto">
          <a:xfrm>
            <a:off x="4799013" y="1130300"/>
            <a:ext cx="3992562" cy="4391025"/>
            <a:chOff x="3023" y="712"/>
            <a:chExt cx="2515" cy="2766"/>
          </a:xfrm>
        </p:grpSpPr>
        <p:sp>
          <p:nvSpPr>
            <p:cNvPr id="337" name="AutoShape 330"/>
            <p:cNvSpPr>
              <a:spLocks noChangeAspect="1" noChangeArrowheads="1" noTextEdit="1"/>
            </p:cNvSpPr>
            <p:nvPr/>
          </p:nvSpPr>
          <p:spPr bwMode="auto">
            <a:xfrm>
              <a:off x="3023" y="712"/>
              <a:ext cx="2511" cy="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grpSp>
          <p:nvGrpSpPr>
            <p:cNvPr id="338" name="Group 532"/>
            <p:cNvGrpSpPr>
              <a:grpSpLocks/>
            </p:cNvGrpSpPr>
            <p:nvPr/>
          </p:nvGrpSpPr>
          <p:grpSpPr bwMode="auto">
            <a:xfrm>
              <a:off x="3023" y="712"/>
              <a:ext cx="2511" cy="2762"/>
              <a:chOff x="3023" y="712"/>
              <a:chExt cx="2511" cy="2762"/>
            </a:xfrm>
          </p:grpSpPr>
          <p:sp>
            <p:nvSpPr>
              <p:cNvPr id="501" name="Rectangle 332"/>
              <p:cNvSpPr>
                <a:spLocks noChangeArrowheads="1"/>
              </p:cNvSpPr>
              <p:nvPr/>
            </p:nvSpPr>
            <p:spPr bwMode="auto">
              <a:xfrm>
                <a:off x="3023" y="712"/>
                <a:ext cx="2511" cy="2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02" name="Rectangle 333"/>
              <p:cNvSpPr>
                <a:spLocks noChangeArrowheads="1"/>
              </p:cNvSpPr>
              <p:nvPr/>
            </p:nvSpPr>
            <p:spPr bwMode="auto">
              <a:xfrm>
                <a:off x="3118" y="721"/>
                <a:ext cx="9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a:ln>
                      <a:noFill/>
                    </a:ln>
                    <a:solidFill>
                      <a:srgbClr val="000000"/>
                    </a:solidFill>
                    <a:effectLst/>
                    <a:latin typeface="Calibri" panose="020F0502020204030204" pitchFamily="34" charset="0"/>
                  </a:rPr>
                  <a:t>FNB</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03" name="Rectangle 334"/>
              <p:cNvSpPr>
                <a:spLocks noChangeArrowheads="1"/>
              </p:cNvSpPr>
              <p:nvPr/>
            </p:nvSpPr>
            <p:spPr bwMode="auto">
              <a:xfrm>
                <a:off x="3391" y="721"/>
                <a:ext cx="10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dirty="0">
                    <a:ln>
                      <a:noFill/>
                    </a:ln>
                    <a:solidFill>
                      <a:srgbClr val="000000"/>
                    </a:solidFill>
                    <a:effectLst/>
                    <a:latin typeface="Calibri" panose="020F0502020204030204" pitchFamily="34" charset="0"/>
                  </a:rPr>
                  <a:t>1 an</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504" name="Rectangle 335"/>
              <p:cNvSpPr>
                <a:spLocks noChangeArrowheads="1"/>
              </p:cNvSpPr>
              <p:nvPr/>
            </p:nvSpPr>
            <p:spPr bwMode="auto">
              <a:xfrm>
                <a:off x="3733" y="721"/>
                <a:ext cx="12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a:ln>
                      <a:noFill/>
                    </a:ln>
                    <a:solidFill>
                      <a:srgbClr val="000000"/>
                    </a:solidFill>
                    <a:effectLst/>
                    <a:latin typeface="Calibri" panose="020F0502020204030204" pitchFamily="34" charset="0"/>
                  </a:rPr>
                  <a:t>3 ans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05" name="Rectangle 336"/>
              <p:cNvSpPr>
                <a:spLocks noChangeArrowheads="1"/>
              </p:cNvSpPr>
              <p:nvPr/>
            </p:nvSpPr>
            <p:spPr bwMode="auto">
              <a:xfrm>
                <a:off x="4075" y="721"/>
                <a:ext cx="12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a:ln>
                      <a:noFill/>
                    </a:ln>
                    <a:solidFill>
                      <a:srgbClr val="000000"/>
                    </a:solidFill>
                    <a:effectLst/>
                    <a:latin typeface="Calibri" panose="020F0502020204030204" pitchFamily="34" charset="0"/>
                  </a:rPr>
                  <a:t>5 ans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06" name="Rectangle 337"/>
              <p:cNvSpPr>
                <a:spLocks noChangeArrowheads="1"/>
              </p:cNvSpPr>
              <p:nvPr/>
            </p:nvSpPr>
            <p:spPr bwMode="auto">
              <a:xfrm>
                <a:off x="4391" y="721"/>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a:ln>
                      <a:noFill/>
                    </a:ln>
                    <a:solidFill>
                      <a:srgbClr val="000000"/>
                    </a:solidFill>
                    <a:effectLst/>
                    <a:latin typeface="Calibri" panose="020F0502020204030204" pitchFamily="34" charset="0"/>
                  </a:rPr>
                  <a:t>10 ans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07" name="Rectangle 338"/>
              <p:cNvSpPr>
                <a:spLocks noChangeArrowheads="1"/>
              </p:cNvSpPr>
              <p:nvPr/>
            </p:nvSpPr>
            <p:spPr bwMode="auto">
              <a:xfrm>
                <a:off x="4673" y="721"/>
                <a:ext cx="42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dirty="0">
                    <a:ln>
                      <a:noFill/>
                    </a:ln>
                    <a:solidFill>
                      <a:srgbClr val="000000"/>
                    </a:solidFill>
                    <a:effectLst/>
                    <a:latin typeface="Calibri" panose="020F0502020204030204" pitchFamily="34" charset="0"/>
                  </a:rPr>
                  <a:t>Depuis la création</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508" name="Rectangle 339"/>
              <p:cNvSpPr>
                <a:spLocks noChangeArrowheads="1"/>
              </p:cNvSpPr>
              <p:nvPr/>
            </p:nvSpPr>
            <p:spPr bwMode="auto">
              <a:xfrm>
                <a:off x="5123" y="721"/>
                <a:ext cx="39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1" i="0" u="none" strike="noStrike" cap="none" baseline="0" dirty="0">
                    <a:ln>
                      <a:noFill/>
                    </a:ln>
                    <a:solidFill>
                      <a:srgbClr val="000000"/>
                    </a:solidFill>
                    <a:effectLst/>
                    <a:latin typeface="Calibri" panose="020F0502020204030204" pitchFamily="34" charset="0"/>
                  </a:rPr>
                  <a:t>Date de création</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509" name="Rectangle 340"/>
              <p:cNvSpPr>
                <a:spLocks noChangeArrowheads="1"/>
              </p:cNvSpPr>
              <p:nvPr/>
            </p:nvSpPr>
            <p:spPr bwMode="auto">
              <a:xfrm>
                <a:off x="3118" y="807"/>
                <a:ext cx="8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ZEB</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0" name="Rectangle 341"/>
              <p:cNvSpPr>
                <a:spLocks noChangeArrowheads="1"/>
              </p:cNvSpPr>
              <p:nvPr/>
            </p:nvSpPr>
            <p:spPr bwMode="auto">
              <a:xfrm>
                <a:off x="3421" y="80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9,35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1" name="Rectangle 342"/>
              <p:cNvSpPr>
                <a:spLocks noChangeArrowheads="1"/>
              </p:cNvSpPr>
              <p:nvPr/>
            </p:nvSpPr>
            <p:spPr bwMode="auto">
              <a:xfrm>
                <a:off x="3746" y="80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10,10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2" name="Rectangle 343"/>
              <p:cNvSpPr>
                <a:spLocks noChangeArrowheads="1"/>
              </p:cNvSpPr>
              <p:nvPr/>
            </p:nvSpPr>
            <p:spPr bwMode="auto">
              <a:xfrm>
                <a:off x="4105" y="80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8,08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3" name="Rectangle 344"/>
              <p:cNvSpPr>
                <a:spLocks noChangeArrowheads="1"/>
              </p:cNvSpPr>
              <p:nvPr/>
            </p:nvSpPr>
            <p:spPr bwMode="auto">
              <a:xfrm>
                <a:off x="4421" y="80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11,26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4" name="Rectangle 345"/>
              <p:cNvSpPr>
                <a:spLocks noChangeArrowheads="1"/>
              </p:cNvSpPr>
              <p:nvPr/>
            </p:nvSpPr>
            <p:spPr bwMode="auto">
              <a:xfrm>
                <a:off x="4807" y="80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10,74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5" name="Rectangle 346"/>
              <p:cNvSpPr>
                <a:spLocks noChangeArrowheads="1"/>
              </p:cNvSpPr>
              <p:nvPr/>
            </p:nvSpPr>
            <p:spPr bwMode="auto">
              <a:xfrm>
                <a:off x="5175" y="807"/>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6" name="Rectangle 347"/>
              <p:cNvSpPr>
                <a:spLocks noChangeArrowheads="1"/>
              </p:cNvSpPr>
              <p:nvPr/>
            </p:nvSpPr>
            <p:spPr bwMode="auto">
              <a:xfrm>
                <a:off x="3114" y="893"/>
                <a:ext cx="9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ZUB</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7" name="Rectangle 348"/>
              <p:cNvSpPr>
                <a:spLocks noChangeArrowheads="1"/>
              </p:cNvSpPr>
              <p:nvPr/>
            </p:nvSpPr>
            <p:spPr bwMode="auto">
              <a:xfrm>
                <a:off x="3421" y="89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3,91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8" name="Rectangle 349"/>
              <p:cNvSpPr>
                <a:spLocks noChangeArrowheads="1"/>
              </p:cNvSpPr>
              <p:nvPr/>
            </p:nvSpPr>
            <p:spPr bwMode="auto">
              <a:xfrm>
                <a:off x="3746" y="893"/>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12,83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19" name="Rectangle 350"/>
              <p:cNvSpPr>
                <a:spLocks noChangeArrowheads="1"/>
              </p:cNvSpPr>
              <p:nvPr/>
            </p:nvSpPr>
            <p:spPr bwMode="auto">
              <a:xfrm>
                <a:off x="4105" y="89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8,49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0" name="Rectangle 351"/>
              <p:cNvSpPr>
                <a:spLocks noChangeArrowheads="1"/>
              </p:cNvSpPr>
              <p:nvPr/>
            </p:nvSpPr>
            <p:spPr bwMode="auto">
              <a:xfrm>
                <a:off x="4824" y="89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8,47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1" name="Rectangle 352"/>
              <p:cNvSpPr>
                <a:spLocks noChangeArrowheads="1"/>
              </p:cNvSpPr>
              <p:nvPr/>
            </p:nvSpPr>
            <p:spPr bwMode="auto">
              <a:xfrm>
                <a:off x="5175" y="893"/>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2010-05-20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2" name="Rectangle 353"/>
              <p:cNvSpPr>
                <a:spLocks noChangeArrowheads="1"/>
              </p:cNvSpPr>
              <p:nvPr/>
            </p:nvSpPr>
            <p:spPr bwMode="auto">
              <a:xfrm>
                <a:off x="3110" y="979"/>
                <a:ext cx="10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ZMT</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3" name="Rectangle 354"/>
              <p:cNvSpPr>
                <a:spLocks noChangeArrowheads="1"/>
              </p:cNvSpPr>
              <p:nvPr/>
            </p:nvSpPr>
            <p:spPr bwMode="auto">
              <a:xfrm>
                <a:off x="3408" y="979"/>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-5,13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4" name="Rectangle 355"/>
              <p:cNvSpPr>
                <a:spLocks noChangeArrowheads="1"/>
              </p:cNvSpPr>
              <p:nvPr/>
            </p:nvSpPr>
            <p:spPr bwMode="auto">
              <a:xfrm>
                <a:off x="3763" y="97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5" name="Rectangle 356"/>
              <p:cNvSpPr>
                <a:spLocks noChangeArrowheads="1"/>
              </p:cNvSpPr>
              <p:nvPr/>
            </p:nvSpPr>
            <p:spPr bwMode="auto">
              <a:xfrm>
                <a:off x="4092" y="979"/>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-5,10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6" name="Rectangle 357"/>
              <p:cNvSpPr>
                <a:spLocks noChangeArrowheads="1"/>
              </p:cNvSpPr>
              <p:nvPr/>
            </p:nvSpPr>
            <p:spPr bwMode="auto">
              <a:xfrm>
                <a:off x="4426" y="979"/>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-3,82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7" name="Rectangle 358"/>
              <p:cNvSpPr>
                <a:spLocks noChangeArrowheads="1"/>
              </p:cNvSpPr>
              <p:nvPr/>
            </p:nvSpPr>
            <p:spPr bwMode="auto">
              <a:xfrm>
                <a:off x="4811" y="979"/>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-4,73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8" name="Rectangle 359"/>
              <p:cNvSpPr>
                <a:spLocks noChangeArrowheads="1"/>
              </p:cNvSpPr>
              <p:nvPr/>
            </p:nvSpPr>
            <p:spPr bwMode="auto">
              <a:xfrm>
                <a:off x="5175" y="979"/>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29" name="Rectangle 360"/>
              <p:cNvSpPr>
                <a:spLocks noChangeArrowheads="1"/>
              </p:cNvSpPr>
              <p:nvPr/>
            </p:nvSpPr>
            <p:spPr bwMode="auto">
              <a:xfrm>
                <a:off x="3110" y="1065"/>
                <a:ext cx="9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ZGD</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0" name="Rectangle 361"/>
              <p:cNvSpPr>
                <a:spLocks noChangeArrowheads="1"/>
              </p:cNvSpPr>
              <p:nvPr/>
            </p:nvSpPr>
            <p:spPr bwMode="auto">
              <a:xfrm>
                <a:off x="3404" y="106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63,88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1" name="Rectangle 362"/>
              <p:cNvSpPr>
                <a:spLocks noChangeArrowheads="1"/>
              </p:cNvSpPr>
              <p:nvPr/>
            </p:nvSpPr>
            <p:spPr bwMode="auto">
              <a:xfrm>
                <a:off x="3763" y="1065"/>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2,97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2" name="Rectangle 363"/>
              <p:cNvSpPr>
                <a:spLocks noChangeArrowheads="1"/>
              </p:cNvSpPr>
              <p:nvPr/>
            </p:nvSpPr>
            <p:spPr bwMode="auto">
              <a:xfrm>
                <a:off x="4088" y="106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12,51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3" name="Rectangle 364"/>
              <p:cNvSpPr>
                <a:spLocks noChangeArrowheads="1"/>
              </p:cNvSpPr>
              <p:nvPr/>
            </p:nvSpPr>
            <p:spPr bwMode="auto">
              <a:xfrm>
                <a:off x="4811" y="1065"/>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-2,84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4" name="Rectangle 365"/>
              <p:cNvSpPr>
                <a:spLocks noChangeArrowheads="1"/>
              </p:cNvSpPr>
              <p:nvPr/>
            </p:nvSpPr>
            <p:spPr bwMode="auto">
              <a:xfrm>
                <a:off x="5175" y="1065"/>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2012-11-15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5" name="Rectangle 366"/>
              <p:cNvSpPr>
                <a:spLocks noChangeArrowheads="1"/>
              </p:cNvSpPr>
              <p:nvPr/>
            </p:nvSpPr>
            <p:spPr bwMode="auto">
              <a:xfrm>
                <a:off x="3118" y="1152"/>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ZJG</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6" name="Rectangle 367"/>
              <p:cNvSpPr>
                <a:spLocks noChangeArrowheads="1"/>
              </p:cNvSpPr>
              <p:nvPr/>
            </p:nvSpPr>
            <p:spPr bwMode="auto">
              <a:xfrm>
                <a:off x="3404" y="1152"/>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49,13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7" name="Rectangle 368"/>
              <p:cNvSpPr>
                <a:spLocks noChangeArrowheads="1"/>
              </p:cNvSpPr>
              <p:nvPr/>
            </p:nvSpPr>
            <p:spPr bwMode="auto">
              <a:xfrm>
                <a:off x="3763" y="115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8" name="Rectangle 369"/>
              <p:cNvSpPr>
                <a:spLocks noChangeArrowheads="1"/>
              </p:cNvSpPr>
              <p:nvPr/>
            </p:nvSpPr>
            <p:spPr bwMode="auto">
              <a:xfrm>
                <a:off x="4088" y="1152"/>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12,08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39" name="Rectangle 370"/>
              <p:cNvSpPr>
                <a:spLocks noChangeArrowheads="1"/>
              </p:cNvSpPr>
              <p:nvPr/>
            </p:nvSpPr>
            <p:spPr bwMode="auto">
              <a:xfrm>
                <a:off x="4811" y="1152"/>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-4,30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0" name="Rectangle 371"/>
              <p:cNvSpPr>
                <a:spLocks noChangeArrowheads="1"/>
              </p:cNvSpPr>
              <p:nvPr/>
            </p:nvSpPr>
            <p:spPr bwMode="auto">
              <a:xfrm>
                <a:off x="5175" y="1152"/>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1" name="Rectangle 372"/>
              <p:cNvSpPr>
                <a:spLocks noChangeArrowheads="1"/>
              </p:cNvSpPr>
              <p:nvPr/>
            </p:nvSpPr>
            <p:spPr bwMode="auto">
              <a:xfrm>
                <a:off x="3114" y="1238"/>
                <a:ext cx="9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ZEO</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2" name="Rectangle 373"/>
              <p:cNvSpPr>
                <a:spLocks noChangeArrowheads="1"/>
              </p:cNvSpPr>
              <p:nvPr/>
            </p:nvSpPr>
            <p:spPr bwMode="auto">
              <a:xfrm>
                <a:off x="3395" y="1238"/>
                <a:ext cx="14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-12,76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3" name="Rectangle 374"/>
              <p:cNvSpPr>
                <a:spLocks noChangeArrowheads="1"/>
              </p:cNvSpPr>
              <p:nvPr/>
            </p:nvSpPr>
            <p:spPr bwMode="auto">
              <a:xfrm>
                <a:off x="3737" y="1238"/>
                <a:ext cx="14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4" name="Rectangle 375"/>
              <p:cNvSpPr>
                <a:spLocks noChangeArrowheads="1"/>
              </p:cNvSpPr>
              <p:nvPr/>
            </p:nvSpPr>
            <p:spPr bwMode="auto">
              <a:xfrm>
                <a:off x="4092" y="1238"/>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-8,44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5" name="Rectangle 376"/>
              <p:cNvSpPr>
                <a:spLocks noChangeArrowheads="1"/>
              </p:cNvSpPr>
              <p:nvPr/>
            </p:nvSpPr>
            <p:spPr bwMode="auto">
              <a:xfrm>
                <a:off x="4426" y="1238"/>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-2,75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6" name="Rectangle 377"/>
              <p:cNvSpPr>
                <a:spLocks noChangeArrowheads="1"/>
              </p:cNvSpPr>
              <p:nvPr/>
            </p:nvSpPr>
            <p:spPr bwMode="auto">
              <a:xfrm>
                <a:off x="4811" y="1238"/>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-3,42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7" name="Rectangle 378"/>
              <p:cNvSpPr>
                <a:spLocks noChangeArrowheads="1"/>
              </p:cNvSpPr>
              <p:nvPr/>
            </p:nvSpPr>
            <p:spPr bwMode="auto">
              <a:xfrm>
                <a:off x="5175" y="1238"/>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8" name="Rectangle 379"/>
              <p:cNvSpPr>
                <a:spLocks noChangeArrowheads="1"/>
              </p:cNvSpPr>
              <p:nvPr/>
            </p:nvSpPr>
            <p:spPr bwMode="auto">
              <a:xfrm>
                <a:off x="3118" y="1324"/>
                <a:ext cx="8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ZJN</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49" name="Rectangle 380"/>
              <p:cNvSpPr>
                <a:spLocks noChangeArrowheads="1"/>
              </p:cNvSpPr>
              <p:nvPr/>
            </p:nvSpPr>
            <p:spPr bwMode="auto">
              <a:xfrm>
                <a:off x="3395" y="1324"/>
                <a:ext cx="14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-46,48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0" name="Rectangle 381"/>
              <p:cNvSpPr>
                <a:spLocks noChangeArrowheads="1"/>
              </p:cNvSpPr>
              <p:nvPr/>
            </p:nvSpPr>
            <p:spPr bwMode="auto">
              <a:xfrm>
                <a:off x="3737" y="1324"/>
                <a:ext cx="14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-19,16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1" name="Rectangle 382"/>
              <p:cNvSpPr>
                <a:spLocks noChangeArrowheads="1"/>
              </p:cNvSpPr>
              <p:nvPr/>
            </p:nvSpPr>
            <p:spPr bwMode="auto">
              <a:xfrm>
                <a:off x="4079" y="1324"/>
                <a:ext cx="14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-17,55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2" name="Rectangle 383"/>
              <p:cNvSpPr>
                <a:spLocks noChangeArrowheads="1"/>
              </p:cNvSpPr>
              <p:nvPr/>
            </p:nvSpPr>
            <p:spPr bwMode="auto">
              <a:xfrm>
                <a:off x="4811" y="1324"/>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-4,93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3" name="Rectangle 384"/>
              <p:cNvSpPr>
                <a:spLocks noChangeArrowheads="1"/>
              </p:cNvSpPr>
              <p:nvPr/>
            </p:nvSpPr>
            <p:spPr bwMode="auto">
              <a:xfrm>
                <a:off x="5175" y="1324"/>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2010-05-20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4" name="Rectangle 385"/>
              <p:cNvSpPr>
                <a:spLocks noChangeArrowheads="1"/>
              </p:cNvSpPr>
              <p:nvPr/>
            </p:nvSpPr>
            <p:spPr bwMode="auto">
              <a:xfrm>
                <a:off x="3118" y="1410"/>
                <a:ext cx="8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ZJO</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5" name="Rectangle 386"/>
              <p:cNvSpPr>
                <a:spLocks noChangeArrowheads="1"/>
              </p:cNvSpPr>
              <p:nvPr/>
            </p:nvSpPr>
            <p:spPr bwMode="auto">
              <a:xfrm>
                <a:off x="3395" y="1410"/>
                <a:ext cx="14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-44,22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6" name="Rectangle 387"/>
              <p:cNvSpPr>
                <a:spLocks noChangeArrowheads="1"/>
              </p:cNvSpPr>
              <p:nvPr/>
            </p:nvSpPr>
            <p:spPr bwMode="auto">
              <a:xfrm>
                <a:off x="3737" y="1410"/>
                <a:ext cx="14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-24,07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7" name="Rectangle 388"/>
              <p:cNvSpPr>
                <a:spLocks noChangeArrowheads="1"/>
              </p:cNvSpPr>
              <p:nvPr/>
            </p:nvSpPr>
            <p:spPr bwMode="auto">
              <a:xfrm>
                <a:off x="4079" y="1410"/>
                <a:ext cx="14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dirty="0">
                    <a:ln>
                      <a:noFill/>
                    </a:ln>
                    <a:solidFill>
                      <a:srgbClr val="000000"/>
                    </a:solidFill>
                    <a:effectLst/>
                    <a:latin typeface="Calibri" panose="020F0502020204030204" pitchFamily="34" charset="0"/>
                  </a:rPr>
                  <a:t>-20,88</a:t>
                </a:r>
                <a:endParaRPr kumimoji="0" lang="fr-CA" altLang="fr-FR" sz="700" b="0" i="0" u="none" strike="noStrike" cap="none" normalizeH="0" baseline="0" dirty="0">
                  <a:ln>
                    <a:noFill/>
                  </a:ln>
                  <a:solidFill>
                    <a:schemeClr val="tx1"/>
                  </a:solidFill>
                  <a:effectLst/>
                  <a:latin typeface="Calibri" panose="020F0502020204030204" pitchFamily="34" charset="0"/>
                </a:endParaRPr>
              </a:p>
            </p:txBody>
          </p:sp>
          <p:sp>
            <p:nvSpPr>
              <p:cNvPr id="558" name="Rectangle 389"/>
              <p:cNvSpPr>
                <a:spLocks noChangeArrowheads="1"/>
              </p:cNvSpPr>
              <p:nvPr/>
            </p:nvSpPr>
            <p:spPr bwMode="auto">
              <a:xfrm>
                <a:off x="4811" y="1410"/>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-7,74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59" name="Rectangle 390"/>
              <p:cNvSpPr>
                <a:spLocks noChangeArrowheads="1"/>
              </p:cNvSpPr>
              <p:nvPr/>
            </p:nvSpPr>
            <p:spPr bwMode="auto">
              <a:xfrm>
                <a:off x="5175" y="1410"/>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2010-05-20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0" name="Rectangle 391"/>
              <p:cNvSpPr>
                <a:spLocks noChangeArrowheads="1"/>
              </p:cNvSpPr>
              <p:nvPr/>
            </p:nvSpPr>
            <p:spPr bwMode="auto">
              <a:xfrm>
                <a:off x="3110" y="1496"/>
                <a:ext cx="9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ZAG</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1" name="Rectangle 392"/>
              <p:cNvSpPr>
                <a:spLocks noChangeArrowheads="1"/>
              </p:cNvSpPr>
              <p:nvPr/>
            </p:nvSpPr>
            <p:spPr bwMode="auto">
              <a:xfrm>
                <a:off x="3404" y="1496"/>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10,10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2" name="Rectangle 393"/>
              <p:cNvSpPr>
                <a:spLocks noChangeArrowheads="1"/>
              </p:cNvSpPr>
              <p:nvPr/>
            </p:nvSpPr>
            <p:spPr bwMode="auto">
              <a:xfrm>
                <a:off x="3763" y="149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2,86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3" name="Rectangle 394"/>
              <p:cNvSpPr>
                <a:spLocks noChangeArrowheads="1"/>
              </p:cNvSpPr>
              <p:nvPr/>
            </p:nvSpPr>
            <p:spPr bwMode="auto">
              <a:xfrm>
                <a:off x="4105" y="149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3,57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4" name="Rectangle 395"/>
              <p:cNvSpPr>
                <a:spLocks noChangeArrowheads="1"/>
              </p:cNvSpPr>
              <p:nvPr/>
            </p:nvSpPr>
            <p:spPr bwMode="auto">
              <a:xfrm>
                <a:off x="4824" y="149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4,08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5" name="Rectangle 396"/>
              <p:cNvSpPr>
                <a:spLocks noChangeArrowheads="1"/>
              </p:cNvSpPr>
              <p:nvPr/>
            </p:nvSpPr>
            <p:spPr bwMode="auto">
              <a:xfrm>
                <a:off x="5175" y="1496"/>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6" name="Rectangle 397"/>
              <p:cNvSpPr>
                <a:spLocks noChangeArrowheads="1"/>
              </p:cNvSpPr>
              <p:nvPr/>
            </p:nvSpPr>
            <p:spPr bwMode="auto">
              <a:xfrm>
                <a:off x="3118" y="1582"/>
                <a:ext cx="8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ZPS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7" name="Rectangle 398"/>
              <p:cNvSpPr>
                <a:spLocks noChangeArrowheads="1"/>
              </p:cNvSpPr>
              <p:nvPr/>
            </p:nvSpPr>
            <p:spPr bwMode="auto">
              <a:xfrm>
                <a:off x="3421" y="158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4,56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8" name="Rectangle 399"/>
              <p:cNvSpPr>
                <a:spLocks noChangeArrowheads="1"/>
              </p:cNvSpPr>
              <p:nvPr/>
            </p:nvSpPr>
            <p:spPr bwMode="auto">
              <a:xfrm>
                <a:off x="3763" y="158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69" name="Rectangle 400"/>
              <p:cNvSpPr>
                <a:spLocks noChangeArrowheads="1"/>
              </p:cNvSpPr>
              <p:nvPr/>
            </p:nvSpPr>
            <p:spPr bwMode="auto">
              <a:xfrm>
                <a:off x="4105" y="158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1,69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0" name="Rectangle 401"/>
              <p:cNvSpPr>
                <a:spLocks noChangeArrowheads="1"/>
              </p:cNvSpPr>
              <p:nvPr/>
            </p:nvSpPr>
            <p:spPr bwMode="auto">
              <a:xfrm>
                <a:off x="4434" y="158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2,22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1" name="Rectangle 402"/>
              <p:cNvSpPr>
                <a:spLocks noChangeArrowheads="1"/>
              </p:cNvSpPr>
              <p:nvPr/>
            </p:nvSpPr>
            <p:spPr bwMode="auto">
              <a:xfrm>
                <a:off x="4824" y="158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2,25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2" name="Rectangle 403"/>
              <p:cNvSpPr>
                <a:spLocks noChangeArrowheads="1"/>
              </p:cNvSpPr>
              <p:nvPr/>
            </p:nvSpPr>
            <p:spPr bwMode="auto">
              <a:xfrm>
                <a:off x="5175" y="1582"/>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3" name="Rectangle 404"/>
              <p:cNvSpPr>
                <a:spLocks noChangeArrowheads="1"/>
              </p:cNvSpPr>
              <p:nvPr/>
            </p:nvSpPr>
            <p:spPr bwMode="auto">
              <a:xfrm>
                <a:off x="3105" y="1669"/>
                <a:ext cx="10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ZMP</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4" name="Rectangle 405"/>
              <p:cNvSpPr>
                <a:spLocks noChangeArrowheads="1"/>
              </p:cNvSpPr>
              <p:nvPr/>
            </p:nvSpPr>
            <p:spPr bwMode="auto">
              <a:xfrm>
                <a:off x="3421" y="166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9,38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5" name="Rectangle 406"/>
              <p:cNvSpPr>
                <a:spLocks noChangeArrowheads="1"/>
              </p:cNvSpPr>
              <p:nvPr/>
            </p:nvSpPr>
            <p:spPr bwMode="auto">
              <a:xfrm>
                <a:off x="3763" y="166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2,19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6" name="Rectangle 407"/>
              <p:cNvSpPr>
                <a:spLocks noChangeArrowheads="1"/>
              </p:cNvSpPr>
              <p:nvPr/>
            </p:nvSpPr>
            <p:spPr bwMode="auto">
              <a:xfrm>
                <a:off x="4105" y="166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3,48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7" name="Rectangle 408"/>
              <p:cNvSpPr>
                <a:spLocks noChangeArrowheads="1"/>
              </p:cNvSpPr>
              <p:nvPr/>
            </p:nvSpPr>
            <p:spPr bwMode="auto">
              <a:xfrm>
                <a:off x="4824" y="166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3,41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8" name="Rectangle 409"/>
              <p:cNvSpPr>
                <a:spLocks noChangeArrowheads="1"/>
              </p:cNvSpPr>
              <p:nvPr/>
            </p:nvSpPr>
            <p:spPr bwMode="auto">
              <a:xfrm>
                <a:off x="5175" y="1669"/>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2013-03-20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79" name="Rectangle 410"/>
              <p:cNvSpPr>
                <a:spLocks noChangeArrowheads="1"/>
              </p:cNvSpPr>
              <p:nvPr/>
            </p:nvSpPr>
            <p:spPr bwMode="auto">
              <a:xfrm>
                <a:off x="3118" y="1755"/>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ZPL</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0" name="Rectangle 411"/>
              <p:cNvSpPr>
                <a:spLocks noChangeArrowheads="1"/>
              </p:cNvSpPr>
              <p:nvPr/>
            </p:nvSpPr>
            <p:spPr bwMode="auto">
              <a:xfrm>
                <a:off x="3404" y="175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18,19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1" name="Rectangle 412"/>
              <p:cNvSpPr>
                <a:spLocks noChangeArrowheads="1"/>
              </p:cNvSpPr>
              <p:nvPr/>
            </p:nvSpPr>
            <p:spPr bwMode="auto">
              <a:xfrm>
                <a:off x="3763" y="1755"/>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2" name="Rectangle 413"/>
              <p:cNvSpPr>
                <a:spLocks noChangeArrowheads="1"/>
              </p:cNvSpPr>
              <p:nvPr/>
            </p:nvSpPr>
            <p:spPr bwMode="auto">
              <a:xfrm>
                <a:off x="4105" y="1755"/>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6,34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3" name="Rectangle 414"/>
              <p:cNvSpPr>
                <a:spLocks noChangeArrowheads="1"/>
              </p:cNvSpPr>
              <p:nvPr/>
            </p:nvSpPr>
            <p:spPr bwMode="auto">
              <a:xfrm>
                <a:off x="4824" y="1755"/>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5,74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4" name="Rectangle 415"/>
              <p:cNvSpPr>
                <a:spLocks noChangeArrowheads="1"/>
              </p:cNvSpPr>
              <p:nvPr/>
            </p:nvSpPr>
            <p:spPr bwMode="auto">
              <a:xfrm>
                <a:off x="5175" y="1755"/>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2013-03-20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5" name="Rectangle 416"/>
              <p:cNvSpPr>
                <a:spLocks noChangeArrowheads="1"/>
              </p:cNvSpPr>
              <p:nvPr/>
            </p:nvSpPr>
            <p:spPr bwMode="auto">
              <a:xfrm>
                <a:off x="3118" y="1841"/>
                <a:ext cx="7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ZFS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6" name="Rectangle 417"/>
              <p:cNvSpPr>
                <a:spLocks noChangeArrowheads="1"/>
              </p:cNvSpPr>
              <p:nvPr/>
            </p:nvSpPr>
            <p:spPr bwMode="auto">
              <a:xfrm>
                <a:off x="3421" y="184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3,88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7" name="Rectangle 418"/>
              <p:cNvSpPr>
                <a:spLocks noChangeArrowheads="1"/>
              </p:cNvSpPr>
              <p:nvPr/>
            </p:nvSpPr>
            <p:spPr bwMode="auto">
              <a:xfrm>
                <a:off x="3763" y="184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0,83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8" name="Rectangle 419"/>
              <p:cNvSpPr>
                <a:spLocks noChangeArrowheads="1"/>
              </p:cNvSpPr>
              <p:nvPr/>
            </p:nvSpPr>
            <p:spPr bwMode="auto">
              <a:xfrm>
                <a:off x="4105" y="184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89" name="Rectangle 420"/>
              <p:cNvSpPr>
                <a:spLocks noChangeArrowheads="1"/>
              </p:cNvSpPr>
              <p:nvPr/>
            </p:nvSpPr>
            <p:spPr bwMode="auto">
              <a:xfrm>
                <a:off x="4434" y="184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1,69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0" name="Rectangle 421"/>
              <p:cNvSpPr>
                <a:spLocks noChangeArrowheads="1"/>
              </p:cNvSpPr>
              <p:nvPr/>
            </p:nvSpPr>
            <p:spPr bwMode="auto">
              <a:xfrm>
                <a:off x="4824" y="184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1,72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1" name="Rectangle 422"/>
              <p:cNvSpPr>
                <a:spLocks noChangeArrowheads="1"/>
              </p:cNvSpPr>
              <p:nvPr/>
            </p:nvSpPr>
            <p:spPr bwMode="auto">
              <a:xfrm>
                <a:off x="5175" y="1841"/>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2" name="Rectangle 423"/>
              <p:cNvSpPr>
                <a:spLocks noChangeArrowheads="1"/>
              </p:cNvSpPr>
              <p:nvPr/>
            </p:nvSpPr>
            <p:spPr bwMode="auto">
              <a:xfrm>
                <a:off x="3110" y="1927"/>
                <a:ext cx="10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ZFM</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3" name="Rectangle 424"/>
              <p:cNvSpPr>
                <a:spLocks noChangeArrowheads="1"/>
              </p:cNvSpPr>
              <p:nvPr/>
            </p:nvSpPr>
            <p:spPr bwMode="auto">
              <a:xfrm>
                <a:off x="3421" y="192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9,09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4" name="Rectangle 425"/>
              <p:cNvSpPr>
                <a:spLocks noChangeArrowheads="1"/>
              </p:cNvSpPr>
              <p:nvPr/>
            </p:nvSpPr>
            <p:spPr bwMode="auto">
              <a:xfrm>
                <a:off x="3763" y="192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5" name="Rectangle 426"/>
              <p:cNvSpPr>
                <a:spLocks noChangeArrowheads="1"/>
              </p:cNvSpPr>
              <p:nvPr/>
            </p:nvSpPr>
            <p:spPr bwMode="auto">
              <a:xfrm>
                <a:off x="4105" y="192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2,57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6" name="Rectangle 427"/>
              <p:cNvSpPr>
                <a:spLocks noChangeArrowheads="1"/>
              </p:cNvSpPr>
              <p:nvPr/>
            </p:nvSpPr>
            <p:spPr bwMode="auto">
              <a:xfrm>
                <a:off x="4434" y="192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3,72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7" name="Rectangle 428"/>
              <p:cNvSpPr>
                <a:spLocks noChangeArrowheads="1"/>
              </p:cNvSpPr>
              <p:nvPr/>
            </p:nvSpPr>
            <p:spPr bwMode="auto">
              <a:xfrm>
                <a:off x="4824" y="192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3,67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8" name="Rectangle 429"/>
              <p:cNvSpPr>
                <a:spLocks noChangeArrowheads="1"/>
              </p:cNvSpPr>
              <p:nvPr/>
            </p:nvSpPr>
            <p:spPr bwMode="auto">
              <a:xfrm>
                <a:off x="5175" y="1927"/>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2009-05-30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599" name="Rectangle 430"/>
              <p:cNvSpPr>
                <a:spLocks noChangeArrowheads="1"/>
              </p:cNvSpPr>
              <p:nvPr/>
            </p:nvSpPr>
            <p:spPr bwMode="auto">
              <a:xfrm>
                <a:off x="3123" y="2013"/>
                <a:ext cx="7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ZFL</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0" name="Rectangle 431"/>
              <p:cNvSpPr>
                <a:spLocks noChangeArrowheads="1"/>
              </p:cNvSpPr>
              <p:nvPr/>
            </p:nvSpPr>
            <p:spPr bwMode="auto">
              <a:xfrm>
                <a:off x="3404" y="2013"/>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18,04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1" name="Rectangle 432"/>
              <p:cNvSpPr>
                <a:spLocks noChangeArrowheads="1"/>
              </p:cNvSpPr>
              <p:nvPr/>
            </p:nvSpPr>
            <p:spPr bwMode="auto">
              <a:xfrm>
                <a:off x="3763" y="201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3,30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2" name="Rectangle 433"/>
              <p:cNvSpPr>
                <a:spLocks noChangeArrowheads="1"/>
              </p:cNvSpPr>
              <p:nvPr/>
            </p:nvSpPr>
            <p:spPr bwMode="auto">
              <a:xfrm>
                <a:off x="4105" y="201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4,94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3" name="Rectangle 434"/>
              <p:cNvSpPr>
                <a:spLocks noChangeArrowheads="1"/>
              </p:cNvSpPr>
              <p:nvPr/>
            </p:nvSpPr>
            <p:spPr bwMode="auto">
              <a:xfrm>
                <a:off x="4824" y="201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5,91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4" name="Rectangle 435"/>
              <p:cNvSpPr>
                <a:spLocks noChangeArrowheads="1"/>
              </p:cNvSpPr>
              <p:nvPr/>
            </p:nvSpPr>
            <p:spPr bwMode="auto">
              <a:xfrm>
                <a:off x="5175" y="2013"/>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2010-05-20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5" name="Rectangle 436"/>
              <p:cNvSpPr>
                <a:spLocks noChangeArrowheads="1"/>
              </p:cNvSpPr>
              <p:nvPr/>
            </p:nvSpPr>
            <p:spPr bwMode="auto">
              <a:xfrm>
                <a:off x="3118" y="2099"/>
                <a:ext cx="8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ZCS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6" name="Rectangle 437"/>
              <p:cNvSpPr>
                <a:spLocks noChangeArrowheads="1"/>
              </p:cNvSpPr>
              <p:nvPr/>
            </p:nvSpPr>
            <p:spPr bwMode="auto">
              <a:xfrm>
                <a:off x="3421" y="209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5,52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7" name="Rectangle 438"/>
              <p:cNvSpPr>
                <a:spLocks noChangeArrowheads="1"/>
              </p:cNvSpPr>
              <p:nvPr/>
            </p:nvSpPr>
            <p:spPr bwMode="auto">
              <a:xfrm>
                <a:off x="3763" y="209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2,19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8" name="Rectangle 439"/>
              <p:cNvSpPr>
                <a:spLocks noChangeArrowheads="1"/>
              </p:cNvSpPr>
              <p:nvPr/>
            </p:nvSpPr>
            <p:spPr bwMode="auto">
              <a:xfrm>
                <a:off x="4105" y="209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2,44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09" name="Rectangle 440"/>
              <p:cNvSpPr>
                <a:spLocks noChangeArrowheads="1"/>
              </p:cNvSpPr>
              <p:nvPr/>
            </p:nvSpPr>
            <p:spPr bwMode="auto">
              <a:xfrm>
                <a:off x="4434" y="209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2,92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0" name="Rectangle 441"/>
              <p:cNvSpPr>
                <a:spLocks noChangeArrowheads="1"/>
              </p:cNvSpPr>
              <p:nvPr/>
            </p:nvSpPr>
            <p:spPr bwMode="auto">
              <a:xfrm>
                <a:off x="4824" y="209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2,96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1" name="Rectangle 442"/>
              <p:cNvSpPr>
                <a:spLocks noChangeArrowheads="1"/>
              </p:cNvSpPr>
              <p:nvPr/>
            </p:nvSpPr>
            <p:spPr bwMode="auto">
              <a:xfrm>
                <a:off x="5175" y="2099"/>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2009-10-21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2" name="Rectangle 443"/>
              <p:cNvSpPr>
                <a:spLocks noChangeArrowheads="1"/>
              </p:cNvSpPr>
              <p:nvPr/>
            </p:nvSpPr>
            <p:spPr bwMode="auto">
              <a:xfrm>
                <a:off x="3105" y="2186"/>
                <a:ext cx="10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ZCM</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3" name="Rectangle 444"/>
              <p:cNvSpPr>
                <a:spLocks noChangeArrowheads="1"/>
              </p:cNvSpPr>
              <p:nvPr/>
            </p:nvSpPr>
            <p:spPr bwMode="auto">
              <a:xfrm>
                <a:off x="3404" y="2186"/>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10,24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4" name="Rectangle 445"/>
              <p:cNvSpPr>
                <a:spLocks noChangeArrowheads="1"/>
              </p:cNvSpPr>
              <p:nvPr/>
            </p:nvSpPr>
            <p:spPr bwMode="auto">
              <a:xfrm>
                <a:off x="3763" y="218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3,12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5" name="Rectangle 446"/>
              <p:cNvSpPr>
                <a:spLocks noChangeArrowheads="1"/>
              </p:cNvSpPr>
              <p:nvPr/>
            </p:nvSpPr>
            <p:spPr bwMode="auto">
              <a:xfrm>
                <a:off x="4105" y="218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4,01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6" name="Rectangle 447"/>
              <p:cNvSpPr>
                <a:spLocks noChangeArrowheads="1"/>
              </p:cNvSpPr>
              <p:nvPr/>
            </p:nvSpPr>
            <p:spPr bwMode="auto">
              <a:xfrm>
                <a:off x="4824" y="218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5,03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7" name="Rectangle 448"/>
              <p:cNvSpPr>
                <a:spLocks noChangeArrowheads="1"/>
              </p:cNvSpPr>
              <p:nvPr/>
            </p:nvSpPr>
            <p:spPr bwMode="auto">
              <a:xfrm>
                <a:off x="5175" y="2186"/>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8" name="Rectangle 449"/>
              <p:cNvSpPr>
                <a:spLocks noChangeArrowheads="1"/>
              </p:cNvSpPr>
              <p:nvPr/>
            </p:nvSpPr>
            <p:spPr bwMode="auto">
              <a:xfrm>
                <a:off x="3118" y="2272"/>
                <a:ext cx="8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ZLC</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19" name="Rectangle 450"/>
              <p:cNvSpPr>
                <a:spLocks noChangeArrowheads="1"/>
              </p:cNvSpPr>
              <p:nvPr/>
            </p:nvSpPr>
            <p:spPr bwMode="auto">
              <a:xfrm>
                <a:off x="3404" y="2272"/>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15,94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0" name="Rectangle 451"/>
              <p:cNvSpPr>
                <a:spLocks noChangeArrowheads="1"/>
              </p:cNvSpPr>
              <p:nvPr/>
            </p:nvSpPr>
            <p:spPr bwMode="auto">
              <a:xfrm>
                <a:off x="3763" y="227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5,76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1" name="Rectangle 452"/>
              <p:cNvSpPr>
                <a:spLocks noChangeArrowheads="1"/>
              </p:cNvSpPr>
              <p:nvPr/>
            </p:nvSpPr>
            <p:spPr bwMode="auto">
              <a:xfrm>
                <a:off x="4105" y="227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6,09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2" name="Rectangle 453"/>
              <p:cNvSpPr>
                <a:spLocks noChangeArrowheads="1"/>
              </p:cNvSpPr>
              <p:nvPr/>
            </p:nvSpPr>
            <p:spPr bwMode="auto">
              <a:xfrm>
                <a:off x="4824" y="227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7,46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3" name="Rectangle 454"/>
              <p:cNvSpPr>
                <a:spLocks noChangeArrowheads="1"/>
              </p:cNvSpPr>
              <p:nvPr/>
            </p:nvSpPr>
            <p:spPr bwMode="auto">
              <a:xfrm>
                <a:off x="5175" y="2272"/>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2010-01-20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4" name="Rectangle 455"/>
              <p:cNvSpPr>
                <a:spLocks noChangeArrowheads="1"/>
              </p:cNvSpPr>
              <p:nvPr/>
            </p:nvSpPr>
            <p:spPr bwMode="auto">
              <a:xfrm>
                <a:off x="3118" y="2358"/>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ZST</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5" name="Rectangle 456"/>
              <p:cNvSpPr>
                <a:spLocks noChangeArrowheads="1"/>
              </p:cNvSpPr>
              <p:nvPr/>
            </p:nvSpPr>
            <p:spPr bwMode="auto">
              <a:xfrm>
                <a:off x="3421" y="235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2,62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6" name="Rectangle 457"/>
              <p:cNvSpPr>
                <a:spLocks noChangeArrowheads="1"/>
              </p:cNvSpPr>
              <p:nvPr/>
            </p:nvSpPr>
            <p:spPr bwMode="auto">
              <a:xfrm>
                <a:off x="3763" y="235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1,94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7" name="Rectangle 458"/>
              <p:cNvSpPr>
                <a:spLocks noChangeArrowheads="1"/>
              </p:cNvSpPr>
              <p:nvPr/>
            </p:nvSpPr>
            <p:spPr bwMode="auto">
              <a:xfrm>
                <a:off x="4105" y="235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1,57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8" name="Rectangle 459"/>
              <p:cNvSpPr>
                <a:spLocks noChangeArrowheads="1"/>
              </p:cNvSpPr>
              <p:nvPr/>
            </p:nvSpPr>
            <p:spPr bwMode="auto">
              <a:xfrm>
                <a:off x="4824" y="2358"/>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29" name="Rectangle 460"/>
              <p:cNvSpPr>
                <a:spLocks noChangeArrowheads="1"/>
              </p:cNvSpPr>
              <p:nvPr/>
            </p:nvSpPr>
            <p:spPr bwMode="auto">
              <a:xfrm>
                <a:off x="5175" y="2358"/>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2011-01-29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0" name="Rectangle 461"/>
              <p:cNvSpPr>
                <a:spLocks noChangeArrowheads="1"/>
              </p:cNvSpPr>
              <p:nvPr/>
            </p:nvSpPr>
            <p:spPr bwMode="auto">
              <a:xfrm>
                <a:off x="3114" y="2444"/>
                <a:ext cx="8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ZSU</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1" name="Rectangle 462"/>
              <p:cNvSpPr>
                <a:spLocks noChangeArrowheads="1"/>
              </p:cNvSpPr>
              <p:nvPr/>
            </p:nvSpPr>
            <p:spPr bwMode="auto">
              <a:xfrm>
                <a:off x="3421" y="2444"/>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5,99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2" name="Rectangle 463"/>
              <p:cNvSpPr>
                <a:spLocks noChangeArrowheads="1"/>
              </p:cNvSpPr>
              <p:nvPr/>
            </p:nvSpPr>
            <p:spPr bwMode="auto">
              <a:xfrm>
                <a:off x="3763" y="2444"/>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1,94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3" name="Rectangle 464"/>
              <p:cNvSpPr>
                <a:spLocks noChangeArrowheads="1"/>
              </p:cNvSpPr>
              <p:nvPr/>
            </p:nvSpPr>
            <p:spPr bwMode="auto">
              <a:xfrm>
                <a:off x="4105" y="2444"/>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4" name="Rectangle 465"/>
              <p:cNvSpPr>
                <a:spLocks noChangeArrowheads="1"/>
              </p:cNvSpPr>
              <p:nvPr/>
            </p:nvSpPr>
            <p:spPr bwMode="auto">
              <a:xfrm>
                <a:off x="4824" y="2444"/>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5" name="Rectangle 466"/>
              <p:cNvSpPr>
                <a:spLocks noChangeArrowheads="1"/>
              </p:cNvSpPr>
              <p:nvPr/>
            </p:nvSpPr>
            <p:spPr bwMode="auto">
              <a:xfrm>
                <a:off x="5175" y="2444"/>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2014-02-11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6" name="Rectangle 467"/>
              <p:cNvSpPr>
                <a:spLocks noChangeArrowheads="1"/>
              </p:cNvSpPr>
              <p:nvPr/>
            </p:nvSpPr>
            <p:spPr bwMode="auto">
              <a:xfrm>
                <a:off x="3123" y="2530"/>
                <a:ext cx="7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ZIC</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7" name="Rectangle 468"/>
              <p:cNvSpPr>
                <a:spLocks noChangeArrowheads="1"/>
              </p:cNvSpPr>
              <p:nvPr/>
            </p:nvSpPr>
            <p:spPr bwMode="auto">
              <a:xfrm>
                <a:off x="3404" y="253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15,13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8" name="Rectangle 469"/>
              <p:cNvSpPr>
                <a:spLocks noChangeArrowheads="1"/>
              </p:cNvSpPr>
              <p:nvPr/>
            </p:nvSpPr>
            <p:spPr bwMode="auto">
              <a:xfrm>
                <a:off x="3763" y="253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3,95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39" name="Rectangle 470"/>
              <p:cNvSpPr>
                <a:spLocks noChangeArrowheads="1"/>
              </p:cNvSpPr>
              <p:nvPr/>
            </p:nvSpPr>
            <p:spPr bwMode="auto">
              <a:xfrm>
                <a:off x="4105" y="253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7,91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0" name="Rectangle 471"/>
              <p:cNvSpPr>
                <a:spLocks noChangeArrowheads="1"/>
              </p:cNvSpPr>
              <p:nvPr/>
            </p:nvSpPr>
            <p:spPr bwMode="auto">
              <a:xfrm>
                <a:off x="4824" y="253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7,89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1" name="Rectangle 472"/>
              <p:cNvSpPr>
                <a:spLocks noChangeArrowheads="1"/>
              </p:cNvSpPr>
              <p:nvPr/>
            </p:nvSpPr>
            <p:spPr bwMode="auto">
              <a:xfrm>
                <a:off x="5175" y="2530"/>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2013-03-20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2" name="Rectangle 473"/>
              <p:cNvSpPr>
                <a:spLocks noChangeArrowheads="1"/>
              </p:cNvSpPr>
              <p:nvPr/>
            </p:nvSpPr>
            <p:spPr bwMode="auto">
              <a:xfrm>
                <a:off x="3105" y="2617"/>
                <a:ext cx="11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ZMU</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3" name="Rectangle 474"/>
              <p:cNvSpPr>
                <a:spLocks noChangeArrowheads="1"/>
              </p:cNvSpPr>
              <p:nvPr/>
            </p:nvSpPr>
            <p:spPr bwMode="auto">
              <a:xfrm>
                <a:off x="3404" y="2617"/>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13,91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4" name="Rectangle 475"/>
              <p:cNvSpPr>
                <a:spLocks noChangeArrowheads="1"/>
              </p:cNvSpPr>
              <p:nvPr/>
            </p:nvSpPr>
            <p:spPr bwMode="auto">
              <a:xfrm>
                <a:off x="3763" y="261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3,69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5" name="Rectangle 476"/>
              <p:cNvSpPr>
                <a:spLocks noChangeArrowheads="1"/>
              </p:cNvSpPr>
              <p:nvPr/>
            </p:nvSpPr>
            <p:spPr bwMode="auto">
              <a:xfrm>
                <a:off x="4105" y="261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4,23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6" name="Rectangle 477"/>
              <p:cNvSpPr>
                <a:spLocks noChangeArrowheads="1"/>
              </p:cNvSpPr>
              <p:nvPr/>
            </p:nvSpPr>
            <p:spPr bwMode="auto">
              <a:xfrm>
                <a:off x="4824" y="261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3,93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7" name="Rectangle 478"/>
              <p:cNvSpPr>
                <a:spLocks noChangeArrowheads="1"/>
              </p:cNvSpPr>
              <p:nvPr/>
            </p:nvSpPr>
            <p:spPr bwMode="auto">
              <a:xfrm>
                <a:off x="5175" y="2617"/>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2013-03-20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8" name="Rectangle 479"/>
              <p:cNvSpPr>
                <a:spLocks noChangeArrowheads="1"/>
              </p:cNvSpPr>
              <p:nvPr/>
            </p:nvSpPr>
            <p:spPr bwMode="auto">
              <a:xfrm>
                <a:off x="3118" y="2703"/>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ZTS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49" name="Rectangle 480"/>
              <p:cNvSpPr>
                <a:spLocks noChangeArrowheads="1"/>
              </p:cNvSpPr>
              <p:nvPr/>
            </p:nvSpPr>
            <p:spPr bwMode="auto">
              <a:xfrm>
                <a:off x="3421" y="270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5,78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0" name="Rectangle 481"/>
              <p:cNvSpPr>
                <a:spLocks noChangeArrowheads="1"/>
              </p:cNvSpPr>
              <p:nvPr/>
            </p:nvSpPr>
            <p:spPr bwMode="auto">
              <a:xfrm>
                <a:off x="4824" y="2703"/>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1,77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1" name="Rectangle 482"/>
              <p:cNvSpPr>
                <a:spLocks noChangeArrowheads="1"/>
              </p:cNvSpPr>
              <p:nvPr/>
            </p:nvSpPr>
            <p:spPr bwMode="auto">
              <a:xfrm>
                <a:off x="5175" y="2703"/>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2017-02-28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2" name="Rectangle 483"/>
              <p:cNvSpPr>
                <a:spLocks noChangeArrowheads="1"/>
              </p:cNvSpPr>
              <p:nvPr/>
            </p:nvSpPr>
            <p:spPr bwMode="auto">
              <a:xfrm>
                <a:off x="3110" y="2789"/>
                <a:ext cx="10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ZTM</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3" name="Rectangle 484"/>
              <p:cNvSpPr>
                <a:spLocks noChangeArrowheads="1"/>
              </p:cNvSpPr>
              <p:nvPr/>
            </p:nvSpPr>
            <p:spPr bwMode="auto">
              <a:xfrm>
                <a:off x="3404" y="2789"/>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12,30</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4" name="Rectangle 485"/>
              <p:cNvSpPr>
                <a:spLocks noChangeArrowheads="1"/>
              </p:cNvSpPr>
              <p:nvPr/>
            </p:nvSpPr>
            <p:spPr bwMode="auto">
              <a:xfrm>
                <a:off x="4824" y="2789"/>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3,65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5" name="Rectangle 486"/>
              <p:cNvSpPr>
                <a:spLocks noChangeArrowheads="1"/>
              </p:cNvSpPr>
              <p:nvPr/>
            </p:nvSpPr>
            <p:spPr bwMode="auto">
              <a:xfrm>
                <a:off x="5175" y="2789"/>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2017-02-28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6" name="Rectangle 487"/>
              <p:cNvSpPr>
                <a:spLocks noChangeArrowheads="1"/>
              </p:cNvSpPr>
              <p:nvPr/>
            </p:nvSpPr>
            <p:spPr bwMode="auto">
              <a:xfrm>
                <a:off x="3123" y="2875"/>
                <a:ext cx="7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ZTL</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7" name="Rectangle 488"/>
              <p:cNvSpPr>
                <a:spLocks noChangeArrowheads="1"/>
              </p:cNvSpPr>
              <p:nvPr/>
            </p:nvSpPr>
            <p:spPr bwMode="auto">
              <a:xfrm>
                <a:off x="3404" y="2875"/>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27,19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8" name="Rectangle 489"/>
              <p:cNvSpPr>
                <a:spLocks noChangeArrowheads="1"/>
              </p:cNvSpPr>
              <p:nvPr/>
            </p:nvSpPr>
            <p:spPr bwMode="auto">
              <a:xfrm>
                <a:off x="4824" y="2875"/>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7,88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59" name="Rectangle 490"/>
              <p:cNvSpPr>
                <a:spLocks noChangeArrowheads="1"/>
              </p:cNvSpPr>
              <p:nvPr/>
            </p:nvSpPr>
            <p:spPr bwMode="auto">
              <a:xfrm>
                <a:off x="5175" y="2875"/>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2017-02-28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0" name="Rectangle 491"/>
              <p:cNvSpPr>
                <a:spLocks noChangeArrowheads="1"/>
              </p:cNvSpPr>
              <p:nvPr/>
            </p:nvSpPr>
            <p:spPr bwMode="auto">
              <a:xfrm>
                <a:off x="3118" y="2961"/>
                <a:ext cx="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ZEF</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1" name="Rectangle 492"/>
              <p:cNvSpPr>
                <a:spLocks noChangeArrowheads="1"/>
              </p:cNvSpPr>
              <p:nvPr/>
            </p:nvSpPr>
            <p:spPr bwMode="auto">
              <a:xfrm>
                <a:off x="3421" y="296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6,67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2" name="Rectangle 493"/>
              <p:cNvSpPr>
                <a:spLocks noChangeArrowheads="1"/>
              </p:cNvSpPr>
              <p:nvPr/>
            </p:nvSpPr>
            <p:spPr bwMode="auto">
              <a:xfrm>
                <a:off x="3763" y="296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3" name="Rectangle 494"/>
              <p:cNvSpPr>
                <a:spLocks noChangeArrowheads="1"/>
              </p:cNvSpPr>
              <p:nvPr/>
            </p:nvSpPr>
            <p:spPr bwMode="auto">
              <a:xfrm>
                <a:off x="4105" y="296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2,59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4" name="Rectangle 495"/>
              <p:cNvSpPr>
                <a:spLocks noChangeArrowheads="1"/>
              </p:cNvSpPr>
              <p:nvPr/>
            </p:nvSpPr>
            <p:spPr bwMode="auto">
              <a:xfrm>
                <a:off x="4824" y="2961"/>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5,27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5" name="Rectangle 496"/>
              <p:cNvSpPr>
                <a:spLocks noChangeArrowheads="1"/>
              </p:cNvSpPr>
              <p:nvPr/>
            </p:nvSpPr>
            <p:spPr bwMode="auto">
              <a:xfrm>
                <a:off x="5175" y="2961"/>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2010-05-22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6" name="Rectangle 497"/>
              <p:cNvSpPr>
                <a:spLocks noChangeArrowheads="1"/>
              </p:cNvSpPr>
              <p:nvPr/>
            </p:nvSpPr>
            <p:spPr bwMode="auto">
              <a:xfrm>
                <a:off x="3114" y="3047"/>
                <a:ext cx="8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ZFH</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7" name="Rectangle 498"/>
              <p:cNvSpPr>
                <a:spLocks noChangeArrowheads="1"/>
              </p:cNvSpPr>
              <p:nvPr/>
            </p:nvSpPr>
            <p:spPr bwMode="auto">
              <a:xfrm>
                <a:off x="3421" y="304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6,72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8" name="Rectangle 499"/>
              <p:cNvSpPr>
                <a:spLocks noChangeArrowheads="1"/>
              </p:cNvSpPr>
              <p:nvPr/>
            </p:nvSpPr>
            <p:spPr bwMode="auto">
              <a:xfrm>
                <a:off x="3763" y="304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6,12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69" name="Rectangle 500"/>
              <p:cNvSpPr>
                <a:spLocks noChangeArrowheads="1"/>
              </p:cNvSpPr>
              <p:nvPr/>
            </p:nvSpPr>
            <p:spPr bwMode="auto">
              <a:xfrm>
                <a:off x="4105" y="304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5,66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0" name="Rectangle 501"/>
              <p:cNvSpPr>
                <a:spLocks noChangeArrowheads="1"/>
              </p:cNvSpPr>
              <p:nvPr/>
            </p:nvSpPr>
            <p:spPr bwMode="auto">
              <a:xfrm>
                <a:off x="4824" y="3047"/>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5,37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1" name="Rectangle 502"/>
              <p:cNvSpPr>
                <a:spLocks noChangeArrowheads="1"/>
              </p:cNvSpPr>
              <p:nvPr/>
            </p:nvSpPr>
            <p:spPr bwMode="auto">
              <a:xfrm>
                <a:off x="5175" y="3047"/>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2014-02-11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2" name="Rectangle 503"/>
              <p:cNvSpPr>
                <a:spLocks noChangeArrowheads="1"/>
              </p:cNvSpPr>
              <p:nvPr/>
            </p:nvSpPr>
            <p:spPr bwMode="auto">
              <a:xfrm>
                <a:off x="3101" y="3134"/>
                <a:ext cx="11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ZWU</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3" name="Rectangle 504"/>
              <p:cNvSpPr>
                <a:spLocks noChangeArrowheads="1"/>
              </p:cNvSpPr>
              <p:nvPr/>
            </p:nvSpPr>
            <p:spPr bwMode="auto">
              <a:xfrm>
                <a:off x="3404" y="3134"/>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18,97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4" name="Rectangle 505"/>
              <p:cNvSpPr>
                <a:spLocks noChangeArrowheads="1"/>
              </p:cNvSpPr>
              <p:nvPr/>
            </p:nvSpPr>
            <p:spPr bwMode="auto">
              <a:xfrm>
                <a:off x="3763" y="3134"/>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6,79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5" name="Rectangle 506"/>
              <p:cNvSpPr>
                <a:spLocks noChangeArrowheads="1"/>
              </p:cNvSpPr>
              <p:nvPr/>
            </p:nvSpPr>
            <p:spPr bwMode="auto">
              <a:xfrm>
                <a:off x="4105" y="3134"/>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3,92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6" name="Rectangle 507"/>
              <p:cNvSpPr>
                <a:spLocks noChangeArrowheads="1"/>
              </p:cNvSpPr>
              <p:nvPr/>
            </p:nvSpPr>
            <p:spPr bwMode="auto">
              <a:xfrm>
                <a:off x="4824" y="3134"/>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5,45</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7" name="Rectangle 508"/>
              <p:cNvSpPr>
                <a:spLocks noChangeArrowheads="1"/>
              </p:cNvSpPr>
              <p:nvPr/>
            </p:nvSpPr>
            <p:spPr bwMode="auto">
              <a:xfrm>
                <a:off x="5175" y="3134"/>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2011-10-21</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8" name="Rectangle 509"/>
              <p:cNvSpPr>
                <a:spLocks noChangeArrowheads="1"/>
              </p:cNvSpPr>
              <p:nvPr/>
            </p:nvSpPr>
            <p:spPr bwMode="auto">
              <a:xfrm>
                <a:off x="3105" y="3220"/>
                <a:ext cx="10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ZWS</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79" name="Rectangle 510"/>
              <p:cNvSpPr>
                <a:spLocks noChangeArrowheads="1"/>
              </p:cNvSpPr>
              <p:nvPr/>
            </p:nvSpPr>
            <p:spPr bwMode="auto">
              <a:xfrm>
                <a:off x="3404" y="3220"/>
                <a:ext cx="1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11,38</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0" name="Rectangle 511"/>
              <p:cNvSpPr>
                <a:spLocks noChangeArrowheads="1"/>
              </p:cNvSpPr>
              <p:nvPr/>
            </p:nvSpPr>
            <p:spPr bwMode="auto">
              <a:xfrm>
                <a:off x="4824" y="3220"/>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5,87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1" name="Rectangle 512"/>
              <p:cNvSpPr>
                <a:spLocks noChangeArrowheads="1"/>
              </p:cNvSpPr>
              <p:nvPr/>
            </p:nvSpPr>
            <p:spPr bwMode="auto">
              <a:xfrm>
                <a:off x="5175" y="3220"/>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2018-03-03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2" name="Rectangle 513"/>
              <p:cNvSpPr>
                <a:spLocks noChangeArrowheads="1"/>
              </p:cNvSpPr>
              <p:nvPr/>
            </p:nvSpPr>
            <p:spPr bwMode="auto">
              <a:xfrm>
                <a:off x="3105" y="3306"/>
                <a:ext cx="10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ZWB</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3" name="Rectangle 514"/>
              <p:cNvSpPr>
                <a:spLocks noChangeArrowheads="1"/>
              </p:cNvSpPr>
              <p:nvPr/>
            </p:nvSpPr>
            <p:spPr bwMode="auto">
              <a:xfrm>
                <a:off x="3421" y="330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8,02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4" name="Rectangle 515"/>
              <p:cNvSpPr>
                <a:spLocks noChangeArrowheads="1"/>
              </p:cNvSpPr>
              <p:nvPr/>
            </p:nvSpPr>
            <p:spPr bwMode="auto">
              <a:xfrm>
                <a:off x="3763" y="330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7,94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5" name="Rectangle 516"/>
              <p:cNvSpPr>
                <a:spLocks noChangeArrowheads="1"/>
              </p:cNvSpPr>
              <p:nvPr/>
            </p:nvSpPr>
            <p:spPr bwMode="auto">
              <a:xfrm>
                <a:off x="4105" y="330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7,04</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6" name="Rectangle 517"/>
              <p:cNvSpPr>
                <a:spLocks noChangeArrowheads="1"/>
              </p:cNvSpPr>
              <p:nvPr/>
            </p:nvSpPr>
            <p:spPr bwMode="auto">
              <a:xfrm>
                <a:off x="4824" y="3306"/>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8,82</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7" name="Rectangle 518"/>
              <p:cNvSpPr>
                <a:spLocks noChangeArrowheads="1"/>
              </p:cNvSpPr>
              <p:nvPr/>
            </p:nvSpPr>
            <p:spPr bwMode="auto">
              <a:xfrm>
                <a:off x="5175" y="3306"/>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2011-01-29</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8" name="Rectangle 519"/>
              <p:cNvSpPr>
                <a:spLocks noChangeArrowheads="1"/>
              </p:cNvSpPr>
              <p:nvPr/>
            </p:nvSpPr>
            <p:spPr bwMode="auto">
              <a:xfrm>
                <a:off x="3105" y="3392"/>
                <a:ext cx="10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ZWP</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89" name="Rectangle 520"/>
              <p:cNvSpPr>
                <a:spLocks noChangeArrowheads="1"/>
              </p:cNvSpPr>
              <p:nvPr/>
            </p:nvSpPr>
            <p:spPr bwMode="auto">
              <a:xfrm>
                <a:off x="3421" y="339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8,17</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90" name="Rectangle 521"/>
              <p:cNvSpPr>
                <a:spLocks noChangeArrowheads="1"/>
              </p:cNvSpPr>
              <p:nvPr/>
            </p:nvSpPr>
            <p:spPr bwMode="auto">
              <a:xfrm>
                <a:off x="4824" y="3392"/>
                <a:ext cx="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1,46</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91" name="Rectangle 522"/>
              <p:cNvSpPr>
                <a:spLocks noChangeArrowheads="1"/>
              </p:cNvSpPr>
              <p:nvPr/>
            </p:nvSpPr>
            <p:spPr bwMode="auto">
              <a:xfrm>
                <a:off x="5175" y="3392"/>
                <a:ext cx="2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700" b="0" i="0" u="none" strike="noStrike" cap="none" baseline="0">
                    <a:ln>
                      <a:noFill/>
                    </a:ln>
                    <a:solidFill>
                      <a:srgbClr val="000000"/>
                    </a:solidFill>
                    <a:effectLst/>
                    <a:latin typeface="Calibri" panose="020F0502020204030204" pitchFamily="34" charset="0"/>
                  </a:rPr>
                  <a:t>2018-03-03</a:t>
                </a:r>
                <a:endParaRPr kumimoji="0" lang="fr-CA" altLang="fr-FR" sz="700" b="0" i="0" u="none" strike="noStrike" cap="none" normalizeH="0" baseline="0">
                  <a:ln>
                    <a:noFill/>
                  </a:ln>
                  <a:solidFill>
                    <a:schemeClr val="tx1"/>
                  </a:solidFill>
                  <a:effectLst/>
                  <a:latin typeface="Calibri" panose="020F0502020204030204" pitchFamily="34" charset="0"/>
                </a:endParaRPr>
              </a:p>
            </p:txBody>
          </p:sp>
          <p:sp>
            <p:nvSpPr>
              <p:cNvPr id="692" name="Rectangle 523"/>
              <p:cNvSpPr>
                <a:spLocks noChangeArrowheads="1"/>
              </p:cNvSpPr>
              <p:nvPr/>
            </p:nvSpPr>
            <p:spPr bwMode="auto">
              <a:xfrm>
                <a:off x="3300"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93" name="Rectangle 524"/>
              <p:cNvSpPr>
                <a:spLocks noChangeArrowheads="1"/>
              </p:cNvSpPr>
              <p:nvPr/>
            </p:nvSpPr>
            <p:spPr bwMode="auto">
              <a:xfrm>
                <a:off x="3642"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94" name="Rectangle 525"/>
              <p:cNvSpPr>
                <a:spLocks noChangeArrowheads="1"/>
              </p:cNvSpPr>
              <p:nvPr/>
            </p:nvSpPr>
            <p:spPr bwMode="auto">
              <a:xfrm>
                <a:off x="3984"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95" name="Rectangle 526"/>
              <p:cNvSpPr>
                <a:spLocks noChangeArrowheads="1"/>
              </p:cNvSpPr>
              <p:nvPr/>
            </p:nvSpPr>
            <p:spPr bwMode="auto">
              <a:xfrm>
                <a:off x="4326" y="712"/>
                <a:ext cx="5"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96" name="Rectangle 527"/>
              <p:cNvSpPr>
                <a:spLocks noChangeArrowheads="1"/>
              </p:cNvSpPr>
              <p:nvPr/>
            </p:nvSpPr>
            <p:spPr bwMode="auto">
              <a:xfrm>
                <a:off x="4647"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97" name="Rectangle 528"/>
              <p:cNvSpPr>
                <a:spLocks noChangeArrowheads="1"/>
              </p:cNvSpPr>
              <p:nvPr/>
            </p:nvSpPr>
            <p:spPr bwMode="auto">
              <a:xfrm>
                <a:off x="5101"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98" name="Line 529"/>
              <p:cNvSpPr>
                <a:spLocks noChangeShapeType="1"/>
              </p:cNvSpPr>
              <p:nvPr/>
            </p:nvSpPr>
            <p:spPr bwMode="auto">
              <a:xfrm>
                <a:off x="3027" y="712"/>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699" name="Rectangle 530"/>
              <p:cNvSpPr>
                <a:spLocks noChangeArrowheads="1"/>
              </p:cNvSpPr>
              <p:nvPr/>
            </p:nvSpPr>
            <p:spPr bwMode="auto">
              <a:xfrm>
                <a:off x="3027" y="712"/>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700" name="Rectangle 531"/>
              <p:cNvSpPr>
                <a:spLocks noChangeArrowheads="1"/>
              </p:cNvSpPr>
              <p:nvPr/>
            </p:nvSpPr>
            <p:spPr bwMode="auto">
              <a:xfrm>
                <a:off x="5530" y="712"/>
                <a:ext cx="4"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grpSp>
        <p:sp>
          <p:nvSpPr>
            <p:cNvPr id="339" name="Line 533"/>
            <p:cNvSpPr>
              <a:spLocks noChangeShapeType="1"/>
            </p:cNvSpPr>
            <p:nvPr/>
          </p:nvSpPr>
          <p:spPr bwMode="auto">
            <a:xfrm>
              <a:off x="3027" y="798"/>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0" name="Rectangle 534"/>
            <p:cNvSpPr>
              <a:spLocks noChangeArrowheads="1"/>
            </p:cNvSpPr>
            <p:nvPr/>
          </p:nvSpPr>
          <p:spPr bwMode="auto">
            <a:xfrm>
              <a:off x="3027" y="798"/>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1" name="Line 535"/>
            <p:cNvSpPr>
              <a:spLocks noChangeShapeType="1"/>
            </p:cNvSpPr>
            <p:nvPr/>
          </p:nvSpPr>
          <p:spPr bwMode="auto">
            <a:xfrm>
              <a:off x="3027" y="884"/>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2" name="Rectangle 536"/>
            <p:cNvSpPr>
              <a:spLocks noChangeArrowheads="1"/>
            </p:cNvSpPr>
            <p:nvPr/>
          </p:nvSpPr>
          <p:spPr bwMode="auto">
            <a:xfrm>
              <a:off x="3027" y="884"/>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3" name="Line 537"/>
            <p:cNvSpPr>
              <a:spLocks noChangeShapeType="1"/>
            </p:cNvSpPr>
            <p:nvPr/>
          </p:nvSpPr>
          <p:spPr bwMode="auto">
            <a:xfrm>
              <a:off x="3027" y="971"/>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4" name="Rectangle 538"/>
            <p:cNvSpPr>
              <a:spLocks noChangeArrowheads="1"/>
            </p:cNvSpPr>
            <p:nvPr/>
          </p:nvSpPr>
          <p:spPr bwMode="auto">
            <a:xfrm>
              <a:off x="3027" y="971"/>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5" name="Line 539"/>
            <p:cNvSpPr>
              <a:spLocks noChangeShapeType="1"/>
            </p:cNvSpPr>
            <p:nvPr/>
          </p:nvSpPr>
          <p:spPr bwMode="auto">
            <a:xfrm>
              <a:off x="3027" y="1057"/>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6" name="Rectangle 540"/>
            <p:cNvSpPr>
              <a:spLocks noChangeArrowheads="1"/>
            </p:cNvSpPr>
            <p:nvPr/>
          </p:nvSpPr>
          <p:spPr bwMode="auto">
            <a:xfrm>
              <a:off x="3027" y="1057"/>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7" name="Line 541"/>
            <p:cNvSpPr>
              <a:spLocks noChangeShapeType="1"/>
            </p:cNvSpPr>
            <p:nvPr/>
          </p:nvSpPr>
          <p:spPr bwMode="auto">
            <a:xfrm>
              <a:off x="3027" y="1143"/>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8" name="Rectangle 542"/>
            <p:cNvSpPr>
              <a:spLocks noChangeArrowheads="1"/>
            </p:cNvSpPr>
            <p:nvPr/>
          </p:nvSpPr>
          <p:spPr bwMode="auto">
            <a:xfrm>
              <a:off x="3027" y="1143"/>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49" name="Line 543"/>
            <p:cNvSpPr>
              <a:spLocks noChangeShapeType="1"/>
            </p:cNvSpPr>
            <p:nvPr/>
          </p:nvSpPr>
          <p:spPr bwMode="auto">
            <a:xfrm>
              <a:off x="3027" y="1229"/>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0" name="Rectangle 544"/>
            <p:cNvSpPr>
              <a:spLocks noChangeArrowheads="1"/>
            </p:cNvSpPr>
            <p:nvPr/>
          </p:nvSpPr>
          <p:spPr bwMode="auto">
            <a:xfrm>
              <a:off x="3027" y="1229"/>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1" name="Line 545"/>
            <p:cNvSpPr>
              <a:spLocks noChangeShapeType="1"/>
            </p:cNvSpPr>
            <p:nvPr/>
          </p:nvSpPr>
          <p:spPr bwMode="auto">
            <a:xfrm>
              <a:off x="3027" y="1315"/>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2" name="Rectangle 546"/>
            <p:cNvSpPr>
              <a:spLocks noChangeArrowheads="1"/>
            </p:cNvSpPr>
            <p:nvPr/>
          </p:nvSpPr>
          <p:spPr bwMode="auto">
            <a:xfrm>
              <a:off x="3027" y="1315"/>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3" name="Line 547"/>
            <p:cNvSpPr>
              <a:spLocks noChangeShapeType="1"/>
            </p:cNvSpPr>
            <p:nvPr/>
          </p:nvSpPr>
          <p:spPr bwMode="auto">
            <a:xfrm>
              <a:off x="3027" y="1401"/>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4" name="Rectangle 548"/>
            <p:cNvSpPr>
              <a:spLocks noChangeArrowheads="1"/>
            </p:cNvSpPr>
            <p:nvPr/>
          </p:nvSpPr>
          <p:spPr bwMode="auto">
            <a:xfrm>
              <a:off x="3027" y="1401"/>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5" name="Line 549"/>
            <p:cNvSpPr>
              <a:spLocks noChangeShapeType="1"/>
            </p:cNvSpPr>
            <p:nvPr/>
          </p:nvSpPr>
          <p:spPr bwMode="auto">
            <a:xfrm>
              <a:off x="3027" y="1488"/>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6" name="Rectangle 550"/>
            <p:cNvSpPr>
              <a:spLocks noChangeArrowheads="1"/>
            </p:cNvSpPr>
            <p:nvPr/>
          </p:nvSpPr>
          <p:spPr bwMode="auto">
            <a:xfrm>
              <a:off x="3027" y="1488"/>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7" name="Line 551"/>
            <p:cNvSpPr>
              <a:spLocks noChangeShapeType="1"/>
            </p:cNvSpPr>
            <p:nvPr/>
          </p:nvSpPr>
          <p:spPr bwMode="auto">
            <a:xfrm>
              <a:off x="3027" y="1574"/>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8" name="Rectangle 552"/>
            <p:cNvSpPr>
              <a:spLocks noChangeArrowheads="1"/>
            </p:cNvSpPr>
            <p:nvPr/>
          </p:nvSpPr>
          <p:spPr bwMode="auto">
            <a:xfrm>
              <a:off x="3027" y="1574"/>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59" name="Line 553"/>
            <p:cNvSpPr>
              <a:spLocks noChangeShapeType="1"/>
            </p:cNvSpPr>
            <p:nvPr/>
          </p:nvSpPr>
          <p:spPr bwMode="auto">
            <a:xfrm>
              <a:off x="3027" y="1660"/>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0" name="Rectangle 554"/>
            <p:cNvSpPr>
              <a:spLocks noChangeArrowheads="1"/>
            </p:cNvSpPr>
            <p:nvPr/>
          </p:nvSpPr>
          <p:spPr bwMode="auto">
            <a:xfrm>
              <a:off x="3027" y="1660"/>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1" name="Line 555"/>
            <p:cNvSpPr>
              <a:spLocks noChangeShapeType="1"/>
            </p:cNvSpPr>
            <p:nvPr/>
          </p:nvSpPr>
          <p:spPr bwMode="auto">
            <a:xfrm>
              <a:off x="3027" y="1746"/>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2" name="Rectangle 556"/>
            <p:cNvSpPr>
              <a:spLocks noChangeArrowheads="1"/>
            </p:cNvSpPr>
            <p:nvPr/>
          </p:nvSpPr>
          <p:spPr bwMode="auto">
            <a:xfrm>
              <a:off x="3027" y="1746"/>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3" name="Line 557"/>
            <p:cNvSpPr>
              <a:spLocks noChangeShapeType="1"/>
            </p:cNvSpPr>
            <p:nvPr/>
          </p:nvSpPr>
          <p:spPr bwMode="auto">
            <a:xfrm>
              <a:off x="3027" y="1832"/>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4" name="Rectangle 558"/>
            <p:cNvSpPr>
              <a:spLocks noChangeArrowheads="1"/>
            </p:cNvSpPr>
            <p:nvPr/>
          </p:nvSpPr>
          <p:spPr bwMode="auto">
            <a:xfrm>
              <a:off x="3027" y="1832"/>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5" name="Line 559"/>
            <p:cNvSpPr>
              <a:spLocks noChangeShapeType="1"/>
            </p:cNvSpPr>
            <p:nvPr/>
          </p:nvSpPr>
          <p:spPr bwMode="auto">
            <a:xfrm>
              <a:off x="3027" y="1918"/>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6" name="Rectangle 560"/>
            <p:cNvSpPr>
              <a:spLocks noChangeArrowheads="1"/>
            </p:cNvSpPr>
            <p:nvPr/>
          </p:nvSpPr>
          <p:spPr bwMode="auto">
            <a:xfrm>
              <a:off x="3027" y="1918"/>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7" name="Line 561"/>
            <p:cNvSpPr>
              <a:spLocks noChangeShapeType="1"/>
            </p:cNvSpPr>
            <p:nvPr/>
          </p:nvSpPr>
          <p:spPr bwMode="auto">
            <a:xfrm>
              <a:off x="3027" y="2005"/>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8" name="Rectangle 562"/>
            <p:cNvSpPr>
              <a:spLocks noChangeArrowheads="1"/>
            </p:cNvSpPr>
            <p:nvPr/>
          </p:nvSpPr>
          <p:spPr bwMode="auto">
            <a:xfrm>
              <a:off x="3027" y="2005"/>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69" name="Line 563"/>
            <p:cNvSpPr>
              <a:spLocks noChangeShapeType="1"/>
            </p:cNvSpPr>
            <p:nvPr/>
          </p:nvSpPr>
          <p:spPr bwMode="auto">
            <a:xfrm>
              <a:off x="3027" y="2091"/>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0" name="Rectangle 564"/>
            <p:cNvSpPr>
              <a:spLocks noChangeArrowheads="1"/>
            </p:cNvSpPr>
            <p:nvPr/>
          </p:nvSpPr>
          <p:spPr bwMode="auto">
            <a:xfrm>
              <a:off x="3027" y="2091"/>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1" name="Line 565"/>
            <p:cNvSpPr>
              <a:spLocks noChangeShapeType="1"/>
            </p:cNvSpPr>
            <p:nvPr/>
          </p:nvSpPr>
          <p:spPr bwMode="auto">
            <a:xfrm>
              <a:off x="3027" y="2177"/>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2" name="Rectangle 566"/>
            <p:cNvSpPr>
              <a:spLocks noChangeArrowheads="1"/>
            </p:cNvSpPr>
            <p:nvPr/>
          </p:nvSpPr>
          <p:spPr bwMode="auto">
            <a:xfrm>
              <a:off x="3027" y="2177"/>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3" name="Line 567"/>
            <p:cNvSpPr>
              <a:spLocks noChangeShapeType="1"/>
            </p:cNvSpPr>
            <p:nvPr/>
          </p:nvSpPr>
          <p:spPr bwMode="auto">
            <a:xfrm>
              <a:off x="3027" y="2263"/>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4" name="Rectangle 568"/>
            <p:cNvSpPr>
              <a:spLocks noChangeArrowheads="1"/>
            </p:cNvSpPr>
            <p:nvPr/>
          </p:nvSpPr>
          <p:spPr bwMode="auto">
            <a:xfrm>
              <a:off x="3027" y="2263"/>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5" name="Line 569"/>
            <p:cNvSpPr>
              <a:spLocks noChangeShapeType="1"/>
            </p:cNvSpPr>
            <p:nvPr/>
          </p:nvSpPr>
          <p:spPr bwMode="auto">
            <a:xfrm>
              <a:off x="3027" y="2349"/>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6" name="Rectangle 570"/>
            <p:cNvSpPr>
              <a:spLocks noChangeArrowheads="1"/>
            </p:cNvSpPr>
            <p:nvPr/>
          </p:nvSpPr>
          <p:spPr bwMode="auto">
            <a:xfrm>
              <a:off x="3027" y="2349"/>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7" name="Line 571"/>
            <p:cNvSpPr>
              <a:spLocks noChangeShapeType="1"/>
            </p:cNvSpPr>
            <p:nvPr/>
          </p:nvSpPr>
          <p:spPr bwMode="auto">
            <a:xfrm>
              <a:off x="3027" y="2436"/>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8" name="Rectangle 572"/>
            <p:cNvSpPr>
              <a:spLocks noChangeArrowheads="1"/>
            </p:cNvSpPr>
            <p:nvPr/>
          </p:nvSpPr>
          <p:spPr bwMode="auto">
            <a:xfrm>
              <a:off x="3027" y="2436"/>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79" name="Line 573"/>
            <p:cNvSpPr>
              <a:spLocks noChangeShapeType="1"/>
            </p:cNvSpPr>
            <p:nvPr/>
          </p:nvSpPr>
          <p:spPr bwMode="auto">
            <a:xfrm>
              <a:off x="3027" y="2522"/>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0" name="Rectangle 574"/>
            <p:cNvSpPr>
              <a:spLocks noChangeArrowheads="1"/>
            </p:cNvSpPr>
            <p:nvPr/>
          </p:nvSpPr>
          <p:spPr bwMode="auto">
            <a:xfrm>
              <a:off x="3027" y="2522"/>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1" name="Line 575"/>
            <p:cNvSpPr>
              <a:spLocks noChangeShapeType="1"/>
            </p:cNvSpPr>
            <p:nvPr/>
          </p:nvSpPr>
          <p:spPr bwMode="auto">
            <a:xfrm>
              <a:off x="3027" y="2608"/>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2" name="Rectangle 576"/>
            <p:cNvSpPr>
              <a:spLocks noChangeArrowheads="1"/>
            </p:cNvSpPr>
            <p:nvPr/>
          </p:nvSpPr>
          <p:spPr bwMode="auto">
            <a:xfrm>
              <a:off x="3027" y="2608"/>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3" name="Line 577"/>
            <p:cNvSpPr>
              <a:spLocks noChangeShapeType="1"/>
            </p:cNvSpPr>
            <p:nvPr/>
          </p:nvSpPr>
          <p:spPr bwMode="auto">
            <a:xfrm>
              <a:off x="3027" y="2694"/>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4" name="Rectangle 578"/>
            <p:cNvSpPr>
              <a:spLocks noChangeArrowheads="1"/>
            </p:cNvSpPr>
            <p:nvPr/>
          </p:nvSpPr>
          <p:spPr bwMode="auto">
            <a:xfrm>
              <a:off x="3027" y="2694"/>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5" name="Line 579"/>
            <p:cNvSpPr>
              <a:spLocks noChangeShapeType="1"/>
            </p:cNvSpPr>
            <p:nvPr/>
          </p:nvSpPr>
          <p:spPr bwMode="auto">
            <a:xfrm>
              <a:off x="3027" y="2780"/>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6" name="Rectangle 580"/>
            <p:cNvSpPr>
              <a:spLocks noChangeArrowheads="1"/>
            </p:cNvSpPr>
            <p:nvPr/>
          </p:nvSpPr>
          <p:spPr bwMode="auto">
            <a:xfrm>
              <a:off x="3027" y="2780"/>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7" name="Line 581"/>
            <p:cNvSpPr>
              <a:spLocks noChangeShapeType="1"/>
            </p:cNvSpPr>
            <p:nvPr/>
          </p:nvSpPr>
          <p:spPr bwMode="auto">
            <a:xfrm>
              <a:off x="3027" y="2866"/>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8" name="Rectangle 582"/>
            <p:cNvSpPr>
              <a:spLocks noChangeArrowheads="1"/>
            </p:cNvSpPr>
            <p:nvPr/>
          </p:nvSpPr>
          <p:spPr bwMode="auto">
            <a:xfrm>
              <a:off x="3027" y="2866"/>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89" name="Line 583"/>
            <p:cNvSpPr>
              <a:spLocks noChangeShapeType="1"/>
            </p:cNvSpPr>
            <p:nvPr/>
          </p:nvSpPr>
          <p:spPr bwMode="auto">
            <a:xfrm>
              <a:off x="3027" y="2953"/>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0" name="Rectangle 584"/>
            <p:cNvSpPr>
              <a:spLocks noChangeArrowheads="1"/>
            </p:cNvSpPr>
            <p:nvPr/>
          </p:nvSpPr>
          <p:spPr bwMode="auto">
            <a:xfrm>
              <a:off x="3027" y="2953"/>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1" name="Line 585"/>
            <p:cNvSpPr>
              <a:spLocks noChangeShapeType="1"/>
            </p:cNvSpPr>
            <p:nvPr/>
          </p:nvSpPr>
          <p:spPr bwMode="auto">
            <a:xfrm>
              <a:off x="3027" y="3039"/>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2" name="Rectangle 586"/>
            <p:cNvSpPr>
              <a:spLocks noChangeArrowheads="1"/>
            </p:cNvSpPr>
            <p:nvPr/>
          </p:nvSpPr>
          <p:spPr bwMode="auto">
            <a:xfrm>
              <a:off x="3027" y="3039"/>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3" name="Line 587"/>
            <p:cNvSpPr>
              <a:spLocks noChangeShapeType="1"/>
            </p:cNvSpPr>
            <p:nvPr/>
          </p:nvSpPr>
          <p:spPr bwMode="auto">
            <a:xfrm>
              <a:off x="3027" y="3125"/>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4" name="Rectangle 588"/>
            <p:cNvSpPr>
              <a:spLocks noChangeArrowheads="1"/>
            </p:cNvSpPr>
            <p:nvPr/>
          </p:nvSpPr>
          <p:spPr bwMode="auto">
            <a:xfrm>
              <a:off x="3027" y="3125"/>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5" name="Line 589"/>
            <p:cNvSpPr>
              <a:spLocks noChangeShapeType="1"/>
            </p:cNvSpPr>
            <p:nvPr/>
          </p:nvSpPr>
          <p:spPr bwMode="auto">
            <a:xfrm>
              <a:off x="3027" y="3211"/>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6" name="Rectangle 590"/>
            <p:cNvSpPr>
              <a:spLocks noChangeArrowheads="1"/>
            </p:cNvSpPr>
            <p:nvPr/>
          </p:nvSpPr>
          <p:spPr bwMode="auto">
            <a:xfrm>
              <a:off x="3027" y="3211"/>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7" name="Line 591"/>
            <p:cNvSpPr>
              <a:spLocks noChangeShapeType="1"/>
            </p:cNvSpPr>
            <p:nvPr/>
          </p:nvSpPr>
          <p:spPr bwMode="auto">
            <a:xfrm>
              <a:off x="3027" y="3297"/>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8" name="Rectangle 592"/>
            <p:cNvSpPr>
              <a:spLocks noChangeArrowheads="1"/>
            </p:cNvSpPr>
            <p:nvPr/>
          </p:nvSpPr>
          <p:spPr bwMode="auto">
            <a:xfrm>
              <a:off x="3027" y="3297"/>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399" name="Line 593"/>
            <p:cNvSpPr>
              <a:spLocks noChangeShapeType="1"/>
            </p:cNvSpPr>
            <p:nvPr/>
          </p:nvSpPr>
          <p:spPr bwMode="auto">
            <a:xfrm>
              <a:off x="3027" y="3383"/>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0" name="Rectangle 594"/>
            <p:cNvSpPr>
              <a:spLocks noChangeArrowheads="1"/>
            </p:cNvSpPr>
            <p:nvPr/>
          </p:nvSpPr>
          <p:spPr bwMode="auto">
            <a:xfrm>
              <a:off x="3027" y="3383"/>
              <a:ext cx="25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1" name="Line 595"/>
            <p:cNvSpPr>
              <a:spLocks noChangeShapeType="1"/>
            </p:cNvSpPr>
            <p:nvPr/>
          </p:nvSpPr>
          <p:spPr bwMode="auto">
            <a:xfrm>
              <a:off x="3023" y="712"/>
              <a:ext cx="0" cy="276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2" name="Rectangle 596"/>
            <p:cNvSpPr>
              <a:spLocks noChangeArrowheads="1"/>
            </p:cNvSpPr>
            <p:nvPr/>
          </p:nvSpPr>
          <p:spPr bwMode="auto">
            <a:xfrm>
              <a:off x="3023" y="712"/>
              <a:ext cx="4" cy="27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3" name="Line 597"/>
            <p:cNvSpPr>
              <a:spLocks noChangeShapeType="1"/>
            </p:cNvSpPr>
            <p:nvPr/>
          </p:nvSpPr>
          <p:spPr bwMode="auto">
            <a:xfrm>
              <a:off x="3300" y="716"/>
              <a:ext cx="0" cy="27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4" name="Rectangle 598"/>
            <p:cNvSpPr>
              <a:spLocks noChangeArrowheads="1"/>
            </p:cNvSpPr>
            <p:nvPr/>
          </p:nvSpPr>
          <p:spPr bwMode="auto">
            <a:xfrm>
              <a:off x="3300" y="716"/>
              <a:ext cx="4" cy="27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5" name="Line 599"/>
            <p:cNvSpPr>
              <a:spLocks noChangeShapeType="1"/>
            </p:cNvSpPr>
            <p:nvPr/>
          </p:nvSpPr>
          <p:spPr bwMode="auto">
            <a:xfrm>
              <a:off x="3642" y="716"/>
              <a:ext cx="0" cy="27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6" name="Rectangle 600"/>
            <p:cNvSpPr>
              <a:spLocks noChangeArrowheads="1"/>
            </p:cNvSpPr>
            <p:nvPr/>
          </p:nvSpPr>
          <p:spPr bwMode="auto">
            <a:xfrm>
              <a:off x="3642" y="716"/>
              <a:ext cx="4" cy="27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7" name="Line 601"/>
            <p:cNvSpPr>
              <a:spLocks noChangeShapeType="1"/>
            </p:cNvSpPr>
            <p:nvPr/>
          </p:nvSpPr>
          <p:spPr bwMode="auto">
            <a:xfrm>
              <a:off x="3984" y="716"/>
              <a:ext cx="0" cy="27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8" name="Rectangle 602"/>
            <p:cNvSpPr>
              <a:spLocks noChangeArrowheads="1"/>
            </p:cNvSpPr>
            <p:nvPr/>
          </p:nvSpPr>
          <p:spPr bwMode="auto">
            <a:xfrm>
              <a:off x="3984" y="716"/>
              <a:ext cx="4" cy="27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09" name="Line 603"/>
            <p:cNvSpPr>
              <a:spLocks noChangeShapeType="1"/>
            </p:cNvSpPr>
            <p:nvPr/>
          </p:nvSpPr>
          <p:spPr bwMode="auto">
            <a:xfrm>
              <a:off x="4326" y="716"/>
              <a:ext cx="0" cy="27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0" name="Rectangle 604"/>
            <p:cNvSpPr>
              <a:spLocks noChangeArrowheads="1"/>
            </p:cNvSpPr>
            <p:nvPr/>
          </p:nvSpPr>
          <p:spPr bwMode="auto">
            <a:xfrm>
              <a:off x="4326" y="716"/>
              <a:ext cx="5" cy="27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1" name="Line 605"/>
            <p:cNvSpPr>
              <a:spLocks noChangeShapeType="1"/>
            </p:cNvSpPr>
            <p:nvPr/>
          </p:nvSpPr>
          <p:spPr bwMode="auto">
            <a:xfrm>
              <a:off x="4647" y="716"/>
              <a:ext cx="0" cy="27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2" name="Rectangle 606"/>
            <p:cNvSpPr>
              <a:spLocks noChangeArrowheads="1"/>
            </p:cNvSpPr>
            <p:nvPr/>
          </p:nvSpPr>
          <p:spPr bwMode="auto">
            <a:xfrm>
              <a:off x="4647" y="716"/>
              <a:ext cx="4" cy="27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3" name="Line 607"/>
            <p:cNvSpPr>
              <a:spLocks noChangeShapeType="1"/>
            </p:cNvSpPr>
            <p:nvPr/>
          </p:nvSpPr>
          <p:spPr bwMode="auto">
            <a:xfrm>
              <a:off x="5101" y="716"/>
              <a:ext cx="0" cy="27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4" name="Rectangle 608"/>
            <p:cNvSpPr>
              <a:spLocks noChangeArrowheads="1"/>
            </p:cNvSpPr>
            <p:nvPr/>
          </p:nvSpPr>
          <p:spPr bwMode="auto">
            <a:xfrm>
              <a:off x="5101" y="716"/>
              <a:ext cx="4" cy="27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5" name="Line 609"/>
            <p:cNvSpPr>
              <a:spLocks noChangeShapeType="1"/>
            </p:cNvSpPr>
            <p:nvPr/>
          </p:nvSpPr>
          <p:spPr bwMode="auto">
            <a:xfrm>
              <a:off x="3027" y="3470"/>
              <a:ext cx="25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6" name="Rectangle 610"/>
            <p:cNvSpPr>
              <a:spLocks noChangeArrowheads="1"/>
            </p:cNvSpPr>
            <p:nvPr/>
          </p:nvSpPr>
          <p:spPr bwMode="auto">
            <a:xfrm>
              <a:off x="3027" y="3470"/>
              <a:ext cx="25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7" name="Line 611"/>
            <p:cNvSpPr>
              <a:spLocks noChangeShapeType="1"/>
            </p:cNvSpPr>
            <p:nvPr/>
          </p:nvSpPr>
          <p:spPr bwMode="auto">
            <a:xfrm>
              <a:off x="5530" y="716"/>
              <a:ext cx="0" cy="27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8" name="Rectangle 612"/>
            <p:cNvSpPr>
              <a:spLocks noChangeArrowheads="1"/>
            </p:cNvSpPr>
            <p:nvPr/>
          </p:nvSpPr>
          <p:spPr bwMode="auto">
            <a:xfrm>
              <a:off x="5530" y="716"/>
              <a:ext cx="4" cy="27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19" name="Line 613"/>
            <p:cNvSpPr>
              <a:spLocks noChangeShapeType="1"/>
            </p:cNvSpPr>
            <p:nvPr/>
          </p:nvSpPr>
          <p:spPr bwMode="auto">
            <a:xfrm>
              <a:off x="3023" y="34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0" name="Rectangle 614"/>
            <p:cNvSpPr>
              <a:spLocks noChangeArrowheads="1"/>
            </p:cNvSpPr>
            <p:nvPr/>
          </p:nvSpPr>
          <p:spPr bwMode="auto">
            <a:xfrm>
              <a:off x="3023" y="347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1" name="Line 615"/>
            <p:cNvSpPr>
              <a:spLocks noChangeShapeType="1"/>
            </p:cNvSpPr>
            <p:nvPr/>
          </p:nvSpPr>
          <p:spPr bwMode="auto">
            <a:xfrm>
              <a:off x="3300" y="34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2" name="Rectangle 616"/>
            <p:cNvSpPr>
              <a:spLocks noChangeArrowheads="1"/>
            </p:cNvSpPr>
            <p:nvPr/>
          </p:nvSpPr>
          <p:spPr bwMode="auto">
            <a:xfrm>
              <a:off x="3300" y="347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3" name="Line 617"/>
            <p:cNvSpPr>
              <a:spLocks noChangeShapeType="1"/>
            </p:cNvSpPr>
            <p:nvPr/>
          </p:nvSpPr>
          <p:spPr bwMode="auto">
            <a:xfrm>
              <a:off x="3642" y="34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4" name="Rectangle 618"/>
            <p:cNvSpPr>
              <a:spLocks noChangeArrowheads="1"/>
            </p:cNvSpPr>
            <p:nvPr/>
          </p:nvSpPr>
          <p:spPr bwMode="auto">
            <a:xfrm>
              <a:off x="3642" y="347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5" name="Line 619"/>
            <p:cNvSpPr>
              <a:spLocks noChangeShapeType="1"/>
            </p:cNvSpPr>
            <p:nvPr/>
          </p:nvSpPr>
          <p:spPr bwMode="auto">
            <a:xfrm>
              <a:off x="3984" y="34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6" name="Rectangle 620"/>
            <p:cNvSpPr>
              <a:spLocks noChangeArrowheads="1"/>
            </p:cNvSpPr>
            <p:nvPr/>
          </p:nvSpPr>
          <p:spPr bwMode="auto">
            <a:xfrm>
              <a:off x="3984" y="347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7" name="Line 621"/>
            <p:cNvSpPr>
              <a:spLocks noChangeShapeType="1"/>
            </p:cNvSpPr>
            <p:nvPr/>
          </p:nvSpPr>
          <p:spPr bwMode="auto">
            <a:xfrm>
              <a:off x="4326" y="34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8" name="Rectangle 622"/>
            <p:cNvSpPr>
              <a:spLocks noChangeArrowheads="1"/>
            </p:cNvSpPr>
            <p:nvPr/>
          </p:nvSpPr>
          <p:spPr bwMode="auto">
            <a:xfrm>
              <a:off x="4326" y="3474"/>
              <a:ext cx="5"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29" name="Line 623"/>
            <p:cNvSpPr>
              <a:spLocks noChangeShapeType="1"/>
            </p:cNvSpPr>
            <p:nvPr/>
          </p:nvSpPr>
          <p:spPr bwMode="auto">
            <a:xfrm>
              <a:off x="4647" y="34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0" name="Rectangle 624"/>
            <p:cNvSpPr>
              <a:spLocks noChangeArrowheads="1"/>
            </p:cNvSpPr>
            <p:nvPr/>
          </p:nvSpPr>
          <p:spPr bwMode="auto">
            <a:xfrm>
              <a:off x="4647" y="347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1" name="Line 625"/>
            <p:cNvSpPr>
              <a:spLocks noChangeShapeType="1"/>
            </p:cNvSpPr>
            <p:nvPr/>
          </p:nvSpPr>
          <p:spPr bwMode="auto">
            <a:xfrm>
              <a:off x="5101" y="34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2" name="Rectangle 626"/>
            <p:cNvSpPr>
              <a:spLocks noChangeArrowheads="1"/>
            </p:cNvSpPr>
            <p:nvPr/>
          </p:nvSpPr>
          <p:spPr bwMode="auto">
            <a:xfrm>
              <a:off x="5101" y="347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3" name="Line 627"/>
            <p:cNvSpPr>
              <a:spLocks noChangeShapeType="1"/>
            </p:cNvSpPr>
            <p:nvPr/>
          </p:nvSpPr>
          <p:spPr bwMode="auto">
            <a:xfrm>
              <a:off x="5530" y="34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4" name="Rectangle 628"/>
            <p:cNvSpPr>
              <a:spLocks noChangeArrowheads="1"/>
            </p:cNvSpPr>
            <p:nvPr/>
          </p:nvSpPr>
          <p:spPr bwMode="auto">
            <a:xfrm>
              <a:off x="5530" y="347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5" name="Line 629"/>
            <p:cNvSpPr>
              <a:spLocks noChangeShapeType="1"/>
            </p:cNvSpPr>
            <p:nvPr/>
          </p:nvSpPr>
          <p:spPr bwMode="auto">
            <a:xfrm>
              <a:off x="5534" y="71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6" name="Rectangle 630"/>
            <p:cNvSpPr>
              <a:spLocks noChangeArrowheads="1"/>
            </p:cNvSpPr>
            <p:nvPr/>
          </p:nvSpPr>
          <p:spPr bwMode="auto">
            <a:xfrm>
              <a:off x="5534" y="712"/>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7" name="Line 631"/>
            <p:cNvSpPr>
              <a:spLocks noChangeShapeType="1"/>
            </p:cNvSpPr>
            <p:nvPr/>
          </p:nvSpPr>
          <p:spPr bwMode="auto">
            <a:xfrm>
              <a:off x="5534" y="79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8" name="Rectangle 632"/>
            <p:cNvSpPr>
              <a:spLocks noChangeArrowheads="1"/>
            </p:cNvSpPr>
            <p:nvPr/>
          </p:nvSpPr>
          <p:spPr bwMode="auto">
            <a:xfrm>
              <a:off x="5534" y="798"/>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39" name="Line 633"/>
            <p:cNvSpPr>
              <a:spLocks noChangeShapeType="1"/>
            </p:cNvSpPr>
            <p:nvPr/>
          </p:nvSpPr>
          <p:spPr bwMode="auto">
            <a:xfrm>
              <a:off x="5534" y="88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0" name="Rectangle 634"/>
            <p:cNvSpPr>
              <a:spLocks noChangeArrowheads="1"/>
            </p:cNvSpPr>
            <p:nvPr/>
          </p:nvSpPr>
          <p:spPr bwMode="auto">
            <a:xfrm>
              <a:off x="5534" y="884"/>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1" name="Line 635"/>
            <p:cNvSpPr>
              <a:spLocks noChangeShapeType="1"/>
            </p:cNvSpPr>
            <p:nvPr/>
          </p:nvSpPr>
          <p:spPr bwMode="auto">
            <a:xfrm>
              <a:off x="5534" y="971"/>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2" name="Rectangle 636"/>
            <p:cNvSpPr>
              <a:spLocks noChangeArrowheads="1"/>
            </p:cNvSpPr>
            <p:nvPr/>
          </p:nvSpPr>
          <p:spPr bwMode="auto">
            <a:xfrm>
              <a:off x="5534" y="971"/>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3" name="Line 637"/>
            <p:cNvSpPr>
              <a:spLocks noChangeShapeType="1"/>
            </p:cNvSpPr>
            <p:nvPr/>
          </p:nvSpPr>
          <p:spPr bwMode="auto">
            <a:xfrm>
              <a:off x="5534" y="105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4" name="Rectangle 638"/>
            <p:cNvSpPr>
              <a:spLocks noChangeArrowheads="1"/>
            </p:cNvSpPr>
            <p:nvPr/>
          </p:nvSpPr>
          <p:spPr bwMode="auto">
            <a:xfrm>
              <a:off x="5534" y="1057"/>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5" name="Line 639"/>
            <p:cNvSpPr>
              <a:spLocks noChangeShapeType="1"/>
            </p:cNvSpPr>
            <p:nvPr/>
          </p:nvSpPr>
          <p:spPr bwMode="auto">
            <a:xfrm>
              <a:off x="5534" y="1143"/>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6" name="Rectangle 640"/>
            <p:cNvSpPr>
              <a:spLocks noChangeArrowheads="1"/>
            </p:cNvSpPr>
            <p:nvPr/>
          </p:nvSpPr>
          <p:spPr bwMode="auto">
            <a:xfrm>
              <a:off x="5534" y="1143"/>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7" name="Line 641"/>
            <p:cNvSpPr>
              <a:spLocks noChangeShapeType="1"/>
            </p:cNvSpPr>
            <p:nvPr/>
          </p:nvSpPr>
          <p:spPr bwMode="auto">
            <a:xfrm>
              <a:off x="5534" y="1229"/>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8" name="Rectangle 642"/>
            <p:cNvSpPr>
              <a:spLocks noChangeArrowheads="1"/>
            </p:cNvSpPr>
            <p:nvPr/>
          </p:nvSpPr>
          <p:spPr bwMode="auto">
            <a:xfrm>
              <a:off x="5534" y="1229"/>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49" name="Line 643"/>
            <p:cNvSpPr>
              <a:spLocks noChangeShapeType="1"/>
            </p:cNvSpPr>
            <p:nvPr/>
          </p:nvSpPr>
          <p:spPr bwMode="auto">
            <a:xfrm>
              <a:off x="5534" y="1315"/>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0" name="Rectangle 644"/>
            <p:cNvSpPr>
              <a:spLocks noChangeArrowheads="1"/>
            </p:cNvSpPr>
            <p:nvPr/>
          </p:nvSpPr>
          <p:spPr bwMode="auto">
            <a:xfrm>
              <a:off x="5534" y="1315"/>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1" name="Line 645"/>
            <p:cNvSpPr>
              <a:spLocks noChangeShapeType="1"/>
            </p:cNvSpPr>
            <p:nvPr/>
          </p:nvSpPr>
          <p:spPr bwMode="auto">
            <a:xfrm>
              <a:off x="5534" y="1401"/>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2" name="Rectangle 646"/>
            <p:cNvSpPr>
              <a:spLocks noChangeArrowheads="1"/>
            </p:cNvSpPr>
            <p:nvPr/>
          </p:nvSpPr>
          <p:spPr bwMode="auto">
            <a:xfrm>
              <a:off x="5534" y="1401"/>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3" name="Line 647"/>
            <p:cNvSpPr>
              <a:spLocks noChangeShapeType="1"/>
            </p:cNvSpPr>
            <p:nvPr/>
          </p:nvSpPr>
          <p:spPr bwMode="auto">
            <a:xfrm>
              <a:off x="5534" y="148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4" name="Rectangle 648"/>
            <p:cNvSpPr>
              <a:spLocks noChangeArrowheads="1"/>
            </p:cNvSpPr>
            <p:nvPr/>
          </p:nvSpPr>
          <p:spPr bwMode="auto">
            <a:xfrm>
              <a:off x="5534" y="1488"/>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5" name="Line 649"/>
            <p:cNvSpPr>
              <a:spLocks noChangeShapeType="1"/>
            </p:cNvSpPr>
            <p:nvPr/>
          </p:nvSpPr>
          <p:spPr bwMode="auto">
            <a:xfrm>
              <a:off x="5534" y="157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6" name="Rectangle 650"/>
            <p:cNvSpPr>
              <a:spLocks noChangeArrowheads="1"/>
            </p:cNvSpPr>
            <p:nvPr/>
          </p:nvSpPr>
          <p:spPr bwMode="auto">
            <a:xfrm>
              <a:off x="5534" y="157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7" name="Line 651"/>
            <p:cNvSpPr>
              <a:spLocks noChangeShapeType="1"/>
            </p:cNvSpPr>
            <p:nvPr/>
          </p:nvSpPr>
          <p:spPr bwMode="auto">
            <a:xfrm>
              <a:off x="5534" y="166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8" name="Rectangle 652"/>
            <p:cNvSpPr>
              <a:spLocks noChangeArrowheads="1"/>
            </p:cNvSpPr>
            <p:nvPr/>
          </p:nvSpPr>
          <p:spPr bwMode="auto">
            <a:xfrm>
              <a:off x="5534" y="1660"/>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59" name="Line 653"/>
            <p:cNvSpPr>
              <a:spLocks noChangeShapeType="1"/>
            </p:cNvSpPr>
            <p:nvPr/>
          </p:nvSpPr>
          <p:spPr bwMode="auto">
            <a:xfrm>
              <a:off x="5534" y="174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0" name="Rectangle 654"/>
            <p:cNvSpPr>
              <a:spLocks noChangeArrowheads="1"/>
            </p:cNvSpPr>
            <p:nvPr/>
          </p:nvSpPr>
          <p:spPr bwMode="auto">
            <a:xfrm>
              <a:off x="5534" y="1746"/>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1" name="Line 655"/>
            <p:cNvSpPr>
              <a:spLocks noChangeShapeType="1"/>
            </p:cNvSpPr>
            <p:nvPr/>
          </p:nvSpPr>
          <p:spPr bwMode="auto">
            <a:xfrm>
              <a:off x="5534" y="183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2" name="Rectangle 656"/>
            <p:cNvSpPr>
              <a:spLocks noChangeArrowheads="1"/>
            </p:cNvSpPr>
            <p:nvPr/>
          </p:nvSpPr>
          <p:spPr bwMode="auto">
            <a:xfrm>
              <a:off x="5534" y="1832"/>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3" name="Line 657"/>
            <p:cNvSpPr>
              <a:spLocks noChangeShapeType="1"/>
            </p:cNvSpPr>
            <p:nvPr/>
          </p:nvSpPr>
          <p:spPr bwMode="auto">
            <a:xfrm>
              <a:off x="5534" y="191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4" name="Rectangle 658"/>
            <p:cNvSpPr>
              <a:spLocks noChangeArrowheads="1"/>
            </p:cNvSpPr>
            <p:nvPr/>
          </p:nvSpPr>
          <p:spPr bwMode="auto">
            <a:xfrm>
              <a:off x="5534" y="1918"/>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5" name="Line 659"/>
            <p:cNvSpPr>
              <a:spLocks noChangeShapeType="1"/>
            </p:cNvSpPr>
            <p:nvPr/>
          </p:nvSpPr>
          <p:spPr bwMode="auto">
            <a:xfrm>
              <a:off x="5534" y="2005"/>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6" name="Rectangle 660"/>
            <p:cNvSpPr>
              <a:spLocks noChangeArrowheads="1"/>
            </p:cNvSpPr>
            <p:nvPr/>
          </p:nvSpPr>
          <p:spPr bwMode="auto">
            <a:xfrm>
              <a:off x="5534" y="2005"/>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7" name="Line 661"/>
            <p:cNvSpPr>
              <a:spLocks noChangeShapeType="1"/>
            </p:cNvSpPr>
            <p:nvPr/>
          </p:nvSpPr>
          <p:spPr bwMode="auto">
            <a:xfrm>
              <a:off x="5534" y="2091"/>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8" name="Rectangle 662"/>
            <p:cNvSpPr>
              <a:spLocks noChangeArrowheads="1"/>
            </p:cNvSpPr>
            <p:nvPr/>
          </p:nvSpPr>
          <p:spPr bwMode="auto">
            <a:xfrm>
              <a:off x="5534" y="2091"/>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69" name="Line 663"/>
            <p:cNvSpPr>
              <a:spLocks noChangeShapeType="1"/>
            </p:cNvSpPr>
            <p:nvPr/>
          </p:nvSpPr>
          <p:spPr bwMode="auto">
            <a:xfrm>
              <a:off x="5534" y="217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0" name="Rectangle 664"/>
            <p:cNvSpPr>
              <a:spLocks noChangeArrowheads="1"/>
            </p:cNvSpPr>
            <p:nvPr/>
          </p:nvSpPr>
          <p:spPr bwMode="auto">
            <a:xfrm>
              <a:off x="5534" y="2177"/>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1" name="Line 665"/>
            <p:cNvSpPr>
              <a:spLocks noChangeShapeType="1"/>
            </p:cNvSpPr>
            <p:nvPr/>
          </p:nvSpPr>
          <p:spPr bwMode="auto">
            <a:xfrm>
              <a:off x="5534" y="2263"/>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2" name="Rectangle 666"/>
            <p:cNvSpPr>
              <a:spLocks noChangeArrowheads="1"/>
            </p:cNvSpPr>
            <p:nvPr/>
          </p:nvSpPr>
          <p:spPr bwMode="auto">
            <a:xfrm>
              <a:off x="5534" y="2263"/>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3" name="Line 667"/>
            <p:cNvSpPr>
              <a:spLocks noChangeShapeType="1"/>
            </p:cNvSpPr>
            <p:nvPr/>
          </p:nvSpPr>
          <p:spPr bwMode="auto">
            <a:xfrm>
              <a:off x="5534" y="2349"/>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4" name="Rectangle 668"/>
            <p:cNvSpPr>
              <a:spLocks noChangeArrowheads="1"/>
            </p:cNvSpPr>
            <p:nvPr/>
          </p:nvSpPr>
          <p:spPr bwMode="auto">
            <a:xfrm>
              <a:off x="5534" y="2349"/>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5" name="Line 669"/>
            <p:cNvSpPr>
              <a:spLocks noChangeShapeType="1"/>
            </p:cNvSpPr>
            <p:nvPr/>
          </p:nvSpPr>
          <p:spPr bwMode="auto">
            <a:xfrm>
              <a:off x="5534" y="243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6" name="Rectangle 670"/>
            <p:cNvSpPr>
              <a:spLocks noChangeArrowheads="1"/>
            </p:cNvSpPr>
            <p:nvPr/>
          </p:nvSpPr>
          <p:spPr bwMode="auto">
            <a:xfrm>
              <a:off x="5534" y="2436"/>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7" name="Line 671"/>
            <p:cNvSpPr>
              <a:spLocks noChangeShapeType="1"/>
            </p:cNvSpPr>
            <p:nvPr/>
          </p:nvSpPr>
          <p:spPr bwMode="auto">
            <a:xfrm>
              <a:off x="5534" y="252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8" name="Rectangle 672"/>
            <p:cNvSpPr>
              <a:spLocks noChangeArrowheads="1"/>
            </p:cNvSpPr>
            <p:nvPr/>
          </p:nvSpPr>
          <p:spPr bwMode="auto">
            <a:xfrm>
              <a:off x="5534" y="2522"/>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79" name="Line 673"/>
            <p:cNvSpPr>
              <a:spLocks noChangeShapeType="1"/>
            </p:cNvSpPr>
            <p:nvPr/>
          </p:nvSpPr>
          <p:spPr bwMode="auto">
            <a:xfrm>
              <a:off x="5534" y="260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0" name="Rectangle 674"/>
            <p:cNvSpPr>
              <a:spLocks noChangeArrowheads="1"/>
            </p:cNvSpPr>
            <p:nvPr/>
          </p:nvSpPr>
          <p:spPr bwMode="auto">
            <a:xfrm>
              <a:off x="5534" y="2608"/>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1" name="Line 675"/>
            <p:cNvSpPr>
              <a:spLocks noChangeShapeType="1"/>
            </p:cNvSpPr>
            <p:nvPr/>
          </p:nvSpPr>
          <p:spPr bwMode="auto">
            <a:xfrm>
              <a:off x="5534" y="269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2" name="Rectangle 676"/>
            <p:cNvSpPr>
              <a:spLocks noChangeArrowheads="1"/>
            </p:cNvSpPr>
            <p:nvPr/>
          </p:nvSpPr>
          <p:spPr bwMode="auto">
            <a:xfrm>
              <a:off x="5534" y="2694"/>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3" name="Line 677"/>
            <p:cNvSpPr>
              <a:spLocks noChangeShapeType="1"/>
            </p:cNvSpPr>
            <p:nvPr/>
          </p:nvSpPr>
          <p:spPr bwMode="auto">
            <a:xfrm>
              <a:off x="5534" y="278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4" name="Rectangle 678"/>
            <p:cNvSpPr>
              <a:spLocks noChangeArrowheads="1"/>
            </p:cNvSpPr>
            <p:nvPr/>
          </p:nvSpPr>
          <p:spPr bwMode="auto">
            <a:xfrm>
              <a:off x="5534" y="2780"/>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5" name="Line 679"/>
            <p:cNvSpPr>
              <a:spLocks noChangeShapeType="1"/>
            </p:cNvSpPr>
            <p:nvPr/>
          </p:nvSpPr>
          <p:spPr bwMode="auto">
            <a:xfrm>
              <a:off x="5534" y="286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6" name="Rectangle 680"/>
            <p:cNvSpPr>
              <a:spLocks noChangeArrowheads="1"/>
            </p:cNvSpPr>
            <p:nvPr/>
          </p:nvSpPr>
          <p:spPr bwMode="auto">
            <a:xfrm>
              <a:off x="5534" y="2866"/>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7" name="Line 681"/>
            <p:cNvSpPr>
              <a:spLocks noChangeShapeType="1"/>
            </p:cNvSpPr>
            <p:nvPr/>
          </p:nvSpPr>
          <p:spPr bwMode="auto">
            <a:xfrm>
              <a:off x="5534" y="2953"/>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8" name="Rectangle 682"/>
            <p:cNvSpPr>
              <a:spLocks noChangeArrowheads="1"/>
            </p:cNvSpPr>
            <p:nvPr/>
          </p:nvSpPr>
          <p:spPr bwMode="auto">
            <a:xfrm>
              <a:off x="5534" y="2953"/>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89" name="Line 683"/>
            <p:cNvSpPr>
              <a:spLocks noChangeShapeType="1"/>
            </p:cNvSpPr>
            <p:nvPr/>
          </p:nvSpPr>
          <p:spPr bwMode="auto">
            <a:xfrm>
              <a:off x="5534" y="3039"/>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0" name="Rectangle 684"/>
            <p:cNvSpPr>
              <a:spLocks noChangeArrowheads="1"/>
            </p:cNvSpPr>
            <p:nvPr/>
          </p:nvSpPr>
          <p:spPr bwMode="auto">
            <a:xfrm>
              <a:off x="5534" y="3039"/>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1" name="Line 685"/>
            <p:cNvSpPr>
              <a:spLocks noChangeShapeType="1"/>
            </p:cNvSpPr>
            <p:nvPr/>
          </p:nvSpPr>
          <p:spPr bwMode="auto">
            <a:xfrm>
              <a:off x="5534" y="3125"/>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2" name="Rectangle 686"/>
            <p:cNvSpPr>
              <a:spLocks noChangeArrowheads="1"/>
            </p:cNvSpPr>
            <p:nvPr/>
          </p:nvSpPr>
          <p:spPr bwMode="auto">
            <a:xfrm>
              <a:off x="5534" y="3125"/>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3" name="Line 687"/>
            <p:cNvSpPr>
              <a:spLocks noChangeShapeType="1"/>
            </p:cNvSpPr>
            <p:nvPr/>
          </p:nvSpPr>
          <p:spPr bwMode="auto">
            <a:xfrm>
              <a:off x="5534" y="3211"/>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4" name="Rectangle 688"/>
            <p:cNvSpPr>
              <a:spLocks noChangeArrowheads="1"/>
            </p:cNvSpPr>
            <p:nvPr/>
          </p:nvSpPr>
          <p:spPr bwMode="auto">
            <a:xfrm>
              <a:off x="5534" y="3211"/>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5" name="Line 689"/>
            <p:cNvSpPr>
              <a:spLocks noChangeShapeType="1"/>
            </p:cNvSpPr>
            <p:nvPr/>
          </p:nvSpPr>
          <p:spPr bwMode="auto">
            <a:xfrm>
              <a:off x="5534" y="329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6" name="Rectangle 690"/>
            <p:cNvSpPr>
              <a:spLocks noChangeArrowheads="1"/>
            </p:cNvSpPr>
            <p:nvPr/>
          </p:nvSpPr>
          <p:spPr bwMode="auto">
            <a:xfrm>
              <a:off x="5534" y="3297"/>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7" name="Line 691"/>
            <p:cNvSpPr>
              <a:spLocks noChangeShapeType="1"/>
            </p:cNvSpPr>
            <p:nvPr/>
          </p:nvSpPr>
          <p:spPr bwMode="auto">
            <a:xfrm>
              <a:off x="5534" y="3383"/>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8" name="Rectangle 692"/>
            <p:cNvSpPr>
              <a:spLocks noChangeArrowheads="1"/>
            </p:cNvSpPr>
            <p:nvPr/>
          </p:nvSpPr>
          <p:spPr bwMode="auto">
            <a:xfrm>
              <a:off x="5534" y="3383"/>
              <a:ext cx="4"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499" name="Line 693"/>
            <p:cNvSpPr>
              <a:spLocks noChangeShapeType="1"/>
            </p:cNvSpPr>
            <p:nvPr/>
          </p:nvSpPr>
          <p:spPr bwMode="auto">
            <a:xfrm>
              <a:off x="5534" y="347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sp>
          <p:nvSpPr>
            <p:cNvPr id="500" name="Rectangle 694"/>
            <p:cNvSpPr>
              <a:spLocks noChangeArrowheads="1"/>
            </p:cNvSpPr>
            <p:nvPr/>
          </p:nvSpPr>
          <p:spPr bwMode="auto">
            <a:xfrm>
              <a:off x="5534" y="3470"/>
              <a:ext cx="4" cy="4"/>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sz="700">
                <a:latin typeface="Calibri" panose="020F0502020204030204" pitchFamily="34" charset="0"/>
              </a:endParaRPr>
            </a:p>
          </p:txBody>
        </p:sp>
      </p:grpSp>
    </p:spTree>
    <p:extLst>
      <p:ext uri="{BB962C8B-B14F-4D97-AF65-F5344CB8AC3E}">
        <p14:creationId xmlns:p14="http://schemas.microsoft.com/office/powerpoint/2010/main" val="2598760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Exclure ou établir un ordre de priorité?</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31</a:t>
            </a:fld>
            <a:endParaRPr lang="fr-CA" dirty="0"/>
          </a:p>
        </p:txBody>
      </p:sp>
      <p:sp>
        <p:nvSpPr>
          <p:cNvPr id="5" name="TextBox 4"/>
          <p:cNvSpPr txBox="1"/>
          <p:nvPr/>
        </p:nvSpPr>
        <p:spPr>
          <a:xfrm>
            <a:off x="748122" y="4783212"/>
            <a:ext cx="7704856" cy="914400"/>
          </a:xfrm>
          <a:prstGeom prst="rect">
            <a:avLst/>
          </a:prstGeom>
          <a:noFill/>
        </p:spPr>
        <p:txBody>
          <a:bodyPr wrap="square" lIns="0" tIns="0" rIns="0" bIns="0" rtlCol="0">
            <a:noAutofit/>
          </a:bodyPr>
          <a:lstStyle/>
          <a:p>
            <a:pPr marL="342900" indent="-342900">
              <a:spcBef>
                <a:spcPts val="1000"/>
              </a:spcBef>
              <a:buFont typeface="Wingdings" panose="05000000000000000000" pitchFamily="2" charset="2"/>
              <a:buChar char="Ø"/>
            </a:pPr>
            <a:r>
              <a:rPr lang="fr-CA" sz="1600" dirty="0">
                <a:latin typeface="Arial"/>
              </a:rPr>
              <a:t>L’exclusion n’est pas efficace parce qu’il y aura une exposition indirecte par l’intermédiaire d’autres secteurs ou sociétés;</a:t>
            </a:r>
          </a:p>
          <a:p>
            <a:pPr marL="342900" indent="-342900">
              <a:spcBef>
                <a:spcPts val="1000"/>
              </a:spcBef>
              <a:buFont typeface="Wingdings" panose="05000000000000000000" pitchFamily="2" charset="2"/>
              <a:buChar char="Ø"/>
            </a:pPr>
            <a:r>
              <a:rPr lang="fr-CA" sz="1600" dirty="0">
                <a:latin typeface="Arial"/>
              </a:rPr>
              <a:t>L’exclusion élimine la possibilité d’une influence de l’intérieur;</a:t>
            </a:r>
          </a:p>
          <a:p>
            <a:pPr marL="342900" indent="-342900">
              <a:spcBef>
                <a:spcPts val="1000"/>
              </a:spcBef>
              <a:buFont typeface="Wingdings" panose="05000000000000000000" pitchFamily="2" charset="2"/>
              <a:buChar char="Ø"/>
            </a:pPr>
            <a:r>
              <a:rPr lang="fr-CA" sz="1600" dirty="0">
                <a:latin typeface="Arial"/>
              </a:rPr>
              <a:t>L’exclusion élimine la possibilité de participer au vote par procuration.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05" y="980728"/>
            <a:ext cx="5642547" cy="379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92080" y="1089667"/>
            <a:ext cx="3600400" cy="914400"/>
          </a:xfrm>
          <a:prstGeom prst="rect">
            <a:avLst/>
          </a:prstGeom>
          <a:noFill/>
        </p:spPr>
        <p:txBody>
          <a:bodyPr wrap="square" lIns="0" tIns="0" rIns="0" bIns="0" rtlCol="0">
            <a:noAutofit/>
          </a:bodyPr>
          <a:lstStyle/>
          <a:p>
            <a:pPr>
              <a:spcBef>
                <a:spcPts val="1000"/>
              </a:spcBef>
            </a:pPr>
            <a:r>
              <a:rPr lang="fr-CA" dirty="0">
                <a:latin typeface="Arial"/>
              </a:rPr>
              <a:t>Les sociétés que de nombreux investisseurs pourraient choisir d’exclure détiennent des brevets pouvant favoriser la commercialisation des énergies renouvelables.</a:t>
            </a:r>
          </a:p>
        </p:txBody>
      </p:sp>
      <p:sp>
        <p:nvSpPr>
          <p:cNvPr id="7" name="TextBox 6"/>
          <p:cNvSpPr txBox="1"/>
          <p:nvPr/>
        </p:nvSpPr>
        <p:spPr>
          <a:xfrm>
            <a:off x="389879" y="3943351"/>
            <a:ext cx="6530873" cy="800100"/>
          </a:xfrm>
          <a:prstGeom prst="rect">
            <a:avLst/>
          </a:prstGeom>
          <a:solidFill>
            <a:schemeClr val="bg1"/>
          </a:solidFill>
        </p:spPr>
        <p:txBody>
          <a:bodyPr wrap="square" lIns="0" tIns="0" rIns="0" bIns="0" rtlCol="0">
            <a:noAutofit/>
          </a:bodyPr>
          <a:lstStyle/>
          <a:p>
            <a:pPr>
              <a:spcBef>
                <a:spcPts val="1000"/>
              </a:spcBef>
            </a:pPr>
            <a:r>
              <a:rPr lang="fr-CA" sz="900" i="1" dirty="0">
                <a:latin typeface="Arial"/>
              </a:rPr>
              <a:t>Les graphiques présentent les données totales pour tous les brevets et les brevets technologiques à faible teneur en carbone de la base de données des brevets européens pour les années civiles 2013 à 2017, ainsi que les données de MSCI ESG Research Sustainable Impact Metrics sur les « revenus verts ». Les données concernent les sociétés qui composaient l’indice MSCI des marchés tous pays ouverts aux placements au 30 novembre 2019, et les brevets qui ont été déposés pendant la période précisée et qui étaient toujours en vigueur au 30 novembre 2019.</a:t>
            </a:r>
            <a:endParaRPr lang="fr-CA" sz="900" i="1" dirty="0">
              <a:latin typeface="Arial"/>
              <a:cs typeface="Arial"/>
            </a:endParaRPr>
          </a:p>
        </p:txBody>
      </p:sp>
      <p:sp>
        <p:nvSpPr>
          <p:cNvPr id="8" name="TextBox 7"/>
          <p:cNvSpPr txBox="1"/>
          <p:nvPr/>
        </p:nvSpPr>
        <p:spPr>
          <a:xfrm rot="16200000">
            <a:off x="-281905" y="2026073"/>
            <a:ext cx="1343670" cy="216000"/>
          </a:xfrm>
          <a:prstGeom prst="rect">
            <a:avLst/>
          </a:prstGeom>
          <a:solidFill>
            <a:schemeClr val="bg1"/>
          </a:solidFill>
        </p:spPr>
        <p:txBody>
          <a:bodyPr wrap="square" lIns="0" tIns="0" rIns="0" bIns="0" rtlCol="0">
            <a:noAutofit/>
          </a:bodyPr>
          <a:lstStyle/>
          <a:p>
            <a:pPr algn="ctr">
              <a:spcBef>
                <a:spcPts val="1000"/>
              </a:spcBef>
            </a:pPr>
            <a:r>
              <a:rPr lang="fr-CA" sz="700" b="1" dirty="0">
                <a:latin typeface="Arial"/>
              </a:rPr>
              <a:t>Pourcentage moyen des revenus verts sur 5 ans</a:t>
            </a:r>
            <a:endParaRPr lang="fr-CA" sz="700" b="1" dirty="0">
              <a:latin typeface="Arial"/>
              <a:cs typeface="Arial"/>
            </a:endParaRPr>
          </a:p>
        </p:txBody>
      </p:sp>
      <p:sp>
        <p:nvSpPr>
          <p:cNvPr id="9" name="TextBox 8"/>
          <p:cNvSpPr txBox="1"/>
          <p:nvPr/>
        </p:nvSpPr>
        <p:spPr>
          <a:xfrm>
            <a:off x="1665759" y="3517904"/>
            <a:ext cx="3406774" cy="144462"/>
          </a:xfrm>
          <a:prstGeom prst="rect">
            <a:avLst/>
          </a:prstGeom>
          <a:solidFill>
            <a:schemeClr val="bg1"/>
          </a:solidFill>
        </p:spPr>
        <p:txBody>
          <a:bodyPr wrap="square" lIns="0" tIns="0" rIns="0" bIns="0" rtlCol="0">
            <a:noAutofit/>
          </a:bodyPr>
          <a:lstStyle/>
          <a:p>
            <a:pPr algn="ctr">
              <a:spcBef>
                <a:spcPts val="1000"/>
              </a:spcBef>
            </a:pPr>
            <a:r>
              <a:rPr lang="fr-CA" sz="700" b="1" dirty="0">
                <a:latin typeface="Arial"/>
              </a:rPr>
              <a:t>Nombre total de brevets liés à l’économie à faible teneur en carbone, sur 5 ans</a:t>
            </a:r>
            <a:endParaRPr lang="fr-CA" sz="700" b="1" dirty="0">
              <a:latin typeface="Arial"/>
              <a:cs typeface="Arial"/>
            </a:endParaRPr>
          </a:p>
        </p:txBody>
      </p:sp>
      <p:sp>
        <p:nvSpPr>
          <p:cNvPr id="10" name="TextBox 9"/>
          <p:cNvSpPr txBox="1"/>
          <p:nvPr/>
        </p:nvSpPr>
        <p:spPr>
          <a:xfrm>
            <a:off x="880419" y="3759204"/>
            <a:ext cx="691207" cy="117472"/>
          </a:xfrm>
          <a:prstGeom prst="rect">
            <a:avLst/>
          </a:prstGeom>
          <a:solidFill>
            <a:schemeClr val="bg1"/>
          </a:solidFill>
        </p:spPr>
        <p:txBody>
          <a:bodyPr wrap="square" lIns="0" tIns="0" rIns="0" bIns="0" rtlCol="0">
            <a:noAutofit/>
          </a:bodyPr>
          <a:lstStyle/>
          <a:p>
            <a:pPr>
              <a:spcBef>
                <a:spcPts val="1000"/>
              </a:spcBef>
            </a:pPr>
            <a:r>
              <a:rPr lang="fr-CA" sz="700" dirty="0">
                <a:latin typeface="Arial"/>
              </a:rPr>
              <a:t>Solutions (335)</a:t>
            </a:r>
            <a:endParaRPr lang="fr-CA" sz="700" dirty="0">
              <a:latin typeface="Arial"/>
              <a:cs typeface="Arial"/>
            </a:endParaRPr>
          </a:p>
        </p:txBody>
      </p:sp>
      <p:sp>
        <p:nvSpPr>
          <p:cNvPr id="11" name="TextBox 10"/>
          <p:cNvSpPr txBox="1"/>
          <p:nvPr/>
        </p:nvSpPr>
        <p:spPr>
          <a:xfrm>
            <a:off x="1990081" y="3759204"/>
            <a:ext cx="786457" cy="117472"/>
          </a:xfrm>
          <a:prstGeom prst="rect">
            <a:avLst/>
          </a:prstGeom>
          <a:solidFill>
            <a:schemeClr val="bg1"/>
          </a:solidFill>
        </p:spPr>
        <p:txBody>
          <a:bodyPr wrap="square" lIns="0" tIns="0" rIns="0" bIns="0" rtlCol="0">
            <a:noAutofit/>
          </a:bodyPr>
          <a:lstStyle/>
          <a:p>
            <a:pPr>
              <a:spcBef>
                <a:spcPts val="1000"/>
              </a:spcBef>
            </a:pPr>
            <a:r>
              <a:rPr lang="fr-CA" sz="700" dirty="0">
                <a:latin typeface="Arial"/>
              </a:rPr>
              <a:t>Transition (1614)</a:t>
            </a:r>
            <a:endParaRPr lang="fr-CA" sz="700" dirty="0">
              <a:latin typeface="Arial"/>
              <a:cs typeface="Arial"/>
            </a:endParaRPr>
          </a:p>
        </p:txBody>
      </p:sp>
      <p:sp>
        <p:nvSpPr>
          <p:cNvPr id="12" name="TextBox 11"/>
          <p:cNvSpPr txBox="1"/>
          <p:nvPr/>
        </p:nvSpPr>
        <p:spPr>
          <a:xfrm>
            <a:off x="3161657" y="3759204"/>
            <a:ext cx="691207" cy="117472"/>
          </a:xfrm>
          <a:prstGeom prst="rect">
            <a:avLst/>
          </a:prstGeom>
          <a:solidFill>
            <a:schemeClr val="bg1"/>
          </a:solidFill>
        </p:spPr>
        <p:txBody>
          <a:bodyPr wrap="square" lIns="0" tIns="0" rIns="0" bIns="0" rtlCol="0">
            <a:noAutofit/>
          </a:bodyPr>
          <a:lstStyle/>
          <a:p>
            <a:pPr>
              <a:spcBef>
                <a:spcPts val="1000"/>
              </a:spcBef>
            </a:pPr>
            <a:r>
              <a:rPr lang="fr-CA" sz="700" dirty="0">
                <a:latin typeface="Arial"/>
              </a:rPr>
              <a:t>Neutre (6242)</a:t>
            </a:r>
            <a:endParaRPr lang="fr-CA" sz="700" dirty="0">
              <a:latin typeface="Arial"/>
              <a:cs typeface="Arial"/>
            </a:endParaRPr>
          </a:p>
        </p:txBody>
      </p:sp>
      <p:sp>
        <p:nvSpPr>
          <p:cNvPr id="13" name="TextBox 12"/>
          <p:cNvSpPr txBox="1"/>
          <p:nvPr/>
        </p:nvSpPr>
        <p:spPr>
          <a:xfrm>
            <a:off x="4195119" y="3752256"/>
            <a:ext cx="1282316" cy="124420"/>
          </a:xfrm>
          <a:prstGeom prst="rect">
            <a:avLst/>
          </a:prstGeom>
          <a:solidFill>
            <a:schemeClr val="bg1"/>
          </a:solidFill>
        </p:spPr>
        <p:txBody>
          <a:bodyPr wrap="square" lIns="0" tIns="0" rIns="0" bIns="0" rtlCol="0">
            <a:noAutofit/>
          </a:bodyPr>
          <a:lstStyle/>
          <a:p>
            <a:pPr>
              <a:spcBef>
                <a:spcPts val="1000"/>
              </a:spcBef>
            </a:pPr>
            <a:r>
              <a:rPr lang="fr-CA" sz="700" dirty="0">
                <a:latin typeface="Arial"/>
              </a:rPr>
              <a:t>Dévalorisation des actifs (78)</a:t>
            </a:r>
            <a:endParaRPr lang="fr-CA" sz="700" dirty="0">
              <a:latin typeface="Arial"/>
              <a:cs typeface="Arial"/>
            </a:endParaRPr>
          </a:p>
        </p:txBody>
      </p:sp>
      <p:sp>
        <p:nvSpPr>
          <p:cNvPr id="14" name="TextBox 13"/>
          <p:cNvSpPr txBox="1"/>
          <p:nvPr/>
        </p:nvSpPr>
        <p:spPr>
          <a:xfrm>
            <a:off x="829619" y="1204917"/>
            <a:ext cx="262581" cy="87308"/>
          </a:xfrm>
          <a:prstGeom prst="rect">
            <a:avLst/>
          </a:prstGeom>
          <a:solidFill>
            <a:schemeClr val="bg1"/>
          </a:solidFill>
        </p:spPr>
        <p:txBody>
          <a:bodyPr wrap="square" lIns="0" tIns="0" rIns="0" bIns="0" rtlCol="0">
            <a:noAutofit/>
          </a:bodyPr>
          <a:lstStyle/>
          <a:p>
            <a:pPr>
              <a:lnSpc>
                <a:spcPct val="90000"/>
              </a:lnSpc>
              <a:spcBef>
                <a:spcPts val="1000"/>
              </a:spcBef>
            </a:pPr>
            <a:r>
              <a:rPr lang="fr-CA" sz="600" b="1" dirty="0">
                <a:solidFill>
                  <a:srgbClr val="1024A9"/>
                </a:solidFill>
                <a:latin typeface="Arial"/>
              </a:rPr>
              <a:t>Telsa</a:t>
            </a:r>
            <a:endParaRPr lang="fr-CA" sz="600" b="1" dirty="0">
              <a:solidFill>
                <a:srgbClr val="1024A9"/>
              </a:solidFill>
              <a:latin typeface="Arial"/>
              <a:cs typeface="Arial"/>
            </a:endParaRPr>
          </a:p>
        </p:txBody>
      </p:sp>
      <p:sp>
        <p:nvSpPr>
          <p:cNvPr id="15" name="TextBox 14"/>
          <p:cNvSpPr txBox="1"/>
          <p:nvPr/>
        </p:nvSpPr>
        <p:spPr>
          <a:xfrm>
            <a:off x="1178869" y="1163641"/>
            <a:ext cx="262581" cy="192083"/>
          </a:xfrm>
          <a:prstGeom prst="rect">
            <a:avLst/>
          </a:prstGeom>
          <a:solidFill>
            <a:schemeClr val="bg1"/>
          </a:solidFill>
        </p:spPr>
        <p:txBody>
          <a:bodyPr wrap="square" lIns="0" tIns="0" rIns="0" bIns="0" rtlCol="0">
            <a:noAutofit/>
          </a:bodyPr>
          <a:lstStyle/>
          <a:p>
            <a:pPr algn="ctr">
              <a:lnSpc>
                <a:spcPct val="90000"/>
              </a:lnSpc>
              <a:spcBef>
                <a:spcPts val="1000"/>
              </a:spcBef>
            </a:pPr>
            <a:r>
              <a:rPr lang="fr-CA" sz="600" b="1" dirty="0">
                <a:solidFill>
                  <a:srgbClr val="1024A9"/>
                </a:solidFill>
                <a:latin typeface="Arial"/>
              </a:rPr>
              <a:t>Vestas Wind</a:t>
            </a:r>
            <a:endParaRPr lang="fr-CA" sz="600" b="1" dirty="0">
              <a:solidFill>
                <a:srgbClr val="1024A9"/>
              </a:solidFill>
              <a:latin typeface="Arial"/>
              <a:cs typeface="Arial"/>
            </a:endParaRPr>
          </a:p>
        </p:txBody>
      </p:sp>
      <p:sp>
        <p:nvSpPr>
          <p:cNvPr id="16" name="TextBox 15"/>
          <p:cNvSpPr txBox="1"/>
          <p:nvPr/>
        </p:nvSpPr>
        <p:spPr>
          <a:xfrm>
            <a:off x="937569" y="2100267"/>
            <a:ext cx="395931" cy="163508"/>
          </a:xfrm>
          <a:prstGeom prst="rect">
            <a:avLst/>
          </a:prstGeom>
          <a:solidFill>
            <a:schemeClr val="bg1"/>
          </a:solidFill>
        </p:spPr>
        <p:txBody>
          <a:bodyPr wrap="square" lIns="0" tIns="0" rIns="0" bIns="0" rtlCol="0">
            <a:noAutofit/>
          </a:bodyPr>
          <a:lstStyle/>
          <a:p>
            <a:pPr algn="ctr">
              <a:lnSpc>
                <a:spcPct val="90000"/>
              </a:lnSpc>
              <a:spcBef>
                <a:spcPts val="1000"/>
              </a:spcBef>
            </a:pPr>
            <a:r>
              <a:rPr lang="fr-CA" sz="600" b="1" dirty="0">
                <a:solidFill>
                  <a:srgbClr val="1024A9"/>
                </a:solidFill>
                <a:latin typeface="Arial"/>
              </a:rPr>
              <a:t>Schneider Electric</a:t>
            </a:r>
            <a:endParaRPr lang="fr-CA" sz="600" b="1" dirty="0">
              <a:solidFill>
                <a:srgbClr val="1024A9"/>
              </a:solidFill>
              <a:latin typeface="Arial"/>
              <a:cs typeface="Arial"/>
            </a:endParaRPr>
          </a:p>
        </p:txBody>
      </p:sp>
      <p:sp>
        <p:nvSpPr>
          <p:cNvPr id="17" name="TextBox 16"/>
          <p:cNvSpPr txBox="1"/>
          <p:nvPr/>
        </p:nvSpPr>
        <p:spPr>
          <a:xfrm>
            <a:off x="880419" y="2582867"/>
            <a:ext cx="224481" cy="87308"/>
          </a:xfrm>
          <a:prstGeom prst="rect">
            <a:avLst/>
          </a:prstGeom>
          <a:solidFill>
            <a:schemeClr val="bg1"/>
          </a:solidFill>
        </p:spPr>
        <p:txBody>
          <a:bodyPr wrap="square" lIns="0" tIns="0" rIns="0" bIns="0" rtlCol="0">
            <a:noAutofit/>
          </a:bodyPr>
          <a:lstStyle/>
          <a:p>
            <a:pPr algn="ctr">
              <a:lnSpc>
                <a:spcPct val="90000"/>
              </a:lnSpc>
              <a:spcBef>
                <a:spcPts val="1000"/>
              </a:spcBef>
            </a:pPr>
            <a:r>
              <a:rPr lang="fr-CA" sz="600" b="1" dirty="0">
                <a:solidFill>
                  <a:srgbClr val="1024A9"/>
                </a:solidFill>
                <a:latin typeface="Arial"/>
              </a:rPr>
              <a:t>BYD</a:t>
            </a:r>
            <a:endParaRPr lang="fr-CA" sz="600" b="1" dirty="0">
              <a:solidFill>
                <a:srgbClr val="1024A9"/>
              </a:solidFill>
              <a:latin typeface="Arial"/>
              <a:cs typeface="Arial"/>
            </a:endParaRPr>
          </a:p>
        </p:txBody>
      </p:sp>
      <p:sp>
        <p:nvSpPr>
          <p:cNvPr id="18" name="TextBox 17"/>
          <p:cNvSpPr txBox="1"/>
          <p:nvPr/>
        </p:nvSpPr>
        <p:spPr>
          <a:xfrm>
            <a:off x="1375719" y="2484442"/>
            <a:ext cx="370531" cy="157158"/>
          </a:xfrm>
          <a:prstGeom prst="rect">
            <a:avLst/>
          </a:prstGeom>
          <a:solidFill>
            <a:schemeClr val="bg1"/>
          </a:solidFill>
        </p:spPr>
        <p:txBody>
          <a:bodyPr wrap="square" lIns="0" tIns="0" rIns="0" bIns="0" rtlCol="0">
            <a:noAutofit/>
          </a:bodyPr>
          <a:lstStyle/>
          <a:p>
            <a:pPr algn="ctr">
              <a:lnSpc>
                <a:spcPct val="85000"/>
              </a:lnSpc>
              <a:spcBef>
                <a:spcPts val="1000"/>
              </a:spcBef>
            </a:pPr>
            <a:r>
              <a:rPr lang="fr-CA" sz="600" b="1" dirty="0">
                <a:solidFill>
                  <a:srgbClr val="32D0C2"/>
                </a:solidFill>
                <a:latin typeface="Arial"/>
              </a:rPr>
              <a:t>Air Products</a:t>
            </a:r>
            <a:endParaRPr lang="fr-CA" sz="600" b="1" dirty="0">
              <a:solidFill>
                <a:srgbClr val="32D0C2"/>
              </a:solidFill>
              <a:latin typeface="Arial"/>
              <a:cs typeface="Arial"/>
            </a:endParaRPr>
          </a:p>
        </p:txBody>
      </p:sp>
      <p:sp>
        <p:nvSpPr>
          <p:cNvPr id="19" name="TextBox 18"/>
          <p:cNvSpPr txBox="1"/>
          <p:nvPr/>
        </p:nvSpPr>
        <p:spPr>
          <a:xfrm>
            <a:off x="3245794" y="2859092"/>
            <a:ext cx="370531" cy="157158"/>
          </a:xfrm>
          <a:prstGeom prst="rect">
            <a:avLst/>
          </a:prstGeom>
          <a:solidFill>
            <a:schemeClr val="bg1"/>
          </a:solidFill>
        </p:spPr>
        <p:txBody>
          <a:bodyPr wrap="square" lIns="0" tIns="0" rIns="0" bIns="0" rtlCol="0">
            <a:noAutofit/>
          </a:bodyPr>
          <a:lstStyle/>
          <a:p>
            <a:pPr algn="ctr">
              <a:lnSpc>
                <a:spcPct val="90000"/>
              </a:lnSpc>
              <a:spcBef>
                <a:spcPts val="1000"/>
              </a:spcBef>
            </a:pPr>
            <a:r>
              <a:rPr lang="fr-CA" sz="600" b="1" dirty="0">
                <a:solidFill>
                  <a:srgbClr val="32D0C2"/>
                </a:solidFill>
                <a:latin typeface="Arial"/>
              </a:rPr>
              <a:t>General Electric</a:t>
            </a:r>
            <a:endParaRPr lang="fr-CA" sz="600" b="1" dirty="0">
              <a:solidFill>
                <a:srgbClr val="32D0C2"/>
              </a:solidFill>
              <a:latin typeface="Arial"/>
              <a:cs typeface="Arial"/>
            </a:endParaRPr>
          </a:p>
        </p:txBody>
      </p:sp>
      <p:sp>
        <p:nvSpPr>
          <p:cNvPr id="21" name="TextBox 20"/>
          <p:cNvSpPr txBox="1"/>
          <p:nvPr/>
        </p:nvSpPr>
        <p:spPr>
          <a:xfrm>
            <a:off x="3636319" y="2798767"/>
            <a:ext cx="370531" cy="96833"/>
          </a:xfrm>
          <a:prstGeom prst="rect">
            <a:avLst/>
          </a:prstGeom>
          <a:solidFill>
            <a:schemeClr val="bg1"/>
          </a:solidFill>
        </p:spPr>
        <p:txBody>
          <a:bodyPr wrap="square" lIns="0" tIns="0" rIns="0" bIns="0" rtlCol="0">
            <a:noAutofit/>
          </a:bodyPr>
          <a:lstStyle/>
          <a:p>
            <a:pPr algn="ctr">
              <a:lnSpc>
                <a:spcPct val="90000"/>
              </a:lnSpc>
              <a:spcBef>
                <a:spcPts val="1000"/>
              </a:spcBef>
            </a:pPr>
            <a:r>
              <a:rPr lang="fr-CA" sz="600" b="1" dirty="0">
                <a:solidFill>
                  <a:srgbClr val="32D0C2"/>
                </a:solidFill>
                <a:latin typeface="Arial"/>
              </a:rPr>
              <a:t>LG Chem</a:t>
            </a:r>
            <a:endParaRPr lang="fr-CA" sz="600" b="1" dirty="0">
              <a:solidFill>
                <a:srgbClr val="32D0C2"/>
              </a:solidFill>
              <a:latin typeface="Arial"/>
              <a:cs typeface="Arial"/>
            </a:endParaRPr>
          </a:p>
        </p:txBody>
      </p:sp>
      <p:sp>
        <p:nvSpPr>
          <p:cNvPr id="22" name="TextBox 21"/>
          <p:cNvSpPr txBox="1"/>
          <p:nvPr/>
        </p:nvSpPr>
        <p:spPr>
          <a:xfrm>
            <a:off x="4299894" y="2728917"/>
            <a:ext cx="370531" cy="153983"/>
          </a:xfrm>
          <a:prstGeom prst="rect">
            <a:avLst/>
          </a:prstGeom>
          <a:solidFill>
            <a:schemeClr val="bg1"/>
          </a:solidFill>
        </p:spPr>
        <p:txBody>
          <a:bodyPr wrap="square" lIns="0" tIns="0" rIns="0" bIns="0" rtlCol="0">
            <a:noAutofit/>
          </a:bodyPr>
          <a:lstStyle/>
          <a:p>
            <a:pPr algn="ctr">
              <a:lnSpc>
                <a:spcPct val="90000"/>
              </a:lnSpc>
              <a:spcBef>
                <a:spcPts val="1000"/>
              </a:spcBef>
            </a:pPr>
            <a:r>
              <a:rPr lang="fr-CA" sz="600" b="1" dirty="0">
                <a:solidFill>
                  <a:srgbClr val="32D0C2"/>
                </a:solidFill>
                <a:latin typeface="Arial"/>
              </a:rPr>
              <a:t>Toyota Motor</a:t>
            </a:r>
            <a:endParaRPr lang="fr-CA" sz="600" b="1" dirty="0">
              <a:solidFill>
                <a:srgbClr val="32D0C2"/>
              </a:solidFill>
              <a:latin typeface="Arial"/>
              <a:cs typeface="Arial"/>
            </a:endParaRPr>
          </a:p>
        </p:txBody>
      </p:sp>
      <p:sp>
        <p:nvSpPr>
          <p:cNvPr id="23" name="TextBox 22"/>
          <p:cNvSpPr txBox="1"/>
          <p:nvPr/>
        </p:nvSpPr>
        <p:spPr>
          <a:xfrm>
            <a:off x="1255069" y="3281368"/>
            <a:ext cx="313381" cy="80958"/>
          </a:xfrm>
          <a:prstGeom prst="rect">
            <a:avLst/>
          </a:prstGeom>
          <a:solidFill>
            <a:schemeClr val="bg1"/>
          </a:solidFill>
        </p:spPr>
        <p:txBody>
          <a:bodyPr wrap="square" lIns="0" tIns="0" rIns="0" bIns="0" rtlCol="0">
            <a:noAutofit/>
          </a:bodyPr>
          <a:lstStyle/>
          <a:p>
            <a:pPr algn="ctr">
              <a:lnSpc>
                <a:spcPct val="90000"/>
              </a:lnSpc>
              <a:spcBef>
                <a:spcPts val="1000"/>
              </a:spcBef>
            </a:pPr>
            <a:r>
              <a:rPr lang="fr-CA" sz="600" b="1" dirty="0">
                <a:solidFill>
                  <a:srgbClr val="32D0C2"/>
                </a:solidFill>
                <a:latin typeface="Arial"/>
              </a:rPr>
              <a:t>Daimler</a:t>
            </a:r>
            <a:endParaRPr lang="fr-CA" sz="600" b="1" dirty="0">
              <a:solidFill>
                <a:srgbClr val="32D0C2"/>
              </a:solidFill>
              <a:latin typeface="Arial"/>
              <a:cs typeface="Arial"/>
            </a:endParaRPr>
          </a:p>
        </p:txBody>
      </p:sp>
      <p:sp>
        <p:nvSpPr>
          <p:cNvPr id="24" name="TextBox 23"/>
          <p:cNvSpPr txBox="1"/>
          <p:nvPr/>
        </p:nvSpPr>
        <p:spPr>
          <a:xfrm>
            <a:off x="1153469" y="3100393"/>
            <a:ext cx="313381" cy="80958"/>
          </a:xfrm>
          <a:prstGeom prst="rect">
            <a:avLst/>
          </a:prstGeom>
          <a:solidFill>
            <a:schemeClr val="bg1"/>
          </a:solidFill>
        </p:spPr>
        <p:txBody>
          <a:bodyPr wrap="square" lIns="0" tIns="0" rIns="0" bIns="0" rtlCol="0">
            <a:noAutofit/>
          </a:bodyPr>
          <a:lstStyle/>
          <a:p>
            <a:pPr algn="ctr">
              <a:lnSpc>
                <a:spcPct val="90000"/>
              </a:lnSpc>
              <a:spcBef>
                <a:spcPts val="1000"/>
              </a:spcBef>
            </a:pPr>
            <a:r>
              <a:rPr lang="fr-CA" sz="600" b="1" dirty="0">
                <a:solidFill>
                  <a:srgbClr val="32D0C2"/>
                </a:solidFill>
                <a:latin typeface="Arial"/>
              </a:rPr>
              <a:t>POSCO</a:t>
            </a:r>
            <a:endParaRPr lang="fr-CA" sz="600" b="1" dirty="0">
              <a:solidFill>
                <a:srgbClr val="32D0C2"/>
              </a:solidFill>
              <a:latin typeface="Arial"/>
              <a:cs typeface="Arial"/>
            </a:endParaRPr>
          </a:p>
        </p:txBody>
      </p:sp>
      <p:sp>
        <p:nvSpPr>
          <p:cNvPr id="25" name="TextBox 24"/>
          <p:cNvSpPr txBox="1"/>
          <p:nvPr/>
        </p:nvSpPr>
        <p:spPr>
          <a:xfrm>
            <a:off x="1423344" y="2703516"/>
            <a:ext cx="281631" cy="160333"/>
          </a:xfrm>
          <a:prstGeom prst="rect">
            <a:avLst/>
          </a:prstGeom>
          <a:solidFill>
            <a:schemeClr val="bg1"/>
          </a:solidFill>
        </p:spPr>
        <p:txBody>
          <a:bodyPr wrap="square" lIns="0" tIns="0" rIns="0" bIns="0" rtlCol="0">
            <a:noAutofit/>
          </a:bodyPr>
          <a:lstStyle/>
          <a:p>
            <a:pPr algn="ctr">
              <a:lnSpc>
                <a:spcPct val="85000"/>
              </a:lnSpc>
              <a:spcBef>
                <a:spcPts val="1000"/>
              </a:spcBef>
            </a:pPr>
            <a:r>
              <a:rPr lang="fr-CA" sz="600" b="1" dirty="0">
                <a:solidFill>
                  <a:srgbClr val="E54360"/>
                </a:solidFill>
                <a:latin typeface="Arial"/>
              </a:rPr>
              <a:t>Duke Energy</a:t>
            </a:r>
            <a:endParaRPr lang="fr-CA" sz="600" b="1" dirty="0">
              <a:solidFill>
                <a:srgbClr val="E54360"/>
              </a:solidFill>
              <a:latin typeface="Arial"/>
              <a:cs typeface="Arial"/>
            </a:endParaRPr>
          </a:p>
        </p:txBody>
      </p:sp>
      <p:sp>
        <p:nvSpPr>
          <p:cNvPr id="26" name="TextBox 25"/>
          <p:cNvSpPr txBox="1"/>
          <p:nvPr/>
        </p:nvSpPr>
        <p:spPr>
          <a:xfrm>
            <a:off x="848669" y="2735266"/>
            <a:ext cx="281631" cy="160333"/>
          </a:xfrm>
          <a:prstGeom prst="rect">
            <a:avLst/>
          </a:prstGeom>
          <a:solidFill>
            <a:schemeClr val="bg1"/>
          </a:solidFill>
        </p:spPr>
        <p:txBody>
          <a:bodyPr wrap="square" lIns="0" tIns="0" rIns="0" bIns="0" rtlCol="0">
            <a:noAutofit/>
          </a:bodyPr>
          <a:lstStyle/>
          <a:p>
            <a:pPr algn="ctr">
              <a:lnSpc>
                <a:spcPct val="85000"/>
              </a:lnSpc>
              <a:spcBef>
                <a:spcPts val="1000"/>
              </a:spcBef>
            </a:pPr>
            <a:r>
              <a:rPr lang="fr-CA" sz="600" b="1" dirty="0">
                <a:solidFill>
                  <a:srgbClr val="E54360"/>
                </a:solidFill>
                <a:latin typeface="Arial"/>
              </a:rPr>
              <a:t>Suncor</a:t>
            </a:r>
            <a:r>
              <a:rPr lang="fr-CA"/>
              <a:t> </a:t>
            </a:r>
            <a:r>
              <a:rPr lang="fr-CA" sz="600" b="1" dirty="0">
                <a:solidFill>
                  <a:srgbClr val="E54360"/>
                </a:solidFill>
                <a:latin typeface="Arial"/>
              </a:rPr>
              <a:t>Energy</a:t>
            </a:r>
            <a:endParaRPr lang="fr-CA" sz="600" b="1" dirty="0">
              <a:solidFill>
                <a:srgbClr val="E54360"/>
              </a:solidFill>
              <a:latin typeface="Arial"/>
              <a:cs typeface="Arial"/>
            </a:endParaRPr>
          </a:p>
        </p:txBody>
      </p:sp>
      <p:sp>
        <p:nvSpPr>
          <p:cNvPr id="27" name="TextBox 26"/>
          <p:cNvSpPr txBox="1"/>
          <p:nvPr/>
        </p:nvSpPr>
        <p:spPr>
          <a:xfrm>
            <a:off x="1524944" y="2944817"/>
            <a:ext cx="281631" cy="84134"/>
          </a:xfrm>
          <a:prstGeom prst="rect">
            <a:avLst/>
          </a:prstGeom>
          <a:solidFill>
            <a:schemeClr val="bg1"/>
          </a:solidFill>
        </p:spPr>
        <p:txBody>
          <a:bodyPr wrap="square" lIns="0" tIns="0" rIns="0" bIns="0" rtlCol="0">
            <a:noAutofit/>
          </a:bodyPr>
          <a:lstStyle/>
          <a:p>
            <a:pPr algn="ctr">
              <a:lnSpc>
                <a:spcPct val="85000"/>
              </a:lnSpc>
              <a:spcBef>
                <a:spcPts val="1000"/>
              </a:spcBef>
            </a:pPr>
            <a:r>
              <a:rPr lang="fr-CA" sz="600" b="1" dirty="0">
                <a:solidFill>
                  <a:srgbClr val="F4A133"/>
                </a:solidFill>
                <a:latin typeface="Arial"/>
              </a:rPr>
              <a:t>Hitachi</a:t>
            </a:r>
            <a:endParaRPr lang="fr-CA" sz="600" b="1" dirty="0">
              <a:solidFill>
                <a:srgbClr val="F4A133"/>
              </a:solidFill>
              <a:latin typeface="Arial"/>
              <a:cs typeface="Arial"/>
            </a:endParaRPr>
          </a:p>
        </p:txBody>
      </p:sp>
      <p:sp>
        <p:nvSpPr>
          <p:cNvPr id="28" name="TextBox 27"/>
          <p:cNvSpPr txBox="1"/>
          <p:nvPr/>
        </p:nvSpPr>
        <p:spPr>
          <a:xfrm>
            <a:off x="1255069" y="2992442"/>
            <a:ext cx="281631" cy="77784"/>
          </a:xfrm>
          <a:prstGeom prst="rect">
            <a:avLst/>
          </a:prstGeom>
          <a:solidFill>
            <a:schemeClr val="bg1"/>
          </a:solidFill>
        </p:spPr>
        <p:txBody>
          <a:bodyPr wrap="square" lIns="0" tIns="0" rIns="0" bIns="0" rtlCol="0">
            <a:noAutofit/>
          </a:bodyPr>
          <a:lstStyle/>
          <a:p>
            <a:pPr algn="ctr">
              <a:lnSpc>
                <a:spcPct val="85000"/>
              </a:lnSpc>
              <a:spcBef>
                <a:spcPts val="1000"/>
              </a:spcBef>
            </a:pPr>
            <a:r>
              <a:rPr lang="fr-CA" sz="600" b="1" dirty="0">
                <a:solidFill>
                  <a:srgbClr val="E54360"/>
                </a:solidFill>
                <a:latin typeface="Arial"/>
              </a:rPr>
              <a:t>SASOL</a:t>
            </a:r>
            <a:endParaRPr lang="fr-CA" sz="600" b="1" dirty="0">
              <a:solidFill>
                <a:srgbClr val="E54360"/>
              </a:solidFill>
              <a:latin typeface="Arial"/>
              <a:cs typeface="Arial"/>
            </a:endParaRPr>
          </a:p>
        </p:txBody>
      </p:sp>
      <p:sp>
        <p:nvSpPr>
          <p:cNvPr id="29" name="TextBox 28"/>
          <p:cNvSpPr txBox="1"/>
          <p:nvPr/>
        </p:nvSpPr>
        <p:spPr>
          <a:xfrm>
            <a:off x="1133475" y="2624141"/>
            <a:ext cx="196850" cy="160333"/>
          </a:xfrm>
          <a:prstGeom prst="rect">
            <a:avLst/>
          </a:prstGeom>
          <a:solidFill>
            <a:schemeClr val="bg1"/>
          </a:solidFill>
        </p:spPr>
        <p:txBody>
          <a:bodyPr wrap="square" lIns="0" tIns="0" rIns="0" bIns="0" rtlCol="0">
            <a:noAutofit/>
          </a:bodyPr>
          <a:lstStyle/>
          <a:p>
            <a:pPr algn="ctr">
              <a:lnSpc>
                <a:spcPct val="85000"/>
              </a:lnSpc>
              <a:spcBef>
                <a:spcPts val="1000"/>
              </a:spcBef>
            </a:pPr>
            <a:r>
              <a:rPr lang="fr-CA" sz="600" b="1" dirty="0">
                <a:solidFill>
                  <a:srgbClr val="E54360"/>
                </a:solidFill>
                <a:latin typeface="Arial"/>
              </a:rPr>
              <a:t>Coal India</a:t>
            </a:r>
            <a:endParaRPr lang="fr-CA" sz="600" b="1" dirty="0">
              <a:solidFill>
                <a:srgbClr val="E54360"/>
              </a:solidFill>
              <a:latin typeface="Arial"/>
              <a:cs typeface="Arial"/>
            </a:endParaRPr>
          </a:p>
        </p:txBody>
      </p:sp>
      <p:sp>
        <p:nvSpPr>
          <p:cNvPr id="30" name="TextBox 29"/>
          <p:cNvSpPr txBox="1"/>
          <p:nvPr/>
        </p:nvSpPr>
        <p:spPr>
          <a:xfrm>
            <a:off x="1575745" y="3182942"/>
            <a:ext cx="240356" cy="147633"/>
          </a:xfrm>
          <a:prstGeom prst="rect">
            <a:avLst/>
          </a:prstGeom>
          <a:solidFill>
            <a:schemeClr val="bg1"/>
          </a:solidFill>
        </p:spPr>
        <p:txBody>
          <a:bodyPr wrap="square" lIns="0" tIns="0" rIns="0" bIns="0" rtlCol="0">
            <a:noAutofit/>
          </a:bodyPr>
          <a:lstStyle/>
          <a:p>
            <a:pPr algn="ctr">
              <a:lnSpc>
                <a:spcPct val="85000"/>
              </a:lnSpc>
              <a:spcBef>
                <a:spcPts val="1000"/>
              </a:spcBef>
            </a:pPr>
            <a:r>
              <a:rPr lang="fr-CA" sz="600" b="1" dirty="0">
                <a:solidFill>
                  <a:srgbClr val="F4A133"/>
                </a:solidFill>
                <a:latin typeface="Arial"/>
              </a:rPr>
              <a:t>Sharp Corp</a:t>
            </a:r>
            <a:endParaRPr lang="fr-CA" sz="600" b="1" dirty="0">
              <a:solidFill>
                <a:srgbClr val="F4A133"/>
              </a:solidFill>
              <a:latin typeface="Arial"/>
              <a:cs typeface="Arial"/>
            </a:endParaRPr>
          </a:p>
        </p:txBody>
      </p:sp>
      <p:sp>
        <p:nvSpPr>
          <p:cNvPr id="31" name="TextBox 30"/>
          <p:cNvSpPr txBox="1"/>
          <p:nvPr/>
        </p:nvSpPr>
        <p:spPr>
          <a:xfrm>
            <a:off x="2588570" y="2995617"/>
            <a:ext cx="453080" cy="147633"/>
          </a:xfrm>
          <a:prstGeom prst="rect">
            <a:avLst/>
          </a:prstGeom>
          <a:solidFill>
            <a:schemeClr val="bg1"/>
          </a:solidFill>
        </p:spPr>
        <p:txBody>
          <a:bodyPr wrap="square" lIns="0" tIns="0" rIns="0" bIns="0" rtlCol="0">
            <a:noAutofit/>
          </a:bodyPr>
          <a:lstStyle/>
          <a:p>
            <a:pPr algn="ctr">
              <a:lnSpc>
                <a:spcPct val="85000"/>
              </a:lnSpc>
              <a:spcBef>
                <a:spcPts val="1000"/>
              </a:spcBef>
            </a:pPr>
            <a:r>
              <a:rPr lang="fr-CA" sz="600" b="1" dirty="0">
                <a:solidFill>
                  <a:srgbClr val="F4A133"/>
                </a:solidFill>
                <a:latin typeface="Arial"/>
              </a:rPr>
              <a:t>Samsung Electronics</a:t>
            </a:r>
            <a:endParaRPr lang="fr-CA" sz="600" b="1" dirty="0">
              <a:solidFill>
                <a:srgbClr val="F4A133"/>
              </a:solidFill>
              <a:latin typeface="Arial"/>
              <a:cs typeface="Arial"/>
            </a:endParaRPr>
          </a:p>
        </p:txBody>
      </p:sp>
    </p:spTree>
    <p:extLst>
      <p:ext uri="{BB962C8B-B14F-4D97-AF65-F5344CB8AC3E}">
        <p14:creationId xmlns:p14="http://schemas.microsoft.com/office/powerpoint/2010/main" val="3327899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600" dirty="0"/>
              <a:t>Cotes ESG de MSCI</a:t>
            </a:r>
            <a:endParaRPr lang="fr-CA" dirty="0"/>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32</a:t>
            </a:fld>
            <a:endParaRPr lang="fr-CA">
              <a:solidFill>
                <a:prstClr val="black"/>
              </a:solidFill>
            </a:endParaRPr>
          </a:p>
        </p:txBody>
      </p:sp>
      <p:pic>
        <p:nvPicPr>
          <p:cNvPr id="185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11" y="1099240"/>
            <a:ext cx="3272211" cy="4029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4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88100" y="1099979"/>
            <a:ext cx="3272211" cy="4029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9700" y="2126236"/>
            <a:ext cx="3272211" cy="3937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786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3000" dirty="0"/>
              <a:t>Cotes de controverse de l’indice MSCI</a:t>
            </a:r>
          </a:p>
        </p:txBody>
      </p:sp>
      <p:sp>
        <p:nvSpPr>
          <p:cNvPr id="3" name="Content Placeholder 2"/>
          <p:cNvSpPr>
            <a:spLocks noGrp="1"/>
          </p:cNvSpPr>
          <p:nvPr>
            <p:ph idx="1"/>
          </p:nvPr>
        </p:nvSpPr>
        <p:spPr/>
        <p:txBody>
          <a:bodyPr>
            <a:noAutofit/>
          </a:bodyPr>
          <a:lstStyle/>
          <a:p>
            <a:r>
              <a:rPr lang="fr-CA" b="0" dirty="0">
                <a:solidFill>
                  <a:schemeClr val="tx1"/>
                </a:solidFill>
                <a:latin typeface="Arial" panose="020B0604020202020204" pitchFamily="34" charset="0"/>
              </a:rPr>
              <a:t>Évaluations cohérentes et en temps opportun de 28 indicateurs dans cinq catégories.</a:t>
            </a:r>
          </a:p>
          <a:p>
            <a:endParaRPr lang="fr-CA" dirty="0"/>
          </a:p>
          <a:p>
            <a:endParaRPr lang="fr-CA" dirty="0"/>
          </a:p>
          <a:p>
            <a:endParaRPr lang="fr-CA" dirty="0"/>
          </a:p>
          <a:p>
            <a:endParaRPr lang="fr-CA" dirty="0"/>
          </a:p>
          <a:p>
            <a:endParaRPr lang="fr-CA" dirty="0"/>
          </a:p>
          <a:p>
            <a:endParaRPr lang="fr-CA" dirty="0"/>
          </a:p>
          <a:p>
            <a:endParaRPr lang="fr-CA" dirty="0"/>
          </a:p>
          <a:p>
            <a:r>
              <a:rPr lang="fr-CA" b="0" dirty="0">
                <a:solidFill>
                  <a:schemeClr val="tx1"/>
                </a:solidFill>
                <a:latin typeface="Arial" panose="020B0604020202020204" pitchFamily="34" charset="0"/>
              </a:rPr>
              <a:t>Conforme aux normes énoncées par la Déclaration des droits de l’homme des Nations Unies, la Déclaration de l’Organisation internationale du travail (OIT) relative aux principes et droits fondamentaux au travail et le Pacte mondial des Nations-Unies.</a:t>
            </a:r>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33</a:t>
            </a:fld>
            <a:endParaRPr lang="fr-CA">
              <a:solidFill>
                <a:prstClr val="black"/>
              </a:solidFill>
            </a:endParaRPr>
          </a:p>
        </p:txBody>
      </p:sp>
      <p:pic>
        <p:nvPicPr>
          <p:cNvPr id="185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138" y="1935052"/>
            <a:ext cx="6217200" cy="2834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p:cNvPicPr>
            <a:picLocks noChangeAspect="1"/>
          </p:cNvPicPr>
          <p:nvPr/>
        </p:nvPicPr>
        <p:blipFill>
          <a:blip r:embed="rId4"/>
          <a:stretch>
            <a:fillRect/>
          </a:stretch>
        </p:blipFill>
        <p:spPr>
          <a:xfrm>
            <a:off x="1362635" y="1894497"/>
            <a:ext cx="6386703" cy="2875375"/>
          </a:xfrm>
          <a:prstGeom prst="rect">
            <a:avLst/>
          </a:prstGeom>
        </p:spPr>
      </p:pic>
    </p:spTree>
    <p:extLst>
      <p:ext uri="{BB962C8B-B14F-4D97-AF65-F5344CB8AC3E}">
        <p14:creationId xmlns:p14="http://schemas.microsoft.com/office/powerpoint/2010/main" val="1716676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800" dirty="0"/>
              <a:t>Cotes de controverse de l’indice MSCI</a:t>
            </a:r>
          </a:p>
        </p:txBody>
      </p:sp>
      <p:sp>
        <p:nvSpPr>
          <p:cNvPr id="3" name="Content Placeholder 2"/>
          <p:cNvSpPr>
            <a:spLocks noGrp="1"/>
          </p:cNvSpPr>
          <p:nvPr>
            <p:ph idx="1"/>
          </p:nvPr>
        </p:nvSpPr>
        <p:spPr/>
        <p:txBody>
          <a:bodyPr>
            <a:normAutofit/>
          </a:bodyPr>
          <a:lstStyle/>
          <a:p>
            <a:r>
              <a:rPr lang="fr-CA" sz="2200" b="0" dirty="0">
                <a:solidFill>
                  <a:schemeClr val="tx1"/>
                </a:solidFill>
                <a:latin typeface="Arial" panose="020B0604020202020204" pitchFamily="34" charset="0"/>
              </a:rPr>
              <a:t>Catégorise les controverses de « mineures » à « très graves » en fonction de « l’incidence » et de « l’échelle ».</a:t>
            </a:r>
          </a:p>
          <a:p>
            <a:endParaRPr lang="fr-CA" sz="1500" dirty="0"/>
          </a:p>
          <a:p>
            <a:endParaRPr lang="fr-CA" sz="1500" dirty="0"/>
          </a:p>
          <a:p>
            <a:endParaRPr lang="fr-CA" sz="1500" dirty="0"/>
          </a:p>
          <a:p>
            <a:endParaRPr lang="fr-CA" sz="1500" dirty="0"/>
          </a:p>
          <a:p>
            <a:endParaRPr lang="fr-CA" sz="1500" dirty="0"/>
          </a:p>
          <a:p>
            <a:endParaRPr lang="fr-CA" sz="1500" dirty="0"/>
          </a:p>
          <a:p>
            <a:r>
              <a:rPr lang="fr-CA" sz="2200" b="0" dirty="0">
                <a:solidFill>
                  <a:schemeClr val="tx1"/>
                </a:solidFill>
                <a:latin typeface="Arial" panose="020B0604020202020204" pitchFamily="34" charset="0"/>
              </a:rPr>
              <a:t>Cotes de 0 à 10, « 0 » représentant la controverse la plus grave.</a:t>
            </a:r>
            <a:endParaRPr lang="fr-CA" sz="2200" b="0" dirty="0">
              <a:solidFill>
                <a:schemeClr val="tx1"/>
              </a:solidFill>
              <a:latin typeface="Arial" panose="020B0604020202020204" pitchFamily="34" charset="0"/>
              <a:cs typeface="Arial" panose="020B0604020202020204" pitchFamily="34" charset="0"/>
            </a:endParaRPr>
          </a:p>
          <a:p>
            <a:endParaRPr lang="fr-CA" sz="1500" dirty="0"/>
          </a:p>
          <a:p>
            <a:endParaRPr lang="fr-CA" sz="1500" dirty="0"/>
          </a:p>
          <a:p>
            <a:endParaRPr lang="fr-CA" sz="1500" dirty="0"/>
          </a:p>
          <a:p>
            <a:endParaRPr lang="fr-CA" sz="1500" dirty="0"/>
          </a:p>
          <a:p>
            <a:endParaRPr lang="fr-CA" sz="1500" dirty="0"/>
          </a:p>
          <a:p>
            <a:endParaRPr lang="fr-CA" dirty="0"/>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34</a:t>
            </a:fld>
            <a:endParaRPr lang="fr-CA">
              <a:solidFill>
                <a:prstClr val="black"/>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453" y="2017525"/>
            <a:ext cx="3926653" cy="1444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07" y="4557434"/>
            <a:ext cx="8037010" cy="1227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le 8"/>
          <p:cNvGraphicFramePr>
            <a:graphicFrameLocks noGrp="1"/>
          </p:cNvGraphicFramePr>
          <p:nvPr>
            <p:extLst>
              <p:ext uri="{D42A27DB-BD31-4B8C-83A1-F6EECF244321}">
                <p14:modId xmlns:p14="http://schemas.microsoft.com/office/powerpoint/2010/main" val="1469943964"/>
              </p:ext>
            </p:extLst>
          </p:nvPr>
        </p:nvGraphicFramePr>
        <p:xfrm>
          <a:off x="2316480" y="2014220"/>
          <a:ext cx="4069080" cy="1567180"/>
        </p:xfrm>
        <a:graphic>
          <a:graphicData uri="http://schemas.openxmlformats.org/drawingml/2006/table">
            <a:tbl>
              <a:tblPr firstRow="1" bandRow="1">
                <a:tableStyleId>{5C22544A-7EE6-4342-B048-85BDC9FD1C3A}</a:tableStyleId>
              </a:tblPr>
              <a:tblGrid>
                <a:gridCol w="813816">
                  <a:extLst>
                    <a:ext uri="{9D8B030D-6E8A-4147-A177-3AD203B41FA5}">
                      <a16:colId xmlns:a16="http://schemas.microsoft.com/office/drawing/2014/main" val="3543883984"/>
                    </a:ext>
                  </a:extLst>
                </a:gridCol>
                <a:gridCol w="813816">
                  <a:extLst>
                    <a:ext uri="{9D8B030D-6E8A-4147-A177-3AD203B41FA5}">
                      <a16:colId xmlns:a16="http://schemas.microsoft.com/office/drawing/2014/main" val="4076233924"/>
                    </a:ext>
                  </a:extLst>
                </a:gridCol>
                <a:gridCol w="813816">
                  <a:extLst>
                    <a:ext uri="{9D8B030D-6E8A-4147-A177-3AD203B41FA5}">
                      <a16:colId xmlns:a16="http://schemas.microsoft.com/office/drawing/2014/main" val="602416912"/>
                    </a:ext>
                  </a:extLst>
                </a:gridCol>
                <a:gridCol w="813816">
                  <a:extLst>
                    <a:ext uri="{9D8B030D-6E8A-4147-A177-3AD203B41FA5}">
                      <a16:colId xmlns:a16="http://schemas.microsoft.com/office/drawing/2014/main" val="1175053636"/>
                    </a:ext>
                  </a:extLst>
                </a:gridCol>
                <a:gridCol w="813816">
                  <a:extLst>
                    <a:ext uri="{9D8B030D-6E8A-4147-A177-3AD203B41FA5}">
                      <a16:colId xmlns:a16="http://schemas.microsoft.com/office/drawing/2014/main" val="1418046055"/>
                    </a:ext>
                  </a:extLst>
                </a:gridCol>
              </a:tblGrid>
              <a:tr h="313436">
                <a:tc>
                  <a:txBody>
                    <a:bodyPr/>
                    <a:lstStyle/>
                    <a:p>
                      <a:pPr algn="ctr"/>
                      <a:endParaRPr lang="en-CA" sz="800" dirty="0"/>
                    </a:p>
                  </a:txBody>
                  <a:tcPr marL="0" marR="0" marT="0" marB="0" anchor="ctr">
                    <a:lnR w="12700" cmpd="sng">
                      <a:noFill/>
                    </a:lnR>
                    <a:lnB w="38100" cmpd="sng">
                      <a:noFill/>
                    </a:lnB>
                    <a:solidFill>
                      <a:srgbClr val="FFFFFF"/>
                    </a:solidFill>
                  </a:tcPr>
                </a:tc>
                <a:tc>
                  <a:txBody>
                    <a:bodyPr/>
                    <a:lstStyle/>
                    <a:p>
                      <a:pPr algn="ctr"/>
                      <a:r>
                        <a:rPr lang="en-CA" sz="800" dirty="0">
                          <a:solidFill>
                            <a:schemeClr val="bg1"/>
                          </a:solidFill>
                        </a:rPr>
                        <a:t>Très sérieuse</a:t>
                      </a:r>
                      <a:endParaRPr lang="fr-CA" sz="800" dirty="0">
                        <a:solidFill>
                          <a:schemeClr val="bg1"/>
                        </a:solidFill>
                      </a:endParaRPr>
                    </a:p>
                  </a:txBody>
                  <a:tcPr marL="0" marR="0" marT="0" marB="0" anchor="ctr">
                    <a:lnL w="12700" cmpd="sng">
                      <a:noFill/>
                    </a:lnL>
                    <a:lnR w="12700" cmpd="sng">
                      <a:noFill/>
                    </a:lnR>
                    <a:lnT w="127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03300"/>
                    </a:solidFill>
                  </a:tcPr>
                </a:tc>
                <a:tc>
                  <a:txBody>
                    <a:bodyPr/>
                    <a:lstStyle/>
                    <a:p>
                      <a:pPr algn="ctr"/>
                      <a:r>
                        <a:rPr lang="en-CA" sz="800" dirty="0">
                          <a:solidFill>
                            <a:schemeClr val="bg1"/>
                          </a:solidFill>
                        </a:rPr>
                        <a:t>Sérieuse</a:t>
                      </a:r>
                      <a:endParaRPr lang="fr-CA" sz="800" dirty="0">
                        <a:solidFill>
                          <a:schemeClr val="bg1"/>
                        </a:solidFill>
                      </a:endParaRPr>
                    </a:p>
                  </a:txBody>
                  <a:tcPr marL="0" marR="0" marT="0" marB="0" anchor="ctr">
                    <a:lnL w="12700" cmpd="sng">
                      <a:noFill/>
                    </a:lnL>
                    <a:lnR w="12700" cmpd="sng">
                      <a:noFill/>
                    </a:lnR>
                    <a:lnT w="127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6640D"/>
                    </a:solidFill>
                  </a:tcPr>
                </a:tc>
                <a:tc>
                  <a:txBody>
                    <a:bodyPr/>
                    <a:lstStyle/>
                    <a:p>
                      <a:pPr algn="ctr"/>
                      <a:r>
                        <a:rPr lang="en-CA" sz="800" dirty="0">
                          <a:solidFill>
                            <a:schemeClr val="bg1"/>
                          </a:solidFill>
                        </a:rPr>
                        <a:t>Moyenne</a:t>
                      </a:r>
                      <a:endParaRPr lang="fr-CA" sz="800" dirty="0">
                        <a:solidFill>
                          <a:schemeClr val="bg1"/>
                        </a:solidFill>
                      </a:endParaRPr>
                    </a:p>
                  </a:txBody>
                  <a:tcPr marL="0" marR="0" marT="0" marB="0" anchor="ctr">
                    <a:lnL w="12700" cmpd="sng">
                      <a:noFill/>
                    </a:lnL>
                    <a:lnR w="12700" cmpd="sng">
                      <a:noFill/>
                    </a:lnR>
                    <a:lnT w="127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38B3C"/>
                    </a:solidFill>
                  </a:tcPr>
                </a:tc>
                <a:tc>
                  <a:txBody>
                    <a:bodyPr/>
                    <a:lstStyle/>
                    <a:p>
                      <a:pPr algn="ctr"/>
                      <a:r>
                        <a:rPr lang="en-CA" sz="800" dirty="0">
                          <a:solidFill>
                            <a:schemeClr val="bg1"/>
                          </a:solidFill>
                        </a:rPr>
                        <a:t>Minimale</a:t>
                      </a:r>
                      <a:endParaRPr lang="fr-CA" sz="800" dirty="0">
                        <a:solidFill>
                          <a:schemeClr val="bg1"/>
                        </a:solidFill>
                      </a:endParaRPr>
                    </a:p>
                  </a:txBody>
                  <a:tcPr marL="0" marR="0" marT="0" marB="0" anchor="ctr">
                    <a:lnL w="12700" cmpd="sng">
                      <a:noFill/>
                    </a:lnL>
                    <a:lnR w="12700" cmpd="sng">
                      <a:noFill/>
                    </a:lnR>
                    <a:lnT w="127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62D"/>
                    </a:solidFill>
                  </a:tcPr>
                </a:tc>
                <a:extLst>
                  <a:ext uri="{0D108BD9-81ED-4DB2-BD59-A6C34878D82A}">
                    <a16:rowId xmlns:a16="http://schemas.microsoft.com/office/drawing/2014/main" val="2097776090"/>
                  </a:ext>
                </a:extLst>
              </a:tr>
              <a:tr h="313436">
                <a:tc>
                  <a:txBody>
                    <a:bodyPr/>
                    <a:lstStyle/>
                    <a:p>
                      <a:pPr algn="ctr"/>
                      <a:r>
                        <a:rPr lang="en-CA" sz="800" b="1" dirty="0">
                          <a:solidFill>
                            <a:schemeClr val="bg1"/>
                          </a:solidFill>
                        </a:rPr>
                        <a:t>Très répandue</a:t>
                      </a:r>
                      <a:endParaRPr lang="fr-CA" sz="800" b="1" dirty="0">
                        <a:solidFill>
                          <a:schemeClr val="bg1"/>
                        </a:solidFill>
                      </a:endParaRPr>
                    </a:p>
                  </a:txBody>
                  <a:tcPr marL="0" marR="0" marT="0" marB="0" anchor="ctr">
                    <a:lnL w="12700" cmpd="sng">
                      <a:noFill/>
                    </a:lnL>
                    <a:lnR w="3175" cap="flat" cmpd="sng" algn="ctr">
                      <a:solidFill>
                        <a:schemeClr val="bg1">
                          <a:lumMod val="6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03300"/>
                    </a:solidFill>
                  </a:tcPr>
                </a:tc>
                <a:tc>
                  <a:txBody>
                    <a:bodyPr/>
                    <a:lstStyle/>
                    <a:p>
                      <a:pPr algn="ctr"/>
                      <a:r>
                        <a:rPr lang="en-CA" sz="800" b="1" dirty="0"/>
                        <a:t>Très grave</a:t>
                      </a:r>
                      <a:endParaRPr lang="fr-CA" sz="800" b="1" dirty="0"/>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Très grave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a:r>
                        <a:rPr lang="en-CA" sz="800" b="1" dirty="0"/>
                        <a:t>Grave</a:t>
                      </a:r>
                      <a:endParaRPr lang="fr-CA" sz="800" b="1" dirty="0"/>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a:r>
                        <a:rPr lang="en-CA" sz="800" b="1" dirty="0"/>
                        <a:t>Limitée</a:t>
                      </a:r>
                      <a:endParaRPr lang="fr-CA" sz="800" b="1" dirty="0"/>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542945338"/>
                  </a:ext>
                </a:extLst>
              </a:tr>
              <a:tr h="313436">
                <a:tc>
                  <a:txBody>
                    <a:bodyPr/>
                    <a:lstStyle/>
                    <a:p>
                      <a:pPr algn="ctr"/>
                      <a:r>
                        <a:rPr lang="en-CA" sz="800" b="1" dirty="0">
                          <a:solidFill>
                            <a:schemeClr val="bg1"/>
                          </a:solidFill>
                        </a:rPr>
                        <a:t>Modérée</a:t>
                      </a:r>
                      <a:endParaRPr lang="fr-CA" sz="800" b="1" dirty="0">
                        <a:solidFill>
                          <a:schemeClr val="bg1"/>
                        </a:solidFill>
                      </a:endParaRPr>
                    </a:p>
                  </a:txBody>
                  <a:tcPr marL="0" marR="0" marT="0" marB="0" anchor="ctr">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6640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Très grave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Grave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836002513"/>
                  </a:ext>
                </a:extLst>
              </a:tr>
              <a:tr h="313436">
                <a:tc>
                  <a:txBody>
                    <a:bodyPr/>
                    <a:lstStyle/>
                    <a:p>
                      <a:pPr algn="ctr"/>
                      <a:r>
                        <a:rPr lang="en-CA" sz="800" b="1" dirty="0">
                          <a:solidFill>
                            <a:schemeClr val="bg1"/>
                          </a:solidFill>
                        </a:rPr>
                        <a:t>Limitée</a:t>
                      </a:r>
                      <a:endParaRPr lang="fr-CA" sz="800" b="1" dirty="0">
                        <a:solidFill>
                          <a:schemeClr val="bg1"/>
                        </a:solidFill>
                      </a:endParaRPr>
                    </a:p>
                  </a:txBody>
                  <a:tcPr marL="0" marR="0" marT="0" marB="0" anchor="ctr">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8B3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Grave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Mineure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Mineure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42870112"/>
                  </a:ext>
                </a:extLst>
              </a:tr>
              <a:tr h="313436">
                <a:tc>
                  <a:txBody>
                    <a:bodyPr/>
                    <a:lstStyle/>
                    <a:p>
                      <a:pPr algn="ctr"/>
                      <a:r>
                        <a:rPr lang="en-CA" sz="800" b="1" dirty="0">
                          <a:solidFill>
                            <a:schemeClr val="bg1"/>
                          </a:solidFill>
                        </a:rPr>
                        <a:t>Faible</a:t>
                      </a:r>
                      <a:endParaRPr lang="fr-CA" sz="800" b="1" dirty="0">
                        <a:solidFill>
                          <a:schemeClr val="bg1"/>
                        </a:solidFill>
                      </a:endParaRPr>
                    </a:p>
                  </a:txBody>
                  <a:tcPr marL="0" marR="0" marT="0" marB="0" anchor="ctr">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62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Mineure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a:r>
                        <a:rPr lang="en-CA" sz="800" b="1" dirty="0"/>
                        <a:t>Mineure</a:t>
                      </a:r>
                      <a:endParaRPr lang="fr-CA" sz="800" b="1" dirty="0"/>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04507034"/>
                  </a:ext>
                </a:extLst>
              </a:tr>
            </a:tbl>
          </a:graphicData>
        </a:graphic>
      </p:graphicFrame>
      <p:graphicFrame>
        <p:nvGraphicFramePr>
          <p:cNvPr id="9" name="Table 9"/>
          <p:cNvGraphicFramePr>
            <a:graphicFrameLocks noGrp="1"/>
          </p:cNvGraphicFramePr>
          <p:nvPr>
            <p:extLst>
              <p:ext uri="{D42A27DB-BD31-4B8C-83A1-F6EECF244321}">
                <p14:modId xmlns:p14="http://schemas.microsoft.com/office/powerpoint/2010/main" val="3648559099"/>
              </p:ext>
            </p:extLst>
          </p:nvPr>
        </p:nvGraphicFramePr>
        <p:xfrm>
          <a:off x="541020" y="4574540"/>
          <a:ext cx="8031480" cy="123952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1549995271"/>
                    </a:ext>
                  </a:extLst>
                </a:gridCol>
                <a:gridCol w="1554480">
                  <a:extLst>
                    <a:ext uri="{9D8B030D-6E8A-4147-A177-3AD203B41FA5}">
                      <a16:colId xmlns:a16="http://schemas.microsoft.com/office/drawing/2014/main" val="3246460477"/>
                    </a:ext>
                  </a:extLst>
                </a:gridCol>
                <a:gridCol w="233082">
                  <a:extLst>
                    <a:ext uri="{9D8B030D-6E8A-4147-A177-3AD203B41FA5}">
                      <a16:colId xmlns:a16="http://schemas.microsoft.com/office/drawing/2014/main" val="3299344618"/>
                    </a:ext>
                  </a:extLst>
                </a:gridCol>
                <a:gridCol w="1885278">
                  <a:extLst>
                    <a:ext uri="{9D8B030D-6E8A-4147-A177-3AD203B41FA5}">
                      <a16:colId xmlns:a16="http://schemas.microsoft.com/office/drawing/2014/main" val="686032222"/>
                    </a:ext>
                  </a:extLst>
                </a:gridCol>
                <a:gridCol w="320040">
                  <a:extLst>
                    <a:ext uri="{9D8B030D-6E8A-4147-A177-3AD203B41FA5}">
                      <a16:colId xmlns:a16="http://schemas.microsoft.com/office/drawing/2014/main" val="1794970999"/>
                    </a:ext>
                  </a:extLst>
                </a:gridCol>
                <a:gridCol w="1687830">
                  <a:extLst>
                    <a:ext uri="{9D8B030D-6E8A-4147-A177-3AD203B41FA5}">
                      <a16:colId xmlns:a16="http://schemas.microsoft.com/office/drawing/2014/main" val="2464609683"/>
                    </a:ext>
                  </a:extLst>
                </a:gridCol>
                <a:gridCol w="331470">
                  <a:extLst>
                    <a:ext uri="{9D8B030D-6E8A-4147-A177-3AD203B41FA5}">
                      <a16:colId xmlns:a16="http://schemas.microsoft.com/office/drawing/2014/main" val="2914323707"/>
                    </a:ext>
                  </a:extLst>
                </a:gridCol>
                <a:gridCol w="1676400">
                  <a:extLst>
                    <a:ext uri="{9D8B030D-6E8A-4147-A177-3AD203B41FA5}">
                      <a16:colId xmlns:a16="http://schemas.microsoft.com/office/drawing/2014/main" val="2879043615"/>
                    </a:ext>
                  </a:extLst>
                </a:gridCol>
              </a:tblGrid>
              <a:tr h="1239520">
                <a:tc>
                  <a:txBody>
                    <a:bodyPr/>
                    <a:lstStyle/>
                    <a:p>
                      <a:pPr>
                        <a:lnSpc>
                          <a:spcPct val="110000"/>
                        </a:lnSpc>
                      </a:pPr>
                      <a:endParaRPr lang="en-CA" sz="700" b="1" kern="1200" dirty="0">
                        <a:solidFill>
                          <a:schemeClr val="dk1"/>
                        </a:solidFill>
                        <a:latin typeface="+mn-lt"/>
                        <a:ea typeface="+mn-ea"/>
                        <a:cs typeface="+mn-cs"/>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fr-CA" sz="900" b="1" dirty="0">
                          <a:solidFill>
                            <a:srgbClr val="E54630"/>
                          </a:solidFill>
                          <a:latin typeface="+mn-lt"/>
                        </a:rPr>
                        <a:t>ROUGE : </a:t>
                      </a:r>
                      <a:r>
                        <a:rPr lang="fr-CA" sz="900" b="1" baseline="0" dirty="0">
                          <a:solidFill>
                            <a:schemeClr val="dk1"/>
                          </a:solidFill>
                          <a:latin typeface="+mn-lt"/>
                        </a:rPr>
                        <a:t>Indique qu’une entreprise est impliquée dans une ou plusieurs controverses très graves.</a:t>
                      </a:r>
                      <a:endParaRPr lang="fr-CA" sz="900" b="1" kern="1200" dirty="0">
                        <a:solidFill>
                          <a:schemeClr val="dk1"/>
                        </a:solidFill>
                        <a:latin typeface="+mn-lt"/>
                        <a:ea typeface="+mn-ea"/>
                        <a:cs typeface="+mn-cs"/>
                      </a:endParaRPr>
                    </a:p>
                  </a:txBody>
                  <a:tcPr marL="3240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endParaRPr lang="en-CA" sz="900" b="1" kern="1200" dirty="0">
                        <a:solidFill>
                          <a:schemeClr val="dk1"/>
                        </a:solidFill>
                        <a:latin typeface="+mn-lt"/>
                        <a:ea typeface="+mn-ea"/>
                        <a:cs typeface="+mn-cs"/>
                      </a:endParaRPr>
                    </a:p>
                  </a:txBody>
                  <a:tcPr marL="3240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fr-CA" sz="900" b="1" dirty="0">
                          <a:solidFill>
                            <a:srgbClr val="F8893A"/>
                          </a:solidFill>
                          <a:latin typeface="+mn-lt"/>
                        </a:rPr>
                        <a:t>ORANGE : </a:t>
                      </a:r>
                      <a:r>
                        <a:rPr lang="fr-CA" sz="900" b="1" dirty="0">
                          <a:solidFill>
                            <a:schemeClr val="dk1"/>
                          </a:solidFill>
                          <a:latin typeface="+mn-lt"/>
                        </a:rPr>
                        <a:t>Indique qu’une entreprise a été impliquée dans une ou plusieurs controverses structurelles graves toujours en cours.</a:t>
                      </a:r>
                      <a:endParaRPr lang="fr-CA" sz="900" b="1" kern="1200" dirty="0">
                        <a:solidFill>
                          <a:schemeClr val="dk1"/>
                        </a:solidFill>
                        <a:latin typeface="+mn-lt"/>
                        <a:ea typeface="+mn-ea"/>
                        <a:cs typeface="+mn-cs"/>
                      </a:endParaRPr>
                    </a:p>
                  </a:txBody>
                  <a:tcPr marL="3240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endParaRPr lang="en-CA" sz="900" b="1" kern="1200" dirty="0">
                        <a:solidFill>
                          <a:schemeClr val="dk1"/>
                        </a:solidFill>
                        <a:latin typeface="+mn-lt"/>
                        <a:ea typeface="+mn-ea"/>
                        <a:cs typeface="+mn-cs"/>
                      </a:endParaRPr>
                    </a:p>
                  </a:txBody>
                  <a:tcPr marL="3240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fr-CA" sz="900" b="1" dirty="0">
                          <a:solidFill>
                            <a:srgbClr val="FFB835"/>
                          </a:solidFill>
                          <a:latin typeface="+mn-lt"/>
                        </a:rPr>
                        <a:t>JAUNE : </a:t>
                      </a:r>
                      <a:r>
                        <a:rPr lang="fr-CA" sz="900" b="1" dirty="0">
                          <a:solidFill>
                            <a:schemeClr val="dk1"/>
                          </a:solidFill>
                          <a:latin typeface="+mn-lt"/>
                        </a:rPr>
                        <a:t>Indique que l’entreprise est impliquée dans des controverses graves à modérées.</a:t>
                      </a:r>
                      <a:endParaRPr lang="fr-CA" sz="900" b="1" kern="1200" dirty="0">
                        <a:solidFill>
                          <a:schemeClr val="dk1"/>
                        </a:solidFill>
                        <a:latin typeface="+mn-lt"/>
                        <a:ea typeface="+mn-ea"/>
                        <a:cs typeface="+mn-cs"/>
                      </a:endParaRPr>
                    </a:p>
                  </a:txBody>
                  <a:tcPr marL="3240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endParaRPr lang="en-CA" sz="900" b="1" kern="1200" dirty="0">
                        <a:solidFill>
                          <a:schemeClr val="dk1"/>
                        </a:solidFill>
                        <a:latin typeface="+mn-lt"/>
                        <a:ea typeface="+mn-ea"/>
                        <a:cs typeface="+mn-cs"/>
                      </a:endParaRPr>
                    </a:p>
                  </a:txBody>
                  <a:tcPr marL="3240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fr-CA" sz="900" b="1" dirty="0">
                          <a:solidFill>
                            <a:srgbClr val="1D7C75"/>
                          </a:solidFill>
                          <a:latin typeface="+mn-lt"/>
                        </a:rPr>
                        <a:t>VERTE : </a:t>
                      </a:r>
                      <a:r>
                        <a:rPr lang="fr-CA" sz="900" b="1" dirty="0">
                          <a:solidFill>
                            <a:schemeClr val="dk1"/>
                          </a:solidFill>
                          <a:latin typeface="+mn-lt"/>
                        </a:rPr>
                        <a:t>Indique que l’entreprise n’est impliquée dans aucune controverse importante.</a:t>
                      </a:r>
                      <a:endParaRPr lang="fr-CA" sz="900" b="1" kern="1200" dirty="0">
                        <a:solidFill>
                          <a:schemeClr val="dk1"/>
                        </a:solidFill>
                        <a:latin typeface="+mn-lt"/>
                        <a:ea typeface="+mn-ea"/>
                        <a:cs typeface="+mn-cs"/>
                      </a:endParaRPr>
                    </a:p>
                  </a:txBody>
                  <a:tcPr marL="3240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5712238"/>
                  </a:ext>
                </a:extLst>
              </a:tr>
            </a:tbl>
          </a:graphicData>
        </a:graphic>
      </p:graphicFrame>
    </p:spTree>
    <p:extLst>
      <p:ext uri="{BB962C8B-B14F-4D97-AF65-F5344CB8AC3E}">
        <p14:creationId xmlns:p14="http://schemas.microsoft.com/office/powerpoint/2010/main" val="841393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3000" dirty="0"/>
              <a:t>Méthodologie de l’indice MSCI ESG Leaders</a:t>
            </a:r>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35</a:t>
            </a:fld>
            <a:endParaRPr lang="fr-CA">
              <a:solidFill>
                <a:prstClr val="black"/>
              </a:solidFill>
            </a:endParaRPr>
          </a:p>
        </p:txBody>
      </p:sp>
      <p:sp>
        <p:nvSpPr>
          <p:cNvPr id="6" name="Rectangle 5"/>
          <p:cNvSpPr/>
          <p:nvPr/>
        </p:nvSpPr>
        <p:spPr>
          <a:xfrm>
            <a:off x="230814" y="5149960"/>
            <a:ext cx="8764765" cy="899591"/>
          </a:xfrm>
          <a:prstGeom prst="rect">
            <a:avLst/>
          </a:prstGeom>
        </p:spPr>
        <p:txBody>
          <a:bodyPr wrap="square" lIns="85570" tIns="42785" rIns="85570" bIns="42785">
            <a:spAutoFit/>
          </a:bodyPr>
          <a:lstStyle/>
          <a:p>
            <a:r>
              <a:rPr lang="fr-CA" sz="1700" b="1" dirty="0"/>
              <a:t>Participation controversée des entreprises</a:t>
            </a:r>
          </a:p>
          <a:p>
            <a:pPr marL="267405" indent="-267405">
              <a:buFont typeface="Arial" panose="020B0604020202020204" pitchFamily="34" charset="0"/>
              <a:buChar char="•"/>
            </a:pPr>
            <a:r>
              <a:rPr lang="fr-CA" sz="1700" dirty="0"/>
              <a:t>Exclusion de l’alcool, du tabac, du jeu, de l’énergie nucléaire, des armes conventionnelles et controversées et des armes civiles.</a:t>
            </a:r>
          </a:p>
        </p:txBody>
      </p:sp>
      <p:sp>
        <p:nvSpPr>
          <p:cNvPr id="8" name="Rectangle 7"/>
          <p:cNvSpPr/>
          <p:nvPr/>
        </p:nvSpPr>
        <p:spPr>
          <a:xfrm>
            <a:off x="7322671" y="5951516"/>
            <a:ext cx="2914412" cy="240294"/>
          </a:xfrm>
          <a:prstGeom prst="rect">
            <a:avLst/>
          </a:prstGeom>
        </p:spPr>
        <p:txBody>
          <a:bodyPr wrap="square" lIns="85570" tIns="42785" rIns="85570" bIns="42785">
            <a:spAutoFit/>
          </a:bodyPr>
          <a:lstStyle/>
          <a:p>
            <a:r>
              <a:rPr lang="fr-CA" sz="900" dirty="0"/>
              <a:t>* </a:t>
            </a:r>
            <a:r>
              <a:rPr lang="fr-CA" sz="1000" b="1" dirty="0"/>
              <a:t>≥1</a:t>
            </a:r>
            <a:r>
              <a:rPr lang="fr-CA"/>
              <a:t> </a:t>
            </a:r>
            <a:r>
              <a:rPr lang="fr-CA" sz="900" dirty="0"/>
              <a:t>pour demeurer dans l’indice</a:t>
            </a:r>
            <a:endParaRPr lang="fr-CA" sz="1050" dirty="0"/>
          </a:p>
        </p:txBody>
      </p:sp>
      <p:sp>
        <p:nvSpPr>
          <p:cNvPr id="7" name="Rectangle 6"/>
          <p:cNvSpPr/>
          <p:nvPr/>
        </p:nvSpPr>
        <p:spPr>
          <a:xfrm>
            <a:off x="395066" y="1086018"/>
            <a:ext cx="8384811" cy="1286734"/>
          </a:xfrm>
          <a:prstGeom prst="rect">
            <a:avLst/>
          </a:prstGeom>
          <a:ln w="76200">
            <a:solidFill>
              <a:srgbClr val="008000"/>
            </a:solidFill>
          </a:ln>
        </p:spPr>
        <p:txBody>
          <a:bodyPr wrap="square" lIns="85570" tIns="42785" rIns="85570" bIns="42785">
            <a:spAutoFit/>
          </a:bodyPr>
          <a:lstStyle/>
          <a:p>
            <a:pPr algn="ctr"/>
            <a:r>
              <a:rPr lang="fr-CA" sz="2600" b="1" dirty="0"/>
              <a:t>Note ESG minimale (≥BB)</a:t>
            </a:r>
          </a:p>
          <a:p>
            <a:pPr algn="ctr"/>
            <a:r>
              <a:rPr lang="fr-CA" sz="2600" b="1" dirty="0"/>
              <a:t>– Cotes de controverse de l’indice MSCI (≥3</a:t>
            </a:r>
            <a:r>
              <a:rPr lang="fr-CA" sz="2600" b="1" baseline="30000" dirty="0"/>
              <a:t>*</a:t>
            </a:r>
            <a:r>
              <a:rPr lang="fr-CA" sz="2600" b="1" dirty="0"/>
              <a:t>)</a:t>
            </a:r>
          </a:p>
          <a:p>
            <a:pPr algn="ctr"/>
            <a:r>
              <a:rPr lang="fr-CA" sz="2600" b="1" dirty="0"/>
              <a:t> – Participation controversée des entreprises</a:t>
            </a:r>
            <a:endParaRPr lang="fr-CA" sz="2600" b="1" baseline="30000" dirty="0"/>
          </a:p>
        </p:txBody>
      </p:sp>
      <p:pic>
        <p:nvPicPr>
          <p:cNvPr id="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910" t="76913" r="22492" b="3891"/>
          <a:stretch/>
        </p:blipFill>
        <p:spPr bwMode="auto">
          <a:xfrm>
            <a:off x="2313376" y="2623177"/>
            <a:ext cx="4548191" cy="767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45" y="3579157"/>
            <a:ext cx="3926653" cy="1444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748289314"/>
              </p:ext>
            </p:extLst>
          </p:nvPr>
        </p:nvGraphicFramePr>
        <p:xfrm>
          <a:off x="2606040" y="3561080"/>
          <a:ext cx="4069080" cy="1567180"/>
        </p:xfrm>
        <a:graphic>
          <a:graphicData uri="http://schemas.openxmlformats.org/drawingml/2006/table">
            <a:tbl>
              <a:tblPr firstRow="1" bandRow="1">
                <a:tableStyleId>{5C22544A-7EE6-4342-B048-85BDC9FD1C3A}</a:tableStyleId>
              </a:tblPr>
              <a:tblGrid>
                <a:gridCol w="813816">
                  <a:extLst>
                    <a:ext uri="{9D8B030D-6E8A-4147-A177-3AD203B41FA5}">
                      <a16:colId xmlns:a16="http://schemas.microsoft.com/office/drawing/2014/main" val="3543883984"/>
                    </a:ext>
                  </a:extLst>
                </a:gridCol>
                <a:gridCol w="813816">
                  <a:extLst>
                    <a:ext uri="{9D8B030D-6E8A-4147-A177-3AD203B41FA5}">
                      <a16:colId xmlns:a16="http://schemas.microsoft.com/office/drawing/2014/main" val="4076233924"/>
                    </a:ext>
                  </a:extLst>
                </a:gridCol>
                <a:gridCol w="813816">
                  <a:extLst>
                    <a:ext uri="{9D8B030D-6E8A-4147-A177-3AD203B41FA5}">
                      <a16:colId xmlns:a16="http://schemas.microsoft.com/office/drawing/2014/main" val="602416912"/>
                    </a:ext>
                  </a:extLst>
                </a:gridCol>
                <a:gridCol w="813816">
                  <a:extLst>
                    <a:ext uri="{9D8B030D-6E8A-4147-A177-3AD203B41FA5}">
                      <a16:colId xmlns:a16="http://schemas.microsoft.com/office/drawing/2014/main" val="1175053636"/>
                    </a:ext>
                  </a:extLst>
                </a:gridCol>
                <a:gridCol w="813816">
                  <a:extLst>
                    <a:ext uri="{9D8B030D-6E8A-4147-A177-3AD203B41FA5}">
                      <a16:colId xmlns:a16="http://schemas.microsoft.com/office/drawing/2014/main" val="1418046055"/>
                    </a:ext>
                  </a:extLst>
                </a:gridCol>
              </a:tblGrid>
              <a:tr h="313436">
                <a:tc>
                  <a:txBody>
                    <a:bodyPr/>
                    <a:lstStyle/>
                    <a:p>
                      <a:pPr algn="ctr"/>
                      <a:endParaRPr lang="en-CA" sz="800" dirty="0"/>
                    </a:p>
                  </a:txBody>
                  <a:tcPr marL="0" marR="0" marT="0" marB="0" anchor="ctr">
                    <a:lnR w="12700" cmpd="sng">
                      <a:noFill/>
                    </a:lnR>
                    <a:lnB w="38100" cmpd="sng">
                      <a:noFill/>
                    </a:lnB>
                    <a:solidFill>
                      <a:srgbClr val="FFFFFF"/>
                    </a:solidFill>
                  </a:tcPr>
                </a:tc>
                <a:tc>
                  <a:txBody>
                    <a:bodyPr/>
                    <a:lstStyle/>
                    <a:p>
                      <a:pPr algn="ctr"/>
                      <a:r>
                        <a:rPr lang="en-CA" sz="800" dirty="0">
                          <a:solidFill>
                            <a:schemeClr val="bg1"/>
                          </a:solidFill>
                        </a:rPr>
                        <a:t>Très sérieuse</a:t>
                      </a:r>
                      <a:endParaRPr lang="fr-CA" sz="800" dirty="0">
                        <a:solidFill>
                          <a:schemeClr val="bg1"/>
                        </a:solidFill>
                      </a:endParaRPr>
                    </a:p>
                  </a:txBody>
                  <a:tcPr marL="0" marR="0" marT="0" marB="0" anchor="ctr">
                    <a:lnL w="12700" cmpd="sng">
                      <a:noFill/>
                    </a:lnL>
                    <a:lnR w="12700" cmpd="sng">
                      <a:noFill/>
                    </a:lnR>
                    <a:lnT w="127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03300"/>
                    </a:solidFill>
                  </a:tcPr>
                </a:tc>
                <a:tc>
                  <a:txBody>
                    <a:bodyPr/>
                    <a:lstStyle/>
                    <a:p>
                      <a:pPr algn="ctr"/>
                      <a:r>
                        <a:rPr lang="en-CA" sz="800" dirty="0">
                          <a:solidFill>
                            <a:schemeClr val="bg1"/>
                          </a:solidFill>
                        </a:rPr>
                        <a:t>Sérieuse</a:t>
                      </a:r>
                      <a:endParaRPr lang="fr-CA" sz="800" dirty="0">
                        <a:solidFill>
                          <a:schemeClr val="bg1"/>
                        </a:solidFill>
                      </a:endParaRPr>
                    </a:p>
                  </a:txBody>
                  <a:tcPr marL="0" marR="0" marT="0" marB="0" anchor="ctr">
                    <a:lnL w="12700" cmpd="sng">
                      <a:noFill/>
                    </a:lnL>
                    <a:lnR w="12700" cmpd="sng">
                      <a:noFill/>
                    </a:lnR>
                    <a:lnT w="127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6640D"/>
                    </a:solidFill>
                  </a:tcPr>
                </a:tc>
                <a:tc>
                  <a:txBody>
                    <a:bodyPr/>
                    <a:lstStyle/>
                    <a:p>
                      <a:pPr algn="ctr"/>
                      <a:r>
                        <a:rPr lang="en-CA" sz="800" dirty="0">
                          <a:solidFill>
                            <a:schemeClr val="bg1"/>
                          </a:solidFill>
                        </a:rPr>
                        <a:t>Moyenne</a:t>
                      </a:r>
                      <a:endParaRPr lang="fr-CA" sz="800" dirty="0">
                        <a:solidFill>
                          <a:schemeClr val="bg1"/>
                        </a:solidFill>
                      </a:endParaRPr>
                    </a:p>
                  </a:txBody>
                  <a:tcPr marL="0" marR="0" marT="0" marB="0" anchor="ctr">
                    <a:lnL w="12700" cmpd="sng">
                      <a:noFill/>
                    </a:lnL>
                    <a:lnR w="12700" cmpd="sng">
                      <a:noFill/>
                    </a:lnR>
                    <a:lnT w="127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38B3C"/>
                    </a:solidFill>
                  </a:tcPr>
                </a:tc>
                <a:tc>
                  <a:txBody>
                    <a:bodyPr/>
                    <a:lstStyle/>
                    <a:p>
                      <a:pPr algn="ctr"/>
                      <a:r>
                        <a:rPr lang="en-CA" sz="800" dirty="0">
                          <a:solidFill>
                            <a:schemeClr val="bg1"/>
                          </a:solidFill>
                        </a:rPr>
                        <a:t>Minimale</a:t>
                      </a:r>
                      <a:endParaRPr lang="fr-CA" sz="800" dirty="0">
                        <a:solidFill>
                          <a:schemeClr val="bg1"/>
                        </a:solidFill>
                      </a:endParaRPr>
                    </a:p>
                  </a:txBody>
                  <a:tcPr marL="0" marR="0" marT="0" marB="0" anchor="ctr">
                    <a:lnL w="12700" cmpd="sng">
                      <a:noFill/>
                    </a:lnL>
                    <a:lnR w="12700" cmpd="sng">
                      <a:noFill/>
                    </a:lnR>
                    <a:lnT w="12700" cmpd="sng">
                      <a:noFill/>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62D"/>
                    </a:solidFill>
                  </a:tcPr>
                </a:tc>
                <a:extLst>
                  <a:ext uri="{0D108BD9-81ED-4DB2-BD59-A6C34878D82A}">
                    <a16:rowId xmlns:a16="http://schemas.microsoft.com/office/drawing/2014/main" val="2097776090"/>
                  </a:ext>
                </a:extLst>
              </a:tr>
              <a:tr h="313436">
                <a:tc>
                  <a:txBody>
                    <a:bodyPr/>
                    <a:lstStyle/>
                    <a:p>
                      <a:pPr algn="ctr"/>
                      <a:r>
                        <a:rPr lang="en-CA" sz="800" b="1" dirty="0">
                          <a:solidFill>
                            <a:schemeClr val="bg1"/>
                          </a:solidFill>
                        </a:rPr>
                        <a:t>Très répandue</a:t>
                      </a:r>
                      <a:endParaRPr lang="fr-CA" sz="800" b="1" dirty="0">
                        <a:solidFill>
                          <a:schemeClr val="bg1"/>
                        </a:solidFill>
                      </a:endParaRPr>
                    </a:p>
                  </a:txBody>
                  <a:tcPr marL="0" marR="0" marT="0" marB="0" anchor="ctr">
                    <a:lnL w="12700" cmpd="sng">
                      <a:noFill/>
                    </a:lnL>
                    <a:lnR w="3175" cap="flat" cmpd="sng" algn="ctr">
                      <a:solidFill>
                        <a:schemeClr val="bg1">
                          <a:lumMod val="6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03300"/>
                    </a:solidFill>
                  </a:tcPr>
                </a:tc>
                <a:tc>
                  <a:txBody>
                    <a:bodyPr/>
                    <a:lstStyle/>
                    <a:p>
                      <a:pPr algn="ctr"/>
                      <a:r>
                        <a:rPr lang="en-CA" sz="800" b="1" dirty="0"/>
                        <a:t>Très grave</a:t>
                      </a:r>
                      <a:endParaRPr lang="fr-CA" sz="800" b="1" dirty="0"/>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Très grave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a:r>
                        <a:rPr lang="en-CA" sz="800" b="1" dirty="0"/>
                        <a:t>Grave</a:t>
                      </a:r>
                      <a:endParaRPr lang="fr-CA" sz="800" b="1" dirty="0"/>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a:r>
                        <a:rPr lang="en-CA" sz="800" b="1" dirty="0"/>
                        <a:t>Limitée</a:t>
                      </a:r>
                      <a:endParaRPr lang="fr-CA" sz="800" b="1" dirty="0"/>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542945338"/>
                  </a:ext>
                </a:extLst>
              </a:tr>
              <a:tr h="313436">
                <a:tc>
                  <a:txBody>
                    <a:bodyPr/>
                    <a:lstStyle/>
                    <a:p>
                      <a:pPr algn="ctr"/>
                      <a:r>
                        <a:rPr lang="en-CA" sz="800" b="1" dirty="0">
                          <a:solidFill>
                            <a:schemeClr val="bg1"/>
                          </a:solidFill>
                        </a:rPr>
                        <a:t>Modérée</a:t>
                      </a:r>
                      <a:endParaRPr lang="fr-CA" sz="800" b="1" dirty="0">
                        <a:solidFill>
                          <a:schemeClr val="bg1"/>
                        </a:solidFill>
                      </a:endParaRPr>
                    </a:p>
                  </a:txBody>
                  <a:tcPr marL="0" marR="0" marT="0" marB="0" anchor="ctr">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6640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Très grave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Grave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836002513"/>
                  </a:ext>
                </a:extLst>
              </a:tr>
              <a:tr h="313436">
                <a:tc>
                  <a:txBody>
                    <a:bodyPr/>
                    <a:lstStyle/>
                    <a:p>
                      <a:pPr algn="ctr"/>
                      <a:r>
                        <a:rPr lang="en-CA" sz="800" b="1" dirty="0">
                          <a:solidFill>
                            <a:schemeClr val="bg1"/>
                          </a:solidFill>
                        </a:rPr>
                        <a:t>Limitée</a:t>
                      </a:r>
                      <a:endParaRPr lang="fr-CA" sz="800" b="1" dirty="0">
                        <a:solidFill>
                          <a:schemeClr val="bg1"/>
                        </a:solidFill>
                      </a:endParaRPr>
                    </a:p>
                  </a:txBody>
                  <a:tcPr marL="0" marR="0" marT="0" marB="0" anchor="ctr">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8B3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Grave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Mineure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Mineure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42870112"/>
                  </a:ext>
                </a:extLst>
              </a:tr>
              <a:tr h="313436">
                <a:tc>
                  <a:txBody>
                    <a:bodyPr/>
                    <a:lstStyle/>
                    <a:p>
                      <a:pPr algn="ctr"/>
                      <a:r>
                        <a:rPr lang="en-CA" sz="800" b="1" dirty="0">
                          <a:solidFill>
                            <a:schemeClr val="bg1"/>
                          </a:solidFill>
                        </a:rPr>
                        <a:t>Faible</a:t>
                      </a:r>
                      <a:endParaRPr lang="fr-CA" sz="800" b="1" dirty="0">
                        <a:solidFill>
                          <a:schemeClr val="bg1"/>
                        </a:solidFill>
                      </a:endParaRPr>
                    </a:p>
                  </a:txBody>
                  <a:tcPr marL="0" marR="0" marT="0" marB="0" anchor="ctr">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62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Limitée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800" b="1" dirty="0"/>
                        <a:t>Mineure</a:t>
                      </a:r>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a:r>
                        <a:rPr lang="en-CA" sz="800" b="1" dirty="0"/>
                        <a:t>Mineure</a:t>
                      </a:r>
                      <a:endParaRPr lang="fr-CA" sz="800" b="1" dirty="0"/>
                    </a:p>
                  </a:txBody>
                  <a:tcPr marL="0" marR="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04507034"/>
                  </a:ext>
                </a:extLst>
              </a:tr>
            </a:tbl>
          </a:graphicData>
        </a:graphic>
      </p:graphicFrame>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910" t="76913" r="22492" b="3891"/>
          <a:stretch/>
        </p:blipFill>
        <p:spPr bwMode="auto">
          <a:xfrm>
            <a:off x="2313376" y="2623177"/>
            <a:ext cx="4548191" cy="767156"/>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682240" y="3169920"/>
            <a:ext cx="662940" cy="19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900" b="1" dirty="0">
                <a:solidFill>
                  <a:srgbClr val="258A78"/>
                </a:solidFill>
                <a:latin typeface="Arial Narrow" panose="020B0606020202030204" pitchFamily="34" charset="0"/>
              </a:rPr>
              <a:t>CHEF DE FILE</a:t>
            </a:r>
          </a:p>
        </p:txBody>
      </p:sp>
      <p:sp>
        <p:nvSpPr>
          <p:cNvPr id="14" name="Rectangle 13"/>
          <p:cNvSpPr/>
          <p:nvPr/>
        </p:nvSpPr>
        <p:spPr>
          <a:xfrm>
            <a:off x="4305300" y="3169920"/>
            <a:ext cx="662940" cy="19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900" b="1" dirty="0">
                <a:solidFill>
                  <a:srgbClr val="FAA451"/>
                </a:solidFill>
                <a:latin typeface="Arial Narrow" panose="020B0606020202030204" pitchFamily="34" charset="0"/>
              </a:rPr>
              <a:t>MOYEN</a:t>
            </a:r>
          </a:p>
        </p:txBody>
      </p:sp>
      <p:sp>
        <p:nvSpPr>
          <p:cNvPr id="15" name="Rectangle 14"/>
          <p:cNvSpPr/>
          <p:nvPr/>
        </p:nvSpPr>
        <p:spPr>
          <a:xfrm>
            <a:off x="5852160" y="3169920"/>
            <a:ext cx="662940" cy="19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900" b="1" dirty="0">
                <a:solidFill>
                  <a:srgbClr val="7395A5"/>
                </a:solidFill>
                <a:latin typeface="Arial Narrow" panose="020B0606020202030204" pitchFamily="34" charset="0"/>
              </a:rPr>
              <a:t>MAUVAIS</a:t>
            </a:r>
          </a:p>
        </p:txBody>
      </p:sp>
    </p:spTree>
    <p:extLst>
      <p:ext uri="{BB962C8B-B14F-4D97-AF65-F5344CB8AC3E}">
        <p14:creationId xmlns:p14="http://schemas.microsoft.com/office/powerpoint/2010/main" val="3139712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5">
            <a:extLst>
              <a:ext uri="{FF2B5EF4-FFF2-40B4-BE49-F238E27FC236}">
                <a16:creationId xmlns:a16="http://schemas.microsoft.com/office/drawing/2014/main" id="{C537B713-A136-4C92-AB62-9BF91817A4E2}"/>
              </a:ext>
            </a:extLst>
          </p:cNvPr>
          <p:cNvPicPr>
            <a:picLocks noGrp="1" noChangeAspect="1"/>
          </p:cNvPicPr>
          <p:nvPr>
            <p:ph idx="12"/>
          </p:nvPr>
        </p:nvPicPr>
        <p:blipFill rotWithShape="1">
          <a:blip r:embed="rId3"/>
          <a:srcRect l="67431"/>
          <a:stretch/>
        </p:blipFill>
        <p:spPr>
          <a:xfrm>
            <a:off x="5940152" y="1056538"/>
            <a:ext cx="2556284" cy="4744923"/>
          </a:xfrm>
          <a:prstGeom prst="rect">
            <a:avLst/>
          </a:prstGeom>
        </p:spPr>
      </p:pic>
      <p:sp>
        <p:nvSpPr>
          <p:cNvPr id="2" name="Title 1">
            <a:extLst>
              <a:ext uri="{FF2B5EF4-FFF2-40B4-BE49-F238E27FC236}">
                <a16:creationId xmlns:a16="http://schemas.microsoft.com/office/drawing/2014/main" id="{C1A52AC0-D0B6-48AE-AD5D-A87E8CA9B9C6}"/>
              </a:ext>
            </a:extLst>
          </p:cNvPr>
          <p:cNvSpPr>
            <a:spLocks noGrp="1"/>
          </p:cNvSpPr>
          <p:nvPr>
            <p:ph type="title"/>
          </p:nvPr>
        </p:nvSpPr>
        <p:spPr/>
        <p:txBody>
          <a:bodyPr/>
          <a:lstStyle/>
          <a:p>
            <a:r>
              <a:rPr lang="fr-CA"/>
              <a:t>Modèles de pratique en évolution : évolution des programmes à honoraires</a:t>
            </a:r>
            <a:endParaRPr lang="fr-CA" dirty="0"/>
          </a:p>
        </p:txBody>
      </p:sp>
      <p:sp>
        <p:nvSpPr>
          <p:cNvPr id="3" name="Slide Number Placeholder 2">
            <a:extLst>
              <a:ext uri="{FF2B5EF4-FFF2-40B4-BE49-F238E27FC236}">
                <a16:creationId xmlns:a16="http://schemas.microsoft.com/office/drawing/2014/main" id="{73A0D5A2-0F30-43F4-86A2-CD0892CFFB5D}"/>
              </a:ext>
            </a:extLst>
          </p:cNvPr>
          <p:cNvSpPr>
            <a:spLocks noGrp="1"/>
          </p:cNvSpPr>
          <p:nvPr>
            <p:ph type="sldNum" sz="quarter" idx="11"/>
          </p:nvPr>
        </p:nvSpPr>
        <p:spPr/>
        <p:txBody>
          <a:bodyPr/>
          <a:lstStyle/>
          <a:p>
            <a:pPr>
              <a:defRPr/>
            </a:pPr>
            <a:fld id="{A8C2AA5B-A104-014F-B9FD-226CAFC3787C}" type="slidenum">
              <a:rPr lang="en-US" smtClean="0"/>
              <a:pPr>
                <a:defRPr/>
              </a:pPr>
              <a:t>4</a:t>
            </a:fld>
            <a:endParaRPr lang="fr-CA" dirty="0"/>
          </a:p>
        </p:txBody>
      </p:sp>
      <p:sp>
        <p:nvSpPr>
          <p:cNvPr id="5" name="Text Placeholder 4">
            <a:extLst>
              <a:ext uri="{FF2B5EF4-FFF2-40B4-BE49-F238E27FC236}">
                <a16:creationId xmlns:a16="http://schemas.microsoft.com/office/drawing/2014/main" id="{8D8F6504-4A90-445C-B50B-6C37DDB932CE}"/>
              </a:ext>
            </a:extLst>
          </p:cNvPr>
          <p:cNvSpPr>
            <a:spLocks noGrp="1"/>
          </p:cNvSpPr>
          <p:nvPr>
            <p:ph type="body" sz="quarter" idx="13"/>
          </p:nvPr>
        </p:nvSpPr>
        <p:spPr/>
        <p:txBody>
          <a:bodyPr/>
          <a:lstStyle/>
          <a:p>
            <a:r>
              <a:rPr lang="fr-CA"/>
              <a:t>Source : Strategic Insights, actifs de mars 2019 en milliards de dollars – multiple de croissance au cours des 10 dernières années</a:t>
            </a:r>
            <a:endParaRPr lang="fr-CA" dirty="0"/>
          </a:p>
        </p:txBody>
      </p:sp>
      <p:sp>
        <p:nvSpPr>
          <p:cNvPr id="7" name="ZoneTexte 7"/>
          <p:cNvSpPr txBox="1"/>
          <p:nvPr/>
        </p:nvSpPr>
        <p:spPr>
          <a:xfrm>
            <a:off x="640781" y="1251327"/>
            <a:ext cx="3430894" cy="452934"/>
          </a:xfrm>
          <a:prstGeom prst="roundRect">
            <a:avLst/>
          </a:prstGeom>
          <a:noFill/>
          <a:ln>
            <a:noFill/>
          </a:ln>
        </p:spPr>
        <p:txBody>
          <a:bodyPr wrap="square" lIns="0" tIns="0" rIns="0" bIns="0" rtlCol="0" anchor="ctr">
            <a:noAutofit/>
          </a:bodyPr>
          <a:lstStyle/>
          <a:p>
            <a:r>
              <a:rPr lang="fr-CA" sz="2000" dirty="0">
                <a:solidFill>
                  <a:srgbClr val="68C6B3"/>
                </a:solidFill>
                <a:latin typeface="Calibri" panose="020F0502020204030204" pitchFamily="34" charset="0"/>
              </a:rPr>
              <a:t>Actifs</a:t>
            </a:r>
            <a:r>
              <a:rPr lang="fr-CA" sz="2000" dirty="0">
                <a:latin typeface="Calibri" panose="020F0502020204030204" pitchFamily="34" charset="0"/>
              </a:rPr>
              <a:t> </a:t>
            </a:r>
            <a:r>
              <a:rPr lang="fr-CA" sz="2000" dirty="0">
                <a:solidFill>
                  <a:srgbClr val="68C6B3"/>
                </a:solidFill>
                <a:latin typeface="Calibri" panose="020F0502020204030204" pitchFamily="34" charset="0"/>
              </a:rPr>
              <a:t>de courtage traditionnel</a:t>
            </a:r>
            <a:endParaRPr lang="fr-CA" sz="2000" dirty="0">
              <a:solidFill>
                <a:srgbClr val="68C6B3"/>
              </a:solidFill>
              <a:latin typeface="Calibri" panose="020F0502020204030204" pitchFamily="34" charset="0"/>
              <a:cs typeface="Arial"/>
            </a:endParaRPr>
          </a:p>
        </p:txBody>
      </p:sp>
      <p:sp>
        <p:nvSpPr>
          <p:cNvPr id="8" name="ZoneTexte 8"/>
          <p:cNvSpPr txBox="1"/>
          <p:nvPr/>
        </p:nvSpPr>
        <p:spPr>
          <a:xfrm>
            <a:off x="640781" y="2302761"/>
            <a:ext cx="3632273" cy="452934"/>
          </a:xfrm>
          <a:prstGeom prst="roundRect">
            <a:avLst/>
          </a:prstGeom>
          <a:noFill/>
          <a:ln>
            <a:noFill/>
          </a:ln>
        </p:spPr>
        <p:txBody>
          <a:bodyPr wrap="square" lIns="0" tIns="0" rIns="0" bIns="0" rtlCol="0" anchor="ctr">
            <a:noAutofit/>
          </a:bodyPr>
          <a:lstStyle/>
          <a:p>
            <a:r>
              <a:rPr lang="fr-CA" sz="2000" dirty="0">
                <a:solidFill>
                  <a:srgbClr val="495274"/>
                </a:solidFill>
                <a:latin typeface="Calibri" panose="020F0502020204030204" pitchFamily="34" charset="0"/>
              </a:rPr>
              <a:t>Actifs de programmes à honoraires (tous les programmes)</a:t>
            </a:r>
            <a:endParaRPr lang="fr-CA" sz="2000" dirty="0">
              <a:solidFill>
                <a:srgbClr val="495274"/>
              </a:solidFill>
              <a:latin typeface="Calibri" panose="020F0502020204030204" pitchFamily="34" charset="0"/>
              <a:cs typeface="Arial"/>
            </a:endParaRPr>
          </a:p>
        </p:txBody>
      </p:sp>
      <p:sp>
        <p:nvSpPr>
          <p:cNvPr id="9" name="ZoneTexte 9"/>
          <p:cNvSpPr txBox="1"/>
          <p:nvPr/>
        </p:nvSpPr>
        <p:spPr>
          <a:xfrm>
            <a:off x="640781" y="3782413"/>
            <a:ext cx="4080132" cy="452934"/>
          </a:xfrm>
          <a:prstGeom prst="roundRect">
            <a:avLst/>
          </a:prstGeom>
          <a:noFill/>
          <a:ln>
            <a:noFill/>
          </a:ln>
        </p:spPr>
        <p:txBody>
          <a:bodyPr wrap="square" lIns="0" tIns="0" rIns="0" bIns="0" rtlCol="0" anchor="ctr">
            <a:noAutofit/>
          </a:bodyPr>
          <a:lstStyle/>
          <a:p>
            <a:r>
              <a:rPr lang="fr-CA" sz="2000" dirty="0">
                <a:solidFill>
                  <a:srgbClr val="03A0E3"/>
                </a:solidFill>
                <a:latin typeface="Calibri" panose="020F0502020204030204" pitchFamily="34" charset="0"/>
              </a:rPr>
              <a:t>Programmes gérés par des conseillers de comptes discrétionnaires </a:t>
            </a:r>
            <a:endParaRPr lang="fr-CA" sz="2000" dirty="0">
              <a:solidFill>
                <a:srgbClr val="03A0E3"/>
              </a:solidFill>
              <a:latin typeface="Calibri" panose="020F0502020204030204" pitchFamily="34" charset="0"/>
              <a:cs typeface="Arial"/>
            </a:endParaRPr>
          </a:p>
        </p:txBody>
      </p:sp>
      <p:sp>
        <p:nvSpPr>
          <p:cNvPr id="10" name="ZoneTexte 10"/>
          <p:cNvSpPr txBox="1"/>
          <p:nvPr/>
        </p:nvSpPr>
        <p:spPr>
          <a:xfrm>
            <a:off x="640781" y="5035598"/>
            <a:ext cx="2880320" cy="452934"/>
          </a:xfrm>
          <a:prstGeom prst="roundRect">
            <a:avLst/>
          </a:prstGeom>
          <a:noFill/>
          <a:ln>
            <a:noFill/>
          </a:ln>
        </p:spPr>
        <p:txBody>
          <a:bodyPr wrap="square" lIns="0" tIns="0" rIns="0" bIns="0" rtlCol="0" anchor="ctr">
            <a:noAutofit/>
          </a:bodyPr>
          <a:lstStyle/>
          <a:p>
            <a:r>
              <a:rPr lang="fr-CA" sz="2000" dirty="0">
                <a:solidFill>
                  <a:srgbClr val="03A0E3"/>
                </a:solidFill>
                <a:latin typeface="Calibri" panose="020F0502020204030204" pitchFamily="34" charset="0"/>
              </a:rPr>
              <a:t>Gestion discrétionnaire*</a:t>
            </a:r>
            <a:endParaRPr lang="fr-CA" sz="2000" dirty="0">
              <a:solidFill>
                <a:srgbClr val="03A0E3"/>
              </a:solidFill>
              <a:latin typeface="Calibri" panose="020F0502020204030204" pitchFamily="34" charset="0"/>
              <a:cs typeface="Arial"/>
            </a:endParaRPr>
          </a:p>
        </p:txBody>
      </p:sp>
      <p:sp>
        <p:nvSpPr>
          <p:cNvPr id="11" name="ZoneTexte 11"/>
          <p:cNvSpPr txBox="1"/>
          <p:nvPr/>
        </p:nvSpPr>
        <p:spPr>
          <a:xfrm>
            <a:off x="4788024" y="1268760"/>
            <a:ext cx="1137315" cy="452934"/>
          </a:xfrm>
          <a:prstGeom prst="roundRect">
            <a:avLst/>
          </a:prstGeom>
          <a:noFill/>
          <a:ln>
            <a:noFill/>
          </a:ln>
        </p:spPr>
        <p:txBody>
          <a:bodyPr wrap="square" lIns="0" tIns="0" rIns="0" bIns="0" rtlCol="0" anchor="ctr">
            <a:noAutofit/>
          </a:bodyPr>
          <a:lstStyle/>
          <a:p>
            <a:r>
              <a:rPr lang="fr-CA" sz="2000" dirty="0">
                <a:solidFill>
                  <a:srgbClr val="68C6B3"/>
                </a:solidFill>
                <a:latin typeface="Calibri" panose="020F0502020204030204" pitchFamily="34" charset="0"/>
              </a:rPr>
              <a:t>1 296 G$</a:t>
            </a:r>
            <a:endParaRPr lang="fr-CA" sz="1200" dirty="0">
              <a:solidFill>
                <a:srgbClr val="68C6B3"/>
              </a:solidFill>
              <a:latin typeface="Calibri" panose="020F0502020204030204" pitchFamily="34" charset="0"/>
              <a:cs typeface="Arial"/>
            </a:endParaRPr>
          </a:p>
        </p:txBody>
      </p:sp>
      <p:sp>
        <p:nvSpPr>
          <p:cNvPr id="12" name="ZoneTexte 12"/>
          <p:cNvSpPr txBox="1"/>
          <p:nvPr/>
        </p:nvSpPr>
        <p:spPr>
          <a:xfrm>
            <a:off x="4946853" y="2472010"/>
            <a:ext cx="1137315" cy="452934"/>
          </a:xfrm>
          <a:prstGeom prst="roundRect">
            <a:avLst/>
          </a:prstGeom>
          <a:noFill/>
          <a:ln>
            <a:noFill/>
          </a:ln>
        </p:spPr>
        <p:txBody>
          <a:bodyPr wrap="square" lIns="0" tIns="0" rIns="0" bIns="0" rtlCol="0" anchor="ctr">
            <a:noAutofit/>
          </a:bodyPr>
          <a:lstStyle/>
          <a:p>
            <a:r>
              <a:rPr lang="fr-CA" sz="2000" dirty="0">
                <a:solidFill>
                  <a:srgbClr val="495274"/>
                </a:solidFill>
                <a:latin typeface="Calibri" panose="020F0502020204030204" pitchFamily="34" charset="0"/>
              </a:rPr>
              <a:t>676 G$</a:t>
            </a:r>
            <a:endParaRPr lang="fr-CA" sz="1200" dirty="0">
              <a:solidFill>
                <a:srgbClr val="495274"/>
              </a:solidFill>
              <a:latin typeface="Calibri" panose="020F0502020204030204" pitchFamily="34" charset="0"/>
              <a:cs typeface="Arial"/>
            </a:endParaRPr>
          </a:p>
        </p:txBody>
      </p:sp>
      <p:sp>
        <p:nvSpPr>
          <p:cNvPr id="13" name="ZoneTexte 13"/>
          <p:cNvSpPr txBox="1"/>
          <p:nvPr/>
        </p:nvSpPr>
        <p:spPr>
          <a:xfrm>
            <a:off x="4946853" y="3768154"/>
            <a:ext cx="1137315" cy="452934"/>
          </a:xfrm>
          <a:prstGeom prst="roundRect">
            <a:avLst/>
          </a:prstGeom>
          <a:noFill/>
          <a:ln>
            <a:noFill/>
          </a:ln>
        </p:spPr>
        <p:txBody>
          <a:bodyPr wrap="square" lIns="0" tIns="0" rIns="0" bIns="0" rtlCol="0" anchor="ctr">
            <a:noAutofit/>
          </a:bodyPr>
          <a:lstStyle/>
          <a:p>
            <a:r>
              <a:rPr lang="fr-CA" sz="2000" dirty="0">
                <a:solidFill>
                  <a:srgbClr val="009FE3"/>
                </a:solidFill>
                <a:latin typeface="Calibri" panose="020F0502020204030204" pitchFamily="34" charset="0"/>
              </a:rPr>
              <a:t>294 G$</a:t>
            </a:r>
            <a:endParaRPr lang="fr-CA" sz="1200" dirty="0">
              <a:solidFill>
                <a:srgbClr val="009FE3"/>
              </a:solidFill>
              <a:latin typeface="Calibri" panose="020F0502020204030204" pitchFamily="34" charset="0"/>
              <a:cs typeface="Arial"/>
            </a:endParaRPr>
          </a:p>
        </p:txBody>
      </p:sp>
      <p:sp>
        <p:nvSpPr>
          <p:cNvPr id="14" name="ZoneTexte 14"/>
          <p:cNvSpPr txBox="1"/>
          <p:nvPr/>
        </p:nvSpPr>
        <p:spPr>
          <a:xfrm>
            <a:off x="4946852" y="5035598"/>
            <a:ext cx="1137315" cy="452934"/>
          </a:xfrm>
          <a:prstGeom prst="roundRect">
            <a:avLst/>
          </a:prstGeom>
          <a:noFill/>
          <a:ln>
            <a:noFill/>
          </a:ln>
        </p:spPr>
        <p:txBody>
          <a:bodyPr wrap="square" lIns="0" tIns="0" rIns="0" bIns="0" rtlCol="0" anchor="ctr">
            <a:noAutofit/>
          </a:bodyPr>
          <a:lstStyle/>
          <a:p>
            <a:r>
              <a:rPr lang="fr-CA" sz="2000" dirty="0">
                <a:solidFill>
                  <a:srgbClr val="009FE3"/>
                </a:solidFill>
                <a:latin typeface="Calibri" panose="020F0502020204030204" pitchFamily="34" charset="0"/>
              </a:rPr>
              <a:t>78 G$</a:t>
            </a:r>
            <a:endParaRPr lang="fr-CA" sz="1200" dirty="0">
              <a:solidFill>
                <a:srgbClr val="009FE3"/>
              </a:solidFill>
              <a:latin typeface="Calibri" panose="020F0502020204030204" pitchFamily="34" charset="0"/>
              <a:cs typeface="Arial"/>
            </a:endParaRPr>
          </a:p>
        </p:txBody>
      </p:sp>
      <p:sp>
        <p:nvSpPr>
          <p:cNvPr id="15" name="ZoneTexte 15"/>
          <p:cNvSpPr txBox="1"/>
          <p:nvPr/>
        </p:nvSpPr>
        <p:spPr>
          <a:xfrm>
            <a:off x="7021949" y="1340768"/>
            <a:ext cx="430371" cy="283980"/>
          </a:xfrm>
          <a:prstGeom prst="roundRect">
            <a:avLst/>
          </a:prstGeom>
          <a:solidFill>
            <a:srgbClr val="3DB59E"/>
          </a:solidFill>
          <a:ln>
            <a:noFill/>
          </a:ln>
        </p:spPr>
        <p:txBody>
          <a:bodyPr wrap="square" lIns="0" tIns="0" rIns="0" bIns="0" rtlCol="0" anchor="ctr">
            <a:noAutofit/>
          </a:bodyPr>
          <a:lstStyle/>
          <a:p>
            <a:pPr algn="ctr"/>
            <a:r>
              <a:rPr lang="fr-CA" sz="2800" dirty="0">
                <a:solidFill>
                  <a:schemeClr val="bg1"/>
                </a:solidFill>
                <a:latin typeface="Calibri" panose="020F0502020204030204" pitchFamily="34" charset="0"/>
              </a:rPr>
              <a:t>x2</a:t>
            </a:r>
            <a:endParaRPr lang="fr-CA" sz="1600" dirty="0">
              <a:solidFill>
                <a:schemeClr val="bg1"/>
              </a:solidFill>
              <a:latin typeface="Calibri" panose="020F0502020204030204" pitchFamily="34" charset="0"/>
              <a:cs typeface="Arial"/>
            </a:endParaRPr>
          </a:p>
        </p:txBody>
      </p:sp>
      <p:sp>
        <p:nvSpPr>
          <p:cNvPr id="16" name="ZoneTexte 16"/>
          <p:cNvSpPr txBox="1"/>
          <p:nvPr/>
        </p:nvSpPr>
        <p:spPr>
          <a:xfrm>
            <a:off x="7021948" y="2472010"/>
            <a:ext cx="430371" cy="283980"/>
          </a:xfrm>
          <a:prstGeom prst="roundRect">
            <a:avLst/>
          </a:prstGeom>
          <a:solidFill>
            <a:srgbClr val="222C57"/>
          </a:solidFill>
          <a:ln>
            <a:noFill/>
          </a:ln>
        </p:spPr>
        <p:txBody>
          <a:bodyPr wrap="square" lIns="0" tIns="0" rIns="0" bIns="0" rtlCol="0" anchor="ctr">
            <a:noAutofit/>
          </a:bodyPr>
          <a:lstStyle/>
          <a:p>
            <a:pPr algn="ctr"/>
            <a:r>
              <a:rPr lang="fr-CA" sz="2800" dirty="0">
                <a:solidFill>
                  <a:schemeClr val="bg1"/>
                </a:solidFill>
                <a:latin typeface="Calibri" panose="020F0502020204030204" pitchFamily="34" charset="0"/>
              </a:rPr>
              <a:t>x6</a:t>
            </a:r>
            <a:endParaRPr lang="fr-CA" sz="1600" dirty="0">
              <a:solidFill>
                <a:schemeClr val="bg1"/>
              </a:solidFill>
              <a:latin typeface="Calibri" panose="020F0502020204030204" pitchFamily="34" charset="0"/>
              <a:cs typeface="Arial"/>
            </a:endParaRPr>
          </a:p>
        </p:txBody>
      </p:sp>
      <p:sp>
        <p:nvSpPr>
          <p:cNvPr id="17" name="ZoneTexte 17"/>
          <p:cNvSpPr txBox="1"/>
          <p:nvPr/>
        </p:nvSpPr>
        <p:spPr>
          <a:xfrm>
            <a:off x="6877093" y="3925049"/>
            <a:ext cx="720080" cy="283980"/>
          </a:xfrm>
          <a:prstGeom prst="roundRect">
            <a:avLst/>
          </a:prstGeom>
          <a:solidFill>
            <a:srgbClr val="03A0E3"/>
          </a:solidFill>
          <a:ln>
            <a:noFill/>
          </a:ln>
        </p:spPr>
        <p:txBody>
          <a:bodyPr wrap="square" lIns="0" tIns="0" rIns="0" bIns="0" rtlCol="0" anchor="ctr">
            <a:noAutofit/>
          </a:bodyPr>
          <a:lstStyle/>
          <a:p>
            <a:pPr algn="ctr"/>
            <a:r>
              <a:rPr lang="fr-CA" sz="2800" dirty="0">
                <a:solidFill>
                  <a:schemeClr val="bg1"/>
                </a:solidFill>
                <a:latin typeface="Calibri" panose="020F0502020204030204" pitchFamily="34" charset="0"/>
              </a:rPr>
              <a:t>x11</a:t>
            </a:r>
            <a:endParaRPr lang="fr-CA" sz="1600" dirty="0">
              <a:solidFill>
                <a:schemeClr val="bg1"/>
              </a:solidFill>
              <a:latin typeface="Calibri" panose="020F0502020204030204" pitchFamily="34" charset="0"/>
              <a:cs typeface="Arial"/>
            </a:endParaRPr>
          </a:p>
        </p:txBody>
      </p:sp>
      <p:sp>
        <p:nvSpPr>
          <p:cNvPr id="18" name="ZoneTexte 18"/>
          <p:cNvSpPr txBox="1"/>
          <p:nvPr/>
        </p:nvSpPr>
        <p:spPr>
          <a:xfrm>
            <a:off x="6877093" y="5158414"/>
            <a:ext cx="720080" cy="283980"/>
          </a:xfrm>
          <a:prstGeom prst="roundRect">
            <a:avLst/>
          </a:prstGeom>
          <a:solidFill>
            <a:srgbClr val="03A0E3"/>
          </a:solidFill>
          <a:ln>
            <a:noFill/>
          </a:ln>
        </p:spPr>
        <p:txBody>
          <a:bodyPr wrap="square" lIns="0" tIns="0" rIns="0" bIns="0" rtlCol="0" anchor="ctr">
            <a:noAutofit/>
          </a:bodyPr>
          <a:lstStyle/>
          <a:p>
            <a:pPr algn="ctr"/>
            <a:r>
              <a:rPr lang="fr-CA" sz="2800" dirty="0">
                <a:solidFill>
                  <a:schemeClr val="bg1"/>
                </a:solidFill>
                <a:latin typeface="Calibri" panose="020F0502020204030204" pitchFamily="34" charset="0"/>
              </a:rPr>
              <a:t>x3</a:t>
            </a:r>
            <a:endParaRPr lang="fr-CA" sz="1600" dirty="0">
              <a:solidFill>
                <a:schemeClr val="bg1"/>
              </a:solidFill>
              <a:latin typeface="Calibri" panose="020F0502020204030204" pitchFamily="34" charset="0"/>
              <a:cs typeface="Arial"/>
            </a:endParaRPr>
          </a:p>
        </p:txBody>
      </p:sp>
    </p:spTree>
    <p:extLst>
      <p:ext uri="{BB962C8B-B14F-4D97-AF65-F5344CB8AC3E}">
        <p14:creationId xmlns:p14="http://schemas.microsoft.com/office/powerpoint/2010/main" val="127701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A880-8411-40D1-8324-7A214EB849B4}"/>
              </a:ext>
            </a:extLst>
          </p:cNvPr>
          <p:cNvSpPr>
            <a:spLocks noGrp="1"/>
          </p:cNvSpPr>
          <p:nvPr>
            <p:ph type="title"/>
          </p:nvPr>
        </p:nvSpPr>
        <p:spPr/>
        <p:txBody>
          <a:bodyPr/>
          <a:lstStyle/>
          <a:p>
            <a:r>
              <a:rPr lang="fr-CA"/>
              <a:t>Flux des fonds – Renseignements sur l’orientation des marchés selon les FNB</a:t>
            </a:r>
            <a:endParaRPr lang="fr-CA" dirty="0"/>
          </a:p>
        </p:txBody>
      </p:sp>
      <p:sp>
        <p:nvSpPr>
          <p:cNvPr id="3" name="Slide Number Placeholder 2">
            <a:extLst>
              <a:ext uri="{FF2B5EF4-FFF2-40B4-BE49-F238E27FC236}">
                <a16:creationId xmlns:a16="http://schemas.microsoft.com/office/drawing/2014/main" id="{9956F35B-DA3D-4498-A9CC-5D6A0EB08B98}"/>
              </a:ext>
            </a:extLst>
          </p:cNvPr>
          <p:cNvSpPr>
            <a:spLocks noGrp="1"/>
          </p:cNvSpPr>
          <p:nvPr>
            <p:ph type="sldNum" sz="quarter" idx="11"/>
          </p:nvPr>
        </p:nvSpPr>
        <p:spPr/>
        <p:txBody>
          <a:bodyPr/>
          <a:lstStyle/>
          <a:p>
            <a:pPr>
              <a:defRPr/>
            </a:pPr>
            <a:fld id="{A8C2AA5B-A104-014F-B9FD-226CAFC3787C}" type="slidenum">
              <a:rPr lang="en-US" smtClean="0"/>
              <a:pPr>
                <a:defRPr/>
              </a:pPr>
              <a:t>5</a:t>
            </a:fld>
            <a:endParaRPr lang="fr-CA" dirty="0"/>
          </a:p>
        </p:txBody>
      </p:sp>
      <p:sp>
        <p:nvSpPr>
          <p:cNvPr id="5" name="Text Placeholder 4">
            <a:extLst>
              <a:ext uri="{FF2B5EF4-FFF2-40B4-BE49-F238E27FC236}">
                <a16:creationId xmlns:a16="http://schemas.microsoft.com/office/drawing/2014/main" id="{B35DF740-CCA0-459D-AA77-473DDB97DD6A}"/>
              </a:ext>
            </a:extLst>
          </p:cNvPr>
          <p:cNvSpPr>
            <a:spLocks noGrp="1"/>
          </p:cNvSpPr>
          <p:nvPr>
            <p:ph type="body" sz="quarter" idx="13"/>
          </p:nvPr>
        </p:nvSpPr>
        <p:spPr/>
        <p:txBody>
          <a:bodyPr/>
          <a:lstStyle/>
          <a:p>
            <a:r>
              <a:rPr lang="fr-CA"/>
              <a:t>Source : BMO Gestion mondiale d’actifs, en date de janvier 2020.</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556792"/>
            <a:ext cx="6560270" cy="353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5"/>
          <p:cNvSpPr txBox="1"/>
          <p:nvPr/>
        </p:nvSpPr>
        <p:spPr>
          <a:xfrm>
            <a:off x="2301240" y="1628800"/>
            <a:ext cx="5341620" cy="360040"/>
          </a:xfrm>
          <a:prstGeom prst="rect">
            <a:avLst/>
          </a:prstGeom>
          <a:solidFill>
            <a:schemeClr val="bg1"/>
          </a:solidFill>
        </p:spPr>
        <p:txBody>
          <a:bodyPr wrap="none" lIns="0" tIns="0" rIns="0" bIns="0" rtlCol="0">
            <a:noAutofit/>
          </a:bodyPr>
          <a:lstStyle/>
          <a:p>
            <a:pPr algn="ctr">
              <a:spcBef>
                <a:spcPts val="1000"/>
              </a:spcBef>
            </a:pPr>
            <a:r>
              <a:rPr lang="fr-CA" sz="2000" dirty="0">
                <a:solidFill>
                  <a:srgbClr val="0079C1"/>
                </a:solidFill>
                <a:latin typeface="Dax Offc Pro" panose="020B0504030101020102" pitchFamily="34" charset="0"/>
              </a:rPr>
              <a:t>STYLE ET RÉGION DES ACTIONS</a:t>
            </a:r>
            <a:endParaRPr lang="fr-CA" sz="2000" dirty="0">
              <a:solidFill>
                <a:srgbClr val="0079C1"/>
              </a:solidFill>
              <a:latin typeface="Dax Offc Pro" panose="020B0504030101020102" pitchFamily="34" charset="0"/>
              <a:cs typeface="Arial"/>
            </a:endParaRPr>
          </a:p>
        </p:txBody>
      </p:sp>
      <p:sp>
        <p:nvSpPr>
          <p:cNvPr id="8" name="ZoneTexte 7"/>
          <p:cNvSpPr txBox="1"/>
          <p:nvPr/>
        </p:nvSpPr>
        <p:spPr>
          <a:xfrm>
            <a:off x="3923928" y="2046372"/>
            <a:ext cx="1312070" cy="279648"/>
          </a:xfrm>
          <a:prstGeom prst="rect">
            <a:avLst/>
          </a:prstGeom>
          <a:solidFill>
            <a:schemeClr val="bg1"/>
          </a:solidFill>
        </p:spPr>
        <p:txBody>
          <a:bodyPr wrap="none" lIns="0" tIns="0" rIns="0" bIns="0" rtlCol="0">
            <a:noAutofit/>
          </a:bodyPr>
          <a:lstStyle/>
          <a:p>
            <a:pPr algn="ctr">
              <a:spcBef>
                <a:spcPts val="1000"/>
              </a:spcBef>
            </a:pPr>
            <a:r>
              <a:rPr lang="fr-CA" sz="1200" b="1" dirty="0">
                <a:solidFill>
                  <a:schemeClr val="tx1">
                    <a:lumMod val="65000"/>
                    <a:lumOff val="35000"/>
                  </a:schemeClr>
                </a:solidFill>
                <a:latin typeface="Dax Offc Pro" panose="020B0504030101020102" pitchFamily="34" charset="0"/>
              </a:rPr>
              <a:t>D’un mois à l’autre</a:t>
            </a:r>
            <a:endParaRPr lang="fr-CA" sz="1200" b="1" dirty="0">
              <a:solidFill>
                <a:schemeClr val="tx1">
                  <a:lumMod val="65000"/>
                  <a:lumOff val="35000"/>
                </a:schemeClr>
              </a:solidFill>
              <a:latin typeface="Dax Offc Pro" panose="020B0504030101020102" pitchFamily="34" charset="0"/>
              <a:cs typeface="Arial"/>
            </a:endParaRPr>
          </a:p>
        </p:txBody>
      </p:sp>
      <p:sp>
        <p:nvSpPr>
          <p:cNvPr id="9" name="ZoneTexte 8"/>
          <p:cNvSpPr txBox="1"/>
          <p:nvPr/>
        </p:nvSpPr>
        <p:spPr>
          <a:xfrm>
            <a:off x="3945035" y="3532874"/>
            <a:ext cx="1143744" cy="279648"/>
          </a:xfrm>
          <a:prstGeom prst="rect">
            <a:avLst/>
          </a:prstGeom>
          <a:solidFill>
            <a:schemeClr val="bg1"/>
          </a:solidFill>
        </p:spPr>
        <p:txBody>
          <a:bodyPr wrap="none" lIns="0" tIns="0" rIns="0" bIns="0" rtlCol="0">
            <a:noAutofit/>
          </a:bodyPr>
          <a:lstStyle/>
          <a:p>
            <a:pPr algn="r">
              <a:spcBef>
                <a:spcPts val="1000"/>
              </a:spcBef>
            </a:pPr>
            <a:r>
              <a:rPr lang="fr-CA" sz="1200" b="1" dirty="0">
                <a:solidFill>
                  <a:schemeClr val="tx1">
                    <a:lumMod val="65000"/>
                    <a:lumOff val="35000"/>
                  </a:schemeClr>
                </a:solidFill>
                <a:latin typeface="Dax Offc Pro" panose="020B0504030101020102" pitchFamily="34" charset="0"/>
              </a:rPr>
              <a:t>Sur 12 mois</a:t>
            </a:r>
            <a:endParaRPr lang="fr-CA" sz="1200" b="1" dirty="0">
              <a:solidFill>
                <a:schemeClr val="tx1">
                  <a:lumMod val="65000"/>
                  <a:lumOff val="35000"/>
                </a:schemeClr>
              </a:solidFill>
              <a:latin typeface="Dax Offc Pro" panose="020B0504030101020102" pitchFamily="34" charset="0"/>
              <a:cs typeface="Arial"/>
            </a:endParaRPr>
          </a:p>
        </p:txBody>
      </p:sp>
      <p:sp>
        <p:nvSpPr>
          <p:cNvPr id="10" name="ZoneTexte 9"/>
          <p:cNvSpPr txBox="1"/>
          <p:nvPr/>
        </p:nvSpPr>
        <p:spPr>
          <a:xfrm>
            <a:off x="1226820" y="3933056"/>
            <a:ext cx="1032540" cy="655085"/>
          </a:xfrm>
          <a:prstGeom prst="rect">
            <a:avLst/>
          </a:prstGeom>
          <a:solidFill>
            <a:schemeClr val="bg1"/>
          </a:solidFill>
        </p:spPr>
        <p:txBody>
          <a:bodyPr wrap="none" lIns="0" tIns="0" rIns="0" bIns="0" rtlCol="0">
            <a:noAutofit/>
          </a:bodyPr>
          <a:lstStyle/>
          <a:p>
            <a:pPr algn="r"/>
            <a:r>
              <a:rPr lang="fr-CA" sz="1100" dirty="0">
                <a:solidFill>
                  <a:schemeClr val="tx1">
                    <a:lumMod val="65000"/>
                    <a:lumOff val="35000"/>
                  </a:schemeClr>
                </a:solidFill>
                <a:latin typeface="Dax Offc Pro" panose="020B0504030101020102" pitchFamily="34" charset="0"/>
              </a:rPr>
              <a:t>Canada</a:t>
            </a:r>
          </a:p>
          <a:p>
            <a:pPr algn="r"/>
            <a:r>
              <a:rPr lang="fr-CA" sz="1100" dirty="0">
                <a:solidFill>
                  <a:schemeClr val="tx1">
                    <a:lumMod val="65000"/>
                    <a:lumOff val="35000"/>
                  </a:schemeClr>
                </a:solidFill>
                <a:latin typeface="Dax Offc Pro" panose="020B0504030101020102" pitchFamily="34" charset="0"/>
              </a:rPr>
              <a:t>Monde</a:t>
            </a:r>
          </a:p>
          <a:p>
            <a:pPr algn="r"/>
            <a:r>
              <a:rPr lang="fr-CA" sz="1100" dirty="0">
                <a:solidFill>
                  <a:schemeClr val="tx1">
                    <a:lumMod val="65000"/>
                    <a:lumOff val="35000"/>
                  </a:schemeClr>
                </a:solidFill>
                <a:latin typeface="Dax Offc Pro" panose="020B0504030101020102" pitchFamily="34" charset="0"/>
              </a:rPr>
              <a:t>International</a:t>
            </a:r>
          </a:p>
          <a:p>
            <a:pPr algn="r"/>
            <a:r>
              <a:rPr lang="fr-CA" sz="1100" dirty="0">
                <a:solidFill>
                  <a:schemeClr val="tx1">
                    <a:lumMod val="65000"/>
                    <a:lumOff val="35000"/>
                  </a:schemeClr>
                </a:solidFill>
                <a:latin typeface="Dax Offc Pro" panose="020B0504030101020102" pitchFamily="34" charset="0"/>
              </a:rPr>
              <a:t>États-Unis</a:t>
            </a:r>
            <a:endParaRPr lang="fr-CA" sz="1100" dirty="0">
              <a:solidFill>
                <a:schemeClr val="tx1">
                  <a:lumMod val="65000"/>
                  <a:lumOff val="35000"/>
                </a:schemeClr>
              </a:solidFill>
              <a:latin typeface="Dax Offc Pro" panose="020B0504030101020102" pitchFamily="34" charset="0"/>
              <a:cs typeface="Arial"/>
            </a:endParaRPr>
          </a:p>
        </p:txBody>
      </p:sp>
      <p:sp>
        <p:nvSpPr>
          <p:cNvPr id="11" name="ZoneTexte 10"/>
          <p:cNvSpPr txBox="1"/>
          <p:nvPr/>
        </p:nvSpPr>
        <p:spPr>
          <a:xfrm>
            <a:off x="1226820" y="2459445"/>
            <a:ext cx="1032540" cy="655085"/>
          </a:xfrm>
          <a:prstGeom prst="rect">
            <a:avLst/>
          </a:prstGeom>
          <a:solidFill>
            <a:schemeClr val="bg1"/>
          </a:solidFill>
        </p:spPr>
        <p:txBody>
          <a:bodyPr wrap="none" lIns="0" tIns="0" rIns="0" bIns="0" rtlCol="0">
            <a:noAutofit/>
          </a:bodyPr>
          <a:lstStyle/>
          <a:p>
            <a:pPr algn="r"/>
            <a:r>
              <a:rPr lang="fr-CA" sz="1100" dirty="0">
                <a:solidFill>
                  <a:schemeClr val="tx1">
                    <a:lumMod val="65000"/>
                    <a:lumOff val="35000"/>
                  </a:schemeClr>
                </a:solidFill>
                <a:latin typeface="Dax Offc Pro" panose="020B0504030101020102" pitchFamily="34" charset="0"/>
              </a:rPr>
              <a:t>Canada</a:t>
            </a:r>
          </a:p>
          <a:p>
            <a:pPr algn="r"/>
            <a:r>
              <a:rPr lang="fr-CA" sz="1100" dirty="0">
                <a:solidFill>
                  <a:schemeClr val="tx1">
                    <a:lumMod val="65000"/>
                    <a:lumOff val="35000"/>
                  </a:schemeClr>
                </a:solidFill>
                <a:latin typeface="Dax Offc Pro" panose="020B0504030101020102" pitchFamily="34" charset="0"/>
              </a:rPr>
              <a:t>Monde</a:t>
            </a:r>
          </a:p>
          <a:p>
            <a:pPr algn="r"/>
            <a:r>
              <a:rPr lang="fr-CA" sz="1100" dirty="0">
                <a:solidFill>
                  <a:schemeClr val="tx1">
                    <a:lumMod val="65000"/>
                    <a:lumOff val="35000"/>
                  </a:schemeClr>
                </a:solidFill>
                <a:latin typeface="Dax Offc Pro" panose="020B0504030101020102" pitchFamily="34" charset="0"/>
              </a:rPr>
              <a:t>International</a:t>
            </a:r>
          </a:p>
          <a:p>
            <a:pPr algn="r"/>
            <a:r>
              <a:rPr lang="fr-CA" sz="1100" dirty="0">
                <a:solidFill>
                  <a:schemeClr val="tx1">
                    <a:lumMod val="65000"/>
                    <a:lumOff val="35000"/>
                  </a:schemeClr>
                </a:solidFill>
                <a:latin typeface="Dax Offc Pro" panose="020B0504030101020102" pitchFamily="34" charset="0"/>
              </a:rPr>
              <a:t>États-Unis</a:t>
            </a:r>
            <a:endParaRPr lang="fr-CA" sz="1100" dirty="0">
              <a:solidFill>
                <a:schemeClr val="tx1">
                  <a:lumMod val="65000"/>
                  <a:lumOff val="35000"/>
                </a:schemeClr>
              </a:solidFill>
              <a:latin typeface="Dax Offc Pro" panose="020B0504030101020102" pitchFamily="34" charset="0"/>
              <a:cs typeface="Arial"/>
            </a:endParaRPr>
          </a:p>
        </p:txBody>
      </p:sp>
      <p:graphicFrame>
        <p:nvGraphicFramePr>
          <p:cNvPr id="12" name="Espace réservé du contenu 6"/>
          <p:cNvGraphicFramePr>
            <a:graphicFrameLocks noGrp="1"/>
          </p:cNvGraphicFramePr>
          <p:nvPr>
            <p:ph idx="12"/>
            <p:extLst>
              <p:ext uri="{D42A27DB-BD31-4B8C-83A1-F6EECF244321}">
                <p14:modId xmlns:p14="http://schemas.microsoft.com/office/powerpoint/2010/main" val="2622491319"/>
              </p:ext>
            </p:extLst>
          </p:nvPr>
        </p:nvGraphicFramePr>
        <p:xfrm>
          <a:off x="2403376" y="3140968"/>
          <a:ext cx="5328592" cy="243840"/>
        </p:xfrm>
        <a:graphic>
          <a:graphicData uri="http://schemas.openxmlformats.org/drawingml/2006/table">
            <a:tbl>
              <a:tblPr firstRow="1" bandRow="1">
                <a:tableStyleId>{5C22544A-7EE6-4342-B048-85BDC9FD1C3A}</a:tableStyleId>
              </a:tblPr>
              <a:tblGrid>
                <a:gridCol w="1332148">
                  <a:extLst>
                    <a:ext uri="{9D8B030D-6E8A-4147-A177-3AD203B41FA5}">
                      <a16:colId xmlns:a16="http://schemas.microsoft.com/office/drawing/2014/main" val="3171326420"/>
                    </a:ext>
                  </a:extLst>
                </a:gridCol>
                <a:gridCol w="1332148">
                  <a:extLst>
                    <a:ext uri="{9D8B030D-6E8A-4147-A177-3AD203B41FA5}">
                      <a16:colId xmlns:a16="http://schemas.microsoft.com/office/drawing/2014/main" val="448618507"/>
                    </a:ext>
                  </a:extLst>
                </a:gridCol>
                <a:gridCol w="1332148">
                  <a:extLst>
                    <a:ext uri="{9D8B030D-6E8A-4147-A177-3AD203B41FA5}">
                      <a16:colId xmlns:a16="http://schemas.microsoft.com/office/drawing/2014/main" val="3079488921"/>
                    </a:ext>
                  </a:extLst>
                </a:gridCol>
                <a:gridCol w="1332148">
                  <a:extLst>
                    <a:ext uri="{9D8B030D-6E8A-4147-A177-3AD203B41FA5}">
                      <a16:colId xmlns:a16="http://schemas.microsoft.com/office/drawing/2014/main" val="2265798569"/>
                    </a:ext>
                  </a:extLst>
                </a:gridCol>
              </a:tblGrid>
              <a:tr h="197768">
                <a:tc>
                  <a:txBody>
                    <a:bodyPr/>
                    <a:lstStyle/>
                    <a:p>
                      <a:pPr algn="ctr"/>
                      <a:r>
                        <a:rPr lang="fr-CA" sz="1000" dirty="0">
                          <a:solidFill>
                            <a:schemeClr val="tx1">
                              <a:lumMod val="65000"/>
                              <a:lumOff val="35000"/>
                            </a:schemeClr>
                          </a:solidFill>
                          <a:latin typeface="Dax Offc Pro" panose="020B0504030101020102" pitchFamily="34" charset="0"/>
                        </a:rPr>
                        <a:t>Marché</a:t>
                      </a: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Revenu</a:t>
                      </a: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Faible vol.</a:t>
                      </a: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Autre</a:t>
                      </a:r>
                      <a:r>
                        <a:rPr sz="1000" dirty="0">
                          <a:latin typeface="Dax Offc Pro" panose="020B0504030101020102" pitchFamily="34" charset="0"/>
                        </a:rPr>
                        <a:t> </a:t>
                      </a:r>
                      <a:endParaRPr lang="fr-CA" sz="1000" dirty="0">
                        <a:solidFill>
                          <a:schemeClr val="tx1">
                            <a:lumMod val="65000"/>
                            <a:lumOff val="35000"/>
                          </a:schemeClr>
                        </a:solidFill>
                        <a:latin typeface="Dax Offc Pro" panose="020B0504030101020102" pitchFamily="34" charset="0"/>
                      </a:endParaRPr>
                    </a:p>
                  </a:txBody>
                  <a:tcPr>
                    <a:solidFill>
                      <a:schemeClr val="bg1"/>
                    </a:solidFill>
                  </a:tcPr>
                </a:tc>
                <a:extLst>
                  <a:ext uri="{0D108BD9-81ED-4DB2-BD59-A6C34878D82A}">
                    <a16:rowId xmlns:a16="http://schemas.microsoft.com/office/drawing/2014/main" val="2681372713"/>
                  </a:ext>
                </a:extLst>
              </a:tr>
            </a:tbl>
          </a:graphicData>
        </a:graphic>
      </p:graphicFrame>
      <p:graphicFrame>
        <p:nvGraphicFramePr>
          <p:cNvPr id="13" name="Espace réservé du contenu 6"/>
          <p:cNvGraphicFramePr>
            <a:graphicFrameLocks/>
          </p:cNvGraphicFramePr>
          <p:nvPr>
            <p:extLst>
              <p:ext uri="{D42A27DB-BD31-4B8C-83A1-F6EECF244321}">
                <p14:modId xmlns:p14="http://schemas.microsoft.com/office/powerpoint/2010/main" val="1605465279"/>
              </p:ext>
            </p:extLst>
          </p:nvPr>
        </p:nvGraphicFramePr>
        <p:xfrm>
          <a:off x="2371901" y="4724861"/>
          <a:ext cx="5328592" cy="243840"/>
        </p:xfrm>
        <a:graphic>
          <a:graphicData uri="http://schemas.openxmlformats.org/drawingml/2006/table">
            <a:tbl>
              <a:tblPr firstRow="1" bandRow="1">
                <a:tableStyleId>{5C22544A-7EE6-4342-B048-85BDC9FD1C3A}</a:tableStyleId>
              </a:tblPr>
              <a:tblGrid>
                <a:gridCol w="1332148">
                  <a:extLst>
                    <a:ext uri="{9D8B030D-6E8A-4147-A177-3AD203B41FA5}">
                      <a16:colId xmlns:a16="http://schemas.microsoft.com/office/drawing/2014/main" val="3171326420"/>
                    </a:ext>
                  </a:extLst>
                </a:gridCol>
                <a:gridCol w="1332148">
                  <a:extLst>
                    <a:ext uri="{9D8B030D-6E8A-4147-A177-3AD203B41FA5}">
                      <a16:colId xmlns:a16="http://schemas.microsoft.com/office/drawing/2014/main" val="448618507"/>
                    </a:ext>
                  </a:extLst>
                </a:gridCol>
                <a:gridCol w="1332148">
                  <a:extLst>
                    <a:ext uri="{9D8B030D-6E8A-4147-A177-3AD203B41FA5}">
                      <a16:colId xmlns:a16="http://schemas.microsoft.com/office/drawing/2014/main" val="3079488921"/>
                    </a:ext>
                  </a:extLst>
                </a:gridCol>
                <a:gridCol w="1332148">
                  <a:extLst>
                    <a:ext uri="{9D8B030D-6E8A-4147-A177-3AD203B41FA5}">
                      <a16:colId xmlns:a16="http://schemas.microsoft.com/office/drawing/2014/main" val="2265798569"/>
                    </a:ext>
                  </a:extLst>
                </a:gridCol>
              </a:tblGrid>
              <a:tr h="197768">
                <a:tc>
                  <a:txBody>
                    <a:bodyPr/>
                    <a:lstStyle/>
                    <a:p>
                      <a:pPr algn="ctr"/>
                      <a:r>
                        <a:rPr lang="fr-CA" sz="1000" dirty="0">
                          <a:solidFill>
                            <a:schemeClr val="tx1">
                              <a:lumMod val="65000"/>
                              <a:lumOff val="35000"/>
                            </a:schemeClr>
                          </a:solidFill>
                          <a:latin typeface="Dax Offc Pro" panose="020B0504030101020102" pitchFamily="34" charset="0"/>
                        </a:rPr>
                        <a:t>Marché</a:t>
                      </a: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Revenu</a:t>
                      </a: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Faible vol.</a:t>
                      </a: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Autre</a:t>
                      </a:r>
                      <a:r>
                        <a:rPr sz="1000" dirty="0">
                          <a:latin typeface="Dax Offc Pro" panose="020B0504030101020102" pitchFamily="34" charset="0"/>
                        </a:rPr>
                        <a:t> </a:t>
                      </a:r>
                      <a:endParaRPr lang="fr-CA" sz="1000" dirty="0">
                        <a:solidFill>
                          <a:schemeClr val="tx1">
                            <a:lumMod val="65000"/>
                            <a:lumOff val="35000"/>
                          </a:schemeClr>
                        </a:solidFill>
                        <a:latin typeface="Dax Offc Pro" panose="020B0504030101020102" pitchFamily="34" charset="0"/>
                      </a:endParaRPr>
                    </a:p>
                  </a:txBody>
                  <a:tcPr>
                    <a:solidFill>
                      <a:schemeClr val="bg1"/>
                    </a:solidFill>
                  </a:tcPr>
                </a:tc>
                <a:extLst>
                  <a:ext uri="{0D108BD9-81ED-4DB2-BD59-A6C34878D82A}">
                    <a16:rowId xmlns:a16="http://schemas.microsoft.com/office/drawing/2014/main" val="2681372713"/>
                  </a:ext>
                </a:extLst>
              </a:tr>
            </a:tbl>
          </a:graphicData>
        </a:graphic>
      </p:graphicFrame>
    </p:spTree>
    <p:extLst>
      <p:ext uri="{BB962C8B-B14F-4D97-AF65-F5344CB8AC3E}">
        <p14:creationId xmlns:p14="http://schemas.microsoft.com/office/powerpoint/2010/main" val="3826338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A23F-3821-4CA2-A77F-35EB815C0588}"/>
              </a:ext>
            </a:extLst>
          </p:cNvPr>
          <p:cNvSpPr>
            <a:spLocks noGrp="1"/>
          </p:cNvSpPr>
          <p:nvPr>
            <p:ph type="title"/>
          </p:nvPr>
        </p:nvSpPr>
        <p:spPr/>
        <p:txBody>
          <a:bodyPr/>
          <a:lstStyle/>
          <a:p>
            <a:r>
              <a:rPr lang="fr-CA" dirty="0"/>
              <a:t>Flux des fonds – Renseignements sur l’orientation des marchés selon les FNB</a:t>
            </a:r>
          </a:p>
        </p:txBody>
      </p:sp>
      <p:sp>
        <p:nvSpPr>
          <p:cNvPr id="3" name="Slide Number Placeholder 2">
            <a:extLst>
              <a:ext uri="{FF2B5EF4-FFF2-40B4-BE49-F238E27FC236}">
                <a16:creationId xmlns:a16="http://schemas.microsoft.com/office/drawing/2014/main" id="{32D014E1-D3CE-4BC3-BC5A-3EA65BEF446D}"/>
              </a:ext>
            </a:extLst>
          </p:cNvPr>
          <p:cNvSpPr>
            <a:spLocks noGrp="1"/>
          </p:cNvSpPr>
          <p:nvPr>
            <p:ph type="sldNum" sz="quarter" idx="11"/>
          </p:nvPr>
        </p:nvSpPr>
        <p:spPr/>
        <p:txBody>
          <a:bodyPr/>
          <a:lstStyle/>
          <a:p>
            <a:pPr>
              <a:defRPr/>
            </a:pPr>
            <a:fld id="{A8C2AA5B-A104-014F-B9FD-226CAFC3787C}" type="slidenum">
              <a:rPr lang="en-US" smtClean="0"/>
              <a:pPr>
                <a:defRPr/>
              </a:pPr>
              <a:t>6</a:t>
            </a:fld>
            <a:endParaRPr lang="fr-CA" dirty="0"/>
          </a:p>
        </p:txBody>
      </p:sp>
      <p:sp>
        <p:nvSpPr>
          <p:cNvPr id="5" name="Text Placeholder 4">
            <a:extLst>
              <a:ext uri="{FF2B5EF4-FFF2-40B4-BE49-F238E27FC236}">
                <a16:creationId xmlns:a16="http://schemas.microsoft.com/office/drawing/2014/main" id="{98DCFD3C-3A15-49B2-BE48-A63E4730F32E}"/>
              </a:ext>
            </a:extLst>
          </p:cNvPr>
          <p:cNvSpPr>
            <a:spLocks noGrp="1"/>
          </p:cNvSpPr>
          <p:nvPr>
            <p:ph type="body" sz="quarter" idx="13"/>
          </p:nvPr>
        </p:nvSpPr>
        <p:spPr/>
        <p:txBody>
          <a:bodyPr/>
          <a:lstStyle/>
          <a:p>
            <a:endParaRPr lang="en-CA" dirty="0"/>
          </a:p>
        </p:txBody>
      </p:sp>
      <p:sp>
        <p:nvSpPr>
          <p:cNvPr id="8" name="Text Placeholder 4">
            <a:extLst>
              <a:ext uri="{FF2B5EF4-FFF2-40B4-BE49-F238E27FC236}">
                <a16:creationId xmlns:a16="http://schemas.microsoft.com/office/drawing/2014/main" id="{B35DF740-CCA0-459D-AA77-473DDB97DD6A}"/>
              </a:ext>
            </a:extLst>
          </p:cNvPr>
          <p:cNvSpPr txBox="1">
            <a:spLocks/>
          </p:cNvSpPr>
          <p:nvPr/>
        </p:nvSpPr>
        <p:spPr bwMode="auto">
          <a:xfrm>
            <a:off x="539552" y="5638800"/>
            <a:ext cx="8240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0" tIns="0" rIns="0" bIns="0" numCol="1" anchor="b"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a:t>Source : BMO Gestion mondiale d’actifs, en date de janvier 2020.</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84784"/>
            <a:ext cx="7023155" cy="386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1546860" y="1628800"/>
            <a:ext cx="6309360" cy="360040"/>
          </a:xfrm>
          <a:prstGeom prst="rect">
            <a:avLst/>
          </a:prstGeom>
          <a:solidFill>
            <a:schemeClr val="bg1"/>
          </a:solidFill>
        </p:spPr>
        <p:txBody>
          <a:bodyPr wrap="none" lIns="0" tIns="0" rIns="0" bIns="0" rtlCol="0">
            <a:noAutofit/>
          </a:bodyPr>
          <a:lstStyle/>
          <a:p>
            <a:pPr algn="ctr">
              <a:spcBef>
                <a:spcPts val="1000"/>
              </a:spcBef>
            </a:pPr>
            <a:r>
              <a:rPr lang="fr-CA" sz="2000" dirty="0">
                <a:solidFill>
                  <a:srgbClr val="0079C1"/>
                </a:solidFill>
                <a:latin typeface="Dax Offc Pro" panose="020B0504030101020102" pitchFamily="34" charset="0"/>
              </a:rPr>
              <a:t>TYPES ET DURÉE DES TITRES DE CRÉANCE</a:t>
            </a:r>
            <a:endParaRPr lang="fr-CA" sz="2000" dirty="0">
              <a:solidFill>
                <a:srgbClr val="0079C1"/>
              </a:solidFill>
              <a:latin typeface="Dax Offc Pro" panose="020B0504030101020102" pitchFamily="34" charset="0"/>
              <a:cs typeface="Arial"/>
            </a:endParaRPr>
          </a:p>
        </p:txBody>
      </p:sp>
      <p:sp>
        <p:nvSpPr>
          <p:cNvPr id="10" name="ZoneTexte 9"/>
          <p:cNvSpPr txBox="1"/>
          <p:nvPr/>
        </p:nvSpPr>
        <p:spPr>
          <a:xfrm>
            <a:off x="3967895" y="2000473"/>
            <a:ext cx="1312070" cy="279648"/>
          </a:xfrm>
          <a:prstGeom prst="rect">
            <a:avLst/>
          </a:prstGeom>
          <a:solidFill>
            <a:schemeClr val="bg1"/>
          </a:solidFill>
        </p:spPr>
        <p:txBody>
          <a:bodyPr wrap="none" lIns="0" tIns="0" rIns="0" bIns="0" rtlCol="0">
            <a:noAutofit/>
          </a:bodyPr>
          <a:lstStyle/>
          <a:p>
            <a:pPr algn="ctr">
              <a:spcBef>
                <a:spcPts val="1000"/>
              </a:spcBef>
            </a:pPr>
            <a:r>
              <a:rPr lang="fr-CA" sz="1200" b="1" dirty="0">
                <a:solidFill>
                  <a:schemeClr val="tx1">
                    <a:lumMod val="65000"/>
                    <a:lumOff val="35000"/>
                  </a:schemeClr>
                </a:solidFill>
                <a:latin typeface="Dax Offc Pro" panose="020B0504030101020102" pitchFamily="34" charset="0"/>
              </a:rPr>
              <a:t>D’un mois à l’autre</a:t>
            </a:r>
            <a:endParaRPr lang="fr-CA" sz="1200" b="1" dirty="0">
              <a:solidFill>
                <a:schemeClr val="tx1">
                  <a:lumMod val="65000"/>
                  <a:lumOff val="35000"/>
                </a:schemeClr>
              </a:solidFill>
              <a:latin typeface="Dax Offc Pro" panose="020B0504030101020102" pitchFamily="34" charset="0"/>
              <a:cs typeface="Arial"/>
            </a:endParaRPr>
          </a:p>
        </p:txBody>
      </p:sp>
      <p:sp>
        <p:nvSpPr>
          <p:cNvPr id="11" name="ZoneTexte 10"/>
          <p:cNvSpPr txBox="1"/>
          <p:nvPr/>
        </p:nvSpPr>
        <p:spPr>
          <a:xfrm>
            <a:off x="3968476" y="3672252"/>
            <a:ext cx="1143744" cy="279648"/>
          </a:xfrm>
          <a:prstGeom prst="rect">
            <a:avLst/>
          </a:prstGeom>
          <a:solidFill>
            <a:schemeClr val="bg1"/>
          </a:solidFill>
        </p:spPr>
        <p:txBody>
          <a:bodyPr wrap="none" lIns="0" tIns="0" rIns="0" bIns="0" rtlCol="0">
            <a:noAutofit/>
          </a:bodyPr>
          <a:lstStyle/>
          <a:p>
            <a:pPr algn="r">
              <a:spcBef>
                <a:spcPts val="1000"/>
              </a:spcBef>
            </a:pPr>
            <a:r>
              <a:rPr lang="fr-CA" sz="1200" b="1" dirty="0">
                <a:solidFill>
                  <a:schemeClr val="tx1">
                    <a:lumMod val="65000"/>
                    <a:lumOff val="35000"/>
                  </a:schemeClr>
                </a:solidFill>
                <a:latin typeface="Dax Offc Pro" panose="020B0504030101020102" pitchFamily="34" charset="0"/>
              </a:rPr>
              <a:t>Sur 12 mois</a:t>
            </a:r>
            <a:endParaRPr lang="fr-CA" sz="1200" b="1" dirty="0">
              <a:solidFill>
                <a:schemeClr val="tx1">
                  <a:lumMod val="65000"/>
                  <a:lumOff val="35000"/>
                </a:schemeClr>
              </a:solidFill>
              <a:latin typeface="Dax Offc Pro" panose="020B0504030101020102" pitchFamily="34" charset="0"/>
              <a:cs typeface="Arial"/>
            </a:endParaRPr>
          </a:p>
        </p:txBody>
      </p:sp>
      <p:sp>
        <p:nvSpPr>
          <p:cNvPr id="12" name="ZoneTexte 11"/>
          <p:cNvSpPr txBox="1"/>
          <p:nvPr/>
        </p:nvSpPr>
        <p:spPr>
          <a:xfrm>
            <a:off x="120768" y="2483065"/>
            <a:ext cx="1386495" cy="795337"/>
          </a:xfrm>
          <a:prstGeom prst="rect">
            <a:avLst/>
          </a:prstGeom>
          <a:solidFill>
            <a:schemeClr val="bg1"/>
          </a:solidFill>
        </p:spPr>
        <p:txBody>
          <a:bodyPr wrap="none" lIns="0" tIns="0" rIns="0" bIns="0" rtlCol="0">
            <a:noAutofit/>
          </a:bodyPr>
          <a:lstStyle/>
          <a:p>
            <a:pPr algn="r"/>
            <a:r>
              <a:rPr lang="fr-CA" sz="1200" dirty="0">
                <a:solidFill>
                  <a:schemeClr val="tx1">
                    <a:lumMod val="65000"/>
                    <a:lumOff val="35000"/>
                  </a:schemeClr>
                </a:solidFill>
                <a:latin typeface="Dax Offc Pro" panose="020B0504030101020102" pitchFamily="34" charset="0"/>
              </a:rPr>
              <a:t>Toute la durée</a:t>
            </a:r>
          </a:p>
          <a:p>
            <a:pPr algn="r"/>
            <a:r>
              <a:rPr lang="fr-CA" sz="1200" dirty="0">
                <a:solidFill>
                  <a:schemeClr val="tx1">
                    <a:lumMod val="65000"/>
                    <a:lumOff val="35000"/>
                  </a:schemeClr>
                </a:solidFill>
                <a:latin typeface="Dax Offc Pro" panose="020B0504030101020102" pitchFamily="34" charset="0"/>
              </a:rPr>
              <a:t>Longue</a:t>
            </a:r>
          </a:p>
          <a:p>
            <a:pPr algn="r"/>
            <a:r>
              <a:rPr lang="fr-CA" sz="1200" dirty="0">
                <a:solidFill>
                  <a:schemeClr val="tx1">
                    <a:lumMod val="65000"/>
                    <a:lumOff val="35000"/>
                  </a:schemeClr>
                </a:solidFill>
                <a:latin typeface="Dax Offc Pro" panose="020B0504030101020102" pitchFamily="34" charset="0"/>
              </a:rPr>
              <a:t>Moyenne</a:t>
            </a:r>
            <a:endParaRPr lang="fr-CA" sz="1200" dirty="0">
              <a:solidFill>
                <a:schemeClr val="tx1">
                  <a:lumMod val="65000"/>
                  <a:lumOff val="35000"/>
                </a:schemeClr>
              </a:solidFill>
              <a:latin typeface="Dax Offc Pro" panose="020B0504030101020102" pitchFamily="34" charset="0"/>
              <a:cs typeface="Arial"/>
            </a:endParaRPr>
          </a:p>
          <a:p>
            <a:pPr algn="r"/>
            <a:r>
              <a:rPr lang="fr-CA" sz="1200" dirty="0">
                <a:solidFill>
                  <a:schemeClr val="tx1">
                    <a:lumMod val="65000"/>
                    <a:lumOff val="35000"/>
                  </a:schemeClr>
                </a:solidFill>
                <a:latin typeface="Dax Offc Pro" panose="020B0504030101020102" pitchFamily="34" charset="0"/>
              </a:rPr>
              <a:t>Courte</a:t>
            </a:r>
          </a:p>
          <a:p>
            <a:pPr algn="r"/>
            <a:endParaRPr lang="fr-CA" sz="1200" dirty="0">
              <a:solidFill>
                <a:schemeClr val="tx1">
                  <a:lumMod val="65000"/>
                  <a:lumOff val="35000"/>
                </a:schemeClr>
              </a:solidFill>
              <a:latin typeface="Dax Offc Pro" panose="020B0504030101020102" pitchFamily="34" charset="0"/>
              <a:cs typeface="Arial"/>
            </a:endParaRPr>
          </a:p>
        </p:txBody>
      </p:sp>
      <p:graphicFrame>
        <p:nvGraphicFramePr>
          <p:cNvPr id="13" name="Espace réservé du contenu 6"/>
          <p:cNvGraphicFramePr>
            <a:graphicFrameLocks/>
          </p:cNvGraphicFramePr>
          <p:nvPr>
            <p:extLst>
              <p:ext uri="{D42A27DB-BD31-4B8C-83A1-F6EECF244321}">
                <p14:modId xmlns:p14="http://schemas.microsoft.com/office/powerpoint/2010/main" val="3336897388"/>
              </p:ext>
            </p:extLst>
          </p:nvPr>
        </p:nvGraphicFramePr>
        <p:xfrm>
          <a:off x="1563563" y="3254782"/>
          <a:ext cx="6192690" cy="243840"/>
        </p:xfrm>
        <a:graphic>
          <a:graphicData uri="http://schemas.openxmlformats.org/drawingml/2006/table">
            <a:tbl>
              <a:tblPr firstRow="1" bandRow="1">
                <a:tableStyleId>{5C22544A-7EE6-4342-B048-85BDC9FD1C3A}</a:tableStyleId>
              </a:tblPr>
              <a:tblGrid>
                <a:gridCol w="2064230">
                  <a:extLst>
                    <a:ext uri="{9D8B030D-6E8A-4147-A177-3AD203B41FA5}">
                      <a16:colId xmlns:a16="http://schemas.microsoft.com/office/drawing/2014/main" val="3171326420"/>
                    </a:ext>
                  </a:extLst>
                </a:gridCol>
                <a:gridCol w="2064230">
                  <a:extLst>
                    <a:ext uri="{9D8B030D-6E8A-4147-A177-3AD203B41FA5}">
                      <a16:colId xmlns:a16="http://schemas.microsoft.com/office/drawing/2014/main" val="448618507"/>
                    </a:ext>
                  </a:extLst>
                </a:gridCol>
                <a:gridCol w="2064230">
                  <a:extLst>
                    <a:ext uri="{9D8B030D-6E8A-4147-A177-3AD203B41FA5}">
                      <a16:colId xmlns:a16="http://schemas.microsoft.com/office/drawing/2014/main" val="3079488921"/>
                    </a:ext>
                  </a:extLst>
                </a:gridCol>
              </a:tblGrid>
              <a:tr h="197768">
                <a:tc>
                  <a:txBody>
                    <a:bodyPr/>
                    <a:lstStyle/>
                    <a:p>
                      <a:pPr algn="ctr"/>
                      <a:r>
                        <a:rPr lang="fr-CA" sz="1000" dirty="0">
                          <a:solidFill>
                            <a:schemeClr val="tx1">
                              <a:lumMod val="65000"/>
                              <a:lumOff val="35000"/>
                            </a:schemeClr>
                          </a:solidFill>
                          <a:latin typeface="Dax Offc Pro" panose="020B0504030101020102" pitchFamily="34" charset="0"/>
                        </a:rPr>
                        <a:t>Valeur globale</a:t>
                      </a:r>
                      <a:r>
                        <a:rPr sz="1000" dirty="0">
                          <a:latin typeface="Dax Offc Pro" panose="020B0504030101020102" pitchFamily="34" charset="0"/>
                        </a:rPr>
                        <a:t> </a:t>
                      </a:r>
                      <a:endParaRPr lang="fr-CA" sz="1000" dirty="0">
                        <a:solidFill>
                          <a:schemeClr val="tx1">
                            <a:lumMod val="65000"/>
                            <a:lumOff val="35000"/>
                          </a:schemeClr>
                        </a:solidFill>
                        <a:latin typeface="Dax Offc Pro" panose="020B0504030101020102" pitchFamily="34" charset="0"/>
                      </a:endParaRP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Sociétés</a:t>
                      </a:r>
                      <a:r>
                        <a:rPr sz="1000" dirty="0">
                          <a:latin typeface="Dax Offc Pro" panose="020B0504030101020102" pitchFamily="34" charset="0"/>
                        </a:rPr>
                        <a:t> </a:t>
                      </a:r>
                      <a:endParaRPr lang="fr-CA" sz="1000" dirty="0">
                        <a:solidFill>
                          <a:schemeClr val="tx1">
                            <a:lumMod val="65000"/>
                            <a:lumOff val="35000"/>
                          </a:schemeClr>
                        </a:solidFill>
                        <a:latin typeface="Dax Offc Pro" panose="020B0504030101020102" pitchFamily="34" charset="0"/>
                      </a:endParaRP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Gouvernement</a:t>
                      </a:r>
                      <a:r>
                        <a:rPr sz="1000" dirty="0">
                          <a:latin typeface="Dax Offc Pro" panose="020B0504030101020102" pitchFamily="34" charset="0"/>
                        </a:rPr>
                        <a:t> </a:t>
                      </a:r>
                      <a:endParaRPr lang="fr-CA" sz="1000" dirty="0">
                        <a:solidFill>
                          <a:schemeClr val="tx1">
                            <a:lumMod val="65000"/>
                            <a:lumOff val="35000"/>
                          </a:schemeClr>
                        </a:solidFill>
                        <a:latin typeface="Dax Offc Pro" panose="020B0504030101020102" pitchFamily="34" charset="0"/>
                      </a:endParaRPr>
                    </a:p>
                  </a:txBody>
                  <a:tcPr>
                    <a:solidFill>
                      <a:schemeClr val="bg1"/>
                    </a:solidFill>
                  </a:tcPr>
                </a:tc>
                <a:extLst>
                  <a:ext uri="{0D108BD9-81ED-4DB2-BD59-A6C34878D82A}">
                    <a16:rowId xmlns:a16="http://schemas.microsoft.com/office/drawing/2014/main" val="2681372713"/>
                  </a:ext>
                </a:extLst>
              </a:tr>
            </a:tbl>
          </a:graphicData>
        </a:graphic>
      </p:graphicFrame>
      <p:graphicFrame>
        <p:nvGraphicFramePr>
          <p:cNvPr id="14" name="Espace réservé du contenu 6"/>
          <p:cNvGraphicFramePr>
            <a:graphicFrameLocks/>
          </p:cNvGraphicFramePr>
          <p:nvPr>
            <p:extLst>
              <p:ext uri="{D42A27DB-BD31-4B8C-83A1-F6EECF244321}">
                <p14:modId xmlns:p14="http://schemas.microsoft.com/office/powerpoint/2010/main" val="510347109"/>
              </p:ext>
            </p:extLst>
          </p:nvPr>
        </p:nvGraphicFramePr>
        <p:xfrm>
          <a:off x="1563563" y="4884528"/>
          <a:ext cx="6192690" cy="243840"/>
        </p:xfrm>
        <a:graphic>
          <a:graphicData uri="http://schemas.openxmlformats.org/drawingml/2006/table">
            <a:tbl>
              <a:tblPr firstRow="1" bandRow="1">
                <a:tableStyleId>{5C22544A-7EE6-4342-B048-85BDC9FD1C3A}</a:tableStyleId>
              </a:tblPr>
              <a:tblGrid>
                <a:gridCol w="2064230">
                  <a:extLst>
                    <a:ext uri="{9D8B030D-6E8A-4147-A177-3AD203B41FA5}">
                      <a16:colId xmlns:a16="http://schemas.microsoft.com/office/drawing/2014/main" val="3171326420"/>
                    </a:ext>
                  </a:extLst>
                </a:gridCol>
                <a:gridCol w="2064230">
                  <a:extLst>
                    <a:ext uri="{9D8B030D-6E8A-4147-A177-3AD203B41FA5}">
                      <a16:colId xmlns:a16="http://schemas.microsoft.com/office/drawing/2014/main" val="448618507"/>
                    </a:ext>
                  </a:extLst>
                </a:gridCol>
                <a:gridCol w="2064230">
                  <a:extLst>
                    <a:ext uri="{9D8B030D-6E8A-4147-A177-3AD203B41FA5}">
                      <a16:colId xmlns:a16="http://schemas.microsoft.com/office/drawing/2014/main" val="3079488921"/>
                    </a:ext>
                  </a:extLst>
                </a:gridCol>
              </a:tblGrid>
              <a:tr h="197768">
                <a:tc>
                  <a:txBody>
                    <a:bodyPr/>
                    <a:lstStyle/>
                    <a:p>
                      <a:pPr algn="ctr"/>
                      <a:r>
                        <a:rPr lang="fr-CA" sz="1000" dirty="0">
                          <a:solidFill>
                            <a:schemeClr val="tx1">
                              <a:lumMod val="65000"/>
                              <a:lumOff val="35000"/>
                            </a:schemeClr>
                          </a:solidFill>
                          <a:latin typeface="Dax Offc Pro" panose="020B0504030101020102" pitchFamily="34" charset="0"/>
                        </a:rPr>
                        <a:t>Valeur globale</a:t>
                      </a:r>
                      <a:r>
                        <a:rPr sz="1000" dirty="0">
                          <a:latin typeface="Dax Offc Pro" panose="020B0504030101020102" pitchFamily="34" charset="0"/>
                        </a:rPr>
                        <a:t> </a:t>
                      </a:r>
                      <a:endParaRPr lang="fr-CA" sz="1000" dirty="0">
                        <a:solidFill>
                          <a:schemeClr val="tx1">
                            <a:lumMod val="65000"/>
                            <a:lumOff val="35000"/>
                          </a:schemeClr>
                        </a:solidFill>
                        <a:latin typeface="Dax Offc Pro" panose="020B0504030101020102" pitchFamily="34" charset="0"/>
                      </a:endParaRP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Sociétés</a:t>
                      </a:r>
                      <a:r>
                        <a:rPr sz="1000" dirty="0">
                          <a:latin typeface="Dax Offc Pro" panose="020B0504030101020102" pitchFamily="34" charset="0"/>
                        </a:rPr>
                        <a:t> </a:t>
                      </a:r>
                      <a:endParaRPr lang="fr-CA" sz="1000" dirty="0">
                        <a:solidFill>
                          <a:schemeClr val="tx1">
                            <a:lumMod val="65000"/>
                            <a:lumOff val="35000"/>
                          </a:schemeClr>
                        </a:solidFill>
                        <a:latin typeface="Dax Offc Pro" panose="020B0504030101020102" pitchFamily="34" charset="0"/>
                      </a:endParaRPr>
                    </a:p>
                  </a:txBody>
                  <a:tcPr>
                    <a:solidFill>
                      <a:schemeClr val="bg1"/>
                    </a:solidFill>
                  </a:tcPr>
                </a:tc>
                <a:tc>
                  <a:txBody>
                    <a:bodyPr/>
                    <a:lstStyle/>
                    <a:p>
                      <a:pPr algn="ctr"/>
                      <a:r>
                        <a:rPr lang="fr-CA" sz="1000" dirty="0">
                          <a:solidFill>
                            <a:schemeClr val="tx1">
                              <a:lumMod val="65000"/>
                              <a:lumOff val="35000"/>
                            </a:schemeClr>
                          </a:solidFill>
                          <a:latin typeface="Dax Offc Pro" panose="020B0504030101020102" pitchFamily="34" charset="0"/>
                        </a:rPr>
                        <a:t>Gouvernement</a:t>
                      </a:r>
                      <a:r>
                        <a:rPr sz="1000" dirty="0">
                          <a:latin typeface="Dax Offc Pro" panose="020B0504030101020102" pitchFamily="34" charset="0"/>
                        </a:rPr>
                        <a:t> </a:t>
                      </a:r>
                      <a:endParaRPr lang="fr-CA" sz="1000" dirty="0">
                        <a:solidFill>
                          <a:schemeClr val="tx1">
                            <a:lumMod val="65000"/>
                            <a:lumOff val="35000"/>
                          </a:schemeClr>
                        </a:solidFill>
                        <a:latin typeface="Dax Offc Pro" panose="020B0504030101020102" pitchFamily="34" charset="0"/>
                      </a:endParaRPr>
                    </a:p>
                  </a:txBody>
                  <a:tcPr>
                    <a:solidFill>
                      <a:schemeClr val="bg1"/>
                    </a:solidFill>
                  </a:tcPr>
                </a:tc>
                <a:extLst>
                  <a:ext uri="{0D108BD9-81ED-4DB2-BD59-A6C34878D82A}">
                    <a16:rowId xmlns:a16="http://schemas.microsoft.com/office/drawing/2014/main" val="2681372713"/>
                  </a:ext>
                </a:extLst>
              </a:tr>
            </a:tbl>
          </a:graphicData>
        </a:graphic>
      </p:graphicFrame>
      <p:sp>
        <p:nvSpPr>
          <p:cNvPr id="15" name="ZoneTexte 15"/>
          <p:cNvSpPr txBox="1"/>
          <p:nvPr/>
        </p:nvSpPr>
        <p:spPr>
          <a:xfrm>
            <a:off x="120768" y="4110582"/>
            <a:ext cx="1386495" cy="795337"/>
          </a:xfrm>
          <a:prstGeom prst="rect">
            <a:avLst/>
          </a:prstGeom>
          <a:solidFill>
            <a:schemeClr val="bg1"/>
          </a:solidFill>
        </p:spPr>
        <p:txBody>
          <a:bodyPr wrap="none" lIns="0" tIns="0" rIns="0" bIns="0" rtlCol="0">
            <a:noAutofit/>
          </a:bodyPr>
          <a:lstStyle/>
          <a:p>
            <a:pPr algn="r"/>
            <a:r>
              <a:rPr lang="fr-CA" sz="1200" dirty="0">
                <a:solidFill>
                  <a:schemeClr val="tx1">
                    <a:lumMod val="65000"/>
                    <a:lumOff val="35000"/>
                  </a:schemeClr>
                </a:solidFill>
                <a:latin typeface="Dax Offc Pro" panose="020B0504030101020102" pitchFamily="34" charset="0"/>
              </a:rPr>
              <a:t>Toute la durée</a:t>
            </a:r>
          </a:p>
          <a:p>
            <a:pPr algn="r"/>
            <a:r>
              <a:rPr lang="fr-CA" sz="1200" dirty="0">
                <a:solidFill>
                  <a:schemeClr val="tx1">
                    <a:lumMod val="65000"/>
                    <a:lumOff val="35000"/>
                  </a:schemeClr>
                </a:solidFill>
                <a:latin typeface="Dax Offc Pro" panose="020B0504030101020102" pitchFamily="34" charset="0"/>
              </a:rPr>
              <a:t>Longue</a:t>
            </a:r>
          </a:p>
          <a:p>
            <a:pPr algn="r"/>
            <a:r>
              <a:rPr lang="fr-CA" sz="1200" dirty="0">
                <a:solidFill>
                  <a:schemeClr val="tx1">
                    <a:lumMod val="65000"/>
                    <a:lumOff val="35000"/>
                  </a:schemeClr>
                </a:solidFill>
                <a:latin typeface="Dax Offc Pro" panose="020B0504030101020102" pitchFamily="34" charset="0"/>
              </a:rPr>
              <a:t>Moyenne</a:t>
            </a:r>
            <a:endParaRPr lang="fr-CA" sz="1200" dirty="0">
              <a:solidFill>
                <a:schemeClr val="tx1">
                  <a:lumMod val="65000"/>
                  <a:lumOff val="35000"/>
                </a:schemeClr>
              </a:solidFill>
              <a:latin typeface="Dax Offc Pro" panose="020B0504030101020102" pitchFamily="34" charset="0"/>
              <a:cs typeface="Arial"/>
            </a:endParaRPr>
          </a:p>
          <a:p>
            <a:pPr algn="r"/>
            <a:r>
              <a:rPr lang="fr-CA" sz="1200" dirty="0">
                <a:solidFill>
                  <a:schemeClr val="tx1">
                    <a:lumMod val="65000"/>
                    <a:lumOff val="35000"/>
                  </a:schemeClr>
                </a:solidFill>
                <a:latin typeface="Dax Offc Pro" panose="020B0504030101020102" pitchFamily="34" charset="0"/>
              </a:rPr>
              <a:t>Courte</a:t>
            </a:r>
          </a:p>
          <a:p>
            <a:pPr algn="r"/>
            <a:endParaRPr lang="fr-CA" sz="1200" dirty="0">
              <a:solidFill>
                <a:schemeClr val="tx1">
                  <a:lumMod val="65000"/>
                  <a:lumOff val="35000"/>
                </a:schemeClr>
              </a:solidFill>
              <a:latin typeface="Dax Offc Pro" panose="020B0504030101020102" pitchFamily="34" charset="0"/>
              <a:cs typeface="Arial"/>
            </a:endParaRPr>
          </a:p>
        </p:txBody>
      </p:sp>
    </p:spTree>
    <p:extLst>
      <p:ext uri="{BB962C8B-B14F-4D97-AF65-F5344CB8AC3E}">
        <p14:creationId xmlns:p14="http://schemas.microsoft.com/office/powerpoint/2010/main" val="377216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FNB BMO et ensemble du secteur</a:t>
            </a:r>
            <a:endParaRPr lang="fr-CA" dirty="0"/>
          </a:p>
        </p:txBody>
      </p:sp>
      <p:sp>
        <p:nvSpPr>
          <p:cNvPr id="4" name="Slide Number Placeholder 3"/>
          <p:cNvSpPr>
            <a:spLocks noGrp="1"/>
          </p:cNvSpPr>
          <p:nvPr>
            <p:ph type="sldNum" sz="quarter" idx="12"/>
          </p:nvPr>
        </p:nvSpPr>
        <p:spPr/>
        <p:txBody>
          <a:bodyPr/>
          <a:lstStyle/>
          <a:p>
            <a:fld id="{86AB923B-19CD-554A-A7CB-5C782A182CEF}" type="slidenum">
              <a:rPr lang="en-US" smtClean="0">
                <a:solidFill>
                  <a:prstClr val="black"/>
                </a:solidFill>
              </a:rPr>
              <a:pPr/>
              <a:t>7</a:t>
            </a:fld>
            <a:endParaRPr lang="fr-CA" dirty="0">
              <a:solidFill>
                <a:prstClr val="black"/>
              </a:solidFill>
            </a:endParaRPr>
          </a:p>
        </p:txBody>
      </p:sp>
      <p:grpSp>
        <p:nvGrpSpPr>
          <p:cNvPr id="37" name="Group 36"/>
          <p:cNvGrpSpPr/>
          <p:nvPr/>
        </p:nvGrpSpPr>
        <p:grpSpPr>
          <a:xfrm>
            <a:off x="25014" y="1179622"/>
            <a:ext cx="880264" cy="617376"/>
            <a:chOff x="5315246" y="2765781"/>
            <a:chExt cx="870158" cy="627433"/>
          </a:xfrm>
        </p:grpSpPr>
        <p:sp>
          <p:nvSpPr>
            <p:cNvPr id="38" name="Oval 37"/>
            <p:cNvSpPr>
              <a:spLocks noChangeAspect="1"/>
            </p:cNvSpPr>
            <p:nvPr/>
          </p:nvSpPr>
          <p:spPr>
            <a:xfrm>
              <a:off x="5438097" y="2765781"/>
              <a:ext cx="627433" cy="627433"/>
            </a:xfrm>
            <a:prstGeom prst="ellipse">
              <a:avLst/>
            </a:prstGeom>
            <a:solidFill>
              <a:srgbClr val="0070C0"/>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000" dirty="0">
                <a:solidFill>
                  <a:prstClr val="white"/>
                </a:solidFill>
              </a:endParaRPr>
            </a:p>
          </p:txBody>
        </p:sp>
        <p:sp>
          <p:nvSpPr>
            <p:cNvPr id="39" name="Content Placeholder 36"/>
            <p:cNvSpPr txBox="1">
              <a:spLocks/>
            </p:cNvSpPr>
            <p:nvPr/>
          </p:nvSpPr>
          <p:spPr>
            <a:xfrm>
              <a:off x="5315246" y="2943789"/>
              <a:ext cx="870158" cy="250232"/>
            </a:xfrm>
            <a:prstGeom prst="rect">
              <a:avLst/>
            </a:prstGeom>
          </p:spPr>
          <p:txBody>
            <a:bodyPr vert="horz" wrap="square" lIns="91440" tIns="45720" rIns="91440" bIns="45720" rtlCol="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SzPct val="80000"/>
                <a:buFont typeface="Arial"/>
                <a:buNone/>
              </a:pPr>
              <a:r>
                <a:rPr lang="fr-CA" sz="1000" b="1" dirty="0">
                  <a:solidFill>
                    <a:prstClr val="white"/>
                  </a:solidFill>
                  <a:latin typeface="Arial" panose="020B0604020202020204" pitchFamily="34" charset="0"/>
                </a:rPr>
                <a:t>Premier</a:t>
              </a:r>
              <a:endParaRPr lang="fr-CA" sz="700" dirty="0">
                <a:solidFill>
                  <a:prstClr val="white"/>
                </a:solidFill>
                <a:latin typeface="Arial" panose="020B0604020202020204" pitchFamily="34" charset="0"/>
                <a:cs typeface="Arial" panose="020B0604020202020204" pitchFamily="34" charset="0"/>
              </a:endParaRPr>
            </a:p>
          </p:txBody>
        </p:sp>
      </p:grpSp>
      <p:sp>
        <p:nvSpPr>
          <p:cNvPr id="41" name="Content Placeholder 36"/>
          <p:cNvSpPr txBox="1">
            <a:spLocks/>
          </p:cNvSpPr>
          <p:nvPr/>
        </p:nvSpPr>
        <p:spPr>
          <a:xfrm>
            <a:off x="864695" y="1241845"/>
            <a:ext cx="2396571" cy="523220"/>
          </a:xfrm>
          <a:prstGeom prst="rect">
            <a:avLst/>
          </a:prstGeom>
        </p:spPr>
        <p:txBody>
          <a:bodyPr vert="horz" wrap="square" lIns="91440" tIns="45720" rIns="91440" bIns="45720" rtlCol="0" anchor="ctr" anchorCtr="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80000"/>
              <a:buFont typeface="Arial"/>
              <a:buNone/>
            </a:pPr>
            <a:r>
              <a:rPr lang="fr-CA" sz="1400" dirty="0">
                <a:solidFill>
                  <a:srgbClr val="323232"/>
                </a:solidFill>
                <a:latin typeface="Arial" panose="020B0604020202020204" pitchFamily="34" charset="0"/>
              </a:rPr>
              <a:t>pour les nouveaux actifs nets au Canada 9 ans de suite</a:t>
            </a:r>
            <a:r>
              <a:rPr lang="fr-CA" sz="1400" baseline="30000" dirty="0">
                <a:solidFill>
                  <a:srgbClr val="323232"/>
                </a:solidFill>
                <a:latin typeface="Arial" panose="020B0604020202020204" pitchFamily="34" charset="0"/>
              </a:rPr>
              <a:t>1</a:t>
            </a:r>
          </a:p>
        </p:txBody>
      </p:sp>
      <p:sp>
        <p:nvSpPr>
          <p:cNvPr id="46" name="TextBox 45"/>
          <p:cNvSpPr txBox="1"/>
          <p:nvPr/>
        </p:nvSpPr>
        <p:spPr>
          <a:xfrm>
            <a:off x="325506" y="5877272"/>
            <a:ext cx="9144000" cy="246221"/>
          </a:xfrm>
          <a:prstGeom prst="rect">
            <a:avLst/>
          </a:prstGeom>
          <a:noFill/>
        </p:spPr>
        <p:txBody>
          <a:bodyPr wrap="square" rtlCol="0">
            <a:spAutoFit/>
          </a:bodyPr>
          <a:lstStyle/>
          <a:p>
            <a:r>
              <a:rPr lang="fr-CA" sz="1000" baseline="30000" dirty="0">
                <a:latin typeface="Arial" panose="020B0604020202020204" pitchFamily="34" charset="0"/>
              </a:rPr>
              <a:t>1</a:t>
            </a:r>
            <a:r>
              <a:rPr lang="fr-CA" sz="1000" dirty="0">
                <a:latin typeface="Arial" panose="020B0604020202020204" pitchFamily="34" charset="0"/>
              </a:rPr>
              <a:t> Bloomberg, décembre 2019. </a:t>
            </a:r>
            <a:r>
              <a:rPr lang="fr-CA" sz="1000" baseline="30000" dirty="0">
                <a:latin typeface="Arial" panose="020B0604020202020204" pitchFamily="34" charset="0"/>
              </a:rPr>
              <a:t>2</a:t>
            </a:r>
            <a:r>
              <a:rPr lang="fr-CA" sz="1000" dirty="0">
                <a:latin typeface="Arial" panose="020B0604020202020204" pitchFamily="34" charset="0"/>
              </a:rPr>
              <a:t> ETFGI, décembre 2019.  </a:t>
            </a:r>
            <a:r>
              <a:rPr lang="fr-CA" sz="1000" baseline="30000" dirty="0">
                <a:latin typeface="Arial" panose="020B0604020202020204" pitchFamily="34" charset="0"/>
              </a:rPr>
              <a:t>3</a:t>
            </a:r>
            <a:r>
              <a:rPr lang="fr-CA" sz="1000" dirty="0"/>
              <a:t> Rapport d’évaluation des PRI 2019.</a:t>
            </a:r>
            <a:endParaRPr lang="fr-CA" sz="1000" dirty="0">
              <a:latin typeface="Arial" panose="020B0604020202020204" pitchFamily="34" charset="0"/>
              <a:cs typeface="Arial" panose="020B0604020202020204" pitchFamily="34" charset="0"/>
            </a:endParaRPr>
          </a:p>
        </p:txBody>
      </p:sp>
      <p:grpSp>
        <p:nvGrpSpPr>
          <p:cNvPr id="50" name="Group 49"/>
          <p:cNvGrpSpPr/>
          <p:nvPr/>
        </p:nvGrpSpPr>
        <p:grpSpPr>
          <a:xfrm>
            <a:off x="6352883" y="1199105"/>
            <a:ext cx="880264" cy="617376"/>
            <a:chOff x="5346126" y="2033868"/>
            <a:chExt cx="870158" cy="627433"/>
          </a:xfrm>
        </p:grpSpPr>
        <p:sp>
          <p:nvSpPr>
            <p:cNvPr id="51" name="Oval 50"/>
            <p:cNvSpPr>
              <a:spLocks noChangeAspect="1"/>
            </p:cNvSpPr>
            <p:nvPr/>
          </p:nvSpPr>
          <p:spPr>
            <a:xfrm>
              <a:off x="5438097" y="2033868"/>
              <a:ext cx="627433" cy="627433"/>
            </a:xfrm>
            <a:prstGeom prst="ellipse">
              <a:avLst/>
            </a:prstGeom>
            <a:solidFill>
              <a:srgbClr val="0070C0"/>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dirty="0">
                <a:solidFill>
                  <a:prstClr val="white"/>
                </a:solidFill>
              </a:endParaRPr>
            </a:p>
          </p:txBody>
        </p:sp>
        <p:sp>
          <p:nvSpPr>
            <p:cNvPr id="52" name="Content Placeholder 36"/>
            <p:cNvSpPr txBox="1">
              <a:spLocks/>
            </p:cNvSpPr>
            <p:nvPr/>
          </p:nvSpPr>
          <p:spPr>
            <a:xfrm>
              <a:off x="5346126" y="2142639"/>
              <a:ext cx="870158" cy="258052"/>
            </a:xfrm>
            <a:prstGeom prst="rect">
              <a:avLst/>
            </a:prstGeom>
          </p:spPr>
          <p:txBody>
            <a:bodyPr vert="horz" wrap="square" lIns="91440" tIns="45720" rIns="91440" bIns="45720" rtlCol="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SzPct val="80000"/>
                <a:buFont typeface="Arial"/>
                <a:buNone/>
              </a:pPr>
              <a:endParaRPr lang="en-CA" sz="1050" dirty="0">
                <a:solidFill>
                  <a:prstClr val="white"/>
                </a:solidFill>
                <a:latin typeface="Arial" panose="020B0604020202020204" pitchFamily="34" charset="0"/>
                <a:cs typeface="Arial" panose="020B0604020202020204" pitchFamily="34" charset="0"/>
              </a:endParaRPr>
            </a:p>
          </p:txBody>
        </p:sp>
      </p:grpSp>
      <p:sp>
        <p:nvSpPr>
          <p:cNvPr id="53" name="TextBox 52"/>
          <p:cNvSpPr txBox="1"/>
          <p:nvPr/>
        </p:nvSpPr>
        <p:spPr>
          <a:xfrm>
            <a:off x="3172549" y="2090962"/>
            <a:ext cx="850472" cy="307777"/>
          </a:xfrm>
          <a:prstGeom prst="rect">
            <a:avLst/>
          </a:prstGeom>
          <a:noFill/>
        </p:spPr>
        <p:txBody>
          <a:bodyPr wrap="square" rtlCol="0">
            <a:spAutoFit/>
          </a:bodyPr>
          <a:lstStyle/>
          <a:p>
            <a:pPr algn="ctr"/>
            <a:r>
              <a:rPr lang="fr-CA" sz="1400" b="1" dirty="0">
                <a:solidFill>
                  <a:prstClr val="white"/>
                </a:solidFill>
                <a:latin typeface="Arial" panose="020B0604020202020204" pitchFamily="34" charset="0"/>
              </a:rPr>
              <a:t>Le meilleur</a:t>
            </a:r>
          </a:p>
        </p:txBody>
      </p:sp>
      <p:sp>
        <p:nvSpPr>
          <p:cNvPr id="56" name="TextBox 55"/>
          <p:cNvSpPr txBox="1"/>
          <p:nvPr/>
        </p:nvSpPr>
        <p:spPr>
          <a:xfrm>
            <a:off x="6433566" y="1367038"/>
            <a:ext cx="741926" cy="246221"/>
          </a:xfrm>
          <a:prstGeom prst="rect">
            <a:avLst/>
          </a:prstGeom>
          <a:noFill/>
        </p:spPr>
        <p:txBody>
          <a:bodyPr wrap="square" rtlCol="0">
            <a:spAutoFit/>
          </a:bodyPr>
          <a:lstStyle/>
          <a:p>
            <a:r>
              <a:rPr lang="fr-CA" sz="1000" b="1" dirty="0">
                <a:solidFill>
                  <a:prstClr val="white"/>
                </a:solidFill>
                <a:latin typeface="Arial" panose="020B0604020202020204" pitchFamily="34" charset="0"/>
              </a:rPr>
              <a:t>Premier</a:t>
            </a:r>
          </a:p>
        </p:txBody>
      </p:sp>
      <p:sp>
        <p:nvSpPr>
          <p:cNvPr id="58" name="Content Placeholder 36"/>
          <p:cNvSpPr txBox="1">
            <a:spLocks/>
          </p:cNvSpPr>
          <p:nvPr/>
        </p:nvSpPr>
        <p:spPr>
          <a:xfrm>
            <a:off x="7154449" y="1108555"/>
            <a:ext cx="1981969" cy="738664"/>
          </a:xfrm>
          <a:prstGeom prst="rect">
            <a:avLst/>
          </a:prstGeom>
        </p:spPr>
        <p:txBody>
          <a:bodyPr vert="horz" wrap="square" lIns="91440" tIns="45720" rIns="91440" bIns="45720" rtlCol="0" anchor="ctr" anchorCtr="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80000"/>
              <a:buFont typeface="Arial"/>
              <a:buNone/>
            </a:pPr>
            <a:r>
              <a:rPr lang="fr-CA" sz="1400" dirty="0">
                <a:solidFill>
                  <a:srgbClr val="323232"/>
                </a:solidFill>
                <a:latin typeface="Arial" panose="020B0604020202020204" pitchFamily="34" charset="0"/>
              </a:rPr>
              <a:t>Fournisseur canadien de FNB bêta avancé selon l’ASG</a:t>
            </a:r>
            <a:r>
              <a:rPr lang="fr-CA" sz="1400" baseline="30000" dirty="0">
                <a:solidFill>
                  <a:srgbClr val="323232"/>
                </a:solidFill>
                <a:latin typeface="Arial" panose="020B0604020202020204" pitchFamily="34" charset="0"/>
              </a:rPr>
              <a:t>2</a:t>
            </a:r>
          </a:p>
        </p:txBody>
      </p:sp>
      <p:sp>
        <p:nvSpPr>
          <p:cNvPr id="59" name="TextBox 58"/>
          <p:cNvSpPr txBox="1"/>
          <p:nvPr/>
        </p:nvSpPr>
        <p:spPr>
          <a:xfrm>
            <a:off x="3035793" y="2092339"/>
            <a:ext cx="3556683" cy="216024"/>
          </a:xfrm>
          <a:prstGeom prst="rect">
            <a:avLst/>
          </a:prstGeom>
          <a:noFill/>
        </p:spPr>
        <p:txBody>
          <a:bodyPr wrap="square" lIns="0" tIns="0" rIns="0" bIns="0" rtlCol="0">
            <a:noAutofit/>
          </a:bodyPr>
          <a:lstStyle/>
          <a:p>
            <a:pPr>
              <a:spcBef>
                <a:spcPts val="1000"/>
              </a:spcBef>
            </a:pPr>
            <a:r>
              <a:rPr lang="fr-CA" sz="2000" b="1" dirty="0">
                <a:solidFill>
                  <a:srgbClr val="0070C0"/>
                </a:solidFill>
                <a:latin typeface="Arial"/>
              </a:rPr>
              <a:t>Marché canadien des FNB</a:t>
            </a:r>
            <a:endParaRPr lang="fr-CA" sz="2000" b="1" dirty="0">
              <a:solidFill>
                <a:srgbClr val="0070C0"/>
              </a:solidFill>
              <a:latin typeface="Arial"/>
              <a:cs typeface="Arial"/>
            </a:endParaRPr>
          </a:p>
        </p:txBody>
      </p:sp>
      <p:grpSp>
        <p:nvGrpSpPr>
          <p:cNvPr id="64" name="Group 63">
            <a:extLst>
              <a:ext uri="{FF2B5EF4-FFF2-40B4-BE49-F238E27FC236}">
                <a16:creationId xmlns:a16="http://schemas.microsoft.com/office/drawing/2014/main" id="{4ABBBFC9-0C18-45A8-A03A-B8C937B26A5C}"/>
              </a:ext>
            </a:extLst>
          </p:cNvPr>
          <p:cNvGrpSpPr/>
          <p:nvPr/>
        </p:nvGrpSpPr>
        <p:grpSpPr>
          <a:xfrm>
            <a:off x="3028261" y="1148302"/>
            <a:ext cx="880264" cy="617376"/>
            <a:chOff x="5321264" y="1286617"/>
            <a:chExt cx="870158" cy="627433"/>
          </a:xfrm>
        </p:grpSpPr>
        <p:sp>
          <p:nvSpPr>
            <p:cNvPr id="65" name="Oval 64">
              <a:extLst>
                <a:ext uri="{FF2B5EF4-FFF2-40B4-BE49-F238E27FC236}">
                  <a16:creationId xmlns:a16="http://schemas.microsoft.com/office/drawing/2014/main" id="{3F76E8E0-2580-4A1A-8601-E30B0B654403}"/>
                </a:ext>
              </a:extLst>
            </p:cNvPr>
            <p:cNvSpPr>
              <a:spLocks noChangeAspect="1"/>
            </p:cNvSpPr>
            <p:nvPr/>
          </p:nvSpPr>
          <p:spPr>
            <a:xfrm>
              <a:off x="5438097" y="1286617"/>
              <a:ext cx="627433" cy="627433"/>
            </a:xfrm>
            <a:prstGeom prst="ellipse">
              <a:avLst/>
            </a:prstGeom>
            <a:solidFill>
              <a:srgbClr val="0070C0"/>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dirty="0">
                <a:solidFill>
                  <a:prstClr val="black"/>
                </a:solidFill>
              </a:endParaRPr>
            </a:p>
          </p:txBody>
        </p:sp>
        <p:sp>
          <p:nvSpPr>
            <p:cNvPr id="66" name="Content Placeholder 36">
              <a:extLst>
                <a:ext uri="{FF2B5EF4-FFF2-40B4-BE49-F238E27FC236}">
                  <a16:creationId xmlns:a16="http://schemas.microsoft.com/office/drawing/2014/main" id="{EEDAF3E0-D152-41F6-90E8-A5F99626B04E}"/>
                </a:ext>
              </a:extLst>
            </p:cNvPr>
            <p:cNvSpPr txBox="1">
              <a:spLocks/>
            </p:cNvSpPr>
            <p:nvPr/>
          </p:nvSpPr>
          <p:spPr>
            <a:xfrm>
              <a:off x="5321264" y="1306093"/>
              <a:ext cx="870158" cy="341462"/>
            </a:xfrm>
            <a:prstGeom prst="rect">
              <a:avLst/>
            </a:prstGeom>
          </p:spPr>
          <p:txBody>
            <a:bodyPr vert="horz" wrap="square" lIns="91440" tIns="45720" rIns="91440" bIns="45720" rtlCol="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900"/>
                </a:lnSpc>
                <a:spcAft>
                  <a:spcPts val="0"/>
                </a:spcAft>
                <a:buSzPct val="80000"/>
                <a:buFont typeface="Arial"/>
                <a:buNone/>
              </a:pPr>
              <a:endParaRPr lang="en-CA" sz="1400" dirty="0">
                <a:solidFill>
                  <a:prstClr val="white"/>
                </a:solidFill>
                <a:latin typeface="Arial" panose="020B0604020202020204" pitchFamily="34" charset="0"/>
                <a:cs typeface="Arial" panose="020B0604020202020204" pitchFamily="34" charset="0"/>
              </a:endParaRPr>
            </a:p>
          </p:txBody>
        </p:sp>
      </p:grpSp>
      <p:sp>
        <p:nvSpPr>
          <p:cNvPr id="67" name="Content Placeholder 36">
            <a:extLst>
              <a:ext uri="{FF2B5EF4-FFF2-40B4-BE49-F238E27FC236}">
                <a16:creationId xmlns:a16="http://schemas.microsoft.com/office/drawing/2014/main" id="{2CA384E2-9CF0-458C-A67E-54F8E5F88F29}"/>
              </a:ext>
            </a:extLst>
          </p:cNvPr>
          <p:cNvSpPr txBox="1">
            <a:spLocks/>
          </p:cNvSpPr>
          <p:nvPr/>
        </p:nvSpPr>
        <p:spPr>
          <a:xfrm>
            <a:off x="3843247" y="1207590"/>
            <a:ext cx="2300363" cy="523220"/>
          </a:xfrm>
          <a:prstGeom prst="rect">
            <a:avLst/>
          </a:prstGeom>
        </p:spPr>
        <p:txBody>
          <a:bodyPr vert="horz" wrap="square" lIns="91440" tIns="45720" rIns="91440" bIns="45720" rtlCol="0" anchor="ctr" anchorCtr="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80000"/>
              <a:buFont typeface="Arial"/>
              <a:buNone/>
            </a:pPr>
            <a:r>
              <a:rPr lang="fr-CA" sz="1400" dirty="0">
                <a:solidFill>
                  <a:srgbClr val="323232"/>
                </a:solidFill>
                <a:latin typeface="Arial" panose="020B0604020202020204" pitchFamily="34" charset="0"/>
              </a:rPr>
              <a:t>des fournisseurs de FNB à revenu fixe au Canada selon l’ASG</a:t>
            </a:r>
            <a:r>
              <a:rPr lang="fr-CA" sz="1400" baseline="30000" dirty="0">
                <a:solidFill>
                  <a:srgbClr val="323232"/>
                </a:solidFill>
                <a:latin typeface="Arial" panose="020B0604020202020204" pitchFamily="34" charset="0"/>
              </a:rPr>
              <a:t>1</a:t>
            </a:r>
          </a:p>
        </p:txBody>
      </p:sp>
      <p:sp>
        <p:nvSpPr>
          <p:cNvPr id="68" name="TextBox 67">
            <a:extLst>
              <a:ext uri="{FF2B5EF4-FFF2-40B4-BE49-F238E27FC236}">
                <a16:creationId xmlns:a16="http://schemas.microsoft.com/office/drawing/2014/main" id="{FC8939FF-834A-454B-8CBD-688DC8BEC716}"/>
              </a:ext>
            </a:extLst>
          </p:cNvPr>
          <p:cNvSpPr txBox="1"/>
          <p:nvPr/>
        </p:nvSpPr>
        <p:spPr>
          <a:xfrm>
            <a:off x="3035793" y="1314290"/>
            <a:ext cx="850472" cy="246221"/>
          </a:xfrm>
          <a:prstGeom prst="rect">
            <a:avLst/>
          </a:prstGeom>
          <a:noFill/>
        </p:spPr>
        <p:txBody>
          <a:bodyPr wrap="square" rtlCol="0">
            <a:spAutoFit/>
          </a:bodyPr>
          <a:lstStyle/>
          <a:p>
            <a:pPr algn="ctr"/>
            <a:r>
              <a:rPr lang="fr-CA" sz="1000" b="1" dirty="0">
                <a:solidFill>
                  <a:prstClr val="white"/>
                </a:solidFill>
                <a:latin typeface="Arial" panose="020B0604020202020204" pitchFamily="34" charset="0"/>
              </a:rPr>
              <a:t>Premier</a:t>
            </a:r>
          </a:p>
        </p:txBody>
      </p:sp>
      <p:graphicFrame>
        <p:nvGraphicFramePr>
          <p:cNvPr id="40" name="Chart 3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382528350"/>
              </p:ext>
            </p:extLst>
          </p:nvPr>
        </p:nvGraphicFramePr>
        <p:xfrm>
          <a:off x="887348" y="2308363"/>
          <a:ext cx="7518346" cy="254966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326B66A7-0438-48DA-97EC-014975EF2220}"/>
              </a:ext>
            </a:extLst>
          </p:cNvPr>
          <p:cNvPicPr>
            <a:picLocks noChangeAspect="1"/>
          </p:cNvPicPr>
          <p:nvPr/>
        </p:nvPicPr>
        <p:blipFill>
          <a:blip r:embed="rId4"/>
          <a:stretch>
            <a:fillRect/>
          </a:stretch>
        </p:blipFill>
        <p:spPr>
          <a:xfrm>
            <a:off x="539552" y="4795076"/>
            <a:ext cx="1092286" cy="1040884"/>
          </a:xfrm>
          <a:prstGeom prst="rect">
            <a:avLst/>
          </a:prstGeom>
        </p:spPr>
      </p:pic>
      <p:sp>
        <p:nvSpPr>
          <p:cNvPr id="5" name="TextBox 4">
            <a:extLst>
              <a:ext uri="{FF2B5EF4-FFF2-40B4-BE49-F238E27FC236}">
                <a16:creationId xmlns:a16="http://schemas.microsoft.com/office/drawing/2014/main" id="{29C0FF28-D5CE-4419-AD0C-F2B45E910FBB}"/>
              </a:ext>
            </a:extLst>
          </p:cNvPr>
          <p:cNvSpPr txBox="1"/>
          <p:nvPr/>
        </p:nvSpPr>
        <p:spPr>
          <a:xfrm>
            <a:off x="1699864" y="4982937"/>
            <a:ext cx="6758336" cy="651891"/>
          </a:xfrm>
          <a:prstGeom prst="rect">
            <a:avLst/>
          </a:prstGeom>
          <a:noFill/>
        </p:spPr>
        <p:txBody>
          <a:bodyPr wrap="square" lIns="0" tIns="0" rIns="0" bIns="0" rtlCol="0">
            <a:noAutofit/>
          </a:bodyPr>
          <a:lstStyle/>
          <a:p>
            <a:pPr>
              <a:spcBef>
                <a:spcPts val="1000"/>
              </a:spcBef>
            </a:pPr>
            <a:r>
              <a:rPr lang="fr-CA" sz="1200" dirty="0">
                <a:latin typeface="Arial"/>
              </a:rPr>
              <a:t>BMO Gestion mondiale d’actifs est un signataire des Principes pour l’investissement responsable de l’ONU depuis 2006. Les Principes pour l’investissement responsable ont accordé à BMO Gestion mondiale d’actifs une note de A+ pour sa propriété active en ce qui concerne les actions cotées, ainsi que sa stratégie et sa gouvernance.</a:t>
            </a:r>
            <a:r>
              <a:rPr lang="fr-CA" sz="1200" baseline="30000" dirty="0">
                <a:latin typeface="Arial"/>
              </a:rPr>
              <a:t>3</a:t>
            </a:r>
            <a:endParaRPr lang="fr-CA" sz="1200" baseline="30000" dirty="0">
              <a:latin typeface="Arial"/>
              <a:cs typeface="Arial"/>
            </a:endParaRPr>
          </a:p>
        </p:txBody>
      </p:sp>
      <p:sp>
        <p:nvSpPr>
          <p:cNvPr id="25" name="ZoneTexte 5"/>
          <p:cNvSpPr txBox="1"/>
          <p:nvPr/>
        </p:nvSpPr>
        <p:spPr>
          <a:xfrm>
            <a:off x="7790064" y="2894877"/>
            <a:ext cx="615630" cy="621046"/>
          </a:xfrm>
          <a:prstGeom prst="rect">
            <a:avLst/>
          </a:prstGeom>
          <a:solidFill>
            <a:schemeClr val="bg1"/>
          </a:solidFill>
        </p:spPr>
        <p:txBody>
          <a:bodyPr wrap="square" lIns="0" tIns="0" rIns="0" bIns="0" rtlCol="0">
            <a:noAutofit/>
          </a:bodyPr>
          <a:lstStyle/>
          <a:p>
            <a:pPr>
              <a:spcBef>
                <a:spcPts val="800"/>
              </a:spcBef>
            </a:pPr>
            <a:r>
              <a:rPr lang="fr-CA" sz="1000" dirty="0">
                <a:latin typeface="Arial"/>
                <a:cs typeface="Arial"/>
              </a:rPr>
              <a:t>ASG</a:t>
            </a:r>
          </a:p>
          <a:p>
            <a:pPr>
              <a:spcBef>
                <a:spcPts val="800"/>
              </a:spcBef>
            </a:pPr>
            <a:r>
              <a:rPr lang="fr-CA" sz="1000" dirty="0">
                <a:latin typeface="Arial"/>
                <a:cs typeface="Arial"/>
              </a:rPr>
              <a:t>FNB BMO</a:t>
            </a:r>
          </a:p>
        </p:txBody>
      </p:sp>
      <p:sp>
        <p:nvSpPr>
          <p:cNvPr id="6" name="Oval 5"/>
          <p:cNvSpPr/>
          <p:nvPr/>
        </p:nvSpPr>
        <p:spPr>
          <a:xfrm>
            <a:off x="709613" y="4905375"/>
            <a:ext cx="790575" cy="852487"/>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6" name="TextBox 25"/>
          <p:cNvSpPr txBox="1"/>
          <p:nvPr/>
        </p:nvSpPr>
        <p:spPr>
          <a:xfrm>
            <a:off x="676568" y="5102566"/>
            <a:ext cx="839579" cy="575353"/>
          </a:xfrm>
          <a:prstGeom prst="rect">
            <a:avLst/>
          </a:prstGeom>
          <a:noFill/>
        </p:spPr>
        <p:txBody>
          <a:bodyPr wrap="square" lIns="0" tIns="0" rIns="0" bIns="0" rtlCol="0">
            <a:noAutofit/>
          </a:bodyPr>
          <a:lstStyle/>
          <a:p>
            <a:pPr algn="ctr">
              <a:spcBef>
                <a:spcPts val="1000"/>
              </a:spcBef>
            </a:pPr>
            <a:r>
              <a:rPr lang="fr-CA" sz="1000" b="1" dirty="0">
                <a:solidFill>
                  <a:schemeClr val="bg1"/>
                </a:solidFill>
              </a:rPr>
              <a:t>Avoir le cran de faire une différence</a:t>
            </a:r>
            <a:endParaRPr lang="en-CA" sz="1000" b="1" dirty="0">
              <a:solidFill>
                <a:schemeClr val="bg1"/>
              </a:solidFill>
              <a:latin typeface="Arial"/>
              <a:cs typeface="Arial"/>
            </a:endParaRPr>
          </a:p>
        </p:txBody>
      </p:sp>
      <p:sp>
        <p:nvSpPr>
          <p:cNvPr id="28" name="TextBox 27"/>
          <p:cNvSpPr txBox="1"/>
          <p:nvPr/>
        </p:nvSpPr>
        <p:spPr>
          <a:xfrm rot="16200000">
            <a:off x="-282344" y="3381922"/>
            <a:ext cx="2254397" cy="288032"/>
          </a:xfrm>
          <a:prstGeom prst="rect">
            <a:avLst/>
          </a:prstGeom>
          <a:noFill/>
        </p:spPr>
        <p:txBody>
          <a:bodyPr wrap="square" lIns="0" tIns="0" rIns="0" bIns="0" rtlCol="0">
            <a:noAutofit/>
          </a:bodyPr>
          <a:lstStyle/>
          <a:p>
            <a:pPr lvl="0" algn="ctr"/>
            <a:r>
              <a:rPr lang="fr-CA" sz="1200" dirty="0">
                <a:solidFill>
                  <a:prstClr val="black"/>
                </a:solidFill>
              </a:rPr>
              <a:t>Actifs (en milliards de dollars)</a:t>
            </a:r>
            <a:endParaRPr lang="fr-CA" sz="1200" dirty="0">
              <a:solidFill>
                <a:prstClr val="black"/>
              </a:solidFill>
              <a:cs typeface="Arial"/>
            </a:endParaRPr>
          </a:p>
        </p:txBody>
      </p:sp>
      <p:sp>
        <p:nvSpPr>
          <p:cNvPr id="7" name="Rectangle 6"/>
          <p:cNvSpPr/>
          <p:nvPr/>
        </p:nvSpPr>
        <p:spPr>
          <a:xfrm>
            <a:off x="7083483" y="3833446"/>
            <a:ext cx="710451" cy="369332"/>
          </a:xfrm>
          <a:prstGeom prst="rect">
            <a:avLst/>
          </a:prstGeom>
        </p:spPr>
        <p:txBody>
          <a:bodyPr wrap="none">
            <a:spAutoFit/>
          </a:bodyPr>
          <a:lstStyle/>
          <a:p>
            <a:pPr algn="ctr">
              <a:buSzPct val="80000"/>
            </a:pPr>
            <a:r>
              <a:rPr lang="en-CA" b="1" dirty="0">
                <a:solidFill>
                  <a:schemeClr val="bg1"/>
                </a:solidFill>
                <a:latin typeface="Arial" panose="020B0604020202020204" pitchFamily="34" charset="0"/>
                <a:cs typeface="Arial" panose="020B0604020202020204" pitchFamily="34" charset="0"/>
              </a:rPr>
              <a:t>30 %</a:t>
            </a:r>
            <a:endParaRPr lang="en-CA"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00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animEffect transition="in" filter="fade">
                                      <p:cBhvr>
                                        <p:cTn id="18" dur="500"/>
                                        <p:tgtEl>
                                          <p:spTgt spid="5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37AD0-7F0A-4290-BC44-F274CE50AF65}"/>
              </a:ext>
            </a:extLst>
          </p:cNvPr>
          <p:cNvSpPr>
            <a:spLocks noGrp="1"/>
          </p:cNvSpPr>
          <p:nvPr>
            <p:ph type="title"/>
          </p:nvPr>
        </p:nvSpPr>
        <p:spPr/>
        <p:txBody>
          <a:bodyPr/>
          <a:lstStyle/>
          <a:p>
            <a:r>
              <a:rPr lang="fr-CA" dirty="0"/>
              <a:t>Rendement relatif – Renseignements sur l’orientation des marchés selon les FNB</a:t>
            </a:r>
          </a:p>
        </p:txBody>
      </p:sp>
      <p:sp>
        <p:nvSpPr>
          <p:cNvPr id="3" name="Slide Number Placeholder 2">
            <a:extLst>
              <a:ext uri="{FF2B5EF4-FFF2-40B4-BE49-F238E27FC236}">
                <a16:creationId xmlns:a16="http://schemas.microsoft.com/office/drawing/2014/main" id="{C2258A12-5263-444E-8293-56C1F51FB246}"/>
              </a:ext>
            </a:extLst>
          </p:cNvPr>
          <p:cNvSpPr>
            <a:spLocks noGrp="1"/>
          </p:cNvSpPr>
          <p:nvPr>
            <p:ph type="sldNum" sz="quarter" idx="11"/>
          </p:nvPr>
        </p:nvSpPr>
        <p:spPr/>
        <p:txBody>
          <a:bodyPr/>
          <a:lstStyle/>
          <a:p>
            <a:pPr>
              <a:defRPr/>
            </a:pPr>
            <a:fld id="{A8C2AA5B-A104-014F-B9FD-226CAFC3787C}" type="slidenum">
              <a:rPr lang="en-US" smtClean="0"/>
              <a:pPr>
                <a:defRPr/>
              </a:pPr>
              <a:t>8</a:t>
            </a:fld>
            <a:endParaRPr lang="fr-CA" dirty="0"/>
          </a:p>
        </p:txBody>
      </p:sp>
      <p:sp>
        <p:nvSpPr>
          <p:cNvPr id="5" name="Text Placeholder 4">
            <a:extLst>
              <a:ext uri="{FF2B5EF4-FFF2-40B4-BE49-F238E27FC236}">
                <a16:creationId xmlns:a16="http://schemas.microsoft.com/office/drawing/2014/main" id="{2595C58C-8FAF-417C-B063-97F3E13867C4}"/>
              </a:ext>
            </a:extLst>
          </p:cNvPr>
          <p:cNvSpPr>
            <a:spLocks noGrp="1"/>
          </p:cNvSpPr>
          <p:nvPr>
            <p:ph type="body" sz="quarter" idx="13"/>
          </p:nvPr>
        </p:nvSpPr>
        <p:spPr>
          <a:xfrm>
            <a:off x="446087" y="5560600"/>
            <a:ext cx="8240713" cy="457200"/>
          </a:xfrm>
        </p:spPr>
        <p:txBody>
          <a:bodyPr/>
          <a:lstStyle/>
          <a:p>
            <a:r>
              <a:rPr lang="fr-CA" sz="900" dirty="0"/>
              <a:t>Remarque : Veuillez consulter l’annexe pour connaître le rendement des FNB.</a:t>
            </a:r>
          </a:p>
          <a:p>
            <a:endParaRPr lang="fr-CA" sz="9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37" y="929640"/>
            <a:ext cx="7757484" cy="293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240" y="3844637"/>
            <a:ext cx="3963317" cy="2864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072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3000" dirty="0"/>
              <a:t>Le point sur le marché des FNB</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9</a:t>
            </a:fld>
            <a:endParaRPr lang="fr-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596" y="2099500"/>
            <a:ext cx="4581095" cy="345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44995" y="2144265"/>
            <a:ext cx="4506309" cy="3718169"/>
          </a:xfrm>
          <a:prstGeom prst="rect">
            <a:avLst/>
          </a:prstGeom>
        </p:spPr>
        <p:txBody>
          <a:bodyPr wrap="square" lIns="85570" tIns="42785" rIns="85570" bIns="42785">
            <a:spAutoFit/>
          </a:bodyPr>
          <a:lstStyle/>
          <a:p>
            <a:pPr marL="320886" indent="-320886">
              <a:buFont typeface="Arial" panose="020B0604020202020204" pitchFamily="34" charset="0"/>
              <a:buChar char="•"/>
            </a:pPr>
            <a:r>
              <a:rPr lang="fr-CA" dirty="0"/>
              <a:t>Le iShares Jantzi Social Index ETF (2007) a quintuplé en passant de 30 M$ à 178 M$ en deux ans.</a:t>
            </a:r>
          </a:p>
          <a:p>
            <a:pPr marL="320886" indent="-320886">
              <a:buFont typeface="Arial" panose="020B0604020202020204" pitchFamily="34" charset="0"/>
              <a:buChar char="•"/>
            </a:pPr>
            <a:r>
              <a:rPr lang="fr-CA" dirty="0"/>
              <a:t>Au Canada, il y a plus de 30 FNB ESG, l’actif sous gestion total est de 650 M$.</a:t>
            </a:r>
          </a:p>
          <a:p>
            <a:pPr marL="320886" indent="-320886">
              <a:buFont typeface="Arial" panose="020B0604020202020204" pitchFamily="34" charset="0"/>
              <a:buChar char="•"/>
            </a:pPr>
            <a:endParaRPr lang="fr-CA" dirty="0"/>
          </a:p>
          <a:p>
            <a:pPr marL="320886" indent="-320886">
              <a:buFont typeface="Arial" panose="020B0604020202020204" pitchFamily="34" charset="0"/>
              <a:buChar char="•"/>
            </a:pPr>
            <a:r>
              <a:rPr lang="fr-CA" dirty="0"/>
              <a:t>L’ASG américain des FNB ESG a doublé en 2019, enregistrant une croissance de 8,3 G$.</a:t>
            </a:r>
          </a:p>
          <a:p>
            <a:pPr marL="320886" indent="-320886">
              <a:buFont typeface="Arial" panose="020B0604020202020204" pitchFamily="34" charset="0"/>
              <a:buChar char="•"/>
            </a:pPr>
            <a:r>
              <a:rPr lang="fr-CA" dirty="0"/>
              <a:t>Aux États-Unis, il y a plus de 80 FNB ESG, l’actif sous gestion total est de 17 G$.</a:t>
            </a:r>
            <a:br>
              <a:rPr sz="1400" dirty="0"/>
            </a:br>
            <a:endParaRPr lang="fr-CA" dirty="0"/>
          </a:p>
        </p:txBody>
      </p:sp>
      <p:sp>
        <p:nvSpPr>
          <p:cNvPr id="8" name="Rectangle 7"/>
          <p:cNvSpPr/>
          <p:nvPr/>
        </p:nvSpPr>
        <p:spPr>
          <a:xfrm>
            <a:off x="433796" y="1149226"/>
            <a:ext cx="8358805" cy="486515"/>
          </a:xfrm>
          <a:prstGeom prst="rect">
            <a:avLst/>
          </a:prstGeom>
        </p:spPr>
        <p:txBody>
          <a:bodyPr wrap="square" lIns="85570" tIns="42785" rIns="85570" bIns="42785">
            <a:spAutoFit/>
          </a:bodyPr>
          <a:lstStyle/>
          <a:p>
            <a:r>
              <a:rPr lang="fr-CA" sz="2600" b="1" dirty="0"/>
              <a:t>FNB ESG (Facteurs environnementaux, sociaux et de gouvernance)</a:t>
            </a:r>
          </a:p>
        </p:txBody>
      </p:sp>
      <p:sp>
        <p:nvSpPr>
          <p:cNvPr id="4" name="Rectangle 3"/>
          <p:cNvSpPr/>
          <p:nvPr/>
        </p:nvSpPr>
        <p:spPr>
          <a:xfrm>
            <a:off x="4528867" y="2019784"/>
            <a:ext cx="4425351" cy="2489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1200" b="1" dirty="0">
                <a:solidFill>
                  <a:srgbClr val="E41C23"/>
                </a:solidFill>
              </a:rPr>
              <a:t>Graphique 7 : Flux et actif des FNB ESG cotés au Canada</a:t>
            </a:r>
          </a:p>
        </p:txBody>
      </p:sp>
      <p:sp>
        <p:nvSpPr>
          <p:cNvPr id="9" name="Rectangle 8"/>
          <p:cNvSpPr/>
          <p:nvPr/>
        </p:nvSpPr>
        <p:spPr>
          <a:xfrm>
            <a:off x="4572000" y="5379778"/>
            <a:ext cx="4566249" cy="1793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1050" dirty="0">
                <a:solidFill>
                  <a:schemeClr val="tx1"/>
                </a:solidFill>
              </a:rPr>
              <a:t>Source : Groupe de recherche et stratégie sur les FNB de FBN, Bloomberg</a:t>
            </a:r>
          </a:p>
        </p:txBody>
      </p:sp>
      <p:sp>
        <p:nvSpPr>
          <p:cNvPr id="10" name="Rectangle 9"/>
          <p:cNvSpPr/>
          <p:nvPr/>
        </p:nvSpPr>
        <p:spPr>
          <a:xfrm>
            <a:off x="5273276" y="5092459"/>
            <a:ext cx="695865" cy="2070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700" b="1" dirty="0">
                <a:solidFill>
                  <a:schemeClr val="tx1"/>
                </a:solidFill>
              </a:rPr>
              <a:t>ESG-Obligation</a:t>
            </a:r>
          </a:p>
        </p:txBody>
      </p:sp>
      <p:sp>
        <p:nvSpPr>
          <p:cNvPr id="11" name="Rectangle 10"/>
          <p:cNvSpPr/>
          <p:nvPr/>
        </p:nvSpPr>
        <p:spPr>
          <a:xfrm>
            <a:off x="6090248" y="5098548"/>
            <a:ext cx="721744" cy="2070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700" b="1" dirty="0">
                <a:solidFill>
                  <a:schemeClr val="tx1"/>
                </a:solidFill>
              </a:rPr>
              <a:t>ESG-Ensemble</a:t>
            </a:r>
          </a:p>
        </p:txBody>
      </p:sp>
      <p:sp>
        <p:nvSpPr>
          <p:cNvPr id="12" name="Rectangle 11"/>
          <p:cNvSpPr/>
          <p:nvPr/>
        </p:nvSpPr>
        <p:spPr>
          <a:xfrm>
            <a:off x="6949337" y="5086371"/>
            <a:ext cx="1150189" cy="2070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700" b="1" dirty="0">
                <a:solidFill>
                  <a:schemeClr val="tx1"/>
                </a:solidFill>
              </a:rPr>
              <a:t>ESG-Environnement</a:t>
            </a:r>
          </a:p>
        </p:txBody>
      </p:sp>
      <p:sp>
        <p:nvSpPr>
          <p:cNvPr id="13" name="Rectangle 12"/>
          <p:cNvSpPr/>
          <p:nvPr/>
        </p:nvSpPr>
        <p:spPr>
          <a:xfrm>
            <a:off x="8232475" y="5092122"/>
            <a:ext cx="721744" cy="2070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700" b="1" dirty="0">
                <a:solidFill>
                  <a:schemeClr val="tx1"/>
                </a:solidFill>
              </a:rPr>
              <a:t>ESG-Social</a:t>
            </a:r>
          </a:p>
        </p:txBody>
      </p:sp>
      <p:sp>
        <p:nvSpPr>
          <p:cNvPr id="14" name="Rectangle 13"/>
          <p:cNvSpPr/>
          <p:nvPr/>
        </p:nvSpPr>
        <p:spPr>
          <a:xfrm>
            <a:off x="5610188" y="2585962"/>
            <a:ext cx="1633294" cy="21129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1000" b="1" dirty="0">
                <a:solidFill>
                  <a:schemeClr val="tx1"/>
                </a:solidFill>
              </a:rPr>
              <a:t>Actifs des FNB ESG (M$)</a:t>
            </a:r>
          </a:p>
        </p:txBody>
      </p:sp>
      <p:sp>
        <p:nvSpPr>
          <p:cNvPr id="16" name="Rectangle 15"/>
          <p:cNvSpPr/>
          <p:nvPr/>
        </p:nvSpPr>
        <p:spPr>
          <a:xfrm>
            <a:off x="4663440" y="2483543"/>
            <a:ext cx="456912" cy="25685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r">
              <a:spcAft>
                <a:spcPts val="600"/>
              </a:spcAft>
            </a:pPr>
            <a:r>
              <a:rPr lang="fr-CA" sz="1050" dirty="0">
                <a:solidFill>
                  <a:schemeClr val="tx1"/>
                </a:solidFill>
              </a:rPr>
              <a:t>400 $</a:t>
            </a:r>
          </a:p>
          <a:p>
            <a:pPr algn="r">
              <a:spcAft>
                <a:spcPts val="600"/>
              </a:spcAft>
            </a:pPr>
            <a:r>
              <a:rPr lang="fr-CA" sz="1050" dirty="0">
                <a:solidFill>
                  <a:schemeClr val="tx1"/>
                </a:solidFill>
              </a:rPr>
              <a:t>350 $</a:t>
            </a:r>
          </a:p>
          <a:p>
            <a:pPr algn="r">
              <a:spcAft>
                <a:spcPts val="500"/>
              </a:spcAft>
            </a:pPr>
            <a:r>
              <a:rPr lang="fr-CA" sz="1050" dirty="0">
                <a:solidFill>
                  <a:schemeClr val="tx1"/>
                </a:solidFill>
              </a:rPr>
              <a:t>300 $</a:t>
            </a:r>
          </a:p>
          <a:p>
            <a:pPr algn="r">
              <a:spcAft>
                <a:spcPts val="600"/>
              </a:spcAft>
            </a:pPr>
            <a:r>
              <a:rPr lang="fr-CA" sz="1050" dirty="0">
                <a:solidFill>
                  <a:schemeClr val="tx1"/>
                </a:solidFill>
              </a:rPr>
              <a:t>250 $</a:t>
            </a:r>
          </a:p>
          <a:p>
            <a:pPr algn="r">
              <a:spcAft>
                <a:spcPts val="500"/>
              </a:spcAft>
            </a:pPr>
            <a:r>
              <a:rPr lang="fr-CA" sz="1050" dirty="0">
                <a:solidFill>
                  <a:schemeClr val="tx1"/>
                </a:solidFill>
              </a:rPr>
              <a:t>200 $</a:t>
            </a:r>
          </a:p>
          <a:p>
            <a:pPr algn="r">
              <a:spcAft>
                <a:spcPts val="600"/>
              </a:spcAft>
            </a:pPr>
            <a:r>
              <a:rPr lang="fr-CA" sz="1050" dirty="0">
                <a:solidFill>
                  <a:schemeClr val="tx1"/>
                </a:solidFill>
              </a:rPr>
              <a:t>150 $</a:t>
            </a:r>
          </a:p>
          <a:p>
            <a:pPr algn="r">
              <a:spcAft>
                <a:spcPts val="500"/>
              </a:spcAft>
            </a:pPr>
            <a:r>
              <a:rPr lang="fr-CA" sz="1050" dirty="0">
                <a:solidFill>
                  <a:schemeClr val="tx1"/>
                </a:solidFill>
              </a:rPr>
              <a:t>100 $</a:t>
            </a:r>
          </a:p>
          <a:p>
            <a:pPr algn="r">
              <a:spcAft>
                <a:spcPts val="500"/>
              </a:spcAft>
            </a:pPr>
            <a:r>
              <a:rPr lang="fr-CA" sz="1050" dirty="0">
                <a:solidFill>
                  <a:schemeClr val="tx1"/>
                </a:solidFill>
              </a:rPr>
              <a:t>50 $</a:t>
            </a:r>
          </a:p>
          <a:p>
            <a:pPr algn="r">
              <a:spcAft>
                <a:spcPts val="500"/>
              </a:spcAft>
            </a:pPr>
            <a:r>
              <a:rPr lang="fr-CA" sz="1050" dirty="0">
                <a:solidFill>
                  <a:schemeClr val="tx1"/>
                </a:solidFill>
              </a:rPr>
              <a:t>0 $</a:t>
            </a:r>
          </a:p>
          <a:p>
            <a:pPr algn="r">
              <a:spcAft>
                <a:spcPts val="600"/>
              </a:spcAft>
            </a:pPr>
            <a:r>
              <a:rPr lang="fr-CA" sz="1050" dirty="0">
                <a:solidFill>
                  <a:srgbClr val="E41C23"/>
                </a:solidFill>
              </a:rPr>
              <a:t>(50 $)</a:t>
            </a:r>
          </a:p>
          <a:p>
            <a:pPr algn="r">
              <a:spcAft>
                <a:spcPts val="600"/>
              </a:spcAft>
            </a:pPr>
            <a:r>
              <a:rPr lang="fr-CA" sz="1050" dirty="0">
                <a:solidFill>
                  <a:srgbClr val="E41C23"/>
                </a:solidFill>
              </a:rPr>
              <a:t>(100 $)</a:t>
            </a:r>
          </a:p>
        </p:txBody>
      </p:sp>
      <p:sp>
        <p:nvSpPr>
          <p:cNvPr id="15" name="Rectangle 14"/>
          <p:cNvSpPr/>
          <p:nvPr/>
        </p:nvSpPr>
        <p:spPr>
          <a:xfrm rot="16200000">
            <a:off x="3990151" y="3608283"/>
            <a:ext cx="1377352" cy="1368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1000" b="1" dirty="0">
                <a:solidFill>
                  <a:schemeClr val="tx1"/>
                </a:solidFill>
              </a:rPr>
              <a:t>Flux (en M$)</a:t>
            </a:r>
          </a:p>
        </p:txBody>
      </p:sp>
      <p:sp>
        <p:nvSpPr>
          <p:cNvPr id="7" name="Rectangle 6"/>
          <p:cNvSpPr/>
          <p:nvPr/>
        </p:nvSpPr>
        <p:spPr>
          <a:xfrm>
            <a:off x="6334125" y="3330575"/>
            <a:ext cx="238125" cy="130175"/>
          </a:xfrm>
          <a:prstGeom prst="rect">
            <a:avLst/>
          </a:prstGeom>
          <a:solidFill>
            <a:srgbClr val="89898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1" name="Rectangle 20"/>
          <p:cNvSpPr/>
          <p:nvPr/>
        </p:nvSpPr>
        <p:spPr>
          <a:xfrm>
            <a:off x="5708650" y="3352800"/>
            <a:ext cx="238125" cy="130175"/>
          </a:xfrm>
          <a:prstGeom prst="rect">
            <a:avLst/>
          </a:prstGeom>
          <a:solidFill>
            <a:srgbClr val="E41C2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2" name="Rectangle 21"/>
          <p:cNvSpPr/>
          <p:nvPr/>
        </p:nvSpPr>
        <p:spPr>
          <a:xfrm>
            <a:off x="5930901" y="2895600"/>
            <a:ext cx="165100" cy="130175"/>
          </a:xfrm>
          <a:prstGeom prst="rect">
            <a:avLst/>
          </a:prstGeom>
          <a:solidFill>
            <a:srgbClr val="00394E"/>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7" name="Rectangle 16"/>
          <p:cNvSpPr/>
          <p:nvPr/>
        </p:nvSpPr>
        <p:spPr>
          <a:xfrm>
            <a:off x="5922608" y="2880418"/>
            <a:ext cx="241972" cy="2070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700" dirty="0">
                <a:solidFill>
                  <a:schemeClr val="bg1"/>
                </a:solidFill>
              </a:rPr>
              <a:t>82 $</a:t>
            </a:r>
          </a:p>
        </p:txBody>
      </p:sp>
      <p:sp>
        <p:nvSpPr>
          <p:cNvPr id="18" name="Rectangle 17"/>
          <p:cNvSpPr/>
          <p:nvPr/>
        </p:nvSpPr>
        <p:spPr>
          <a:xfrm>
            <a:off x="6316307" y="3232843"/>
            <a:ext cx="278167" cy="2070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700" dirty="0">
                <a:solidFill>
                  <a:schemeClr val="bg1"/>
                </a:solidFill>
              </a:rPr>
              <a:t>331 $</a:t>
            </a:r>
          </a:p>
        </p:txBody>
      </p:sp>
      <p:sp>
        <p:nvSpPr>
          <p:cNvPr id="20" name="Rectangle 19"/>
          <p:cNvSpPr/>
          <p:nvPr/>
        </p:nvSpPr>
        <p:spPr>
          <a:xfrm>
            <a:off x="5728933" y="3280468"/>
            <a:ext cx="274992" cy="2070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700" dirty="0">
                <a:solidFill>
                  <a:schemeClr val="bg1"/>
                </a:solidFill>
              </a:rPr>
              <a:t>180 $</a:t>
            </a:r>
          </a:p>
        </p:txBody>
      </p:sp>
      <p:sp>
        <p:nvSpPr>
          <p:cNvPr id="23" name="Rectangle 22"/>
          <p:cNvSpPr/>
          <p:nvPr/>
        </p:nvSpPr>
        <p:spPr>
          <a:xfrm rot="16628094">
            <a:off x="5962121" y="3644438"/>
            <a:ext cx="138296" cy="149036"/>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9" name="Rectangle 18"/>
          <p:cNvSpPr/>
          <p:nvPr/>
        </p:nvSpPr>
        <p:spPr>
          <a:xfrm>
            <a:off x="5944039" y="3617018"/>
            <a:ext cx="241972" cy="2070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fr-CA" sz="700" dirty="0">
                <a:solidFill>
                  <a:schemeClr val="tx1"/>
                </a:solidFill>
              </a:rPr>
              <a:t>56 $</a:t>
            </a:r>
          </a:p>
        </p:txBody>
      </p:sp>
    </p:spTree>
    <p:extLst>
      <p:ext uri="{BB962C8B-B14F-4D97-AF65-F5344CB8AC3E}">
        <p14:creationId xmlns:p14="http://schemas.microsoft.com/office/powerpoint/2010/main" val="3751568685"/>
      </p:ext>
    </p:extLst>
  </p:cSld>
  <p:clrMapOvr>
    <a:masterClrMapping/>
  </p:clrMapOvr>
</p:sld>
</file>

<file path=ppt/theme/theme1.xml><?xml version="1.0" encoding="utf-8"?>
<a:theme xmlns:a="http://schemas.openxmlformats.org/drawingml/2006/main" name="English Masters">
  <a:themeElements>
    <a:clrScheme name="Custom 18">
      <a:dk1>
        <a:sysClr val="windowText" lastClr="000000"/>
      </a:dk1>
      <a:lt1>
        <a:sysClr val="window" lastClr="FFFFFF"/>
      </a:lt1>
      <a:dk2>
        <a:srgbClr val="004A7C"/>
      </a:dk2>
      <a:lt2>
        <a:srgbClr val="E0E0E0"/>
      </a:lt2>
      <a:accent1>
        <a:srgbClr val="0079C1"/>
      </a:accent1>
      <a:accent2>
        <a:srgbClr val="559FD1"/>
      </a:accent2>
      <a:accent3>
        <a:srgbClr val="2A80C2"/>
      </a:accent3>
      <a:accent4>
        <a:srgbClr val="89BDE0"/>
      </a:accent4>
      <a:accent5>
        <a:srgbClr val="004A7C"/>
      </a:accent5>
      <a:accent6>
        <a:srgbClr val="5B5B5B"/>
      </a:accent6>
      <a:hlink>
        <a:srgbClr val="0079C1"/>
      </a:hlink>
      <a:folHlink>
        <a:srgbClr val="5B5B5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5d277473-e69f-4a5f-beb4-94e27aa57d0b" isdomainofvalue="False" dataSourceId="766bf65a-58a4-4ed5-8aae-dce82c25dfb5"/>
</file>

<file path=customXml/item2.xml><?xml version="1.0" encoding="utf-8"?>
<VariableList UniqueId="5d277473-e69f-4a5f-beb4-94e27aa57d0b" Name="AD_HOC" ContentType="XML" MajorVersion="0" MinorVersion="1" isLocalCopy="False" IsBaseObject="False" DataSourceId="766bf65a-58a4-4ed5-8aae-dce82c25dfb5" DataSourceMajorVersion="0" DataSourceMinorVersion="1"/>
</file>

<file path=customXml/item3.xml><?xml version="1.0" encoding="utf-8"?>
<VariableListDefinition name="Computed" displayName="Computed" id="232db325-42da-4a72-8b75-3a2c54367bb1" isdomainofvalue="False" dataSourceId="bdd909ce-2739-4d3c-85f3-eab982935503"/>
</file>

<file path=customXml/item4.xml><?xml version="1.0" encoding="utf-8"?>
<VariableList UniqueId="232db325-42da-4a72-8b75-3a2c54367bb1" Name="Computed" ContentType="XML" MajorVersion="0" MinorVersion="1" isLocalCopy="False" IsBaseObject="False" DataSourceId="bdd909ce-2739-4d3c-85f3-eab982935503" DataSourceMajorVersion="0" DataSourceMinorVersion="1"/>
</file>

<file path=customXml/item5.xml><?xml version="1.0" encoding="utf-8"?>
<VariableListDefinition name="System" displayName="System" id="db0da965-8d5d-422d-b2f5-174ea444acce" isdomainofvalue="False" dataSourceId="0e5f4260-fb27-4d15-8427-24d3c558bae0"/>
</file>

<file path=customXml/item6.xml><?xml version="1.0" encoding="utf-8"?>
<VariableList UniqueId="db0da965-8d5d-422d-b2f5-174ea444acce" Name="System" ContentType="XML" MajorVersion="0" MinorVersion="1" isLocalCopy="False" IsBaseObject="False" DataSourceId="0e5f4260-fb27-4d15-8427-24d3c558bae0"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6DA96237-411F-4F27-BCB1-3D302AF90C89}">
  <ds:schemaRefs/>
</ds:datastoreItem>
</file>

<file path=customXml/itemProps2.xml><?xml version="1.0" encoding="utf-8"?>
<ds:datastoreItem xmlns:ds="http://schemas.openxmlformats.org/officeDocument/2006/customXml" ds:itemID="{FAE5297D-FF22-4F2F-A3B7-D97750B5FDA8}">
  <ds:schemaRefs/>
</ds:datastoreItem>
</file>

<file path=customXml/itemProps3.xml><?xml version="1.0" encoding="utf-8"?>
<ds:datastoreItem xmlns:ds="http://schemas.openxmlformats.org/officeDocument/2006/customXml" ds:itemID="{37DA3420-0DD5-463E-A680-B331330DC29D}">
  <ds:schemaRefs/>
</ds:datastoreItem>
</file>

<file path=customXml/itemProps4.xml><?xml version="1.0" encoding="utf-8"?>
<ds:datastoreItem xmlns:ds="http://schemas.openxmlformats.org/officeDocument/2006/customXml" ds:itemID="{D2A68A25-CEDB-4B1F-B80B-0928FEB01863}">
  <ds:schemaRefs/>
</ds:datastoreItem>
</file>

<file path=customXml/itemProps5.xml><?xml version="1.0" encoding="utf-8"?>
<ds:datastoreItem xmlns:ds="http://schemas.openxmlformats.org/officeDocument/2006/customXml" ds:itemID="{1F15ABD8-6048-4546-AD57-C34171DFBCD7}">
  <ds:schemaRefs/>
</ds:datastoreItem>
</file>

<file path=customXml/itemProps6.xml><?xml version="1.0" encoding="utf-8"?>
<ds:datastoreItem xmlns:ds="http://schemas.openxmlformats.org/officeDocument/2006/customXml" ds:itemID="{2EBCA809-999B-4B14-BABA-F488D1DB2934}">
  <ds:schemaRefs/>
</ds:datastoreItem>
</file>

<file path=customXml/itemProps7.xml><?xml version="1.0" encoding="utf-8"?>
<ds:datastoreItem xmlns:ds="http://schemas.openxmlformats.org/officeDocument/2006/customXml" ds:itemID="{5042AE45-F71C-4E24-889E-7355660B730D}">
  <ds:schemaRefs/>
</ds:datastoreItem>
</file>

<file path=docProps/app.xml><?xml version="1.0" encoding="utf-8"?>
<Properties xmlns="http://schemas.openxmlformats.org/officeDocument/2006/extended-properties" xmlns:vt="http://schemas.openxmlformats.org/officeDocument/2006/docPropsVTypes">
  <Template/>
  <TotalTime>1092</TotalTime>
  <Words>4556</Words>
  <Application>Microsoft Office PowerPoint</Application>
  <PresentationFormat>On-screen Show (4:3)</PresentationFormat>
  <Paragraphs>1232</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Narrow</vt:lpstr>
      <vt:lpstr>Calibri</vt:lpstr>
      <vt:lpstr>Dax Offc Pro</vt:lpstr>
      <vt:lpstr>Dax Offc Pro Medium</vt:lpstr>
      <vt:lpstr>DaxPro-CondRegular</vt:lpstr>
      <vt:lpstr>Lucida Grande</vt:lpstr>
      <vt:lpstr>Wingdings</vt:lpstr>
      <vt:lpstr>English Masters</vt:lpstr>
      <vt:lpstr>PowerPoint Presentation</vt:lpstr>
      <vt:lpstr>Tendances du marché – Ordre du jour</vt:lpstr>
      <vt:lpstr>Les concurrents dans le domaine des conseils dominent le cadre de distribution</vt:lpstr>
      <vt:lpstr>Modèles de pratique en évolution : évolution des programmes à honoraires</vt:lpstr>
      <vt:lpstr>Flux des fonds – Renseignements sur l’orientation des marchés selon les FNB</vt:lpstr>
      <vt:lpstr>Flux des fonds – Renseignements sur l’orientation des marchés selon les FNB</vt:lpstr>
      <vt:lpstr>FNB BMO et ensemble du secteur</vt:lpstr>
      <vt:lpstr>Rendement relatif – Renseignements sur l’orientation des marchés selon les FNB</vt:lpstr>
      <vt:lpstr>Le point sur le marché des FNB</vt:lpstr>
      <vt:lpstr>Des ressources pour vous aider!      www.BMOETFs.ca (Rapports et perspectives) </vt:lpstr>
      <vt:lpstr>Briser les mythes courants</vt:lpstr>
      <vt:lpstr>Un atout durable pour votre pratique</vt:lpstr>
      <vt:lpstr>Qu’est-ce que l’investissement responsable?</vt:lpstr>
      <vt:lpstr>Pourquoi parler des facteurs ESG aujourd’hui?  – Incidents d’entreprise liés aux facteurs ESG </vt:lpstr>
      <vt:lpstr>Pourquoi parler des facteurs ESG aujourd’hui?  – La progression des placements ESG </vt:lpstr>
      <vt:lpstr>Pourquoi parler des facteurs ESG aujourd’hui?  – Éléments quantitatifs et fondamentaux des facteurs ESG</vt:lpstr>
      <vt:lpstr>Engagé envers l’investissement responsable –  pas de « maquillage vert »</vt:lpstr>
      <vt:lpstr>L’engagement de la société en pratique : Amazon.com</vt:lpstr>
      <vt:lpstr>MSCI – Notre précieux partenaire</vt:lpstr>
      <vt:lpstr>Cotes ESG de MSCI</vt:lpstr>
      <vt:lpstr>Processus de MSCI pour faire ressortir les leaders </vt:lpstr>
      <vt:lpstr>FNB BMO – ESG  </vt:lpstr>
      <vt:lpstr>Solutions de portefeuille </vt:lpstr>
      <vt:lpstr>Vous cherchez un revenu prenant en compte les facteurs ESG? </vt:lpstr>
      <vt:lpstr>Alors, pourquoi pas?             Indice MSCI World ESG Leaders</vt:lpstr>
      <vt:lpstr>Vue d’ensemble des facteurs ESG :  Principaux éléments à retenir</vt:lpstr>
      <vt:lpstr>FNB BMO à rendement bonifié (ZPAY/ZPAY.U/ZPAY.F)</vt:lpstr>
      <vt:lpstr>PowerPoint Presentation</vt:lpstr>
      <vt:lpstr>Annexes </vt:lpstr>
      <vt:lpstr>Annexes</vt:lpstr>
      <vt:lpstr>Exclure ou établir un ordre de priorité?</vt:lpstr>
      <vt:lpstr>Cotes ESG de MSCI</vt:lpstr>
      <vt:lpstr>Cotes de controverse de l’indice MSCI</vt:lpstr>
      <vt:lpstr>Cotes de controverse de l’indice MSCI</vt:lpstr>
      <vt:lpstr>Méthodologie de l’indice MSCI ESG Leaders</vt:lpstr>
    </vt:vector>
  </TitlesOfParts>
  <Company>BMO Financial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Hewwing, Sean</dc:creator>
  <cp:lastModifiedBy>Allen, Erin L</cp:lastModifiedBy>
  <cp:revision>160</cp:revision>
  <dcterms:created xsi:type="dcterms:W3CDTF">2018-10-15T16:50:47Z</dcterms:created>
  <dcterms:modified xsi:type="dcterms:W3CDTF">2020-03-04T20:40:03Z</dcterms:modified>
</cp:coreProperties>
</file>