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17.xml" ContentType="application/vnd.openxmlformats-officedocument.presentationml.notesSlide+xml"/>
  <Override PartName="/ppt/comments/modernComment_7FFFC8A6_87820409.xml" ContentType="application/vnd.ms-powerpoint.comments+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s/modernComment_6665_A125A39A.xml" ContentType="application/vnd.ms-powerpoint.comments+xml"/>
  <Override PartName="/ppt/theme/theme1.xml" ContentType="application/vnd.openxmlformats-officedocument.theme+xml"/>
  <Override PartName="/ppt/theme/theme2.xml" ContentType="application/vnd.openxmlformats-officedocument.theme+xml"/>
  <Override PartName="/ppt/comments/modernComment_7FFFC89A_6DA06832.xml" ContentType="application/vnd.ms-powerpoint.comments+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7FFFC8A1_C22905C9.xml" ContentType="application/vnd.ms-powerpoint.comments+xml"/>
  <Override PartName="/ppt/comments/modernComment_7FFFC8A4_8C896454.xml" ContentType="application/vnd.ms-powerpoint.comments+xml"/>
  <Override PartName="/ppt/comments/modernComment_7FFFC894_752D5A6F.xml" ContentType="application/vnd.ms-powerpoint.comment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7.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6.xml" ContentType="application/vnd.openxmlformats-officedocument.presentationml.tags+xml"/>
  <Override PartName="/ppt/tags/tag18.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xml" ContentType="application/vnd.openxmlformats-officedocument.presentationml.tags+xml"/>
  <Override PartName="/ppt/tags/tag11.xml" ContentType="application/vnd.openxmlformats-officedocument.presentationml.tags+xml"/>
  <Override PartName="/ppt/tags/tag17.xml" ContentType="application/vnd.openxmlformats-officedocument.presentationml.tags+xml"/>
  <Override PartName="/ppt/tags/tag19.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6.xml" ContentType="application/vnd.openxmlformats-officedocument.presentationml.tag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0"/>
    <p:sldMasterId id="2147483779" r:id="rId11"/>
    <p:sldMasterId id="2147483782" r:id="rId12"/>
  </p:sldMasterIdLst>
  <p:notesMasterIdLst>
    <p:notesMasterId r:id="rId50"/>
  </p:notesMasterIdLst>
  <p:handoutMasterIdLst>
    <p:handoutMasterId r:id="rId51"/>
  </p:handoutMasterIdLst>
  <p:sldIdLst>
    <p:sldId id="2147469446" r:id="rId13"/>
    <p:sldId id="2147469456" r:id="rId14"/>
    <p:sldId id="4977" r:id="rId15"/>
    <p:sldId id="2147469471" r:id="rId16"/>
    <p:sldId id="26197" r:id="rId17"/>
    <p:sldId id="26212" r:id="rId18"/>
    <p:sldId id="2147469454" r:id="rId19"/>
    <p:sldId id="2147469472" r:id="rId20"/>
    <p:sldId id="2147469455" r:id="rId21"/>
    <p:sldId id="26201" r:id="rId22"/>
    <p:sldId id="26211" r:id="rId23"/>
    <p:sldId id="2147469449" r:id="rId24"/>
    <p:sldId id="26213" r:id="rId25"/>
    <p:sldId id="2147469473" r:id="rId26"/>
    <p:sldId id="26164" r:id="rId27"/>
    <p:sldId id="2147469474" r:id="rId28"/>
    <p:sldId id="26215" r:id="rId29"/>
    <p:sldId id="26210" r:id="rId30"/>
    <p:sldId id="2147469453" r:id="rId31"/>
    <p:sldId id="2147469457" r:id="rId32"/>
    <p:sldId id="2147469460" r:id="rId33"/>
    <p:sldId id="2147469475" r:id="rId34"/>
    <p:sldId id="2147469459" r:id="rId35"/>
    <p:sldId id="2147469470" r:id="rId36"/>
    <p:sldId id="26186" r:id="rId37"/>
    <p:sldId id="26204" r:id="rId38"/>
    <p:sldId id="2147469452" r:id="rId39"/>
    <p:sldId id="2147469462" r:id="rId40"/>
    <p:sldId id="2147469464" r:id="rId41"/>
    <p:sldId id="2147469465" r:id="rId42"/>
    <p:sldId id="2147469451" r:id="rId43"/>
    <p:sldId id="2147469466" r:id="rId44"/>
    <p:sldId id="2147469468" r:id="rId45"/>
    <p:sldId id="2147469476" r:id="rId46"/>
    <p:sldId id="2147469469" r:id="rId47"/>
    <p:sldId id="2147469477" r:id="rId48"/>
    <p:sldId id="2147469478" r:id="rId49"/>
  </p:sldIdLst>
  <p:sldSz cx="12192000" cy="6858000"/>
  <p:notesSz cx="6858000" cy="9144000"/>
  <p:custDataLst>
    <p:custData r:id="rId8"/>
    <p:custData r:id="rId2"/>
    <p:custData r:id="rId9"/>
    <p:custData r:id="rId6"/>
    <p:custData r:id="rId3"/>
    <p:custData r:id="rId1"/>
    <p:custData r:id="rId5"/>
    <p:custData r:id="rId7"/>
    <p:custData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orient="horz" pos="3894" userDrawn="1">
          <p15:clr>
            <a:srgbClr val="A4A3A4"/>
          </p15:clr>
        </p15:guide>
        <p15:guide id="3" pos="3840" userDrawn="1">
          <p15:clr>
            <a:srgbClr val="A4A3A4"/>
          </p15:clr>
        </p15:guide>
        <p15:guide id="4" pos="3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C31445-7C3B-0EB3-248D-CAA9E91AF0D2}" name="Suryanarayan, Pooja" initials="SP" userId="S::pooja.suryanarayan@bmo.com::487319c2-24d8-4731-a604-5021c77d9ca1" providerId="AD"/>
  <p188:author id="{EAC90150-3C12-A6A5-8E2D-C940D5243CBB}" name="Sedkowski, Veronica" initials="VS" userId="S::Veronica.Sedkowski@bmo.com::33f006b6-fffd-4eff-bcef-7fd9747335af" providerId="AD"/>
  <p188:author id="{5D869C6C-E570-418C-9F70-8C70189FBEC2}" name="Sedkowski, Veronica" initials="SV" userId="S::veronica.sedkowski@bmo.com::33f006b6-fffd-4eff-bcef-7fd9747335af" providerId="AD"/>
  <p188:author id="{EFD09E95-E7AF-A7F3-07F4-AA0E7116A8BD}" name="Cabral, James" initials="CJ" userId="S::James.Cabral@bmo.com::192abcee-ff2c-410a-9679-cb7d20d39943" providerId="AD"/>
  <p188:author id="{AC5F10B2-3000-F764-910E-1D0EBBCFC177}" name="Qiao, Yvonne" initials="YQ" userId="S::Yvonne.Qiao@bmo.com::89da8aea-00c6-4558-b4ba-5b5960e10af7" providerId="AD"/>
  <p188:author id="{D30C4CB2-0D69-07D5-03E0-902528C10C97}" name="Qiao, Yvonne" initials="QY" userId="S::yvonne.qiao@bmo.com::89da8aea-00c6-4558-b4ba-5b5960e10a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B66"/>
    <a:srgbClr val="F9B463"/>
    <a:srgbClr val="0079C1"/>
    <a:srgbClr val="004068"/>
    <a:srgbClr val="003C60"/>
    <a:srgbClr val="003758"/>
    <a:srgbClr val="000000"/>
    <a:srgbClr val="004A7C"/>
    <a:srgbClr val="FFFFFF"/>
    <a:srgbClr val="E5F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A7D50-3E39-E6A5-FDEF-64CCEF958B17}" v="12" dt="2025-04-15T19:46:13.925"/>
    <p1510:client id="{621407A3-8856-4EBC-9072-15CA0EB0731C}" v="7" dt="2025-04-15T16:07:20.328"/>
    <p1510:client id="{C2381AD9-014A-2701-ED50-0C93BC784787}" v="18" dt="2025-04-15T16:06:42.322"/>
    <p1510:client id="{DB1BF900-EA22-448D-9310-498BBE376220}" v="1" dt="2025-04-16T19:17:16.473"/>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251"/>
        <p:guide orient="horz" pos="3894"/>
        <p:guide pos="3840"/>
        <p:guide pos="3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2.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8" Type="http://schemas.openxmlformats.org/officeDocument/2006/relationships/customXml" Target="../customXml/item10.xml"/><Relationship Id="rId5" Type="http://schemas.openxmlformats.org/officeDocument/2006/relationships/customXml" Target="../customXml/item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3.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customXml" Target="../customXml/item1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microsoft.com/office/2018/10/relationships/authors" Target="authors.xml"/><Relationship Id="rId10" Type="http://schemas.openxmlformats.org/officeDocument/2006/relationships/slideMaster" Target="slideMasters/slideMaster1.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60" Type="http://schemas.openxmlformats.org/officeDocument/2006/relationships/customXml" Target="../customXml/item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rgbClr val="0079C1"/>
              </a:solidFill>
              <a:ln w="19050">
                <a:solidFill>
                  <a:schemeClr val="lt1"/>
                </a:solidFill>
              </a:ln>
              <a:effectLst/>
            </c:spPr>
            <c:extLst>
              <c:ext xmlns:c16="http://schemas.microsoft.com/office/drawing/2014/chart" uri="{C3380CC4-5D6E-409C-BE32-E72D297353CC}">
                <c16:uniqueId val="{00000001-8298-4210-9268-9E9FFC5FD3DA}"/>
              </c:ext>
            </c:extLst>
          </c:dPt>
          <c:dPt>
            <c:idx val="1"/>
            <c:invertIfNegative val="0"/>
            <c:bubble3D val="0"/>
            <c:spPr>
              <a:solidFill>
                <a:srgbClr val="99C9E6"/>
              </a:solidFill>
              <a:ln w="19050">
                <a:solidFill>
                  <a:schemeClr val="lt1"/>
                </a:solidFill>
              </a:ln>
              <a:effectLst/>
            </c:spPr>
            <c:extLst>
              <c:ext xmlns:c16="http://schemas.microsoft.com/office/drawing/2014/chart" uri="{C3380CC4-5D6E-409C-BE32-E72D297353CC}">
                <c16:uniqueId val="{00000003-8298-4210-9268-9E9FFC5FD3DA}"/>
              </c:ext>
            </c:extLst>
          </c:dPt>
          <c:dPt>
            <c:idx val="2"/>
            <c:invertIfNegative val="0"/>
            <c:bubble3D val="0"/>
            <c:spPr>
              <a:solidFill>
                <a:srgbClr val="004A7C"/>
              </a:solidFill>
              <a:ln w="19050">
                <a:solidFill>
                  <a:schemeClr val="lt1"/>
                </a:solidFill>
              </a:ln>
              <a:effectLst/>
            </c:spPr>
            <c:extLst>
              <c:ext xmlns:c16="http://schemas.microsoft.com/office/drawing/2014/chart" uri="{C3380CC4-5D6E-409C-BE32-E72D297353CC}">
                <c16:uniqueId val="{00000005-8298-4210-9268-9E9FFC5FD3DA}"/>
              </c:ext>
            </c:extLst>
          </c:dPt>
          <c:dPt>
            <c:idx val="3"/>
            <c:invertIfNegative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947D-468E-A150-CD36A406AF84}"/>
              </c:ext>
            </c:extLst>
          </c:dPt>
          <c:dPt>
            <c:idx val="4"/>
            <c:invertIfNegative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2-947D-468E-A150-CD36A406AF84}"/>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Balanced</c:v>
                </c:pt>
                <c:pt idx="1">
                  <c:v>Bond</c:v>
                </c:pt>
                <c:pt idx="2">
                  <c:v>Equity</c:v>
                </c:pt>
                <c:pt idx="3">
                  <c:v>Money Market</c:v>
                </c:pt>
                <c:pt idx="4">
                  <c:v>Specialty</c:v>
                </c:pt>
              </c:strCache>
            </c:strRef>
          </c:cat>
          <c:val>
            <c:numRef>
              <c:f>Sheet1!$B$2:$B$6</c:f>
              <c:numCache>
                <c:formatCode>0%</c:formatCode>
                <c:ptCount val="5"/>
                <c:pt idx="0">
                  <c:v>0.49</c:v>
                </c:pt>
                <c:pt idx="1">
                  <c:v>0.12</c:v>
                </c:pt>
                <c:pt idx="2">
                  <c:v>0.36</c:v>
                </c:pt>
                <c:pt idx="3">
                  <c:v>0.02</c:v>
                </c:pt>
                <c:pt idx="4">
                  <c:v>0.01</c:v>
                </c:pt>
              </c:numCache>
            </c:numRef>
          </c:val>
          <c:extLst>
            <c:ext xmlns:c16="http://schemas.microsoft.com/office/drawing/2014/chart" uri="{C3380CC4-5D6E-409C-BE32-E72D297353CC}">
              <c16:uniqueId val="{00000000-947D-468E-A150-CD36A406AF84}"/>
            </c:ext>
          </c:extLst>
        </c:ser>
        <c:dLbls>
          <c:dLblPos val="outEnd"/>
          <c:showLegendKey val="0"/>
          <c:showVal val="1"/>
          <c:showCatName val="0"/>
          <c:showSerName val="0"/>
          <c:showPercent val="0"/>
          <c:showBubbleSize val="0"/>
        </c:dLbls>
        <c:gapWidth val="100"/>
        <c:axId val="1619187008"/>
        <c:axId val="1619184488"/>
      </c:barChart>
      <c:valAx>
        <c:axId val="1619184488"/>
        <c:scaling>
          <c:orientation val="minMax"/>
        </c:scaling>
        <c:delete val="1"/>
        <c:axPos val="t"/>
        <c:numFmt formatCode="0%" sourceLinked="1"/>
        <c:majorTickMark val="out"/>
        <c:minorTickMark val="none"/>
        <c:tickLblPos val="nextTo"/>
        <c:crossAx val="1619187008"/>
        <c:crosses val="autoZero"/>
        <c:crossBetween val="between"/>
      </c:valAx>
      <c:catAx>
        <c:axId val="16191870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91844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6665_A125A39A.xml><?xml version="1.0" encoding="utf-8"?>
<p188:cmLst xmlns:a="http://schemas.openxmlformats.org/drawingml/2006/main" xmlns:r="http://schemas.openxmlformats.org/officeDocument/2006/relationships" xmlns:p188="http://schemas.microsoft.com/office/powerpoint/2018/8/main">
  <p188:cm id="{C4667BDD-B64F-4904-B920-DA52FF2E93AE}" authorId="{C8C31445-7C3B-0EB3-248D-CAA9E91AF0D2}" created="2025-04-14T18:46:28.954">
    <ac:txMkLst xmlns:ac="http://schemas.microsoft.com/office/drawing/2013/main/command">
      <pc:docMk xmlns:pc="http://schemas.microsoft.com/office/powerpoint/2013/main/command"/>
      <pc:sldMk xmlns:pc="http://schemas.microsoft.com/office/powerpoint/2013/main/command" cId="2703598490" sldId="26213"/>
      <ac:spMk id="3" creationId="{24AD3F49-9234-DFC7-7271-5747517FE3DB}"/>
      <ac:txMk cp="0" len="92">
        <ac:context len="225" hash="958098424"/>
      </ac:txMk>
    </ac:txMkLst>
    <p188:pos x="4242486" y="638432"/>
    <p188:replyLst>
      <p188:reply id="{5076901B-AEDA-47D1-8398-ECF47AA66F95}" authorId="{5D869C6C-E570-418C-9F70-8C70189FBEC2}" created="2025-04-14T19:09:36.059">
        <p188:txBody>
          <a:bodyPr/>
          <a:lstStyle/>
          <a:p>
            <a:r>
              <a:rPr lang="en-US"/>
              <a:t>
https://bmogamhub.com/system/files/understanding_etfs_guide_book_one.pdf
It is from this piece. I'll get the docket number.</a:t>
            </a:r>
          </a:p>
        </p188:txBody>
      </p188:reply>
    </p188:replyLst>
    <p188:txBody>
      <a:bodyPr/>
      <a:lstStyle/>
      <a:p>
        <a:r>
          <a:rPr lang="en-US"/>
          <a:t>Many ETFs are designed to track the performance of an index or asset class but not ALL ETFs. This isn't true for active ETFs, we should clarify this is for passive index tracking investments</a:t>
        </a:r>
      </a:p>
    </p188:txBody>
  </p188:cm>
</p188:cmLst>
</file>

<file path=ppt/comments/modernComment_7FFFC894_752D5A6F.xml><?xml version="1.0" encoding="utf-8"?>
<p188:cmLst xmlns:a="http://schemas.openxmlformats.org/drawingml/2006/main" xmlns:r="http://schemas.openxmlformats.org/officeDocument/2006/relationships" xmlns:p188="http://schemas.microsoft.com/office/powerpoint/2018/8/main">
  <p188:cm id="{F4BA23A8-AE31-4A3E-8ECB-291FC058A91A}" authorId="{C8C31445-7C3B-0EB3-248D-CAA9E91AF0D2}" created="2025-04-14T18:55:08.848">
    <ac:txMkLst xmlns:ac="http://schemas.microsoft.com/office/drawing/2013/main/command">
      <pc:docMk xmlns:pc="http://schemas.microsoft.com/office/powerpoint/2013/main/command"/>
      <pc:sldMk xmlns:pc="http://schemas.microsoft.com/office/powerpoint/2013/main/command" cId="1965906543" sldId="2147469460"/>
      <ac:spMk id="4" creationId="{BF443979-F783-0155-F387-7577B347CB86}"/>
      <ac:txMk cp="0" len="717">
        <ac:context len="741" hash="3596329046"/>
      </ac:txMk>
    </ac:txMkLst>
    <p188:pos x="3398108" y="380999"/>
    <p188:txBody>
      <a:bodyPr/>
      <a:lstStyle/>
      <a:p>
        <a:r>
          <a:rPr lang="en-US"/>
          <a:t>Please update the information here - initial investments, from/to dates and name of funds </a:t>
        </a:r>
      </a:p>
    </p188:txBody>
  </p188:cm>
  <p188:cm id="{104056C1-1113-4A33-8702-8CC7F0965E3B}" authorId="{C8C31445-7C3B-0EB3-248D-CAA9E91AF0D2}" created="2025-04-14T18:55:27.130">
    <ac:deMkLst xmlns:ac="http://schemas.microsoft.com/office/drawing/2013/main/command">
      <pc:docMk xmlns:pc="http://schemas.microsoft.com/office/powerpoint/2013/main/command"/>
      <pc:sldMk xmlns:pc="http://schemas.microsoft.com/office/powerpoint/2013/main/command" cId="1965906543" sldId="2147469460"/>
      <ac:picMk id="8" creationId="{D0E05C19-32D3-9D6E-1835-C1595CD7D2C5}"/>
    </ac:deMkLst>
    <p188:replyLst>
      <p188:reply id="{C089BC44-48C7-4505-B1AF-D5899F9C7B82}" authorId="{EAC90150-3C12-A6A5-8E2D-C940D5243CBB}" created="2025-04-15T16:07:20.304">
        <p188:txBody>
          <a:bodyPr/>
          <a:lstStyle/>
          <a:p>
            <a:r>
              <a:rPr lang="en-CA"/>
              <a:t>Performance added
</a:t>
            </a:r>
          </a:p>
        </p188:txBody>
      </p188:reply>
      <p188:reply id="{7D6F744A-A002-4BF4-98FF-35C92C91F4CC}" authorId="{C8C31445-7C3B-0EB3-248D-CAA9E91AF0D2}" created="2025-04-15T19:46:06.894">
        <p188:txBody>
          <a:bodyPr/>
          <a:lstStyle/>
          <a:p>
            <a:r>
              <a:rPr lang="en-US"/>
              <a:t>Included the as of date for the standard performance data</a:t>
            </a:r>
          </a:p>
        </p188:txBody>
      </p188:reply>
    </p188:replyLst>
    <p188:txBody>
      <a:bodyPr/>
      <a:lstStyle/>
      <a:p>
        <a:r>
          <a:rPr lang="en-US"/>
          <a:t>Include recent month-end standard performance data of both the MF's including as of date.
Note: Performance data must be shown for a minimum of 1,3,5 and 10 years if available. If performance data for 10 years is not available then you must include returns “Since Inception”. </a:t>
        </a:r>
      </a:p>
    </p188:txBody>
  </p188:cm>
</p188:cmLst>
</file>

<file path=ppt/comments/modernComment_7FFFC89A_6DA06832.xml><?xml version="1.0" encoding="utf-8"?>
<p188:cmLst xmlns:a="http://schemas.openxmlformats.org/drawingml/2006/main" xmlns:r="http://schemas.openxmlformats.org/officeDocument/2006/relationships" xmlns:p188="http://schemas.microsoft.com/office/powerpoint/2018/8/main">
  <p188:cm id="{9C7D575A-0533-4CD0-9716-3622D05CB4A3}" authorId="{AC5F10B2-3000-F764-910E-1D0EBBCFC177}" status="resolved" created="2025-04-04T17:25:35.003" complete="100000">
    <pc:sldMkLst xmlns:pc="http://schemas.microsoft.com/office/powerpoint/2013/main/command">
      <pc:docMk/>
      <pc:sldMk cId="1839228978" sldId="2147469466"/>
    </pc:sldMkLst>
    <p188:replyLst>
      <p188:reply id="{7210788C-02D7-4103-9084-485DEE0174AA}" authorId="{5D869C6C-E570-418C-9F70-8C70189FBEC2}" created="2025-04-04T17:27:54.232">
        <p188:txBody>
          <a:bodyPr/>
          <a:lstStyle/>
          <a:p>
            <a:r>
              <a:rPr lang="en-US"/>
              <a:t>Great; thanks Yvonne!</a:t>
            </a:r>
          </a:p>
        </p188:txBody>
      </p188:reply>
    </p188:replyLst>
    <p188:txBody>
      <a:bodyPr/>
      <a:lstStyle/>
      <a:p>
        <a:r>
          <a:rPr lang="en-CA"/>
          <a:t>[@Sedkowski, Veronica] slightly changed the copy here cause three points were repeating the same thing. 
(There was a saving error with the previous file so I made a copy. Please look at this one.) </a:t>
        </a:r>
      </a:p>
    </p188:txBody>
  </p188:cm>
</p188:cmLst>
</file>

<file path=ppt/comments/modernComment_7FFFC8A1_C22905C9.xml><?xml version="1.0" encoding="utf-8"?>
<p188:cmLst xmlns:a="http://schemas.openxmlformats.org/drawingml/2006/main" xmlns:r="http://schemas.openxmlformats.org/officeDocument/2006/relationships" xmlns:p188="http://schemas.microsoft.com/office/powerpoint/2018/8/main">
  <p188:cm id="{1CE58A82-F5E2-4825-9AEC-738B84B99232}" authorId="{C8C31445-7C3B-0EB3-248D-CAA9E91AF0D2}" created="2025-04-14T18:48:25.677">
    <ac:deMkLst xmlns:ac="http://schemas.microsoft.com/office/drawing/2013/main/command">
      <pc:docMk xmlns:pc="http://schemas.microsoft.com/office/powerpoint/2013/main/command"/>
      <pc:sldMk xmlns:pc="http://schemas.microsoft.com/office/powerpoint/2013/main/command" cId="3257468361" sldId="2147469473"/>
      <ac:picMk id="27" creationId="{3776D2FA-47F9-6008-7A39-C7A5E510D707}"/>
    </ac:deMkLst>
    <p188:replyLst>
      <p188:reply id="{8E824980-524F-4123-8ABF-1A63C9603637}" authorId="{5D869C6C-E570-418C-9F70-8C70189FBEC2}" created="2025-04-14T19:09:31.653">
        <p188:txBody>
          <a:bodyPr/>
          <a:lstStyle/>
          <a:p>
            <a:r>
              <a:rPr lang="en-US"/>
              <a:t>https://bmogamhub.com/system/files/understanding_etfs_guide_book_one.pdf
It is from this piece. I'll get the docket number.</a:t>
            </a:r>
          </a:p>
        </p188:txBody>
      </p188:reply>
    </p188:replyLst>
    <p188:txBody>
      <a:bodyPr/>
      <a:lstStyle/>
      <a:p>
        <a:r>
          <a:rPr lang="en-US"/>
          <a:t>Could you please provide us with the WF reference # of the approved BMO ETFs piece that this snapshot is from ?
I want to make sure that BMO tax has signed-off on this broader statement of ETFs being tax efficient.</a:t>
        </a:r>
      </a:p>
    </p188:txBody>
  </p188:cm>
</p188:cmLst>
</file>

<file path=ppt/comments/modernComment_7FFFC8A4_8C896454.xml><?xml version="1.0" encoding="utf-8"?>
<p188:cmLst xmlns:a="http://schemas.openxmlformats.org/drawingml/2006/main" xmlns:r="http://schemas.openxmlformats.org/officeDocument/2006/relationships" xmlns:p188="http://schemas.microsoft.com/office/powerpoint/2018/8/main">
  <p188:cm id="{1378C67F-E8EF-471F-91C4-9FB2F96A3FAA}" authorId="{C8C31445-7C3B-0EB3-248D-CAA9E91AF0D2}" created="2025-04-14T18:57:01.790">
    <ac:txMkLst xmlns:ac="http://schemas.microsoft.com/office/drawing/2013/main/command">
      <pc:docMk xmlns:pc="http://schemas.microsoft.com/office/powerpoint/2013/main/command"/>
      <pc:sldMk xmlns:pc="http://schemas.microsoft.com/office/powerpoint/2013/main/command" cId="2357814356" sldId="2147469476"/>
      <ac:spMk id="33" creationId="{02FBD8FC-1888-830A-9050-01BFEFC8789E}"/>
      <ac:txMk cp="0" len="170">
        <ac:context len="171" hash="383531384"/>
      </ac:txMk>
    </ac:txMkLst>
    <p188:pos x="1637270" y="1390135"/>
    <p188:replyLst>
      <p188:reply id="{F2807E36-F59F-4DEF-8C2F-0B56075F9DDC}" authorId="{5D869C6C-E570-418C-9F70-8C70189FBEC2}" created="2025-04-14T19:11:34.767">
        <p188:txBody>
          <a:bodyPr/>
          <a:lstStyle/>
          <a:p>
            <a:r>
              <a:rPr lang="en-US"/>
              <a:t>Updated definition.</a:t>
            </a:r>
          </a:p>
        </p188:txBody>
      </p188:reply>
    </p188:replyLst>
    <p188:txBody>
      <a:bodyPr/>
      <a:lstStyle/>
      <a:p>
        <a:r>
          <a:rPr lang="en-US"/>
          <a:t>Bonds don't guarantee payments in the same way as GICs. They carry issuer default risk or changes in market conditions can impact returns w.r.t floating rate bonds. 
Can we revise for clarity ?</a:t>
        </a:r>
      </a:p>
    </p188:txBody>
  </p188:cm>
</p188:cmLst>
</file>

<file path=ppt/comments/modernComment_7FFFC8A6_87820409.xml><?xml version="1.0" encoding="utf-8"?>
<p188:cmLst xmlns:a="http://schemas.openxmlformats.org/drawingml/2006/main" xmlns:r="http://schemas.openxmlformats.org/officeDocument/2006/relationships" xmlns:p188="http://schemas.microsoft.com/office/powerpoint/2018/8/main">
  <p188:cm id="{CC9C552E-1A24-4971-B8F3-50F1A21D9C6C}" authorId="{C8C31445-7C3B-0EB3-248D-CAA9E91AF0D2}" created="2025-04-14T18:49:34.070">
    <ac:txMkLst xmlns:ac="http://schemas.microsoft.com/office/drawing/2013/main/command">
      <pc:docMk xmlns:pc="http://schemas.microsoft.com/office/powerpoint/2013/main/command"/>
      <pc:sldMk xmlns:pc="http://schemas.microsoft.com/office/powerpoint/2013/main/command" cId="2273444873" sldId="2147469478"/>
      <ac:spMk id="5" creationId="{DE6A1D68-78C2-1FC4-C669-73DA0BA0155F}"/>
      <ac:txMk cp="782" len="18">
        <ac:context len="1047" hash="2376732900"/>
      </ac:txMk>
    </ac:txMkLst>
    <p188:pos x="2388972" y="3521675"/>
    <p188:replyLst>
      <p188:reply id="{D48392F4-964A-4758-88E3-FF7A46F79983}" authorId="{5D869C6C-E570-418C-9F70-8C70189FBEC2}" created="2025-04-14T19:14:07.569">
        <p188:txBody>
          <a:bodyPr/>
          <a:lstStyle/>
          <a:p>
            <a:r>
              <a:rPr lang="en-US"/>
              <a:t>added</a:t>
            </a:r>
          </a:p>
        </p188:txBody>
      </p188:reply>
    </p188:replyLst>
    <p188:txBody>
      <a:bodyPr/>
      <a:lstStyle/>
      <a:p>
        <a:r>
          <a:rPr lang="en-US"/>
          <a:t>Insert definition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C5909F-B972-B20E-C7E0-18EE0A64EE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9A23896B-CAAC-9AF0-589C-2FE980770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BADEE6-E026-40F8-91D7-C11F13E496B8}" type="datetimeFigureOut">
              <a:rPr lang="en-CA" smtClean="0"/>
              <a:t>2025-04-16</a:t>
            </a:fld>
            <a:endParaRPr lang="en-CA"/>
          </a:p>
        </p:txBody>
      </p:sp>
      <p:sp>
        <p:nvSpPr>
          <p:cNvPr id="4" name="Footer Placeholder 3">
            <a:extLst>
              <a:ext uri="{FF2B5EF4-FFF2-40B4-BE49-F238E27FC236}">
                <a16:creationId xmlns:a16="http://schemas.microsoft.com/office/drawing/2014/main" id="{E8189DD4-18FD-5DC0-70A6-43A60C1B4F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811338B3-D30B-E06B-8ECC-B90F8368FA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72EF5C-9BB1-43B0-B8CC-03A80BB55521}" type="slidenum">
              <a:rPr lang="en-CA" smtClean="0"/>
              <a:t>‹#›</a:t>
            </a:fld>
            <a:endParaRPr lang="en-CA"/>
          </a:p>
        </p:txBody>
      </p:sp>
    </p:spTree>
    <p:extLst>
      <p:ext uri="{BB962C8B-B14F-4D97-AF65-F5344CB8AC3E}">
        <p14:creationId xmlns:p14="http://schemas.microsoft.com/office/powerpoint/2010/main" val="3819065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B8B13-9578-4EB3-AB68-B4882A536371}" type="datetimeFigureOut">
              <a:rPr lang="en-CA" smtClean="0"/>
              <a:t>2025-04-16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AC7FE-AB46-4C17-A63B-D1C592C61028}" type="slidenum">
              <a:rPr lang="en-CA" smtClean="0"/>
              <a:t>‹#›</a:t>
            </a:fld>
            <a:endParaRPr lang="en-CA"/>
          </a:p>
        </p:txBody>
      </p:sp>
    </p:spTree>
    <p:extLst>
      <p:ext uri="{BB962C8B-B14F-4D97-AF65-F5344CB8AC3E}">
        <p14:creationId xmlns:p14="http://schemas.microsoft.com/office/powerpoint/2010/main" val="22443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ABAC7FE-AB46-4C17-A63B-D1C592C61028}" type="slidenum">
              <a:rPr lang="en-CA" smtClean="0"/>
              <a:t>1</a:t>
            </a:fld>
            <a:endParaRPr lang="en-CA"/>
          </a:p>
        </p:txBody>
      </p:sp>
    </p:spTree>
    <p:extLst>
      <p:ext uri="{BB962C8B-B14F-4D97-AF65-F5344CB8AC3E}">
        <p14:creationId xmlns:p14="http://schemas.microsoft.com/office/powerpoint/2010/main" val="226524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t>There are many different types of ETFs and here we’ll walk through a few examples. </a:t>
            </a:r>
          </a:p>
          <a:p>
            <a:pPr marL="171450" indent="-171450">
              <a:buFontTx/>
              <a:buChar char="-"/>
            </a:pPr>
            <a:r>
              <a:rPr lang="en-CA"/>
              <a:t>Sector type ETFs are a collection of stocks all from the same industry. This can be an ETF that captures all of the top 6 Canadian banks, or an ETF that captures many types of energy stocks within Canada. </a:t>
            </a:r>
          </a:p>
          <a:p>
            <a:pPr marL="171450" indent="-171450">
              <a:buFontTx/>
              <a:buChar char="-"/>
            </a:pPr>
            <a:r>
              <a:rPr lang="en-CA"/>
              <a:t>Core equities capture many stocks in a specific region based on their market capitalization. This can be an ETF that tracks the S&amp;P/TSX 60 index or the S&amp;P 500 for example. </a:t>
            </a:r>
          </a:p>
          <a:p>
            <a:pPr marL="171450" indent="-171450">
              <a:buFontTx/>
              <a:buChar char="-"/>
            </a:pPr>
            <a:r>
              <a:rPr lang="en-CA"/>
              <a:t>Environmental social governance ETFs that meet very specific ESG standards or practices. These would all be captured in one ticker within a stock exchange. </a:t>
            </a:r>
          </a:p>
          <a:p>
            <a:pPr marL="171450" indent="-171450">
              <a:buFontTx/>
              <a:buChar char="-"/>
            </a:pPr>
            <a:r>
              <a:rPr lang="en-CA"/>
              <a:t>Thematic ETFs that hold stocks focused on an emerging trend or theme. This can involve green energy themes, or metaverse themes for example. </a:t>
            </a:r>
          </a:p>
        </p:txBody>
      </p:sp>
      <p:sp>
        <p:nvSpPr>
          <p:cNvPr id="4" name="Slide Number Placeholder 3"/>
          <p:cNvSpPr>
            <a:spLocks noGrp="1"/>
          </p:cNvSpPr>
          <p:nvPr>
            <p:ph type="sldNum" sz="quarter" idx="5"/>
          </p:nvPr>
        </p:nvSpPr>
        <p:spPr/>
        <p:txBody>
          <a:bodyPr/>
          <a:lstStyle/>
          <a:p>
            <a:fld id="{EE6A9F27-6F4F-874D-9B95-C60D9BBD8542}" type="slidenum">
              <a:rPr lang="en-US" smtClean="0"/>
              <a:t>15</a:t>
            </a:fld>
            <a:endParaRPr lang="en-US"/>
          </a:p>
        </p:txBody>
      </p:sp>
    </p:spTree>
    <p:extLst>
      <p:ext uri="{BB962C8B-B14F-4D97-AF65-F5344CB8AC3E}">
        <p14:creationId xmlns:p14="http://schemas.microsoft.com/office/powerpoint/2010/main" val="177925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18</a:t>
            </a:fld>
            <a:endParaRPr lang="en-US"/>
          </a:p>
        </p:txBody>
      </p:sp>
    </p:spTree>
    <p:extLst>
      <p:ext uri="{BB962C8B-B14F-4D97-AF65-F5344CB8AC3E}">
        <p14:creationId xmlns:p14="http://schemas.microsoft.com/office/powerpoint/2010/main" val="230057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E72FB21-472F-4D56-8678-10F6B700D3C8}" type="slidenum">
              <a:rPr lang="en-CA" smtClean="0"/>
              <a:t>19</a:t>
            </a:fld>
            <a:endParaRPr lang="en-CA"/>
          </a:p>
        </p:txBody>
      </p:sp>
    </p:spTree>
    <p:extLst>
      <p:ext uri="{BB962C8B-B14F-4D97-AF65-F5344CB8AC3E}">
        <p14:creationId xmlns:p14="http://schemas.microsoft.com/office/powerpoint/2010/main" val="18715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E72FB21-472F-4D56-8678-10F6B700D3C8}" type="slidenum">
              <a:rPr lang="en-CA" smtClean="0"/>
              <a:t>23</a:t>
            </a:fld>
            <a:endParaRPr lang="en-CA"/>
          </a:p>
        </p:txBody>
      </p:sp>
    </p:spTree>
    <p:extLst>
      <p:ext uri="{BB962C8B-B14F-4D97-AF65-F5344CB8AC3E}">
        <p14:creationId xmlns:p14="http://schemas.microsoft.com/office/powerpoint/2010/main" val="1230766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25</a:t>
            </a:fld>
            <a:endParaRPr lang="en-US"/>
          </a:p>
        </p:txBody>
      </p:sp>
    </p:spTree>
    <p:extLst>
      <p:ext uri="{BB962C8B-B14F-4D97-AF65-F5344CB8AC3E}">
        <p14:creationId xmlns:p14="http://schemas.microsoft.com/office/powerpoint/2010/main" val="78991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26</a:t>
            </a:fld>
            <a:endParaRPr lang="en-US"/>
          </a:p>
        </p:txBody>
      </p:sp>
    </p:spTree>
    <p:extLst>
      <p:ext uri="{BB962C8B-B14F-4D97-AF65-F5344CB8AC3E}">
        <p14:creationId xmlns:p14="http://schemas.microsoft.com/office/powerpoint/2010/main" val="271505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E72FB21-472F-4D56-8678-10F6B700D3C8}" type="slidenum">
              <a:rPr lang="en-CA" smtClean="0"/>
              <a:t>27</a:t>
            </a:fld>
            <a:endParaRPr lang="en-CA"/>
          </a:p>
        </p:txBody>
      </p:sp>
    </p:spTree>
    <p:extLst>
      <p:ext uri="{BB962C8B-B14F-4D97-AF65-F5344CB8AC3E}">
        <p14:creationId xmlns:p14="http://schemas.microsoft.com/office/powerpoint/2010/main" val="2517301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E72FB21-472F-4D56-8678-10F6B700D3C8}" type="slidenum">
              <a:rPr lang="en-CA" smtClean="0"/>
              <a:t>31</a:t>
            </a:fld>
            <a:endParaRPr lang="en-CA"/>
          </a:p>
        </p:txBody>
      </p:sp>
    </p:spTree>
    <p:extLst>
      <p:ext uri="{BB962C8B-B14F-4D97-AF65-F5344CB8AC3E}">
        <p14:creationId xmlns:p14="http://schemas.microsoft.com/office/powerpoint/2010/main" val="376362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34</a:t>
            </a:fld>
            <a:endParaRPr lang="en-US"/>
          </a:p>
        </p:txBody>
      </p:sp>
    </p:spTree>
    <p:extLst>
      <p:ext uri="{BB962C8B-B14F-4D97-AF65-F5344CB8AC3E}">
        <p14:creationId xmlns:p14="http://schemas.microsoft.com/office/powerpoint/2010/main" val="64476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E72FB21-472F-4D56-8678-10F6B700D3C8}" type="slidenum">
              <a:rPr lang="en-CA" smtClean="0"/>
              <a:t>3</a:t>
            </a:fld>
            <a:endParaRPr lang="en-CA"/>
          </a:p>
        </p:txBody>
      </p:sp>
    </p:spTree>
    <p:extLst>
      <p:ext uri="{BB962C8B-B14F-4D97-AF65-F5344CB8AC3E}">
        <p14:creationId xmlns:p14="http://schemas.microsoft.com/office/powerpoint/2010/main" val="143682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4</a:t>
            </a:fld>
            <a:endParaRPr lang="en-US"/>
          </a:p>
        </p:txBody>
      </p:sp>
    </p:spTree>
    <p:extLst>
      <p:ext uri="{BB962C8B-B14F-4D97-AF65-F5344CB8AC3E}">
        <p14:creationId xmlns:p14="http://schemas.microsoft.com/office/powerpoint/2010/main" val="178646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5</a:t>
            </a:fld>
            <a:endParaRPr lang="en-US"/>
          </a:p>
        </p:txBody>
      </p:sp>
    </p:spTree>
    <p:extLst>
      <p:ext uri="{BB962C8B-B14F-4D97-AF65-F5344CB8AC3E}">
        <p14:creationId xmlns:p14="http://schemas.microsoft.com/office/powerpoint/2010/main" val="10516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6</a:t>
            </a:fld>
            <a:endParaRPr lang="en-US"/>
          </a:p>
        </p:txBody>
      </p:sp>
    </p:spTree>
    <p:extLst>
      <p:ext uri="{BB962C8B-B14F-4D97-AF65-F5344CB8AC3E}">
        <p14:creationId xmlns:p14="http://schemas.microsoft.com/office/powerpoint/2010/main" val="201251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11</a:t>
            </a:fld>
            <a:endParaRPr lang="en-US"/>
          </a:p>
        </p:txBody>
      </p:sp>
    </p:spTree>
    <p:extLst>
      <p:ext uri="{BB962C8B-B14F-4D97-AF65-F5344CB8AC3E}">
        <p14:creationId xmlns:p14="http://schemas.microsoft.com/office/powerpoint/2010/main" val="150725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E72FB21-472F-4D56-8678-10F6B700D3C8}" type="slidenum">
              <a:rPr lang="en-CA" smtClean="0"/>
              <a:t>12</a:t>
            </a:fld>
            <a:endParaRPr lang="en-CA"/>
          </a:p>
        </p:txBody>
      </p:sp>
    </p:spTree>
    <p:extLst>
      <p:ext uri="{BB962C8B-B14F-4D97-AF65-F5344CB8AC3E}">
        <p14:creationId xmlns:p14="http://schemas.microsoft.com/office/powerpoint/2010/main" val="68154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t>An exchange traded fund or more commonly known as an ETF is very similar in concept to a mutual fund</a:t>
            </a:r>
          </a:p>
          <a:p>
            <a:pPr marL="171450" indent="-171450">
              <a:buFontTx/>
              <a:buChar char="-"/>
            </a:pPr>
            <a:r>
              <a:rPr lang="en-CA"/>
              <a:t>The main difference is that it is traded on an exchange </a:t>
            </a:r>
          </a:p>
          <a:p>
            <a:pPr marL="171450" indent="-171450">
              <a:buFontTx/>
              <a:buChar char="-"/>
            </a:pPr>
            <a:r>
              <a:rPr lang="en-CA"/>
              <a:t>Just like mutual funds they allow investors to pool their money together to invest in a certain strategy or mandate </a:t>
            </a:r>
          </a:p>
          <a:p>
            <a:pPr marL="171450" indent="-171450">
              <a:buFontTx/>
              <a:buChar char="-"/>
            </a:pPr>
            <a:r>
              <a:rPr lang="en-CA"/>
              <a:t>They sell on an exchange just like stocks</a:t>
            </a:r>
          </a:p>
          <a:p>
            <a:pPr marL="171450" indent="-171450">
              <a:buFontTx/>
              <a:buChar char="-"/>
            </a:pPr>
            <a:r>
              <a:rPr lang="en-CA"/>
              <a:t>Holds a basket of securities similar to a mutual fund</a:t>
            </a:r>
          </a:p>
        </p:txBody>
      </p:sp>
      <p:sp>
        <p:nvSpPr>
          <p:cNvPr id="4" name="Slide Number Placeholder 3"/>
          <p:cNvSpPr>
            <a:spLocks noGrp="1"/>
          </p:cNvSpPr>
          <p:nvPr>
            <p:ph type="sldNum" sz="quarter" idx="5"/>
          </p:nvPr>
        </p:nvSpPr>
        <p:spPr/>
        <p:txBody>
          <a:bodyPr/>
          <a:lstStyle/>
          <a:p>
            <a:fld id="{EE6A9F27-6F4F-874D-9B95-C60D9BBD8542}" type="slidenum">
              <a:rPr lang="en-US" smtClean="0"/>
              <a:t>13</a:t>
            </a:fld>
            <a:endParaRPr lang="en-US"/>
          </a:p>
        </p:txBody>
      </p:sp>
    </p:spTree>
    <p:extLst>
      <p:ext uri="{BB962C8B-B14F-4D97-AF65-F5344CB8AC3E}">
        <p14:creationId xmlns:p14="http://schemas.microsoft.com/office/powerpoint/2010/main" val="206743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t>An exchange traded fund or more commonly known as an ETF is very similar in concept to a mutual fund</a:t>
            </a:r>
          </a:p>
          <a:p>
            <a:pPr marL="171450" indent="-171450">
              <a:buFontTx/>
              <a:buChar char="-"/>
            </a:pPr>
            <a:r>
              <a:rPr lang="en-CA"/>
              <a:t>The main difference is that it is traded on an exchange </a:t>
            </a:r>
          </a:p>
          <a:p>
            <a:pPr marL="171450" indent="-171450">
              <a:buFontTx/>
              <a:buChar char="-"/>
            </a:pPr>
            <a:r>
              <a:rPr lang="en-CA"/>
              <a:t>Just like mutual funds they allow investors to pool their money together to invest in a certain strategy or mandate </a:t>
            </a:r>
          </a:p>
          <a:p>
            <a:pPr marL="171450" indent="-171450">
              <a:buFontTx/>
              <a:buChar char="-"/>
            </a:pPr>
            <a:r>
              <a:rPr lang="en-CA"/>
              <a:t>They sell on an exchange just like stocks</a:t>
            </a:r>
          </a:p>
          <a:p>
            <a:pPr marL="171450" indent="-171450">
              <a:buFontTx/>
              <a:buChar char="-"/>
            </a:pPr>
            <a:r>
              <a:rPr lang="en-CA"/>
              <a:t>Holds a basket of securities similar to a mutual fund</a:t>
            </a:r>
          </a:p>
        </p:txBody>
      </p:sp>
      <p:sp>
        <p:nvSpPr>
          <p:cNvPr id="4" name="Slide Number Placeholder 3"/>
          <p:cNvSpPr>
            <a:spLocks noGrp="1"/>
          </p:cNvSpPr>
          <p:nvPr>
            <p:ph type="sldNum" sz="quarter" idx="5"/>
          </p:nvPr>
        </p:nvSpPr>
        <p:spPr/>
        <p:txBody>
          <a:bodyPr/>
          <a:lstStyle/>
          <a:p>
            <a:fld id="{EE6A9F27-6F4F-874D-9B95-C60D9BBD8542}" type="slidenum">
              <a:rPr lang="en-US" smtClean="0"/>
              <a:t>14</a:t>
            </a:fld>
            <a:endParaRPr lang="en-US"/>
          </a:p>
        </p:txBody>
      </p:sp>
    </p:spTree>
    <p:extLst>
      <p:ext uri="{BB962C8B-B14F-4D97-AF65-F5344CB8AC3E}">
        <p14:creationId xmlns:p14="http://schemas.microsoft.com/office/powerpoint/2010/main" val="22661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3.emf"/><Relationship Id="rId9" Type="http://schemas.openxmlformats.org/officeDocument/2006/relationships/image" Target="../media/image8.png"/><Relationship Id="rId1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bmo-my.sharepoint.com/:f:/p/james_cabral/ErLtzyeTMoNJtowh4BIbe-cBuk4LtxbJMTlm_g08b-B_fA?e=XO4ipq"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MO Colors">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CC8E75-E9B4-D27D-0545-E3EAAA5CFCC8}"/>
              </a:ext>
            </a:extLst>
          </p:cNvPr>
          <p:cNvGraphicFramePr>
            <a:graphicFrameLocks noGrp="1"/>
          </p:cNvGraphicFramePr>
          <p:nvPr userDrawn="1">
            <p:extLst>
              <p:ext uri="{D42A27DB-BD31-4B8C-83A1-F6EECF244321}">
                <p14:modId xmlns:p14="http://schemas.microsoft.com/office/powerpoint/2010/main" val="2656642814"/>
              </p:ext>
            </p:extLst>
          </p:nvPr>
        </p:nvGraphicFramePr>
        <p:xfrm>
          <a:off x="5966920" y="1724470"/>
          <a:ext cx="5738610" cy="339518"/>
        </p:xfrm>
        <a:graphic>
          <a:graphicData uri="http://schemas.openxmlformats.org/drawingml/2006/table">
            <a:tbl>
              <a:tblPr firstRow="1" bandRow="1"/>
              <a:tblGrid>
                <a:gridCol w="956435">
                  <a:extLst>
                    <a:ext uri="{9D8B030D-6E8A-4147-A177-3AD203B41FA5}">
                      <a16:colId xmlns:a16="http://schemas.microsoft.com/office/drawing/2014/main" val="3408165802"/>
                    </a:ext>
                  </a:extLst>
                </a:gridCol>
                <a:gridCol w="956435">
                  <a:extLst>
                    <a:ext uri="{9D8B030D-6E8A-4147-A177-3AD203B41FA5}">
                      <a16:colId xmlns:a16="http://schemas.microsoft.com/office/drawing/2014/main" val="3425979544"/>
                    </a:ext>
                  </a:extLst>
                </a:gridCol>
                <a:gridCol w="956435">
                  <a:extLst>
                    <a:ext uri="{9D8B030D-6E8A-4147-A177-3AD203B41FA5}">
                      <a16:colId xmlns:a16="http://schemas.microsoft.com/office/drawing/2014/main" val="3006852917"/>
                    </a:ext>
                  </a:extLst>
                </a:gridCol>
                <a:gridCol w="956435">
                  <a:extLst>
                    <a:ext uri="{9D8B030D-6E8A-4147-A177-3AD203B41FA5}">
                      <a16:colId xmlns:a16="http://schemas.microsoft.com/office/drawing/2014/main" val="4293764053"/>
                    </a:ext>
                  </a:extLst>
                </a:gridCol>
                <a:gridCol w="956435">
                  <a:extLst>
                    <a:ext uri="{9D8B030D-6E8A-4147-A177-3AD203B41FA5}">
                      <a16:colId xmlns:a16="http://schemas.microsoft.com/office/drawing/2014/main" val="3428633549"/>
                    </a:ext>
                  </a:extLst>
                </a:gridCol>
                <a:gridCol w="956435">
                  <a:extLst>
                    <a:ext uri="{9D8B030D-6E8A-4147-A177-3AD203B41FA5}">
                      <a16:colId xmlns:a16="http://schemas.microsoft.com/office/drawing/2014/main" val="593539482"/>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endParaRPr lang="en-US" sz="800" b="0" i="0">
                        <a:solidFill>
                          <a:schemeClr val="tx1"/>
                        </a:solidFill>
                        <a:latin typeface="Dax Offc Pro" panose="020B0504030101020102" pitchFamily="34" charset="0"/>
                      </a:endParaRP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Midnight</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Navy</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BMO blue</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Sky</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Ice</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798945"/>
                  </a:ext>
                </a:extLst>
              </a:tr>
              <a:tr h="162206">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0-55-88</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0-87-137</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0-121-193</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0-169-251</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177-229-254</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8" name="Oval 7">
            <a:extLst>
              <a:ext uri="{FF2B5EF4-FFF2-40B4-BE49-F238E27FC236}">
                <a16:creationId xmlns:a16="http://schemas.microsoft.com/office/drawing/2014/main" id="{8B738626-FCA7-AB5D-3AC1-7EDA1D888616}"/>
              </a:ext>
            </a:extLst>
          </p:cNvPr>
          <p:cNvSpPr/>
          <p:nvPr userDrawn="1"/>
        </p:nvSpPr>
        <p:spPr>
          <a:xfrm>
            <a:off x="6921320" y="1401742"/>
            <a:ext cx="322729" cy="322729"/>
          </a:xfrm>
          <a:prstGeom prst="ellipse">
            <a:avLst/>
          </a:prstGeom>
          <a:solidFill>
            <a:srgbClr val="003758"/>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9" name="Oval 8">
            <a:extLst>
              <a:ext uri="{FF2B5EF4-FFF2-40B4-BE49-F238E27FC236}">
                <a16:creationId xmlns:a16="http://schemas.microsoft.com/office/drawing/2014/main" id="{C2472FE6-60ED-DC03-FA31-A6C153348199}"/>
              </a:ext>
            </a:extLst>
          </p:cNvPr>
          <p:cNvSpPr/>
          <p:nvPr userDrawn="1"/>
        </p:nvSpPr>
        <p:spPr>
          <a:xfrm>
            <a:off x="6921319" y="2127687"/>
            <a:ext cx="161365" cy="161365"/>
          </a:xfrm>
          <a:prstGeom prst="ellipse">
            <a:avLst/>
          </a:prstGeom>
          <a:solidFill>
            <a:srgbClr val="001E30"/>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10" name="Content Placeholder 2">
            <a:extLst>
              <a:ext uri="{FF2B5EF4-FFF2-40B4-BE49-F238E27FC236}">
                <a16:creationId xmlns:a16="http://schemas.microsoft.com/office/drawing/2014/main" id="{31ACB6D4-429D-D64C-ACB5-67345FAE42FA}"/>
              </a:ext>
            </a:extLst>
          </p:cNvPr>
          <p:cNvSpPr txBox="1">
            <a:spLocks/>
          </p:cNvSpPr>
          <p:nvPr userDrawn="1"/>
        </p:nvSpPr>
        <p:spPr>
          <a:xfrm>
            <a:off x="5957466" y="1237857"/>
            <a:ext cx="1879899" cy="163885"/>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750" b="1">
                <a:solidFill>
                  <a:srgbClr val="000000"/>
                </a:solidFill>
              </a:rPr>
              <a:t>Primary accent palette</a:t>
            </a:r>
          </a:p>
        </p:txBody>
      </p:sp>
      <p:graphicFrame>
        <p:nvGraphicFramePr>
          <p:cNvPr id="11" name="Table 10">
            <a:extLst>
              <a:ext uri="{FF2B5EF4-FFF2-40B4-BE49-F238E27FC236}">
                <a16:creationId xmlns:a16="http://schemas.microsoft.com/office/drawing/2014/main" id="{6857D054-97B2-AF7D-A823-530CFAE3CEC3}"/>
              </a:ext>
            </a:extLst>
          </p:cNvPr>
          <p:cNvGraphicFramePr>
            <a:graphicFrameLocks noGrp="1"/>
          </p:cNvGraphicFramePr>
          <p:nvPr userDrawn="1">
            <p:extLst>
              <p:ext uri="{D42A27DB-BD31-4B8C-83A1-F6EECF244321}">
                <p14:modId xmlns:p14="http://schemas.microsoft.com/office/powerpoint/2010/main" val="857061158"/>
              </p:ext>
            </p:extLst>
          </p:nvPr>
        </p:nvGraphicFramePr>
        <p:xfrm>
          <a:off x="5966920" y="2343792"/>
          <a:ext cx="5738610" cy="169759"/>
        </p:xfrm>
        <a:graphic>
          <a:graphicData uri="http://schemas.openxmlformats.org/drawingml/2006/table">
            <a:tbl>
              <a:tblPr firstRow="1" bandRow="1"/>
              <a:tblGrid>
                <a:gridCol w="956435">
                  <a:extLst>
                    <a:ext uri="{9D8B030D-6E8A-4147-A177-3AD203B41FA5}">
                      <a16:colId xmlns:a16="http://schemas.microsoft.com/office/drawing/2014/main" val="3408165802"/>
                    </a:ext>
                  </a:extLst>
                </a:gridCol>
                <a:gridCol w="956435">
                  <a:extLst>
                    <a:ext uri="{9D8B030D-6E8A-4147-A177-3AD203B41FA5}">
                      <a16:colId xmlns:a16="http://schemas.microsoft.com/office/drawing/2014/main" val="3425979544"/>
                    </a:ext>
                  </a:extLst>
                </a:gridCol>
                <a:gridCol w="956435">
                  <a:extLst>
                    <a:ext uri="{9D8B030D-6E8A-4147-A177-3AD203B41FA5}">
                      <a16:colId xmlns:a16="http://schemas.microsoft.com/office/drawing/2014/main" val="3006852917"/>
                    </a:ext>
                  </a:extLst>
                </a:gridCol>
                <a:gridCol w="956435">
                  <a:extLst>
                    <a:ext uri="{9D8B030D-6E8A-4147-A177-3AD203B41FA5}">
                      <a16:colId xmlns:a16="http://schemas.microsoft.com/office/drawing/2014/main" val="4293764053"/>
                    </a:ext>
                  </a:extLst>
                </a:gridCol>
                <a:gridCol w="956435">
                  <a:extLst>
                    <a:ext uri="{9D8B030D-6E8A-4147-A177-3AD203B41FA5}">
                      <a16:colId xmlns:a16="http://schemas.microsoft.com/office/drawing/2014/main" val="3428633549"/>
                    </a:ext>
                  </a:extLst>
                </a:gridCol>
                <a:gridCol w="956435">
                  <a:extLst>
                    <a:ext uri="{9D8B030D-6E8A-4147-A177-3AD203B41FA5}">
                      <a16:colId xmlns:a16="http://schemas.microsoft.com/office/drawing/2014/main" val="593539482"/>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0-30-48</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0-48-75</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0-64-104</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0-110-163</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115-149-165</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12" name="Content Placeholder 2">
            <a:extLst>
              <a:ext uri="{FF2B5EF4-FFF2-40B4-BE49-F238E27FC236}">
                <a16:creationId xmlns:a16="http://schemas.microsoft.com/office/drawing/2014/main" id="{D76499AE-2C1C-EC98-B4CF-093D94D2AAF1}"/>
              </a:ext>
            </a:extLst>
          </p:cNvPr>
          <p:cNvSpPr txBox="1">
            <a:spLocks/>
          </p:cNvSpPr>
          <p:nvPr userDrawn="1"/>
        </p:nvSpPr>
        <p:spPr>
          <a:xfrm>
            <a:off x="5957465" y="2164441"/>
            <a:ext cx="75584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750" b="1">
                <a:solidFill>
                  <a:srgbClr val="000000"/>
                </a:solidFill>
              </a:rPr>
              <a:t>Nodes</a:t>
            </a:r>
            <a:r>
              <a:rPr lang="en-US" sz="750" baseline="30000">
                <a:solidFill>
                  <a:srgbClr val="000000"/>
                </a:solidFill>
              </a:rPr>
              <a:t>2</a:t>
            </a:r>
            <a:r>
              <a:rPr lang="en-US" sz="750" b="1">
                <a:solidFill>
                  <a:srgbClr val="000000"/>
                </a:solidFill>
              </a:rPr>
              <a:t> (shades)</a:t>
            </a:r>
          </a:p>
        </p:txBody>
      </p:sp>
      <p:sp>
        <p:nvSpPr>
          <p:cNvPr id="13" name="Oval 12">
            <a:extLst>
              <a:ext uri="{FF2B5EF4-FFF2-40B4-BE49-F238E27FC236}">
                <a16:creationId xmlns:a16="http://schemas.microsoft.com/office/drawing/2014/main" id="{DC220D86-1ECD-D33C-E83C-28767F975365}"/>
              </a:ext>
            </a:extLst>
          </p:cNvPr>
          <p:cNvSpPr/>
          <p:nvPr userDrawn="1"/>
        </p:nvSpPr>
        <p:spPr>
          <a:xfrm>
            <a:off x="7875719" y="1401742"/>
            <a:ext cx="322729" cy="322729"/>
          </a:xfrm>
          <a:prstGeom prst="ellipse">
            <a:avLst/>
          </a:prstGeom>
          <a:solidFill>
            <a:srgbClr val="005789"/>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14" name="Oval 13">
            <a:extLst>
              <a:ext uri="{FF2B5EF4-FFF2-40B4-BE49-F238E27FC236}">
                <a16:creationId xmlns:a16="http://schemas.microsoft.com/office/drawing/2014/main" id="{AA47F368-7D79-AD5B-0E42-07C0C4723E99}"/>
              </a:ext>
            </a:extLst>
          </p:cNvPr>
          <p:cNvSpPr/>
          <p:nvPr userDrawn="1"/>
        </p:nvSpPr>
        <p:spPr>
          <a:xfrm>
            <a:off x="8830117" y="1401742"/>
            <a:ext cx="322729" cy="322729"/>
          </a:xfrm>
          <a:prstGeom prst="ellipse">
            <a:avLst/>
          </a:prstGeom>
          <a:solidFill>
            <a:srgbClr val="0079C1"/>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15" name="Oval 14">
            <a:extLst>
              <a:ext uri="{FF2B5EF4-FFF2-40B4-BE49-F238E27FC236}">
                <a16:creationId xmlns:a16="http://schemas.microsoft.com/office/drawing/2014/main" id="{EE2E4A23-53F3-1E22-3B7B-46E62F923CE4}"/>
              </a:ext>
            </a:extLst>
          </p:cNvPr>
          <p:cNvSpPr/>
          <p:nvPr userDrawn="1"/>
        </p:nvSpPr>
        <p:spPr>
          <a:xfrm>
            <a:off x="9784516" y="1401742"/>
            <a:ext cx="322729" cy="322729"/>
          </a:xfrm>
          <a:prstGeom prst="ellipse">
            <a:avLst/>
          </a:prstGeom>
          <a:solidFill>
            <a:srgbClr val="00A9FB"/>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16" name="Oval 15">
            <a:extLst>
              <a:ext uri="{FF2B5EF4-FFF2-40B4-BE49-F238E27FC236}">
                <a16:creationId xmlns:a16="http://schemas.microsoft.com/office/drawing/2014/main" id="{EFFFF548-5C38-BB55-11AC-26965984293F}"/>
              </a:ext>
            </a:extLst>
          </p:cNvPr>
          <p:cNvSpPr/>
          <p:nvPr userDrawn="1"/>
        </p:nvSpPr>
        <p:spPr>
          <a:xfrm>
            <a:off x="10738915" y="1401742"/>
            <a:ext cx="322729" cy="322729"/>
          </a:xfrm>
          <a:prstGeom prst="ellipse">
            <a:avLst/>
          </a:prstGeom>
          <a:solidFill>
            <a:srgbClr val="B1E5FE"/>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17" name="Oval 16">
            <a:extLst>
              <a:ext uri="{FF2B5EF4-FFF2-40B4-BE49-F238E27FC236}">
                <a16:creationId xmlns:a16="http://schemas.microsoft.com/office/drawing/2014/main" id="{2A89C006-63C7-B296-1C46-228DD2D0EC2B}"/>
              </a:ext>
            </a:extLst>
          </p:cNvPr>
          <p:cNvSpPr/>
          <p:nvPr userDrawn="1"/>
        </p:nvSpPr>
        <p:spPr>
          <a:xfrm>
            <a:off x="7881059" y="2127687"/>
            <a:ext cx="161365" cy="161365"/>
          </a:xfrm>
          <a:prstGeom prst="ellipse">
            <a:avLst/>
          </a:prstGeom>
          <a:solidFill>
            <a:srgbClr val="00304B"/>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18" name="Oval 17">
            <a:extLst>
              <a:ext uri="{FF2B5EF4-FFF2-40B4-BE49-F238E27FC236}">
                <a16:creationId xmlns:a16="http://schemas.microsoft.com/office/drawing/2014/main" id="{D3FE5ADC-38A6-C09D-2BD8-DE76CBFB3AFD}"/>
              </a:ext>
            </a:extLst>
          </p:cNvPr>
          <p:cNvSpPr/>
          <p:nvPr userDrawn="1"/>
        </p:nvSpPr>
        <p:spPr>
          <a:xfrm>
            <a:off x="8836226" y="2127687"/>
            <a:ext cx="161365" cy="161365"/>
          </a:xfrm>
          <a:prstGeom prst="ellipse">
            <a:avLst/>
          </a:prstGeom>
          <a:solidFill>
            <a:srgbClr val="004068"/>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19" name="Oval 18">
            <a:extLst>
              <a:ext uri="{FF2B5EF4-FFF2-40B4-BE49-F238E27FC236}">
                <a16:creationId xmlns:a16="http://schemas.microsoft.com/office/drawing/2014/main" id="{F1932457-4080-A67B-18BA-64F7345936DC}"/>
              </a:ext>
            </a:extLst>
          </p:cNvPr>
          <p:cNvSpPr/>
          <p:nvPr userDrawn="1"/>
        </p:nvSpPr>
        <p:spPr>
          <a:xfrm>
            <a:off x="9784516" y="2127687"/>
            <a:ext cx="161365" cy="161365"/>
          </a:xfrm>
          <a:prstGeom prst="ellipse">
            <a:avLst/>
          </a:prstGeom>
          <a:solidFill>
            <a:srgbClr val="006EA3"/>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20" name="Oval 19">
            <a:extLst>
              <a:ext uri="{FF2B5EF4-FFF2-40B4-BE49-F238E27FC236}">
                <a16:creationId xmlns:a16="http://schemas.microsoft.com/office/drawing/2014/main" id="{7F6F3E2B-BC50-B912-A3A8-D415FA8E2ACD}"/>
              </a:ext>
            </a:extLst>
          </p:cNvPr>
          <p:cNvSpPr/>
          <p:nvPr userDrawn="1"/>
        </p:nvSpPr>
        <p:spPr>
          <a:xfrm>
            <a:off x="10738915" y="2127687"/>
            <a:ext cx="161365" cy="161365"/>
          </a:xfrm>
          <a:prstGeom prst="ellipse">
            <a:avLst/>
          </a:prstGeom>
          <a:solidFill>
            <a:srgbClr val="7395A5"/>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graphicFrame>
        <p:nvGraphicFramePr>
          <p:cNvPr id="21" name="Table 20">
            <a:extLst>
              <a:ext uri="{FF2B5EF4-FFF2-40B4-BE49-F238E27FC236}">
                <a16:creationId xmlns:a16="http://schemas.microsoft.com/office/drawing/2014/main" id="{7867B3E3-7C22-DA9E-6A83-1255B649B078}"/>
              </a:ext>
            </a:extLst>
          </p:cNvPr>
          <p:cNvGraphicFramePr>
            <a:graphicFrameLocks noGrp="1"/>
          </p:cNvGraphicFramePr>
          <p:nvPr userDrawn="1">
            <p:extLst>
              <p:ext uri="{D42A27DB-BD31-4B8C-83A1-F6EECF244321}">
                <p14:modId xmlns:p14="http://schemas.microsoft.com/office/powerpoint/2010/main" val="436185806"/>
              </p:ext>
            </p:extLst>
          </p:nvPr>
        </p:nvGraphicFramePr>
        <p:xfrm>
          <a:off x="5966920" y="3200480"/>
          <a:ext cx="5738610" cy="339518"/>
        </p:xfrm>
        <a:graphic>
          <a:graphicData uri="http://schemas.openxmlformats.org/drawingml/2006/table">
            <a:tbl>
              <a:tblPr firstRow="1" bandRow="1"/>
              <a:tblGrid>
                <a:gridCol w="956435">
                  <a:extLst>
                    <a:ext uri="{9D8B030D-6E8A-4147-A177-3AD203B41FA5}">
                      <a16:colId xmlns:a16="http://schemas.microsoft.com/office/drawing/2014/main" val="3408165802"/>
                    </a:ext>
                  </a:extLst>
                </a:gridCol>
                <a:gridCol w="956435">
                  <a:extLst>
                    <a:ext uri="{9D8B030D-6E8A-4147-A177-3AD203B41FA5}">
                      <a16:colId xmlns:a16="http://schemas.microsoft.com/office/drawing/2014/main" val="3425979544"/>
                    </a:ext>
                  </a:extLst>
                </a:gridCol>
                <a:gridCol w="956435">
                  <a:extLst>
                    <a:ext uri="{9D8B030D-6E8A-4147-A177-3AD203B41FA5}">
                      <a16:colId xmlns:a16="http://schemas.microsoft.com/office/drawing/2014/main" val="3006852917"/>
                    </a:ext>
                  </a:extLst>
                </a:gridCol>
                <a:gridCol w="956435">
                  <a:extLst>
                    <a:ext uri="{9D8B030D-6E8A-4147-A177-3AD203B41FA5}">
                      <a16:colId xmlns:a16="http://schemas.microsoft.com/office/drawing/2014/main" val="4293764053"/>
                    </a:ext>
                  </a:extLst>
                </a:gridCol>
                <a:gridCol w="956435">
                  <a:extLst>
                    <a:ext uri="{9D8B030D-6E8A-4147-A177-3AD203B41FA5}">
                      <a16:colId xmlns:a16="http://schemas.microsoft.com/office/drawing/2014/main" val="3428633549"/>
                    </a:ext>
                  </a:extLst>
                </a:gridCol>
                <a:gridCol w="956435">
                  <a:extLst>
                    <a:ext uri="{9D8B030D-6E8A-4147-A177-3AD203B41FA5}">
                      <a16:colId xmlns:a16="http://schemas.microsoft.com/office/drawing/2014/main" val="593539482"/>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endParaRPr lang="en-US" sz="800" b="0" i="0">
                        <a:solidFill>
                          <a:schemeClr val="tx1"/>
                        </a:solidFill>
                        <a:latin typeface="Dax Offc Pro" panose="020B0504030101020102" pitchFamily="34" charset="0"/>
                      </a:endParaRP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Purple</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Lavender</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Mint</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Chartreuse</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Orange</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798945"/>
                  </a:ext>
                </a:extLst>
              </a:tr>
              <a:tr h="162206">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151-75-183</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137-136-225</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57-212-185</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206-226-38</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250-164-81</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22" name="Oval 21">
            <a:extLst>
              <a:ext uri="{FF2B5EF4-FFF2-40B4-BE49-F238E27FC236}">
                <a16:creationId xmlns:a16="http://schemas.microsoft.com/office/drawing/2014/main" id="{B5C76F0A-6EAC-E2A4-8382-75A41F5AC035}"/>
              </a:ext>
            </a:extLst>
          </p:cNvPr>
          <p:cNvSpPr/>
          <p:nvPr userDrawn="1"/>
        </p:nvSpPr>
        <p:spPr>
          <a:xfrm>
            <a:off x="6921320" y="2877752"/>
            <a:ext cx="322729" cy="322729"/>
          </a:xfrm>
          <a:prstGeom prst="ellipse">
            <a:avLst/>
          </a:prstGeom>
          <a:solidFill>
            <a:srgbClr val="974BB7"/>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23" name="Oval 22">
            <a:extLst>
              <a:ext uri="{FF2B5EF4-FFF2-40B4-BE49-F238E27FC236}">
                <a16:creationId xmlns:a16="http://schemas.microsoft.com/office/drawing/2014/main" id="{D3E91D26-8353-0984-3ED8-BF7D79F6817C}"/>
              </a:ext>
            </a:extLst>
          </p:cNvPr>
          <p:cNvSpPr/>
          <p:nvPr userDrawn="1"/>
        </p:nvSpPr>
        <p:spPr>
          <a:xfrm>
            <a:off x="6921320" y="3603697"/>
            <a:ext cx="242047" cy="242047"/>
          </a:xfrm>
          <a:prstGeom prst="ellipse">
            <a:avLst/>
          </a:prstGeom>
          <a:solidFill>
            <a:srgbClr val="AC6FC5"/>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24" name="Content Placeholder 2">
            <a:extLst>
              <a:ext uri="{FF2B5EF4-FFF2-40B4-BE49-F238E27FC236}">
                <a16:creationId xmlns:a16="http://schemas.microsoft.com/office/drawing/2014/main" id="{B610068C-FBD7-1B4F-09C3-58B320567E1A}"/>
              </a:ext>
            </a:extLst>
          </p:cNvPr>
          <p:cNvSpPr txBox="1">
            <a:spLocks/>
          </p:cNvSpPr>
          <p:nvPr userDrawn="1"/>
        </p:nvSpPr>
        <p:spPr>
          <a:xfrm>
            <a:off x="5957466" y="2713867"/>
            <a:ext cx="1879899" cy="163885"/>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750" b="1">
                <a:solidFill>
                  <a:srgbClr val="000000"/>
                </a:solidFill>
              </a:rPr>
              <a:t>Secondary accent palette</a:t>
            </a:r>
          </a:p>
        </p:txBody>
      </p:sp>
      <p:graphicFrame>
        <p:nvGraphicFramePr>
          <p:cNvPr id="25" name="Table 24">
            <a:extLst>
              <a:ext uri="{FF2B5EF4-FFF2-40B4-BE49-F238E27FC236}">
                <a16:creationId xmlns:a16="http://schemas.microsoft.com/office/drawing/2014/main" id="{BC160DF2-929A-BFA6-12A1-540637A8EF14}"/>
              </a:ext>
            </a:extLst>
          </p:cNvPr>
          <p:cNvGraphicFramePr>
            <a:graphicFrameLocks noGrp="1"/>
          </p:cNvGraphicFramePr>
          <p:nvPr userDrawn="1">
            <p:extLst>
              <p:ext uri="{D42A27DB-BD31-4B8C-83A1-F6EECF244321}">
                <p14:modId xmlns:p14="http://schemas.microsoft.com/office/powerpoint/2010/main" val="3967334276"/>
              </p:ext>
            </p:extLst>
          </p:nvPr>
        </p:nvGraphicFramePr>
        <p:xfrm>
          <a:off x="5966920" y="3906685"/>
          <a:ext cx="5738610" cy="169759"/>
        </p:xfrm>
        <a:graphic>
          <a:graphicData uri="http://schemas.openxmlformats.org/drawingml/2006/table">
            <a:tbl>
              <a:tblPr firstRow="1" bandRow="1"/>
              <a:tblGrid>
                <a:gridCol w="956435">
                  <a:extLst>
                    <a:ext uri="{9D8B030D-6E8A-4147-A177-3AD203B41FA5}">
                      <a16:colId xmlns:a16="http://schemas.microsoft.com/office/drawing/2014/main" val="3408165802"/>
                    </a:ext>
                  </a:extLst>
                </a:gridCol>
                <a:gridCol w="956435">
                  <a:extLst>
                    <a:ext uri="{9D8B030D-6E8A-4147-A177-3AD203B41FA5}">
                      <a16:colId xmlns:a16="http://schemas.microsoft.com/office/drawing/2014/main" val="3425979544"/>
                    </a:ext>
                  </a:extLst>
                </a:gridCol>
                <a:gridCol w="956435">
                  <a:extLst>
                    <a:ext uri="{9D8B030D-6E8A-4147-A177-3AD203B41FA5}">
                      <a16:colId xmlns:a16="http://schemas.microsoft.com/office/drawing/2014/main" val="3006852917"/>
                    </a:ext>
                  </a:extLst>
                </a:gridCol>
                <a:gridCol w="956435">
                  <a:extLst>
                    <a:ext uri="{9D8B030D-6E8A-4147-A177-3AD203B41FA5}">
                      <a16:colId xmlns:a16="http://schemas.microsoft.com/office/drawing/2014/main" val="4293764053"/>
                    </a:ext>
                  </a:extLst>
                </a:gridCol>
                <a:gridCol w="956435">
                  <a:extLst>
                    <a:ext uri="{9D8B030D-6E8A-4147-A177-3AD203B41FA5}">
                      <a16:colId xmlns:a16="http://schemas.microsoft.com/office/drawing/2014/main" val="3428633549"/>
                    </a:ext>
                  </a:extLst>
                </a:gridCol>
                <a:gridCol w="956435">
                  <a:extLst>
                    <a:ext uri="{9D8B030D-6E8A-4147-A177-3AD203B41FA5}">
                      <a16:colId xmlns:a16="http://schemas.microsoft.com/office/drawing/2014/main" val="593539482"/>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172-111-197</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160-159-230</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99-221-199</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215-232-88</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251-182-117</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26" name="Content Placeholder 2">
            <a:extLst>
              <a:ext uri="{FF2B5EF4-FFF2-40B4-BE49-F238E27FC236}">
                <a16:creationId xmlns:a16="http://schemas.microsoft.com/office/drawing/2014/main" id="{B213618D-D1ED-5A7A-E5E1-B52F134A52FF}"/>
              </a:ext>
            </a:extLst>
          </p:cNvPr>
          <p:cNvSpPr txBox="1">
            <a:spLocks/>
          </p:cNvSpPr>
          <p:nvPr userDrawn="1"/>
        </p:nvSpPr>
        <p:spPr>
          <a:xfrm>
            <a:off x="5957464" y="3719497"/>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750" b="1">
                <a:solidFill>
                  <a:srgbClr val="000000"/>
                </a:solidFill>
              </a:rPr>
              <a:t>= 20% transparency</a:t>
            </a:r>
            <a:r>
              <a:rPr lang="en-US" sz="750" baseline="30000">
                <a:solidFill>
                  <a:srgbClr val="000000"/>
                </a:solidFill>
              </a:rPr>
              <a:t>1</a:t>
            </a:r>
          </a:p>
        </p:txBody>
      </p:sp>
      <p:sp>
        <p:nvSpPr>
          <p:cNvPr id="27" name="Oval 26">
            <a:extLst>
              <a:ext uri="{FF2B5EF4-FFF2-40B4-BE49-F238E27FC236}">
                <a16:creationId xmlns:a16="http://schemas.microsoft.com/office/drawing/2014/main" id="{0D9FA21A-E00B-3969-8D34-1310A7AC3CC5}"/>
              </a:ext>
            </a:extLst>
          </p:cNvPr>
          <p:cNvSpPr/>
          <p:nvPr userDrawn="1"/>
        </p:nvSpPr>
        <p:spPr>
          <a:xfrm>
            <a:off x="7875719" y="2877752"/>
            <a:ext cx="322729" cy="322729"/>
          </a:xfrm>
          <a:prstGeom prst="ellipse">
            <a:avLst/>
          </a:prstGeom>
          <a:solidFill>
            <a:srgbClr val="8988E1"/>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28" name="Oval 27">
            <a:extLst>
              <a:ext uri="{FF2B5EF4-FFF2-40B4-BE49-F238E27FC236}">
                <a16:creationId xmlns:a16="http://schemas.microsoft.com/office/drawing/2014/main" id="{AC15312A-6056-B0CB-685F-BFFB2BB5C5B5}"/>
              </a:ext>
            </a:extLst>
          </p:cNvPr>
          <p:cNvSpPr/>
          <p:nvPr userDrawn="1"/>
        </p:nvSpPr>
        <p:spPr>
          <a:xfrm>
            <a:off x="8830117" y="2877752"/>
            <a:ext cx="322729" cy="322729"/>
          </a:xfrm>
          <a:prstGeom prst="ellipse">
            <a:avLst/>
          </a:prstGeom>
          <a:solidFill>
            <a:srgbClr val="39D4B9"/>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29" name="Oval 28">
            <a:extLst>
              <a:ext uri="{FF2B5EF4-FFF2-40B4-BE49-F238E27FC236}">
                <a16:creationId xmlns:a16="http://schemas.microsoft.com/office/drawing/2014/main" id="{5F50ADE1-7CF7-BAF7-B1FA-CBBC6FE8672E}"/>
              </a:ext>
            </a:extLst>
          </p:cNvPr>
          <p:cNvSpPr/>
          <p:nvPr userDrawn="1"/>
        </p:nvSpPr>
        <p:spPr>
          <a:xfrm>
            <a:off x="9784516" y="2877752"/>
            <a:ext cx="322729" cy="322729"/>
          </a:xfrm>
          <a:prstGeom prst="ellipse">
            <a:avLst/>
          </a:prstGeom>
          <a:solidFill>
            <a:srgbClr val="CEE226"/>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30" name="Oval 29">
            <a:extLst>
              <a:ext uri="{FF2B5EF4-FFF2-40B4-BE49-F238E27FC236}">
                <a16:creationId xmlns:a16="http://schemas.microsoft.com/office/drawing/2014/main" id="{4F7FE797-4BD0-B129-EF99-072E39DB0DA4}"/>
              </a:ext>
            </a:extLst>
          </p:cNvPr>
          <p:cNvSpPr/>
          <p:nvPr userDrawn="1"/>
        </p:nvSpPr>
        <p:spPr>
          <a:xfrm>
            <a:off x="10738915" y="2877752"/>
            <a:ext cx="322729" cy="322729"/>
          </a:xfrm>
          <a:prstGeom prst="ellipse">
            <a:avLst/>
          </a:prstGeom>
          <a:solidFill>
            <a:srgbClr val="FAA451"/>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31" name="Oval 30">
            <a:extLst>
              <a:ext uri="{FF2B5EF4-FFF2-40B4-BE49-F238E27FC236}">
                <a16:creationId xmlns:a16="http://schemas.microsoft.com/office/drawing/2014/main" id="{1C57DDD8-C3F6-8B6F-A4D8-B33F17251E07}"/>
              </a:ext>
            </a:extLst>
          </p:cNvPr>
          <p:cNvSpPr/>
          <p:nvPr userDrawn="1"/>
        </p:nvSpPr>
        <p:spPr>
          <a:xfrm>
            <a:off x="7881059" y="3603697"/>
            <a:ext cx="242047" cy="242047"/>
          </a:xfrm>
          <a:prstGeom prst="ellipse">
            <a:avLst/>
          </a:prstGeom>
          <a:solidFill>
            <a:srgbClr val="A09FE6"/>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32" name="Oval 31">
            <a:extLst>
              <a:ext uri="{FF2B5EF4-FFF2-40B4-BE49-F238E27FC236}">
                <a16:creationId xmlns:a16="http://schemas.microsoft.com/office/drawing/2014/main" id="{36CED862-3C76-ED98-F991-E444D1D61D91}"/>
              </a:ext>
            </a:extLst>
          </p:cNvPr>
          <p:cNvSpPr/>
          <p:nvPr userDrawn="1"/>
        </p:nvSpPr>
        <p:spPr>
          <a:xfrm>
            <a:off x="8836227" y="3603697"/>
            <a:ext cx="242047" cy="242047"/>
          </a:xfrm>
          <a:prstGeom prst="ellipse">
            <a:avLst/>
          </a:prstGeom>
          <a:solidFill>
            <a:srgbClr val="63DDC7"/>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33" name="Oval 32">
            <a:extLst>
              <a:ext uri="{FF2B5EF4-FFF2-40B4-BE49-F238E27FC236}">
                <a16:creationId xmlns:a16="http://schemas.microsoft.com/office/drawing/2014/main" id="{F999F07B-BD5F-FC72-B9FA-153F46AE8CD9}"/>
              </a:ext>
            </a:extLst>
          </p:cNvPr>
          <p:cNvSpPr/>
          <p:nvPr userDrawn="1"/>
        </p:nvSpPr>
        <p:spPr>
          <a:xfrm>
            <a:off x="9784516" y="3603697"/>
            <a:ext cx="242047" cy="242047"/>
          </a:xfrm>
          <a:prstGeom prst="ellipse">
            <a:avLst/>
          </a:prstGeom>
          <a:solidFill>
            <a:srgbClr val="D7E858"/>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34" name="Oval 33">
            <a:extLst>
              <a:ext uri="{FF2B5EF4-FFF2-40B4-BE49-F238E27FC236}">
                <a16:creationId xmlns:a16="http://schemas.microsoft.com/office/drawing/2014/main" id="{A816120E-5300-CD2B-0923-A4E37BE7233B}"/>
              </a:ext>
            </a:extLst>
          </p:cNvPr>
          <p:cNvSpPr/>
          <p:nvPr userDrawn="1"/>
        </p:nvSpPr>
        <p:spPr>
          <a:xfrm>
            <a:off x="10738915" y="3603697"/>
            <a:ext cx="242047" cy="242047"/>
          </a:xfrm>
          <a:prstGeom prst="ellipse">
            <a:avLst/>
          </a:prstGeom>
          <a:solidFill>
            <a:srgbClr val="FBB675"/>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35" name="Oval 34">
            <a:extLst>
              <a:ext uri="{FF2B5EF4-FFF2-40B4-BE49-F238E27FC236}">
                <a16:creationId xmlns:a16="http://schemas.microsoft.com/office/drawing/2014/main" id="{32A73E6B-4F6A-5590-C4E5-9F8C5B65A29D}"/>
              </a:ext>
            </a:extLst>
          </p:cNvPr>
          <p:cNvSpPr/>
          <p:nvPr userDrawn="1"/>
        </p:nvSpPr>
        <p:spPr>
          <a:xfrm>
            <a:off x="6921319" y="5265962"/>
            <a:ext cx="161365" cy="161365"/>
          </a:xfrm>
          <a:prstGeom prst="ellipse">
            <a:avLst/>
          </a:prstGeom>
          <a:solidFill>
            <a:srgbClr val="623177"/>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graphicFrame>
        <p:nvGraphicFramePr>
          <p:cNvPr id="36" name="Table 35">
            <a:extLst>
              <a:ext uri="{FF2B5EF4-FFF2-40B4-BE49-F238E27FC236}">
                <a16:creationId xmlns:a16="http://schemas.microsoft.com/office/drawing/2014/main" id="{252D7891-67E9-8D55-9548-EA9A723E6B4D}"/>
              </a:ext>
            </a:extLst>
          </p:cNvPr>
          <p:cNvGraphicFramePr>
            <a:graphicFrameLocks noGrp="1"/>
          </p:cNvGraphicFramePr>
          <p:nvPr userDrawn="1">
            <p:extLst>
              <p:ext uri="{D42A27DB-BD31-4B8C-83A1-F6EECF244321}">
                <p14:modId xmlns:p14="http://schemas.microsoft.com/office/powerpoint/2010/main" val="1302975422"/>
              </p:ext>
            </p:extLst>
          </p:nvPr>
        </p:nvGraphicFramePr>
        <p:xfrm>
          <a:off x="5966920" y="5482067"/>
          <a:ext cx="5738610" cy="169759"/>
        </p:xfrm>
        <a:graphic>
          <a:graphicData uri="http://schemas.openxmlformats.org/drawingml/2006/table">
            <a:tbl>
              <a:tblPr firstRow="1" bandRow="1"/>
              <a:tblGrid>
                <a:gridCol w="956435">
                  <a:extLst>
                    <a:ext uri="{9D8B030D-6E8A-4147-A177-3AD203B41FA5}">
                      <a16:colId xmlns:a16="http://schemas.microsoft.com/office/drawing/2014/main" val="3408165802"/>
                    </a:ext>
                  </a:extLst>
                </a:gridCol>
                <a:gridCol w="956435">
                  <a:extLst>
                    <a:ext uri="{9D8B030D-6E8A-4147-A177-3AD203B41FA5}">
                      <a16:colId xmlns:a16="http://schemas.microsoft.com/office/drawing/2014/main" val="3425979544"/>
                    </a:ext>
                  </a:extLst>
                </a:gridCol>
                <a:gridCol w="956435">
                  <a:extLst>
                    <a:ext uri="{9D8B030D-6E8A-4147-A177-3AD203B41FA5}">
                      <a16:colId xmlns:a16="http://schemas.microsoft.com/office/drawing/2014/main" val="3006852917"/>
                    </a:ext>
                  </a:extLst>
                </a:gridCol>
                <a:gridCol w="956435">
                  <a:extLst>
                    <a:ext uri="{9D8B030D-6E8A-4147-A177-3AD203B41FA5}">
                      <a16:colId xmlns:a16="http://schemas.microsoft.com/office/drawing/2014/main" val="4293764053"/>
                    </a:ext>
                  </a:extLst>
                </a:gridCol>
                <a:gridCol w="956435">
                  <a:extLst>
                    <a:ext uri="{9D8B030D-6E8A-4147-A177-3AD203B41FA5}">
                      <a16:colId xmlns:a16="http://schemas.microsoft.com/office/drawing/2014/main" val="3428633549"/>
                    </a:ext>
                  </a:extLst>
                </a:gridCol>
                <a:gridCol w="956435">
                  <a:extLst>
                    <a:ext uri="{9D8B030D-6E8A-4147-A177-3AD203B41FA5}">
                      <a16:colId xmlns:a16="http://schemas.microsoft.com/office/drawing/2014/main" val="593539482"/>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98-49-119</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89-89-146</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37-138-120</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134-147-25</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163-107-53</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37" name="Content Placeholder 2">
            <a:extLst>
              <a:ext uri="{FF2B5EF4-FFF2-40B4-BE49-F238E27FC236}">
                <a16:creationId xmlns:a16="http://schemas.microsoft.com/office/drawing/2014/main" id="{202016FB-501F-D7E4-6531-28B8140BDD34}"/>
              </a:ext>
            </a:extLst>
          </p:cNvPr>
          <p:cNvSpPr txBox="1">
            <a:spLocks/>
          </p:cNvSpPr>
          <p:nvPr userDrawn="1"/>
        </p:nvSpPr>
        <p:spPr>
          <a:xfrm>
            <a:off x="5966920" y="5302716"/>
            <a:ext cx="75584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750" b="1">
                <a:solidFill>
                  <a:srgbClr val="000000"/>
                </a:solidFill>
              </a:rPr>
              <a:t>Nodes</a:t>
            </a:r>
            <a:r>
              <a:rPr lang="en-US" sz="750" baseline="30000">
                <a:solidFill>
                  <a:srgbClr val="000000"/>
                </a:solidFill>
              </a:rPr>
              <a:t>2</a:t>
            </a:r>
            <a:r>
              <a:rPr lang="en-US" sz="750" b="1">
                <a:solidFill>
                  <a:srgbClr val="000000"/>
                </a:solidFill>
              </a:rPr>
              <a:t> (shades)</a:t>
            </a:r>
          </a:p>
        </p:txBody>
      </p:sp>
      <p:sp>
        <p:nvSpPr>
          <p:cNvPr id="38" name="Oval 37">
            <a:extLst>
              <a:ext uri="{FF2B5EF4-FFF2-40B4-BE49-F238E27FC236}">
                <a16:creationId xmlns:a16="http://schemas.microsoft.com/office/drawing/2014/main" id="{3B230758-E01A-181F-6883-5B3F4ADC05BB}"/>
              </a:ext>
            </a:extLst>
          </p:cNvPr>
          <p:cNvSpPr/>
          <p:nvPr userDrawn="1"/>
        </p:nvSpPr>
        <p:spPr>
          <a:xfrm>
            <a:off x="7881059" y="5265962"/>
            <a:ext cx="161365" cy="161365"/>
          </a:xfrm>
          <a:prstGeom prst="ellipse">
            <a:avLst/>
          </a:prstGeom>
          <a:solidFill>
            <a:srgbClr val="595992"/>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39" name="Oval 38">
            <a:extLst>
              <a:ext uri="{FF2B5EF4-FFF2-40B4-BE49-F238E27FC236}">
                <a16:creationId xmlns:a16="http://schemas.microsoft.com/office/drawing/2014/main" id="{40AB3DDE-4858-0987-AADA-8E89F7284026}"/>
              </a:ext>
            </a:extLst>
          </p:cNvPr>
          <p:cNvSpPr/>
          <p:nvPr userDrawn="1"/>
        </p:nvSpPr>
        <p:spPr>
          <a:xfrm>
            <a:off x="8836226" y="5265962"/>
            <a:ext cx="161365" cy="161365"/>
          </a:xfrm>
          <a:prstGeom prst="ellipse">
            <a:avLst/>
          </a:prstGeom>
          <a:solidFill>
            <a:srgbClr val="258A78"/>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40" name="Oval 39">
            <a:extLst>
              <a:ext uri="{FF2B5EF4-FFF2-40B4-BE49-F238E27FC236}">
                <a16:creationId xmlns:a16="http://schemas.microsoft.com/office/drawing/2014/main" id="{3AB297A2-BB74-31ED-F06D-FF8F73BCFEA3}"/>
              </a:ext>
            </a:extLst>
          </p:cNvPr>
          <p:cNvSpPr/>
          <p:nvPr userDrawn="1"/>
        </p:nvSpPr>
        <p:spPr>
          <a:xfrm>
            <a:off x="9784516" y="5265962"/>
            <a:ext cx="161365" cy="161365"/>
          </a:xfrm>
          <a:prstGeom prst="ellipse">
            <a:avLst/>
          </a:prstGeom>
          <a:solidFill>
            <a:srgbClr val="869319"/>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41" name="Oval 40">
            <a:extLst>
              <a:ext uri="{FF2B5EF4-FFF2-40B4-BE49-F238E27FC236}">
                <a16:creationId xmlns:a16="http://schemas.microsoft.com/office/drawing/2014/main" id="{9DD0B479-94B7-3368-D06D-F602C19B7D8D}"/>
              </a:ext>
            </a:extLst>
          </p:cNvPr>
          <p:cNvSpPr/>
          <p:nvPr userDrawn="1"/>
        </p:nvSpPr>
        <p:spPr>
          <a:xfrm>
            <a:off x="10738915" y="5265962"/>
            <a:ext cx="161365" cy="161365"/>
          </a:xfrm>
          <a:prstGeom prst="ellipse">
            <a:avLst/>
          </a:prstGeom>
          <a:solidFill>
            <a:srgbClr val="A36B35"/>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42" name="Oval 41">
            <a:extLst>
              <a:ext uri="{FF2B5EF4-FFF2-40B4-BE49-F238E27FC236}">
                <a16:creationId xmlns:a16="http://schemas.microsoft.com/office/drawing/2014/main" id="{2618883B-6AA7-8061-5F9D-13E1B5B20EF3}"/>
              </a:ext>
            </a:extLst>
          </p:cNvPr>
          <p:cNvSpPr/>
          <p:nvPr userDrawn="1"/>
        </p:nvSpPr>
        <p:spPr>
          <a:xfrm>
            <a:off x="6921320" y="4157622"/>
            <a:ext cx="242047" cy="242047"/>
          </a:xfrm>
          <a:prstGeom prst="ellipse">
            <a:avLst/>
          </a:prstGeom>
          <a:solidFill>
            <a:srgbClr val="C193D4"/>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graphicFrame>
        <p:nvGraphicFramePr>
          <p:cNvPr id="43" name="Table 42">
            <a:extLst>
              <a:ext uri="{FF2B5EF4-FFF2-40B4-BE49-F238E27FC236}">
                <a16:creationId xmlns:a16="http://schemas.microsoft.com/office/drawing/2014/main" id="{607EA32C-6169-94D5-86E7-6ED48F5595DE}"/>
              </a:ext>
            </a:extLst>
          </p:cNvPr>
          <p:cNvGraphicFramePr>
            <a:graphicFrameLocks noGrp="1"/>
          </p:cNvGraphicFramePr>
          <p:nvPr userDrawn="1">
            <p:extLst>
              <p:ext uri="{D42A27DB-BD31-4B8C-83A1-F6EECF244321}">
                <p14:modId xmlns:p14="http://schemas.microsoft.com/office/powerpoint/2010/main" val="3021917435"/>
              </p:ext>
            </p:extLst>
          </p:nvPr>
        </p:nvGraphicFramePr>
        <p:xfrm>
          <a:off x="5966920" y="4460610"/>
          <a:ext cx="5738610" cy="169759"/>
        </p:xfrm>
        <a:graphic>
          <a:graphicData uri="http://schemas.openxmlformats.org/drawingml/2006/table">
            <a:tbl>
              <a:tblPr firstRow="1" bandRow="1"/>
              <a:tblGrid>
                <a:gridCol w="956435">
                  <a:extLst>
                    <a:ext uri="{9D8B030D-6E8A-4147-A177-3AD203B41FA5}">
                      <a16:colId xmlns:a16="http://schemas.microsoft.com/office/drawing/2014/main" val="3408165802"/>
                    </a:ext>
                  </a:extLst>
                </a:gridCol>
                <a:gridCol w="956435">
                  <a:extLst>
                    <a:ext uri="{9D8B030D-6E8A-4147-A177-3AD203B41FA5}">
                      <a16:colId xmlns:a16="http://schemas.microsoft.com/office/drawing/2014/main" val="3425979544"/>
                    </a:ext>
                  </a:extLst>
                </a:gridCol>
                <a:gridCol w="956435">
                  <a:extLst>
                    <a:ext uri="{9D8B030D-6E8A-4147-A177-3AD203B41FA5}">
                      <a16:colId xmlns:a16="http://schemas.microsoft.com/office/drawing/2014/main" val="3006852917"/>
                    </a:ext>
                  </a:extLst>
                </a:gridCol>
                <a:gridCol w="956435">
                  <a:extLst>
                    <a:ext uri="{9D8B030D-6E8A-4147-A177-3AD203B41FA5}">
                      <a16:colId xmlns:a16="http://schemas.microsoft.com/office/drawing/2014/main" val="4293764053"/>
                    </a:ext>
                  </a:extLst>
                </a:gridCol>
                <a:gridCol w="956435">
                  <a:extLst>
                    <a:ext uri="{9D8B030D-6E8A-4147-A177-3AD203B41FA5}">
                      <a16:colId xmlns:a16="http://schemas.microsoft.com/office/drawing/2014/main" val="3428633549"/>
                    </a:ext>
                  </a:extLst>
                </a:gridCol>
                <a:gridCol w="956435">
                  <a:extLst>
                    <a:ext uri="{9D8B030D-6E8A-4147-A177-3AD203B41FA5}">
                      <a16:colId xmlns:a16="http://schemas.microsoft.com/office/drawing/2014/main" val="593539482"/>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193-147-212</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184-184-237</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138-229-213</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226-238-132</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251-199-152</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44" name="Content Placeholder 2">
            <a:extLst>
              <a:ext uri="{FF2B5EF4-FFF2-40B4-BE49-F238E27FC236}">
                <a16:creationId xmlns:a16="http://schemas.microsoft.com/office/drawing/2014/main" id="{1E4AB0C5-EACD-F796-9647-176D170A72BC}"/>
              </a:ext>
            </a:extLst>
          </p:cNvPr>
          <p:cNvSpPr txBox="1">
            <a:spLocks/>
          </p:cNvSpPr>
          <p:nvPr userDrawn="1"/>
        </p:nvSpPr>
        <p:spPr>
          <a:xfrm>
            <a:off x="5957464" y="4273422"/>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750" b="1">
                <a:solidFill>
                  <a:srgbClr val="000000"/>
                </a:solidFill>
              </a:rPr>
              <a:t>= 40% transparency</a:t>
            </a:r>
            <a:r>
              <a:rPr lang="en-US" sz="750" baseline="30000">
                <a:solidFill>
                  <a:srgbClr val="000000"/>
                </a:solidFill>
              </a:rPr>
              <a:t>1</a:t>
            </a:r>
            <a:endParaRPr lang="en-US" sz="750">
              <a:solidFill>
                <a:srgbClr val="000000"/>
              </a:solidFill>
            </a:endParaRPr>
          </a:p>
        </p:txBody>
      </p:sp>
      <p:sp>
        <p:nvSpPr>
          <p:cNvPr id="45" name="Oval 44">
            <a:extLst>
              <a:ext uri="{FF2B5EF4-FFF2-40B4-BE49-F238E27FC236}">
                <a16:creationId xmlns:a16="http://schemas.microsoft.com/office/drawing/2014/main" id="{C2ED5FBF-77D3-975C-12A9-D3BD37A5094D}"/>
              </a:ext>
            </a:extLst>
          </p:cNvPr>
          <p:cNvSpPr/>
          <p:nvPr userDrawn="1"/>
        </p:nvSpPr>
        <p:spPr>
          <a:xfrm>
            <a:off x="7881059" y="4157622"/>
            <a:ext cx="242047" cy="242047"/>
          </a:xfrm>
          <a:prstGeom prst="ellipse">
            <a:avLst/>
          </a:prstGeom>
          <a:solidFill>
            <a:srgbClr val="B8B8ED"/>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46" name="Oval 45">
            <a:extLst>
              <a:ext uri="{FF2B5EF4-FFF2-40B4-BE49-F238E27FC236}">
                <a16:creationId xmlns:a16="http://schemas.microsoft.com/office/drawing/2014/main" id="{8FD56F14-F1DD-820B-F35D-E6234990D626}"/>
              </a:ext>
            </a:extLst>
          </p:cNvPr>
          <p:cNvSpPr/>
          <p:nvPr userDrawn="1"/>
        </p:nvSpPr>
        <p:spPr>
          <a:xfrm>
            <a:off x="8836227" y="4157622"/>
            <a:ext cx="242047" cy="242047"/>
          </a:xfrm>
          <a:prstGeom prst="ellipse">
            <a:avLst/>
          </a:prstGeom>
          <a:solidFill>
            <a:srgbClr val="8AE5D5"/>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47" name="Oval 46">
            <a:extLst>
              <a:ext uri="{FF2B5EF4-FFF2-40B4-BE49-F238E27FC236}">
                <a16:creationId xmlns:a16="http://schemas.microsoft.com/office/drawing/2014/main" id="{150917FF-C270-B81C-9574-057BFE7566A9}"/>
              </a:ext>
            </a:extLst>
          </p:cNvPr>
          <p:cNvSpPr/>
          <p:nvPr userDrawn="1"/>
        </p:nvSpPr>
        <p:spPr>
          <a:xfrm>
            <a:off x="9784516" y="4157622"/>
            <a:ext cx="242047" cy="242047"/>
          </a:xfrm>
          <a:prstGeom prst="ellipse">
            <a:avLst/>
          </a:prstGeom>
          <a:solidFill>
            <a:srgbClr val="E2EE84"/>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48" name="Oval 47">
            <a:extLst>
              <a:ext uri="{FF2B5EF4-FFF2-40B4-BE49-F238E27FC236}">
                <a16:creationId xmlns:a16="http://schemas.microsoft.com/office/drawing/2014/main" id="{209E35D0-2130-8FA3-76F0-66EFFD7677EB}"/>
              </a:ext>
            </a:extLst>
          </p:cNvPr>
          <p:cNvSpPr/>
          <p:nvPr userDrawn="1"/>
        </p:nvSpPr>
        <p:spPr>
          <a:xfrm>
            <a:off x="10738915" y="4157622"/>
            <a:ext cx="242047" cy="242047"/>
          </a:xfrm>
          <a:prstGeom prst="ellipse">
            <a:avLst/>
          </a:prstGeom>
          <a:solidFill>
            <a:srgbClr val="FBC798"/>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49" name="Oval 48">
            <a:extLst>
              <a:ext uri="{FF2B5EF4-FFF2-40B4-BE49-F238E27FC236}">
                <a16:creationId xmlns:a16="http://schemas.microsoft.com/office/drawing/2014/main" id="{75E70E59-4C5B-63D8-2326-381933B1A3B0}"/>
              </a:ext>
            </a:extLst>
          </p:cNvPr>
          <p:cNvSpPr/>
          <p:nvPr userDrawn="1"/>
        </p:nvSpPr>
        <p:spPr>
          <a:xfrm>
            <a:off x="6921320" y="4714741"/>
            <a:ext cx="242047" cy="242047"/>
          </a:xfrm>
          <a:prstGeom prst="ellipse">
            <a:avLst/>
          </a:prstGeom>
          <a:solidFill>
            <a:srgbClr val="D5B7E2"/>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graphicFrame>
        <p:nvGraphicFramePr>
          <p:cNvPr id="50" name="Table 49">
            <a:extLst>
              <a:ext uri="{FF2B5EF4-FFF2-40B4-BE49-F238E27FC236}">
                <a16:creationId xmlns:a16="http://schemas.microsoft.com/office/drawing/2014/main" id="{8688214F-4243-CEB9-9AFC-D2FD65A9BB42}"/>
              </a:ext>
            </a:extLst>
          </p:cNvPr>
          <p:cNvGraphicFramePr>
            <a:graphicFrameLocks noGrp="1"/>
          </p:cNvGraphicFramePr>
          <p:nvPr userDrawn="1">
            <p:extLst>
              <p:ext uri="{D42A27DB-BD31-4B8C-83A1-F6EECF244321}">
                <p14:modId xmlns:p14="http://schemas.microsoft.com/office/powerpoint/2010/main" val="3190304699"/>
              </p:ext>
            </p:extLst>
          </p:nvPr>
        </p:nvGraphicFramePr>
        <p:xfrm>
          <a:off x="5966920" y="5017729"/>
          <a:ext cx="5738610" cy="169759"/>
        </p:xfrm>
        <a:graphic>
          <a:graphicData uri="http://schemas.openxmlformats.org/drawingml/2006/table">
            <a:tbl>
              <a:tblPr firstRow="1" bandRow="1"/>
              <a:tblGrid>
                <a:gridCol w="956435">
                  <a:extLst>
                    <a:ext uri="{9D8B030D-6E8A-4147-A177-3AD203B41FA5}">
                      <a16:colId xmlns:a16="http://schemas.microsoft.com/office/drawing/2014/main" val="3408165802"/>
                    </a:ext>
                  </a:extLst>
                </a:gridCol>
                <a:gridCol w="956435">
                  <a:extLst>
                    <a:ext uri="{9D8B030D-6E8A-4147-A177-3AD203B41FA5}">
                      <a16:colId xmlns:a16="http://schemas.microsoft.com/office/drawing/2014/main" val="3425979544"/>
                    </a:ext>
                  </a:extLst>
                </a:gridCol>
                <a:gridCol w="956435">
                  <a:extLst>
                    <a:ext uri="{9D8B030D-6E8A-4147-A177-3AD203B41FA5}">
                      <a16:colId xmlns:a16="http://schemas.microsoft.com/office/drawing/2014/main" val="3006852917"/>
                    </a:ext>
                  </a:extLst>
                </a:gridCol>
                <a:gridCol w="956435">
                  <a:extLst>
                    <a:ext uri="{9D8B030D-6E8A-4147-A177-3AD203B41FA5}">
                      <a16:colId xmlns:a16="http://schemas.microsoft.com/office/drawing/2014/main" val="4293764053"/>
                    </a:ext>
                  </a:extLst>
                </a:gridCol>
                <a:gridCol w="956435">
                  <a:extLst>
                    <a:ext uri="{9D8B030D-6E8A-4147-A177-3AD203B41FA5}">
                      <a16:colId xmlns:a16="http://schemas.microsoft.com/office/drawing/2014/main" val="3428633549"/>
                    </a:ext>
                  </a:extLst>
                </a:gridCol>
                <a:gridCol w="956435">
                  <a:extLst>
                    <a:ext uri="{9D8B030D-6E8A-4147-A177-3AD203B41FA5}">
                      <a16:colId xmlns:a16="http://schemas.microsoft.com/office/drawing/2014/main" val="593539482"/>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213-183-226</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207-206-242</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177-237-227</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235-243-174</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253-218-186</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51" name="Content Placeholder 2">
            <a:extLst>
              <a:ext uri="{FF2B5EF4-FFF2-40B4-BE49-F238E27FC236}">
                <a16:creationId xmlns:a16="http://schemas.microsoft.com/office/drawing/2014/main" id="{2470F900-EEA9-287E-8D8E-7D010FBB926A}"/>
              </a:ext>
            </a:extLst>
          </p:cNvPr>
          <p:cNvSpPr txBox="1">
            <a:spLocks/>
          </p:cNvSpPr>
          <p:nvPr userDrawn="1"/>
        </p:nvSpPr>
        <p:spPr>
          <a:xfrm>
            <a:off x="5957464" y="4830542"/>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750" b="1">
                <a:solidFill>
                  <a:srgbClr val="000000"/>
                </a:solidFill>
              </a:rPr>
              <a:t>= 60% transparency</a:t>
            </a:r>
            <a:r>
              <a:rPr lang="en-US" sz="750" baseline="30000">
                <a:solidFill>
                  <a:srgbClr val="000000"/>
                </a:solidFill>
              </a:rPr>
              <a:t>1</a:t>
            </a:r>
            <a:endParaRPr lang="en-US" sz="750">
              <a:solidFill>
                <a:srgbClr val="000000"/>
              </a:solidFill>
            </a:endParaRPr>
          </a:p>
        </p:txBody>
      </p:sp>
      <p:sp>
        <p:nvSpPr>
          <p:cNvPr id="52" name="Oval 51">
            <a:extLst>
              <a:ext uri="{FF2B5EF4-FFF2-40B4-BE49-F238E27FC236}">
                <a16:creationId xmlns:a16="http://schemas.microsoft.com/office/drawing/2014/main" id="{7163E628-B521-A727-9C96-FA0CF407A6C5}"/>
              </a:ext>
            </a:extLst>
          </p:cNvPr>
          <p:cNvSpPr/>
          <p:nvPr userDrawn="1"/>
        </p:nvSpPr>
        <p:spPr>
          <a:xfrm>
            <a:off x="7881059" y="4714741"/>
            <a:ext cx="242047" cy="242047"/>
          </a:xfrm>
          <a:prstGeom prst="ellipse">
            <a:avLst/>
          </a:prstGeom>
          <a:solidFill>
            <a:srgbClr val="CFCEF2"/>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53" name="Oval 52">
            <a:extLst>
              <a:ext uri="{FF2B5EF4-FFF2-40B4-BE49-F238E27FC236}">
                <a16:creationId xmlns:a16="http://schemas.microsoft.com/office/drawing/2014/main" id="{9A52511B-F9B6-991B-1387-D4F3B4E02C3E}"/>
              </a:ext>
            </a:extLst>
          </p:cNvPr>
          <p:cNvSpPr/>
          <p:nvPr userDrawn="1"/>
        </p:nvSpPr>
        <p:spPr>
          <a:xfrm>
            <a:off x="8836227" y="4714741"/>
            <a:ext cx="242047" cy="242047"/>
          </a:xfrm>
          <a:prstGeom prst="ellipse">
            <a:avLst/>
          </a:prstGeom>
          <a:solidFill>
            <a:srgbClr val="B1EDE3"/>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54" name="Oval 53">
            <a:extLst>
              <a:ext uri="{FF2B5EF4-FFF2-40B4-BE49-F238E27FC236}">
                <a16:creationId xmlns:a16="http://schemas.microsoft.com/office/drawing/2014/main" id="{AA1D72A7-38DF-853B-943E-1546B59A460A}"/>
              </a:ext>
            </a:extLst>
          </p:cNvPr>
          <p:cNvSpPr/>
          <p:nvPr userDrawn="1"/>
        </p:nvSpPr>
        <p:spPr>
          <a:xfrm>
            <a:off x="9784516" y="4714741"/>
            <a:ext cx="242047" cy="242047"/>
          </a:xfrm>
          <a:prstGeom prst="ellipse">
            <a:avLst/>
          </a:prstGeom>
          <a:solidFill>
            <a:srgbClr val="EBF3AE"/>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55" name="Oval 54">
            <a:extLst>
              <a:ext uri="{FF2B5EF4-FFF2-40B4-BE49-F238E27FC236}">
                <a16:creationId xmlns:a16="http://schemas.microsoft.com/office/drawing/2014/main" id="{724A94BD-460C-249D-15AF-5D407654DAE5}"/>
              </a:ext>
            </a:extLst>
          </p:cNvPr>
          <p:cNvSpPr/>
          <p:nvPr userDrawn="1"/>
        </p:nvSpPr>
        <p:spPr>
          <a:xfrm>
            <a:off x="10738915" y="4714741"/>
            <a:ext cx="242047" cy="242047"/>
          </a:xfrm>
          <a:prstGeom prst="ellipse">
            <a:avLst/>
          </a:prstGeom>
          <a:solidFill>
            <a:srgbClr val="FDDABA"/>
          </a:solidFill>
          <a:ln w="12700" cap="flat" cmpd="sng" algn="ctr">
            <a:noFill/>
            <a:prstDash val="solid"/>
            <a:miter lim="800000"/>
          </a:ln>
          <a:effectLst/>
        </p:spPr>
        <p:txBody>
          <a:bodyPr rtlCol="0" anchor="ctr"/>
          <a:lstStyle/>
          <a:p>
            <a:pPr algn="ctr" defTabSz="806867">
              <a:defRPr/>
            </a:pPr>
            <a:endParaRPr lang="en-US" sz="1588" kern="0">
              <a:solidFill>
                <a:srgbClr val="FFFFFF"/>
              </a:solidFill>
              <a:latin typeface="Arial" panose="020B0604020202020204"/>
            </a:endParaRPr>
          </a:p>
        </p:txBody>
      </p:sp>
      <p:sp>
        <p:nvSpPr>
          <p:cNvPr id="56" name="Content Placeholder 2">
            <a:extLst>
              <a:ext uri="{FF2B5EF4-FFF2-40B4-BE49-F238E27FC236}">
                <a16:creationId xmlns:a16="http://schemas.microsoft.com/office/drawing/2014/main" id="{1EE47DBC-CFA6-BEF7-D396-AEF475E0057E}"/>
              </a:ext>
            </a:extLst>
          </p:cNvPr>
          <p:cNvSpPr txBox="1">
            <a:spLocks/>
          </p:cNvSpPr>
          <p:nvPr userDrawn="1"/>
        </p:nvSpPr>
        <p:spPr>
          <a:xfrm>
            <a:off x="712215" y="633491"/>
            <a:ext cx="1879899" cy="163885"/>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1050" b="1">
                <a:solidFill>
                  <a:srgbClr val="000000"/>
                </a:solidFill>
              </a:rPr>
              <a:t>Core accent palette</a:t>
            </a:r>
          </a:p>
        </p:txBody>
      </p:sp>
      <p:graphicFrame>
        <p:nvGraphicFramePr>
          <p:cNvPr id="57" name="Table 56">
            <a:extLst>
              <a:ext uri="{FF2B5EF4-FFF2-40B4-BE49-F238E27FC236}">
                <a16:creationId xmlns:a16="http://schemas.microsoft.com/office/drawing/2014/main" id="{8A283496-00A1-211D-87F8-0C49D2311625}"/>
              </a:ext>
            </a:extLst>
          </p:cNvPr>
          <p:cNvGraphicFramePr>
            <a:graphicFrameLocks noGrp="1"/>
          </p:cNvGraphicFramePr>
          <p:nvPr userDrawn="1">
            <p:extLst>
              <p:ext uri="{D42A27DB-BD31-4B8C-83A1-F6EECF244321}">
                <p14:modId xmlns:p14="http://schemas.microsoft.com/office/powerpoint/2010/main" val="2650736345"/>
              </p:ext>
            </p:extLst>
          </p:nvPr>
        </p:nvGraphicFramePr>
        <p:xfrm>
          <a:off x="721670" y="1220463"/>
          <a:ext cx="3112878" cy="339518"/>
        </p:xfrm>
        <a:graphic>
          <a:graphicData uri="http://schemas.openxmlformats.org/drawingml/2006/table">
            <a:tbl>
              <a:tblPr firstRow="1" bandRow="1"/>
              <a:tblGrid>
                <a:gridCol w="1005242">
                  <a:extLst>
                    <a:ext uri="{9D8B030D-6E8A-4147-A177-3AD203B41FA5}">
                      <a16:colId xmlns:a16="http://schemas.microsoft.com/office/drawing/2014/main" val="3408165802"/>
                    </a:ext>
                  </a:extLst>
                </a:gridCol>
                <a:gridCol w="1005242">
                  <a:extLst>
                    <a:ext uri="{9D8B030D-6E8A-4147-A177-3AD203B41FA5}">
                      <a16:colId xmlns:a16="http://schemas.microsoft.com/office/drawing/2014/main" val="3425979544"/>
                    </a:ext>
                  </a:extLst>
                </a:gridCol>
                <a:gridCol w="1102394">
                  <a:extLst>
                    <a:ext uri="{9D8B030D-6E8A-4147-A177-3AD203B41FA5}">
                      <a16:colId xmlns:a16="http://schemas.microsoft.com/office/drawing/2014/main" val="3006852917"/>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endParaRPr lang="en-US" sz="800" b="0" i="0">
                        <a:solidFill>
                          <a:schemeClr val="tx1"/>
                        </a:solidFill>
                        <a:latin typeface="Dax Offc Pro" panose="020B0504030101020102" pitchFamily="34" charset="0"/>
                      </a:endParaRP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BMO blue</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BMO red</a:t>
                      </a:r>
                      <a:endParaRPr lang="en-US" sz="800" b="0" i="0">
                        <a:solidFill>
                          <a:schemeClr val="tx1"/>
                        </a:solidFill>
                        <a:latin typeface="Dax Offc Pro" panose="020B0504030101020102" pitchFamily="34" charset="0"/>
                      </a:endParaRP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798945"/>
                  </a:ext>
                </a:extLst>
              </a:tr>
              <a:tr h="162206">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0-121-193</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237-28-36</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58" name="Oval 57">
            <a:extLst>
              <a:ext uri="{FF2B5EF4-FFF2-40B4-BE49-F238E27FC236}">
                <a16:creationId xmlns:a16="http://schemas.microsoft.com/office/drawing/2014/main" id="{2DC13A0C-3E3F-FCC5-3219-08EC1BFFA861}"/>
              </a:ext>
            </a:extLst>
          </p:cNvPr>
          <p:cNvSpPr/>
          <p:nvPr userDrawn="1"/>
        </p:nvSpPr>
        <p:spPr>
          <a:xfrm>
            <a:off x="1739133" y="897735"/>
            <a:ext cx="322729" cy="322729"/>
          </a:xfrm>
          <a:prstGeom prst="ellipse">
            <a:avLst/>
          </a:prstGeom>
          <a:solidFill>
            <a:srgbClr val="0079C1"/>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sp>
        <p:nvSpPr>
          <p:cNvPr id="59" name="Oval 58">
            <a:extLst>
              <a:ext uri="{FF2B5EF4-FFF2-40B4-BE49-F238E27FC236}">
                <a16:creationId xmlns:a16="http://schemas.microsoft.com/office/drawing/2014/main" id="{76F5B639-1894-E20A-5D35-EBF0CAE94BFB}"/>
              </a:ext>
            </a:extLst>
          </p:cNvPr>
          <p:cNvSpPr/>
          <p:nvPr userDrawn="1"/>
        </p:nvSpPr>
        <p:spPr>
          <a:xfrm>
            <a:off x="1739133" y="1623680"/>
            <a:ext cx="242047" cy="242047"/>
          </a:xfrm>
          <a:prstGeom prst="ellipse">
            <a:avLst/>
          </a:prstGeom>
          <a:solidFill>
            <a:srgbClr val="3C93CD"/>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graphicFrame>
        <p:nvGraphicFramePr>
          <p:cNvPr id="60" name="Table 59">
            <a:extLst>
              <a:ext uri="{FF2B5EF4-FFF2-40B4-BE49-F238E27FC236}">
                <a16:creationId xmlns:a16="http://schemas.microsoft.com/office/drawing/2014/main" id="{80F2E2A1-7488-0E82-8C08-F6C6B7EC2052}"/>
              </a:ext>
            </a:extLst>
          </p:cNvPr>
          <p:cNvGraphicFramePr>
            <a:graphicFrameLocks noGrp="1"/>
          </p:cNvGraphicFramePr>
          <p:nvPr userDrawn="1">
            <p:extLst>
              <p:ext uri="{D42A27DB-BD31-4B8C-83A1-F6EECF244321}">
                <p14:modId xmlns:p14="http://schemas.microsoft.com/office/powerpoint/2010/main" val="737782789"/>
              </p:ext>
            </p:extLst>
          </p:nvPr>
        </p:nvGraphicFramePr>
        <p:xfrm>
          <a:off x="721668" y="1877801"/>
          <a:ext cx="1701325" cy="169759"/>
        </p:xfrm>
        <a:graphic>
          <a:graphicData uri="http://schemas.openxmlformats.org/drawingml/2006/table">
            <a:tbl>
              <a:tblPr firstRow="1" bandRow="1"/>
              <a:tblGrid>
                <a:gridCol w="1015802">
                  <a:extLst>
                    <a:ext uri="{9D8B030D-6E8A-4147-A177-3AD203B41FA5}">
                      <a16:colId xmlns:a16="http://schemas.microsoft.com/office/drawing/2014/main" val="3408165802"/>
                    </a:ext>
                  </a:extLst>
                </a:gridCol>
                <a:gridCol w="68552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60-147-205</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61" name="Content Placeholder 2">
            <a:extLst>
              <a:ext uri="{FF2B5EF4-FFF2-40B4-BE49-F238E27FC236}">
                <a16:creationId xmlns:a16="http://schemas.microsoft.com/office/drawing/2014/main" id="{DC8D5F6B-708D-34A0-70A4-46F4D05097BD}"/>
              </a:ext>
            </a:extLst>
          </p:cNvPr>
          <p:cNvSpPr txBox="1">
            <a:spLocks/>
          </p:cNvSpPr>
          <p:nvPr userDrawn="1"/>
        </p:nvSpPr>
        <p:spPr>
          <a:xfrm>
            <a:off x="712213" y="1734713"/>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800" b="1">
                <a:solidFill>
                  <a:srgbClr val="000000"/>
                </a:solidFill>
              </a:rPr>
              <a:t>= 20% transparency</a:t>
            </a:r>
            <a:r>
              <a:rPr lang="en-US" sz="800" baseline="30000">
                <a:solidFill>
                  <a:srgbClr val="000000"/>
                </a:solidFill>
              </a:rPr>
              <a:t>1</a:t>
            </a:r>
          </a:p>
        </p:txBody>
      </p:sp>
      <p:sp>
        <p:nvSpPr>
          <p:cNvPr id="62" name="Oval 61">
            <a:extLst>
              <a:ext uri="{FF2B5EF4-FFF2-40B4-BE49-F238E27FC236}">
                <a16:creationId xmlns:a16="http://schemas.microsoft.com/office/drawing/2014/main" id="{85229189-7580-F421-B695-B6EEDB2E66DF}"/>
              </a:ext>
            </a:extLst>
          </p:cNvPr>
          <p:cNvSpPr/>
          <p:nvPr userDrawn="1"/>
        </p:nvSpPr>
        <p:spPr>
          <a:xfrm>
            <a:off x="2725064" y="897735"/>
            <a:ext cx="322729" cy="322729"/>
          </a:xfrm>
          <a:prstGeom prst="ellipse">
            <a:avLst/>
          </a:prstGeom>
          <a:solidFill>
            <a:srgbClr val="ED1C24"/>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sp>
        <p:nvSpPr>
          <p:cNvPr id="63" name="Oval 62">
            <a:extLst>
              <a:ext uri="{FF2B5EF4-FFF2-40B4-BE49-F238E27FC236}">
                <a16:creationId xmlns:a16="http://schemas.microsoft.com/office/drawing/2014/main" id="{81EAB226-1356-E1E1-636E-B7B35A678EB8}"/>
              </a:ext>
            </a:extLst>
          </p:cNvPr>
          <p:cNvSpPr/>
          <p:nvPr userDrawn="1"/>
        </p:nvSpPr>
        <p:spPr>
          <a:xfrm>
            <a:off x="1739132" y="3166471"/>
            <a:ext cx="161365" cy="161365"/>
          </a:xfrm>
          <a:prstGeom prst="ellipse">
            <a:avLst/>
          </a:prstGeom>
          <a:solidFill>
            <a:srgbClr val="004068"/>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graphicFrame>
        <p:nvGraphicFramePr>
          <p:cNvPr id="64" name="Table 63">
            <a:extLst>
              <a:ext uri="{FF2B5EF4-FFF2-40B4-BE49-F238E27FC236}">
                <a16:creationId xmlns:a16="http://schemas.microsoft.com/office/drawing/2014/main" id="{6F89C2F0-886A-B5B5-48C5-75D1A0F3D63D}"/>
              </a:ext>
            </a:extLst>
          </p:cNvPr>
          <p:cNvGraphicFramePr>
            <a:graphicFrameLocks noGrp="1"/>
          </p:cNvGraphicFramePr>
          <p:nvPr userDrawn="1">
            <p:extLst>
              <p:ext uri="{D42A27DB-BD31-4B8C-83A1-F6EECF244321}">
                <p14:modId xmlns:p14="http://schemas.microsoft.com/office/powerpoint/2010/main" val="2572547893"/>
              </p:ext>
            </p:extLst>
          </p:nvPr>
        </p:nvGraphicFramePr>
        <p:xfrm>
          <a:off x="721668" y="3349403"/>
          <a:ext cx="1701325" cy="169759"/>
        </p:xfrm>
        <a:graphic>
          <a:graphicData uri="http://schemas.openxmlformats.org/drawingml/2006/table">
            <a:tbl>
              <a:tblPr firstRow="1" bandRow="1"/>
              <a:tblGrid>
                <a:gridCol w="1015802">
                  <a:extLst>
                    <a:ext uri="{9D8B030D-6E8A-4147-A177-3AD203B41FA5}">
                      <a16:colId xmlns:a16="http://schemas.microsoft.com/office/drawing/2014/main" val="3408165802"/>
                    </a:ext>
                  </a:extLst>
                </a:gridCol>
                <a:gridCol w="68552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0-64-104</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65" name="Content Placeholder 2">
            <a:extLst>
              <a:ext uri="{FF2B5EF4-FFF2-40B4-BE49-F238E27FC236}">
                <a16:creationId xmlns:a16="http://schemas.microsoft.com/office/drawing/2014/main" id="{8DC0A4B7-477B-92E7-E720-2005C8BEA737}"/>
              </a:ext>
            </a:extLst>
          </p:cNvPr>
          <p:cNvSpPr txBox="1">
            <a:spLocks/>
          </p:cNvSpPr>
          <p:nvPr userDrawn="1"/>
        </p:nvSpPr>
        <p:spPr>
          <a:xfrm>
            <a:off x="707192" y="3203225"/>
            <a:ext cx="75584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800" b="1">
                <a:solidFill>
                  <a:srgbClr val="000000"/>
                </a:solidFill>
              </a:rPr>
              <a:t>Node</a:t>
            </a:r>
            <a:r>
              <a:rPr lang="en-US" sz="800" baseline="30000">
                <a:solidFill>
                  <a:srgbClr val="000000"/>
                </a:solidFill>
              </a:rPr>
              <a:t>2</a:t>
            </a:r>
            <a:r>
              <a:rPr lang="en-US" sz="800" b="1">
                <a:solidFill>
                  <a:srgbClr val="000000"/>
                </a:solidFill>
              </a:rPr>
              <a:t> (shade)</a:t>
            </a:r>
          </a:p>
        </p:txBody>
      </p:sp>
      <p:sp>
        <p:nvSpPr>
          <p:cNvPr id="66" name="Oval 65">
            <a:extLst>
              <a:ext uri="{FF2B5EF4-FFF2-40B4-BE49-F238E27FC236}">
                <a16:creationId xmlns:a16="http://schemas.microsoft.com/office/drawing/2014/main" id="{67A4F772-D2B6-1708-F01C-B34174909951}"/>
              </a:ext>
            </a:extLst>
          </p:cNvPr>
          <p:cNvSpPr/>
          <p:nvPr userDrawn="1"/>
        </p:nvSpPr>
        <p:spPr>
          <a:xfrm>
            <a:off x="1739133" y="2128739"/>
            <a:ext cx="242047" cy="242047"/>
          </a:xfrm>
          <a:prstGeom prst="ellipse">
            <a:avLst/>
          </a:prstGeom>
          <a:solidFill>
            <a:srgbClr val="6DAEDA"/>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graphicFrame>
        <p:nvGraphicFramePr>
          <p:cNvPr id="67" name="Table 66">
            <a:extLst>
              <a:ext uri="{FF2B5EF4-FFF2-40B4-BE49-F238E27FC236}">
                <a16:creationId xmlns:a16="http://schemas.microsoft.com/office/drawing/2014/main" id="{4CB769CE-6420-B89F-A0C4-160821D18052}"/>
              </a:ext>
            </a:extLst>
          </p:cNvPr>
          <p:cNvGraphicFramePr>
            <a:graphicFrameLocks noGrp="1"/>
          </p:cNvGraphicFramePr>
          <p:nvPr userDrawn="1">
            <p:extLst>
              <p:ext uri="{D42A27DB-BD31-4B8C-83A1-F6EECF244321}">
                <p14:modId xmlns:p14="http://schemas.microsoft.com/office/powerpoint/2010/main" val="1101881579"/>
              </p:ext>
            </p:extLst>
          </p:nvPr>
        </p:nvGraphicFramePr>
        <p:xfrm>
          <a:off x="721668" y="2391888"/>
          <a:ext cx="1701325" cy="169759"/>
        </p:xfrm>
        <a:graphic>
          <a:graphicData uri="http://schemas.openxmlformats.org/drawingml/2006/table">
            <a:tbl>
              <a:tblPr firstRow="1" bandRow="1"/>
              <a:tblGrid>
                <a:gridCol w="1015802">
                  <a:extLst>
                    <a:ext uri="{9D8B030D-6E8A-4147-A177-3AD203B41FA5}">
                      <a16:colId xmlns:a16="http://schemas.microsoft.com/office/drawing/2014/main" val="3408165802"/>
                    </a:ext>
                  </a:extLst>
                </a:gridCol>
                <a:gridCol w="68552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109-174-218</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68" name="Content Placeholder 2">
            <a:extLst>
              <a:ext uri="{FF2B5EF4-FFF2-40B4-BE49-F238E27FC236}">
                <a16:creationId xmlns:a16="http://schemas.microsoft.com/office/drawing/2014/main" id="{2AB76020-9426-7D14-6338-4CEC1242A718}"/>
              </a:ext>
            </a:extLst>
          </p:cNvPr>
          <p:cNvSpPr txBox="1">
            <a:spLocks/>
          </p:cNvSpPr>
          <p:nvPr userDrawn="1"/>
        </p:nvSpPr>
        <p:spPr>
          <a:xfrm>
            <a:off x="712213" y="2239772"/>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800" b="1">
                <a:solidFill>
                  <a:srgbClr val="000000"/>
                </a:solidFill>
              </a:rPr>
              <a:t>= 40% transparency</a:t>
            </a:r>
            <a:r>
              <a:rPr lang="en-US" sz="800" baseline="30000">
                <a:solidFill>
                  <a:srgbClr val="000000"/>
                </a:solidFill>
              </a:rPr>
              <a:t>1</a:t>
            </a:r>
            <a:endParaRPr lang="en-US" sz="800">
              <a:solidFill>
                <a:srgbClr val="000000"/>
              </a:solidFill>
            </a:endParaRPr>
          </a:p>
        </p:txBody>
      </p:sp>
      <p:sp>
        <p:nvSpPr>
          <p:cNvPr id="69" name="Oval 68">
            <a:extLst>
              <a:ext uri="{FF2B5EF4-FFF2-40B4-BE49-F238E27FC236}">
                <a16:creationId xmlns:a16="http://schemas.microsoft.com/office/drawing/2014/main" id="{084AF078-370D-9FD0-FB66-DCF11A0F39F5}"/>
              </a:ext>
            </a:extLst>
          </p:cNvPr>
          <p:cNvSpPr/>
          <p:nvPr userDrawn="1"/>
        </p:nvSpPr>
        <p:spPr>
          <a:xfrm>
            <a:off x="1739133" y="2646019"/>
            <a:ext cx="242047" cy="242047"/>
          </a:xfrm>
          <a:prstGeom prst="ellipse">
            <a:avLst/>
          </a:prstGeom>
          <a:solidFill>
            <a:srgbClr val="9FC9E6"/>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graphicFrame>
        <p:nvGraphicFramePr>
          <p:cNvPr id="70" name="Table 69">
            <a:extLst>
              <a:ext uri="{FF2B5EF4-FFF2-40B4-BE49-F238E27FC236}">
                <a16:creationId xmlns:a16="http://schemas.microsoft.com/office/drawing/2014/main" id="{4948AF6B-1EC6-936B-6BF9-F486391D5D61}"/>
              </a:ext>
            </a:extLst>
          </p:cNvPr>
          <p:cNvGraphicFramePr>
            <a:graphicFrameLocks noGrp="1"/>
          </p:cNvGraphicFramePr>
          <p:nvPr userDrawn="1">
            <p:extLst>
              <p:ext uri="{D42A27DB-BD31-4B8C-83A1-F6EECF244321}">
                <p14:modId xmlns:p14="http://schemas.microsoft.com/office/powerpoint/2010/main" val="1760274894"/>
              </p:ext>
            </p:extLst>
          </p:nvPr>
        </p:nvGraphicFramePr>
        <p:xfrm>
          <a:off x="721668" y="2918238"/>
          <a:ext cx="1701325" cy="169759"/>
        </p:xfrm>
        <a:graphic>
          <a:graphicData uri="http://schemas.openxmlformats.org/drawingml/2006/table">
            <a:tbl>
              <a:tblPr firstRow="1" bandRow="1"/>
              <a:tblGrid>
                <a:gridCol w="1015802">
                  <a:extLst>
                    <a:ext uri="{9D8B030D-6E8A-4147-A177-3AD203B41FA5}">
                      <a16:colId xmlns:a16="http://schemas.microsoft.com/office/drawing/2014/main" val="3408165802"/>
                    </a:ext>
                  </a:extLst>
                </a:gridCol>
                <a:gridCol w="68552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159-201-230</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71" name="Content Placeholder 2">
            <a:extLst>
              <a:ext uri="{FF2B5EF4-FFF2-40B4-BE49-F238E27FC236}">
                <a16:creationId xmlns:a16="http://schemas.microsoft.com/office/drawing/2014/main" id="{3D16AD1B-8194-63CE-8B38-F889476E927E}"/>
              </a:ext>
            </a:extLst>
          </p:cNvPr>
          <p:cNvSpPr txBox="1">
            <a:spLocks/>
          </p:cNvSpPr>
          <p:nvPr userDrawn="1"/>
        </p:nvSpPr>
        <p:spPr>
          <a:xfrm>
            <a:off x="712213" y="2757052"/>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800" b="1">
                <a:solidFill>
                  <a:srgbClr val="000000"/>
                </a:solidFill>
              </a:rPr>
              <a:t>= 60% transparency</a:t>
            </a:r>
            <a:r>
              <a:rPr lang="en-US" sz="800" baseline="30000">
                <a:solidFill>
                  <a:srgbClr val="000000"/>
                </a:solidFill>
              </a:rPr>
              <a:t>1</a:t>
            </a:r>
            <a:endParaRPr lang="en-US" sz="800">
              <a:solidFill>
                <a:srgbClr val="000000"/>
              </a:solidFill>
            </a:endParaRPr>
          </a:p>
        </p:txBody>
      </p:sp>
      <p:sp>
        <p:nvSpPr>
          <p:cNvPr id="72" name="Content Placeholder 2">
            <a:extLst>
              <a:ext uri="{FF2B5EF4-FFF2-40B4-BE49-F238E27FC236}">
                <a16:creationId xmlns:a16="http://schemas.microsoft.com/office/drawing/2014/main" id="{9EB621D9-296F-7EE4-03D8-A171EFA0260F}"/>
              </a:ext>
            </a:extLst>
          </p:cNvPr>
          <p:cNvSpPr txBox="1">
            <a:spLocks/>
          </p:cNvSpPr>
          <p:nvPr userDrawn="1"/>
        </p:nvSpPr>
        <p:spPr>
          <a:xfrm>
            <a:off x="3479931" y="3637554"/>
            <a:ext cx="1879899" cy="163885"/>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1050" b="1">
                <a:solidFill>
                  <a:srgbClr val="000000"/>
                </a:solidFill>
              </a:rPr>
              <a:t>Neutral greys</a:t>
            </a:r>
          </a:p>
        </p:txBody>
      </p:sp>
      <p:graphicFrame>
        <p:nvGraphicFramePr>
          <p:cNvPr id="73" name="Table 72">
            <a:extLst>
              <a:ext uri="{FF2B5EF4-FFF2-40B4-BE49-F238E27FC236}">
                <a16:creationId xmlns:a16="http://schemas.microsoft.com/office/drawing/2014/main" id="{EBAD807C-5BBB-357C-9656-8C5BDB017471}"/>
              </a:ext>
            </a:extLst>
          </p:cNvPr>
          <p:cNvGraphicFramePr>
            <a:graphicFrameLocks noGrp="1"/>
          </p:cNvGraphicFramePr>
          <p:nvPr userDrawn="1">
            <p:extLst>
              <p:ext uri="{D42A27DB-BD31-4B8C-83A1-F6EECF244321}">
                <p14:modId xmlns:p14="http://schemas.microsoft.com/office/powerpoint/2010/main" val="106659944"/>
              </p:ext>
            </p:extLst>
          </p:nvPr>
        </p:nvGraphicFramePr>
        <p:xfrm>
          <a:off x="3489384" y="4224526"/>
          <a:ext cx="2014254" cy="339518"/>
        </p:xfrm>
        <a:graphic>
          <a:graphicData uri="http://schemas.openxmlformats.org/drawingml/2006/table">
            <a:tbl>
              <a:tblPr firstRow="1" bandRow="1"/>
              <a:tblGrid>
                <a:gridCol w="1202641">
                  <a:extLst>
                    <a:ext uri="{9D8B030D-6E8A-4147-A177-3AD203B41FA5}">
                      <a16:colId xmlns:a16="http://schemas.microsoft.com/office/drawing/2014/main" val="3408165802"/>
                    </a:ext>
                  </a:extLst>
                </a:gridCol>
                <a:gridCol w="81161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endParaRPr lang="en-US" sz="800" b="0" i="0">
                        <a:solidFill>
                          <a:schemeClr val="tx1"/>
                        </a:solidFill>
                        <a:latin typeface="Dax Offc Pro" panose="020B0504030101020102" pitchFamily="34" charset="0"/>
                      </a:endParaRP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1" i="0">
                          <a:solidFill>
                            <a:schemeClr val="tx1"/>
                          </a:solidFill>
                          <a:latin typeface="Dax Offc Pro" panose="020B0504030101020102" pitchFamily="34" charset="0"/>
                        </a:rPr>
                        <a:t>Grey</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798945"/>
                  </a:ext>
                </a:extLst>
              </a:tr>
              <a:tr h="162206">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78-78-78</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74" name="Oval 73">
            <a:extLst>
              <a:ext uri="{FF2B5EF4-FFF2-40B4-BE49-F238E27FC236}">
                <a16:creationId xmlns:a16="http://schemas.microsoft.com/office/drawing/2014/main" id="{EAD64229-EDC0-598E-38F1-FE6AC23721F9}"/>
              </a:ext>
            </a:extLst>
          </p:cNvPr>
          <p:cNvSpPr/>
          <p:nvPr userDrawn="1"/>
        </p:nvSpPr>
        <p:spPr>
          <a:xfrm>
            <a:off x="4648733" y="3901798"/>
            <a:ext cx="322729" cy="322729"/>
          </a:xfrm>
          <a:prstGeom prst="ellipse">
            <a:avLst/>
          </a:prstGeom>
          <a:solidFill>
            <a:srgbClr val="4E4E4E"/>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sp>
        <p:nvSpPr>
          <p:cNvPr id="75" name="Oval 74">
            <a:extLst>
              <a:ext uri="{FF2B5EF4-FFF2-40B4-BE49-F238E27FC236}">
                <a16:creationId xmlns:a16="http://schemas.microsoft.com/office/drawing/2014/main" id="{D1812A16-6271-C64D-F5B3-15E944C9B409}"/>
              </a:ext>
            </a:extLst>
          </p:cNvPr>
          <p:cNvSpPr/>
          <p:nvPr userDrawn="1"/>
        </p:nvSpPr>
        <p:spPr>
          <a:xfrm>
            <a:off x="4648733" y="4627743"/>
            <a:ext cx="242047" cy="242047"/>
          </a:xfrm>
          <a:prstGeom prst="ellipse">
            <a:avLst/>
          </a:prstGeom>
          <a:solidFill>
            <a:srgbClr val="707070"/>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graphicFrame>
        <p:nvGraphicFramePr>
          <p:cNvPr id="76" name="Table 75">
            <a:extLst>
              <a:ext uri="{FF2B5EF4-FFF2-40B4-BE49-F238E27FC236}">
                <a16:creationId xmlns:a16="http://schemas.microsoft.com/office/drawing/2014/main" id="{F5D867C7-8C25-3F70-75CE-4CB1EAB4DEC5}"/>
              </a:ext>
            </a:extLst>
          </p:cNvPr>
          <p:cNvGraphicFramePr>
            <a:graphicFrameLocks noGrp="1"/>
          </p:cNvGraphicFramePr>
          <p:nvPr userDrawn="1">
            <p:extLst>
              <p:ext uri="{D42A27DB-BD31-4B8C-83A1-F6EECF244321}">
                <p14:modId xmlns:p14="http://schemas.microsoft.com/office/powerpoint/2010/main" val="3384982048"/>
              </p:ext>
            </p:extLst>
          </p:nvPr>
        </p:nvGraphicFramePr>
        <p:xfrm>
          <a:off x="3489384" y="4881864"/>
          <a:ext cx="2014254" cy="169759"/>
        </p:xfrm>
        <a:graphic>
          <a:graphicData uri="http://schemas.openxmlformats.org/drawingml/2006/table">
            <a:tbl>
              <a:tblPr firstRow="1" bandRow="1"/>
              <a:tblGrid>
                <a:gridCol w="1202641">
                  <a:extLst>
                    <a:ext uri="{9D8B030D-6E8A-4147-A177-3AD203B41FA5}">
                      <a16:colId xmlns:a16="http://schemas.microsoft.com/office/drawing/2014/main" val="3408165802"/>
                    </a:ext>
                  </a:extLst>
                </a:gridCol>
                <a:gridCol w="81161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112-112-112</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77" name="Content Placeholder 2">
            <a:extLst>
              <a:ext uri="{FF2B5EF4-FFF2-40B4-BE49-F238E27FC236}">
                <a16:creationId xmlns:a16="http://schemas.microsoft.com/office/drawing/2014/main" id="{96E01D9C-12FC-7FF0-6937-38A26EB16E32}"/>
              </a:ext>
            </a:extLst>
          </p:cNvPr>
          <p:cNvSpPr txBox="1">
            <a:spLocks/>
          </p:cNvSpPr>
          <p:nvPr userDrawn="1"/>
        </p:nvSpPr>
        <p:spPr>
          <a:xfrm>
            <a:off x="3479929" y="4735224"/>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800" b="1">
                <a:solidFill>
                  <a:srgbClr val="000000"/>
                </a:solidFill>
              </a:rPr>
              <a:t>= 20% transparency</a:t>
            </a:r>
            <a:r>
              <a:rPr lang="en-US" sz="800" baseline="30000">
                <a:solidFill>
                  <a:srgbClr val="000000"/>
                </a:solidFill>
              </a:rPr>
              <a:t>1</a:t>
            </a:r>
            <a:endParaRPr lang="en-US" sz="800">
              <a:solidFill>
                <a:srgbClr val="000000"/>
              </a:solidFill>
            </a:endParaRPr>
          </a:p>
        </p:txBody>
      </p:sp>
      <p:sp>
        <p:nvSpPr>
          <p:cNvPr id="78" name="Oval 77">
            <a:extLst>
              <a:ext uri="{FF2B5EF4-FFF2-40B4-BE49-F238E27FC236}">
                <a16:creationId xmlns:a16="http://schemas.microsoft.com/office/drawing/2014/main" id="{95C5E06D-8172-BE96-1874-C8456EFAEBBC}"/>
              </a:ext>
            </a:extLst>
          </p:cNvPr>
          <p:cNvSpPr/>
          <p:nvPr userDrawn="1"/>
        </p:nvSpPr>
        <p:spPr>
          <a:xfrm>
            <a:off x="4648733" y="5132802"/>
            <a:ext cx="242047" cy="242047"/>
          </a:xfrm>
          <a:prstGeom prst="ellipse">
            <a:avLst/>
          </a:prstGeom>
          <a:solidFill>
            <a:srgbClr val="949494"/>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graphicFrame>
        <p:nvGraphicFramePr>
          <p:cNvPr id="79" name="Table 78">
            <a:extLst>
              <a:ext uri="{FF2B5EF4-FFF2-40B4-BE49-F238E27FC236}">
                <a16:creationId xmlns:a16="http://schemas.microsoft.com/office/drawing/2014/main" id="{E1AFFABF-40AC-A216-29E6-809F6D8A2EB3}"/>
              </a:ext>
            </a:extLst>
          </p:cNvPr>
          <p:cNvGraphicFramePr>
            <a:graphicFrameLocks noGrp="1"/>
          </p:cNvGraphicFramePr>
          <p:nvPr userDrawn="1">
            <p:extLst>
              <p:ext uri="{D42A27DB-BD31-4B8C-83A1-F6EECF244321}">
                <p14:modId xmlns:p14="http://schemas.microsoft.com/office/powerpoint/2010/main" val="1672917701"/>
              </p:ext>
            </p:extLst>
          </p:nvPr>
        </p:nvGraphicFramePr>
        <p:xfrm>
          <a:off x="3489385" y="5395951"/>
          <a:ext cx="2029032" cy="169759"/>
        </p:xfrm>
        <a:graphic>
          <a:graphicData uri="http://schemas.openxmlformats.org/drawingml/2006/table">
            <a:tbl>
              <a:tblPr firstRow="1" bandRow="1"/>
              <a:tblGrid>
                <a:gridCol w="1217419">
                  <a:extLst>
                    <a:ext uri="{9D8B030D-6E8A-4147-A177-3AD203B41FA5}">
                      <a16:colId xmlns:a16="http://schemas.microsoft.com/office/drawing/2014/main" val="3408165802"/>
                    </a:ext>
                  </a:extLst>
                </a:gridCol>
                <a:gridCol w="81161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148-148-148</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80" name="Content Placeholder 2">
            <a:extLst>
              <a:ext uri="{FF2B5EF4-FFF2-40B4-BE49-F238E27FC236}">
                <a16:creationId xmlns:a16="http://schemas.microsoft.com/office/drawing/2014/main" id="{BDC42F00-DA88-1716-1E85-89D0DD3ABD5A}"/>
              </a:ext>
            </a:extLst>
          </p:cNvPr>
          <p:cNvSpPr txBox="1">
            <a:spLocks/>
          </p:cNvSpPr>
          <p:nvPr userDrawn="1"/>
        </p:nvSpPr>
        <p:spPr>
          <a:xfrm>
            <a:off x="3479929" y="5240283"/>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800" b="1">
                <a:solidFill>
                  <a:srgbClr val="000000"/>
                </a:solidFill>
              </a:rPr>
              <a:t>= 40% transparency</a:t>
            </a:r>
            <a:r>
              <a:rPr lang="en-US" sz="800" baseline="30000">
                <a:solidFill>
                  <a:srgbClr val="000000"/>
                </a:solidFill>
              </a:rPr>
              <a:t>1</a:t>
            </a:r>
            <a:endParaRPr lang="en-US" sz="800">
              <a:solidFill>
                <a:srgbClr val="000000"/>
              </a:solidFill>
            </a:endParaRPr>
          </a:p>
        </p:txBody>
      </p:sp>
      <p:sp>
        <p:nvSpPr>
          <p:cNvPr id="81" name="Oval 80">
            <a:extLst>
              <a:ext uri="{FF2B5EF4-FFF2-40B4-BE49-F238E27FC236}">
                <a16:creationId xmlns:a16="http://schemas.microsoft.com/office/drawing/2014/main" id="{EB5B168F-9871-FCB3-2304-BCE02BC955EB}"/>
              </a:ext>
            </a:extLst>
          </p:cNvPr>
          <p:cNvSpPr/>
          <p:nvPr userDrawn="1"/>
        </p:nvSpPr>
        <p:spPr>
          <a:xfrm>
            <a:off x="4648733" y="5650082"/>
            <a:ext cx="242047" cy="242047"/>
          </a:xfrm>
          <a:prstGeom prst="ellipse">
            <a:avLst/>
          </a:prstGeom>
          <a:solidFill>
            <a:srgbClr val="B7B7B7"/>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graphicFrame>
        <p:nvGraphicFramePr>
          <p:cNvPr id="82" name="Table 81">
            <a:extLst>
              <a:ext uri="{FF2B5EF4-FFF2-40B4-BE49-F238E27FC236}">
                <a16:creationId xmlns:a16="http://schemas.microsoft.com/office/drawing/2014/main" id="{2656193E-34C6-AB25-2FD7-02BE2D73994C}"/>
              </a:ext>
            </a:extLst>
          </p:cNvPr>
          <p:cNvGraphicFramePr>
            <a:graphicFrameLocks noGrp="1"/>
          </p:cNvGraphicFramePr>
          <p:nvPr userDrawn="1">
            <p:extLst>
              <p:ext uri="{D42A27DB-BD31-4B8C-83A1-F6EECF244321}">
                <p14:modId xmlns:p14="http://schemas.microsoft.com/office/powerpoint/2010/main" val="1725981462"/>
              </p:ext>
            </p:extLst>
          </p:nvPr>
        </p:nvGraphicFramePr>
        <p:xfrm>
          <a:off x="3489384" y="5922301"/>
          <a:ext cx="2014254" cy="169759"/>
        </p:xfrm>
        <a:graphic>
          <a:graphicData uri="http://schemas.openxmlformats.org/drawingml/2006/table">
            <a:tbl>
              <a:tblPr firstRow="1" bandRow="1"/>
              <a:tblGrid>
                <a:gridCol w="1202641">
                  <a:extLst>
                    <a:ext uri="{9D8B030D-6E8A-4147-A177-3AD203B41FA5}">
                      <a16:colId xmlns:a16="http://schemas.microsoft.com/office/drawing/2014/main" val="3408165802"/>
                    </a:ext>
                  </a:extLst>
                </a:gridCol>
                <a:gridCol w="81161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183-183-183</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83" name="Content Placeholder 2">
            <a:extLst>
              <a:ext uri="{FF2B5EF4-FFF2-40B4-BE49-F238E27FC236}">
                <a16:creationId xmlns:a16="http://schemas.microsoft.com/office/drawing/2014/main" id="{AD9496DD-2FE6-AC8D-22A8-4AB4705AA6FE}"/>
              </a:ext>
            </a:extLst>
          </p:cNvPr>
          <p:cNvSpPr txBox="1">
            <a:spLocks/>
          </p:cNvSpPr>
          <p:nvPr userDrawn="1"/>
        </p:nvSpPr>
        <p:spPr>
          <a:xfrm>
            <a:off x="3479929" y="5757563"/>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800" b="1">
                <a:solidFill>
                  <a:srgbClr val="000000"/>
                </a:solidFill>
              </a:rPr>
              <a:t>= 60% transparency</a:t>
            </a:r>
            <a:r>
              <a:rPr lang="en-US" sz="800" baseline="30000">
                <a:solidFill>
                  <a:srgbClr val="000000"/>
                </a:solidFill>
              </a:rPr>
              <a:t>1</a:t>
            </a:r>
            <a:endParaRPr lang="en-US" sz="800">
              <a:solidFill>
                <a:srgbClr val="000000"/>
              </a:solidFill>
            </a:endParaRPr>
          </a:p>
        </p:txBody>
      </p:sp>
      <p:sp>
        <p:nvSpPr>
          <p:cNvPr id="84" name="Oval 83">
            <a:extLst>
              <a:ext uri="{FF2B5EF4-FFF2-40B4-BE49-F238E27FC236}">
                <a16:creationId xmlns:a16="http://schemas.microsoft.com/office/drawing/2014/main" id="{0AC6AFE0-F423-064F-21F0-3C498F6335A7}"/>
              </a:ext>
            </a:extLst>
          </p:cNvPr>
          <p:cNvSpPr/>
          <p:nvPr userDrawn="1"/>
        </p:nvSpPr>
        <p:spPr>
          <a:xfrm>
            <a:off x="4648733" y="6169724"/>
            <a:ext cx="242047" cy="242047"/>
          </a:xfrm>
          <a:prstGeom prst="ellipse">
            <a:avLst/>
          </a:prstGeom>
          <a:solidFill>
            <a:srgbClr val="DCDCDC"/>
          </a:solidFill>
          <a:ln w="12700" cap="flat" cmpd="sng" algn="ctr">
            <a:noFill/>
            <a:prstDash val="solid"/>
            <a:miter lim="800000"/>
          </a:ln>
          <a:effectLst/>
        </p:spPr>
        <p:txBody>
          <a:bodyPr rtlCol="0" anchor="ctr"/>
          <a:lstStyle/>
          <a:p>
            <a:pPr algn="ctr" defTabSz="806867">
              <a:defRPr/>
            </a:pPr>
            <a:endParaRPr lang="en-US" sz="2000" kern="0">
              <a:solidFill>
                <a:srgbClr val="FFFFFF"/>
              </a:solidFill>
              <a:latin typeface="Arial" panose="020B0604020202020204"/>
            </a:endParaRPr>
          </a:p>
        </p:txBody>
      </p:sp>
      <p:graphicFrame>
        <p:nvGraphicFramePr>
          <p:cNvPr id="85" name="Table 84">
            <a:extLst>
              <a:ext uri="{FF2B5EF4-FFF2-40B4-BE49-F238E27FC236}">
                <a16:creationId xmlns:a16="http://schemas.microsoft.com/office/drawing/2014/main" id="{ED7AF263-B08F-950C-24B2-59BADDEA3D7C}"/>
              </a:ext>
            </a:extLst>
          </p:cNvPr>
          <p:cNvGraphicFramePr>
            <a:graphicFrameLocks noGrp="1"/>
          </p:cNvGraphicFramePr>
          <p:nvPr userDrawn="1">
            <p:extLst>
              <p:ext uri="{D42A27DB-BD31-4B8C-83A1-F6EECF244321}">
                <p14:modId xmlns:p14="http://schemas.microsoft.com/office/powerpoint/2010/main" val="1539855361"/>
              </p:ext>
            </p:extLst>
          </p:nvPr>
        </p:nvGraphicFramePr>
        <p:xfrm>
          <a:off x="3489384" y="6439538"/>
          <a:ext cx="2014254" cy="169759"/>
        </p:xfrm>
        <a:graphic>
          <a:graphicData uri="http://schemas.openxmlformats.org/drawingml/2006/table">
            <a:tbl>
              <a:tblPr firstRow="1" bandRow="1"/>
              <a:tblGrid>
                <a:gridCol w="1202641">
                  <a:extLst>
                    <a:ext uri="{9D8B030D-6E8A-4147-A177-3AD203B41FA5}">
                      <a16:colId xmlns:a16="http://schemas.microsoft.com/office/drawing/2014/main" val="3408165802"/>
                    </a:ext>
                  </a:extLst>
                </a:gridCol>
                <a:gridCol w="811613">
                  <a:extLst>
                    <a:ext uri="{9D8B030D-6E8A-4147-A177-3AD203B41FA5}">
                      <a16:colId xmlns:a16="http://schemas.microsoft.com/office/drawing/2014/main" val="3425979544"/>
                    </a:ext>
                  </a:extLst>
                </a:gridCol>
              </a:tblGrid>
              <a:tr h="162206">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RGB</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nSpc>
                          <a:spcPct val="110000"/>
                        </a:lnSpc>
                      </a:pPr>
                      <a:r>
                        <a:rPr lang="en-US" sz="800" b="0" i="0">
                          <a:solidFill>
                            <a:schemeClr val="tx1"/>
                          </a:solidFill>
                          <a:latin typeface="Dax Offc Pro" panose="020B0504030101020102" pitchFamily="34" charset="0"/>
                        </a:rPr>
                        <a:t>220-220-220</a:t>
                      </a:r>
                    </a:p>
                  </a:txBody>
                  <a:tcPr marL="0" marR="0" marT="24205" marB="24205">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549075"/>
                  </a:ext>
                </a:extLst>
              </a:tr>
            </a:tbl>
          </a:graphicData>
        </a:graphic>
      </p:graphicFrame>
      <p:sp>
        <p:nvSpPr>
          <p:cNvPr id="86" name="Content Placeholder 2">
            <a:extLst>
              <a:ext uri="{FF2B5EF4-FFF2-40B4-BE49-F238E27FC236}">
                <a16:creationId xmlns:a16="http://schemas.microsoft.com/office/drawing/2014/main" id="{BB12381A-98C7-2CAE-DC76-48AECD5FC789}"/>
              </a:ext>
            </a:extLst>
          </p:cNvPr>
          <p:cNvSpPr txBox="1">
            <a:spLocks/>
          </p:cNvSpPr>
          <p:nvPr userDrawn="1"/>
        </p:nvSpPr>
        <p:spPr>
          <a:xfrm>
            <a:off x="3479929" y="6277205"/>
            <a:ext cx="963854" cy="179350"/>
          </a:xfrm>
          <a:prstGeom prst="rect">
            <a:avLst/>
          </a:prstGeom>
        </p:spPr>
        <p:txBody>
          <a:bodyPr vert="horz" lIns="0" tIns="0" rIns="0" bIns="0" rtlCol="0">
            <a:noAutofit/>
          </a:bodyPr>
          <a:lstStyle>
            <a:lvl1pPr marL="0" indent="0" algn="l" defTabSz="1005840" rtl="0" eaLnBrk="1" latinLnBrk="0" hangingPunct="1">
              <a:lnSpc>
                <a:spcPct val="110000"/>
              </a:lnSpc>
              <a:spcBef>
                <a:spcPts val="0"/>
              </a:spcBef>
              <a:spcAft>
                <a:spcPts val="500"/>
              </a:spcAft>
              <a:buFont typeface="Arial" panose="020B0604020202020204" pitchFamily="34" charset="0"/>
              <a:buNone/>
              <a:defRPr sz="850" b="0" i="0" kern="1200">
                <a:solidFill>
                  <a:schemeClr val="tx1"/>
                </a:solidFill>
                <a:latin typeface="Dax Offc Pro" panose="020B0504030101020102" pitchFamily="34" charset="0"/>
                <a:ea typeface="+mn-ea"/>
                <a:cs typeface="+mn-cs"/>
              </a:defRPr>
            </a:lvl1pPr>
            <a:lvl2pPr marL="914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2pPr>
            <a:lvl3pPr marL="27432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3pPr>
            <a:lvl4pPr marL="54864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4pPr>
            <a:lvl5pPr marL="822960" indent="-91440" algn="l" defTabSz="1005840" rtl="0" eaLnBrk="1" latinLnBrk="0" hangingPunct="1">
              <a:lnSpc>
                <a:spcPct val="110000"/>
              </a:lnSpc>
              <a:spcBef>
                <a:spcPts val="0"/>
              </a:spcBef>
              <a:spcAft>
                <a:spcPts val="500"/>
              </a:spcAft>
              <a:buFont typeface="Arial" panose="020B0604020202020204" pitchFamily="34" charset="0"/>
              <a:buChar char="•"/>
              <a:defRPr sz="850" b="0" i="0" kern="1200">
                <a:solidFill>
                  <a:schemeClr val="tx1"/>
                </a:solidFill>
                <a:latin typeface="Dax Offc Pro" panose="020B0504030101020102" pitchFamily="34" charset="0"/>
                <a:ea typeface="+mn-ea"/>
                <a:cs typeface="+mn-cs"/>
              </a:defRPr>
            </a:lvl5pPr>
            <a:lvl6pPr marL="137160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6pPr>
            <a:lvl7pPr marL="164592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7pPr>
            <a:lvl8pPr marL="192024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8pPr>
            <a:lvl9pPr marL="2194560" indent="-91440" algn="l" defTabSz="1005840" rtl="0" eaLnBrk="1" latinLnBrk="0" hangingPunct="1">
              <a:lnSpc>
                <a:spcPct val="110000"/>
              </a:lnSpc>
              <a:spcBef>
                <a:spcPts val="0"/>
              </a:spcBef>
              <a:spcAft>
                <a:spcPts val="500"/>
              </a:spcAft>
              <a:buFont typeface="Arial" panose="020B0604020202020204" pitchFamily="34" charset="0"/>
              <a:buChar char="•"/>
              <a:defRPr sz="850" kern="1200">
                <a:solidFill>
                  <a:schemeClr val="tx1"/>
                </a:solidFill>
                <a:latin typeface="+mn-lt"/>
                <a:ea typeface="+mn-ea"/>
                <a:cs typeface="+mn-cs"/>
              </a:defRPr>
            </a:lvl9pPr>
          </a:lstStyle>
          <a:p>
            <a:pPr defTabSz="887553">
              <a:spcAft>
                <a:spcPts val="441"/>
              </a:spcAft>
              <a:defRPr/>
            </a:pPr>
            <a:r>
              <a:rPr lang="en-US" sz="800" b="1">
                <a:solidFill>
                  <a:srgbClr val="000000"/>
                </a:solidFill>
              </a:rPr>
              <a:t>= 80% transparency</a:t>
            </a:r>
            <a:r>
              <a:rPr lang="en-US" sz="800" baseline="30000">
                <a:solidFill>
                  <a:srgbClr val="000000"/>
                </a:solidFill>
              </a:rPr>
              <a:t>1</a:t>
            </a:r>
            <a:endParaRPr lang="en-US" sz="800">
              <a:solidFill>
                <a:srgbClr val="000000"/>
              </a:solidFill>
            </a:endParaRPr>
          </a:p>
        </p:txBody>
      </p:sp>
      <p:sp>
        <p:nvSpPr>
          <p:cNvPr id="87" name="TextBox 86">
            <a:extLst>
              <a:ext uri="{FF2B5EF4-FFF2-40B4-BE49-F238E27FC236}">
                <a16:creationId xmlns:a16="http://schemas.microsoft.com/office/drawing/2014/main" id="{DAC51B02-4E22-0657-B34E-9099F2DBA4E0}"/>
              </a:ext>
            </a:extLst>
          </p:cNvPr>
          <p:cNvSpPr txBox="1"/>
          <p:nvPr userDrawn="1"/>
        </p:nvSpPr>
        <p:spPr>
          <a:xfrm>
            <a:off x="2707265" y="1693991"/>
            <a:ext cx="1356376" cy="906125"/>
          </a:xfrm>
          <a:prstGeom prst="rect">
            <a:avLst/>
          </a:prstGeom>
          <a:noFill/>
        </p:spPr>
        <p:txBody>
          <a:bodyPr wrap="square" lIns="0" tIns="0" rIns="0" bIns="0" rtlCol="0">
            <a:noAutofit/>
          </a:bodyPr>
          <a:lstStyle/>
          <a:p>
            <a:pPr defTabSz="887553">
              <a:lnSpc>
                <a:spcPct val="110000"/>
              </a:lnSpc>
              <a:spcAft>
                <a:spcPts val="441"/>
              </a:spcAft>
            </a:pPr>
            <a:r>
              <a:rPr lang="en-US" sz="1100" b="1">
                <a:solidFill>
                  <a:srgbClr val="000000"/>
                </a:solidFill>
                <a:latin typeface="Dax Offc Pro" panose="020B0504030101020102" pitchFamily="34" charset="0"/>
              </a:rPr>
              <a:t>Do not use BMO red in charts and graphs</a:t>
            </a:r>
            <a:r>
              <a:rPr lang="en-US" sz="1100">
                <a:solidFill>
                  <a:srgbClr val="000000"/>
                </a:solidFill>
                <a:latin typeface="Dax Offc Pro" panose="020B0504030101020102" pitchFamily="34" charset="0"/>
              </a:rPr>
              <a:t>. The colour red is associated with negative numerical data and should not be used for data visualization.</a:t>
            </a:r>
          </a:p>
        </p:txBody>
      </p:sp>
    </p:spTree>
    <p:extLst>
      <p:ext uri="{BB962C8B-B14F-4D97-AF65-F5344CB8AC3E}">
        <p14:creationId xmlns:p14="http://schemas.microsoft.com/office/powerpoint/2010/main" val="230957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No image&#10;&#10;Description automatically generated with medium confidence">
            <a:extLst>
              <a:ext uri="{FF2B5EF4-FFF2-40B4-BE49-F238E27FC236}">
                <a16:creationId xmlns:a16="http://schemas.microsoft.com/office/drawing/2014/main" id="{20DC42FD-7ED5-489D-9D1F-38760A2226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1" y="1105184"/>
            <a:ext cx="12192000" cy="3485478"/>
          </a:xfrm>
          <a:prstGeom prst="rect">
            <a:avLst/>
          </a:prstGeom>
        </p:spPr>
      </p:pic>
      <p:sp>
        <p:nvSpPr>
          <p:cNvPr id="7" name="Title 6">
            <a:extLst>
              <a:ext uri="{FF2B5EF4-FFF2-40B4-BE49-F238E27FC236}">
                <a16:creationId xmlns:a16="http://schemas.microsoft.com/office/drawing/2014/main" id="{B44F521B-A50D-487D-842F-2D946D49473C}"/>
              </a:ext>
            </a:extLst>
          </p:cNvPr>
          <p:cNvSpPr>
            <a:spLocks noGrp="1"/>
          </p:cNvSpPr>
          <p:nvPr>
            <p:ph type="ctrTitle" hasCustomPrompt="1"/>
          </p:nvPr>
        </p:nvSpPr>
        <p:spPr bwMode="white">
          <a:xfrm>
            <a:off x="959566" y="1169874"/>
            <a:ext cx="8832503" cy="2670048"/>
          </a:xfrm>
        </p:spPr>
        <p:txBody>
          <a:bodyPr>
            <a:normAutofit/>
          </a:bodyPr>
          <a:lstStyle>
            <a:lvl1pPr>
              <a:defRPr>
                <a:solidFill>
                  <a:schemeClr val="bg1"/>
                </a:solidFill>
                <a:latin typeface="Dax Offc Pro" panose="020B0504030101020102" pitchFamily="34" charset="0"/>
              </a:defRPr>
            </a:lvl1pPr>
          </a:lstStyle>
          <a:p>
            <a:r>
              <a:rPr lang="en-US" sz="4000"/>
              <a:t>Title </a:t>
            </a:r>
          </a:p>
        </p:txBody>
      </p:sp>
    </p:spTree>
    <p:extLst>
      <p:ext uri="{BB962C8B-B14F-4D97-AF65-F5344CB8AC3E}">
        <p14:creationId xmlns:p14="http://schemas.microsoft.com/office/powerpoint/2010/main" val="117439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7F023A-D6AE-3B47-E672-3A9531D2EB23}"/>
              </a:ext>
            </a:extLst>
          </p:cNvPr>
          <p:cNvGrpSpPr/>
          <p:nvPr userDrawn="1"/>
        </p:nvGrpSpPr>
        <p:grpSpPr>
          <a:xfrm>
            <a:off x="1202793" y="489787"/>
            <a:ext cx="1737360" cy="1737360"/>
            <a:chOff x="2096873" y="489787"/>
            <a:chExt cx="1737360" cy="1737360"/>
          </a:xfrm>
        </p:grpSpPr>
        <p:sp>
          <p:nvSpPr>
            <p:cNvPr id="9" name="Oval 8">
              <a:extLst>
                <a:ext uri="{FF2B5EF4-FFF2-40B4-BE49-F238E27FC236}">
                  <a16:creationId xmlns:a16="http://schemas.microsoft.com/office/drawing/2014/main" id="{BE9B68DE-3BEF-6766-8D83-A18F21FF5265}"/>
                </a:ext>
              </a:extLst>
            </p:cNvPr>
            <p:cNvSpPr/>
            <p:nvPr/>
          </p:nvSpPr>
          <p:spPr bwMode="gray">
            <a:xfrm>
              <a:off x="2096873" y="489787"/>
              <a:ext cx="1737360" cy="1737360"/>
            </a:xfrm>
            <a:prstGeom prst="ellipse">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solidFill>
                  <a:srgbClr val="002060"/>
                </a:solidFill>
                <a:latin typeface="Dax Offc Pro" panose="020B0504030101020102" pitchFamily="34" charset="0"/>
              </a:endParaRPr>
            </a:p>
          </p:txBody>
        </p:sp>
        <p:sp>
          <p:nvSpPr>
            <p:cNvPr id="10" name="Oval 9">
              <a:extLst>
                <a:ext uri="{FF2B5EF4-FFF2-40B4-BE49-F238E27FC236}">
                  <a16:creationId xmlns:a16="http://schemas.microsoft.com/office/drawing/2014/main" id="{A9B3CB22-15FF-B064-10E3-4EC417E74FB9}"/>
                </a:ext>
              </a:extLst>
            </p:cNvPr>
            <p:cNvSpPr/>
            <p:nvPr/>
          </p:nvSpPr>
          <p:spPr bwMode="gray">
            <a:xfrm>
              <a:off x="2147224" y="540138"/>
              <a:ext cx="1636658" cy="163665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90488">
                <a:lnSpc>
                  <a:spcPct val="110000"/>
                </a:lnSpc>
              </a:pPr>
              <a:r>
                <a:rPr lang="en-CA" sz="1400" b="1">
                  <a:solidFill>
                    <a:schemeClr val="bg1"/>
                  </a:solidFill>
                  <a:latin typeface="Dax Offc Pro" panose="020B0504030101020102" pitchFamily="34" charset="0"/>
                </a:rPr>
                <a:t>Lorem ipsum </a:t>
              </a:r>
              <a:r>
                <a:rPr lang="en-CA" sz="1400">
                  <a:solidFill>
                    <a:schemeClr val="bg1"/>
                  </a:solidFill>
                  <a:latin typeface="Dax Offc Pro" panose="020B0504030101020102" pitchFamily="34" charset="0"/>
                </a:rPr>
                <a:t>dolor </a:t>
              </a:r>
              <a:r>
                <a:rPr lang="en-CA" sz="1400" err="1">
                  <a:solidFill>
                    <a:schemeClr val="bg1"/>
                  </a:solidFill>
                  <a:latin typeface="Dax Offc Pro" panose="020B0504030101020102" pitchFamily="34" charset="0"/>
                </a:rPr>
                <a:t>sitam</a:t>
              </a:r>
              <a:r>
                <a:rPr lang="en-CA" sz="1400">
                  <a:solidFill>
                    <a:schemeClr val="bg1"/>
                  </a:solidFill>
                  <a:latin typeface="Dax Offc Pro" panose="020B0504030101020102" pitchFamily="34" charset="0"/>
                </a:rPr>
                <a:t> </a:t>
              </a:r>
              <a:r>
                <a:rPr lang="en-CA" sz="1400" err="1">
                  <a:solidFill>
                    <a:schemeClr val="bg1"/>
                  </a:solidFill>
                  <a:latin typeface="Dax Offc Pro" panose="020B0504030101020102" pitchFamily="34" charset="0"/>
                </a:rPr>
                <a:t>amet</a:t>
              </a:r>
              <a:r>
                <a:rPr lang="en-CA" sz="1400">
                  <a:solidFill>
                    <a:schemeClr val="bg1"/>
                  </a:solidFill>
                  <a:latin typeface="Dax Offc Pro" panose="020B0504030101020102" pitchFamily="34" charset="0"/>
                </a:rPr>
                <a:t>, </a:t>
              </a:r>
              <a:r>
                <a:rPr lang="en-CA" sz="1400" err="1">
                  <a:solidFill>
                    <a:schemeClr val="bg1"/>
                  </a:solidFill>
                  <a:latin typeface="Dax Offc Pro" panose="020B0504030101020102" pitchFamily="34" charset="0"/>
                </a:rPr>
                <a:t>constur</a:t>
              </a:r>
              <a:r>
                <a:rPr lang="en-CA" sz="1400">
                  <a:solidFill>
                    <a:schemeClr val="bg1"/>
                  </a:solidFill>
                  <a:latin typeface="Dax Offc Pro" panose="020B0504030101020102" pitchFamily="34" charset="0"/>
                </a:rPr>
                <a:t>.</a:t>
              </a:r>
            </a:p>
          </p:txBody>
        </p:sp>
      </p:grpSp>
      <p:sp>
        <p:nvSpPr>
          <p:cNvPr id="11" name="Rectangle 10">
            <a:extLst>
              <a:ext uri="{FF2B5EF4-FFF2-40B4-BE49-F238E27FC236}">
                <a16:creationId xmlns:a16="http://schemas.microsoft.com/office/drawing/2014/main" id="{CCA606BF-2493-32F0-115D-4B6B3F4BB8E5}"/>
              </a:ext>
            </a:extLst>
          </p:cNvPr>
          <p:cNvSpPr/>
          <p:nvPr userDrawn="1"/>
        </p:nvSpPr>
        <p:spPr bwMode="gray">
          <a:xfrm>
            <a:off x="1461713" y="4419601"/>
            <a:ext cx="3580738" cy="758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Dax Offc Pro" panose="020B0504030101020102" pitchFamily="34" charset="0"/>
            </a:endParaRPr>
          </a:p>
        </p:txBody>
      </p:sp>
      <p:sp>
        <p:nvSpPr>
          <p:cNvPr id="12" name="Rectangle: Rounded Corners 11">
            <a:extLst>
              <a:ext uri="{FF2B5EF4-FFF2-40B4-BE49-F238E27FC236}">
                <a16:creationId xmlns:a16="http://schemas.microsoft.com/office/drawing/2014/main" id="{6B903BEA-C751-B48C-0D4D-3326F22436D8}"/>
              </a:ext>
            </a:extLst>
          </p:cNvPr>
          <p:cNvSpPr/>
          <p:nvPr userDrawn="1"/>
        </p:nvSpPr>
        <p:spPr bwMode="gray">
          <a:xfrm flipH="1">
            <a:off x="6591492" y="880762"/>
            <a:ext cx="1752600" cy="489358"/>
          </a:xfrm>
          <a:prstGeom prst="roundRect">
            <a:avLst>
              <a:gd name="adj" fmla="val 50000"/>
            </a:avLst>
          </a:prstGeom>
          <a:solidFill>
            <a:schemeClr val="accent1"/>
          </a:solidFill>
          <a:ln w="12700">
            <a:solidFill>
              <a:srgbClr val="0070C0"/>
            </a:solidFill>
          </a:ln>
        </p:spPr>
        <p:txBody>
          <a:bodyPr wrap="none" lIns="0" tIns="0" rIns="0" bIns="0" rtlCol="0" anchor="ctr" anchorCtr="0">
            <a:noAutofit/>
          </a:bodyPr>
          <a:lstStyle/>
          <a:p>
            <a:pPr algn="ctr">
              <a:lnSpc>
                <a:spcPct val="110000"/>
              </a:lnSpc>
              <a:spcAft>
                <a:spcPts val="600"/>
              </a:spcAft>
            </a:pPr>
            <a:r>
              <a:rPr lang="en-CA" sz="1400">
                <a:solidFill>
                  <a:prstClr val="white"/>
                </a:solidFill>
                <a:latin typeface="Dax Offc Pro" panose="020B0504030101020102" pitchFamily="34" charset="0"/>
              </a:rPr>
              <a:t>Lorem ipsum</a:t>
            </a:r>
            <a:endParaRPr lang="en-CA" sz="1400">
              <a:solidFill>
                <a:srgbClr val="0079C1"/>
              </a:solidFill>
              <a:latin typeface="Dax Offc Pro" panose="020B0504030101020102" pitchFamily="34" charset="0"/>
              <a:cs typeface="Arial"/>
            </a:endParaRPr>
          </a:p>
        </p:txBody>
      </p:sp>
      <p:sp>
        <p:nvSpPr>
          <p:cNvPr id="13" name="Rectangle: Rounded Corners 12">
            <a:extLst>
              <a:ext uri="{FF2B5EF4-FFF2-40B4-BE49-F238E27FC236}">
                <a16:creationId xmlns:a16="http://schemas.microsoft.com/office/drawing/2014/main" id="{3947D7FE-7599-5B4B-60A9-61402423FA5F}"/>
              </a:ext>
            </a:extLst>
          </p:cNvPr>
          <p:cNvSpPr/>
          <p:nvPr userDrawn="1"/>
        </p:nvSpPr>
        <p:spPr bwMode="gray">
          <a:xfrm flipH="1">
            <a:off x="6591492" y="1514375"/>
            <a:ext cx="1752601" cy="489600"/>
          </a:xfrm>
          <a:prstGeom prst="roundRect">
            <a:avLst>
              <a:gd name="adj" fmla="val 50000"/>
            </a:avLst>
          </a:prstGeom>
          <a:solidFill>
            <a:schemeClr val="bg1"/>
          </a:solidFill>
          <a:ln w="12700">
            <a:solidFill>
              <a:srgbClr val="0079C1"/>
            </a:solidFill>
          </a:ln>
        </p:spPr>
        <p:txBody>
          <a:bodyPr wrap="none" lIns="0" tIns="0" rIns="0" bIns="0" rtlCol="0" anchor="ctr" anchorCtr="0">
            <a:noAutofit/>
          </a:bodyPr>
          <a:lstStyle/>
          <a:p>
            <a:pPr algn="ctr">
              <a:lnSpc>
                <a:spcPct val="110000"/>
              </a:lnSpc>
              <a:spcAft>
                <a:spcPts val="600"/>
              </a:spcAft>
            </a:pPr>
            <a:r>
              <a:rPr lang="en-CA" sz="1400">
                <a:solidFill>
                  <a:schemeClr val="tx2"/>
                </a:solidFill>
                <a:latin typeface="Dax Offc Pro" panose="020B0504030101020102" pitchFamily="34" charset="0"/>
              </a:rPr>
              <a:t>Lorem ipsum</a:t>
            </a:r>
            <a:endParaRPr lang="en-CA" sz="1400">
              <a:solidFill>
                <a:schemeClr val="tx2"/>
              </a:solidFill>
              <a:latin typeface="Dax Offc Pro" panose="020B0504030101020102" pitchFamily="34" charset="0"/>
              <a:cs typeface="Arial"/>
            </a:endParaRPr>
          </a:p>
        </p:txBody>
      </p:sp>
      <p:sp>
        <p:nvSpPr>
          <p:cNvPr id="14" name="Rectangle: Rounded Corners 13">
            <a:extLst>
              <a:ext uri="{FF2B5EF4-FFF2-40B4-BE49-F238E27FC236}">
                <a16:creationId xmlns:a16="http://schemas.microsoft.com/office/drawing/2014/main" id="{30483667-3CAF-8529-7B69-07718415A32D}"/>
              </a:ext>
            </a:extLst>
          </p:cNvPr>
          <p:cNvSpPr/>
          <p:nvPr userDrawn="1"/>
        </p:nvSpPr>
        <p:spPr bwMode="gray">
          <a:xfrm>
            <a:off x="6635418" y="3413909"/>
            <a:ext cx="1664749" cy="356364"/>
          </a:xfrm>
          <a:prstGeom prst="roundRect">
            <a:avLst>
              <a:gd name="adj" fmla="val 50000"/>
            </a:avLst>
          </a:prstGeom>
          <a:solidFill>
            <a:schemeClr val="bg1"/>
          </a:solidFill>
          <a:ln w="12700">
            <a:solidFill>
              <a:srgbClr val="0079C1"/>
            </a:solidFill>
          </a:ln>
        </p:spPr>
        <p:txBody>
          <a:bodyPr wrap="none" lIns="0" tIns="0" rIns="0" bIns="0" rtlCol="0" anchor="ctr" anchorCtr="0">
            <a:noAutofit/>
          </a:bodyPr>
          <a:lstStyle/>
          <a:p>
            <a:pPr algn="ctr">
              <a:lnSpc>
                <a:spcPct val="110000"/>
              </a:lnSpc>
              <a:spcAft>
                <a:spcPts val="600"/>
              </a:spcAft>
              <a:buClr>
                <a:srgbClr val="000000"/>
              </a:buClr>
            </a:pPr>
            <a:r>
              <a:rPr lang="en-US" sz="1300">
                <a:solidFill>
                  <a:schemeClr val="tx2"/>
                </a:solidFill>
                <a:latin typeface="Dax Offc Pro" panose="020B0504030101020102" pitchFamily="34" charset="0"/>
                <a:cs typeface="Arial"/>
              </a:rPr>
              <a:t>ORD</a:t>
            </a:r>
            <a:endParaRPr lang="en-CA" sz="1300">
              <a:solidFill>
                <a:schemeClr val="tx2"/>
              </a:solidFill>
              <a:latin typeface="Dax Offc Pro" panose="020B0504030101020102" pitchFamily="34" charset="0"/>
              <a:cs typeface="Arial"/>
            </a:endParaRPr>
          </a:p>
        </p:txBody>
      </p:sp>
      <p:sp>
        <p:nvSpPr>
          <p:cNvPr id="15" name="Rectangle: Rounded Corners 14">
            <a:extLst>
              <a:ext uri="{FF2B5EF4-FFF2-40B4-BE49-F238E27FC236}">
                <a16:creationId xmlns:a16="http://schemas.microsoft.com/office/drawing/2014/main" id="{B3D2E0A9-3D42-E869-4ADF-4C66B0A063A6}"/>
              </a:ext>
            </a:extLst>
          </p:cNvPr>
          <p:cNvSpPr/>
          <p:nvPr userDrawn="1"/>
        </p:nvSpPr>
        <p:spPr bwMode="gray">
          <a:xfrm>
            <a:off x="6635418" y="3914529"/>
            <a:ext cx="1664749" cy="356364"/>
          </a:xfrm>
          <a:prstGeom prst="roundRect">
            <a:avLst>
              <a:gd name="adj" fmla="val 50000"/>
            </a:avLst>
          </a:prstGeom>
          <a:solidFill>
            <a:schemeClr val="bg1"/>
          </a:solidFill>
          <a:ln w="12700">
            <a:solidFill>
              <a:srgbClr val="0079C1"/>
            </a:solidFill>
          </a:ln>
        </p:spPr>
        <p:txBody>
          <a:bodyPr wrap="none" lIns="0" tIns="0" rIns="0" bIns="0" rtlCol="0" anchor="ctr" anchorCtr="0">
            <a:noAutofit/>
          </a:bodyPr>
          <a:lstStyle/>
          <a:p>
            <a:pPr algn="ctr">
              <a:lnSpc>
                <a:spcPct val="110000"/>
              </a:lnSpc>
              <a:spcAft>
                <a:spcPts val="600"/>
              </a:spcAft>
              <a:buClr>
                <a:srgbClr val="000000"/>
              </a:buClr>
            </a:pPr>
            <a:r>
              <a:rPr lang="en-US" sz="1300">
                <a:solidFill>
                  <a:schemeClr val="tx2"/>
                </a:solidFill>
                <a:latin typeface="Dax Offc Pro" panose="020B0504030101020102" pitchFamily="34" charset="0"/>
                <a:cs typeface="Arial"/>
              </a:rPr>
              <a:t>YYZ</a:t>
            </a:r>
            <a:endParaRPr lang="en-CA" sz="1300">
              <a:solidFill>
                <a:schemeClr val="tx2"/>
              </a:solidFill>
              <a:latin typeface="Dax Offc Pro" panose="020B0504030101020102" pitchFamily="34" charset="0"/>
              <a:cs typeface="Arial"/>
            </a:endParaRPr>
          </a:p>
        </p:txBody>
      </p:sp>
      <p:sp>
        <p:nvSpPr>
          <p:cNvPr id="16" name="Rectangle: Rounded Corners 15">
            <a:extLst>
              <a:ext uri="{FF2B5EF4-FFF2-40B4-BE49-F238E27FC236}">
                <a16:creationId xmlns:a16="http://schemas.microsoft.com/office/drawing/2014/main" id="{4610A492-8611-6725-91C0-14699F210231}"/>
              </a:ext>
            </a:extLst>
          </p:cNvPr>
          <p:cNvSpPr/>
          <p:nvPr userDrawn="1"/>
        </p:nvSpPr>
        <p:spPr bwMode="gray">
          <a:xfrm>
            <a:off x="6591192" y="2148230"/>
            <a:ext cx="1753200" cy="487811"/>
          </a:xfrm>
          <a:prstGeom prst="roundRect">
            <a:avLst>
              <a:gd name="adj" fmla="val 50000"/>
            </a:avLst>
          </a:prstGeom>
          <a:solidFill>
            <a:schemeClr val="bg1"/>
          </a:solidFill>
          <a:ln w="12700">
            <a:solidFill>
              <a:srgbClr val="0079C1"/>
            </a:solidFill>
          </a:ln>
        </p:spPr>
        <p:txBody>
          <a:bodyPr wrap="square" lIns="0" tIns="0" rIns="0" bIns="0" rtlCol="0" anchor="ctr" anchorCtr="0">
            <a:normAutofit/>
          </a:bodyPr>
          <a:lstStyle/>
          <a:p>
            <a:pPr algn="ctr">
              <a:lnSpc>
                <a:spcPct val="110000"/>
              </a:lnSpc>
              <a:spcAft>
                <a:spcPts val="600"/>
              </a:spcAft>
              <a:buClr>
                <a:srgbClr val="000000"/>
              </a:buClr>
            </a:pPr>
            <a:r>
              <a:rPr lang="en-US" sz="1400">
                <a:solidFill>
                  <a:srgbClr val="0070C0"/>
                </a:solidFill>
                <a:latin typeface="Dax Offc Pro" panose="020B0504030101020102" pitchFamily="34" charset="0"/>
                <a:cs typeface="Arial"/>
              </a:rPr>
              <a:t>Investment</a:t>
            </a:r>
            <a:endParaRPr lang="en-CA" sz="1400">
              <a:solidFill>
                <a:srgbClr val="0070C0"/>
              </a:solidFill>
              <a:latin typeface="Dax Offc Pro" panose="020B0504030101020102" pitchFamily="34" charset="0"/>
              <a:cs typeface="Arial"/>
            </a:endParaRPr>
          </a:p>
        </p:txBody>
      </p:sp>
      <p:sp>
        <p:nvSpPr>
          <p:cNvPr id="17" name="Rectangle: Rounded Corners 16">
            <a:extLst>
              <a:ext uri="{FF2B5EF4-FFF2-40B4-BE49-F238E27FC236}">
                <a16:creationId xmlns:a16="http://schemas.microsoft.com/office/drawing/2014/main" id="{1A6BEDCC-EC7A-CEBB-C099-E9051C97FCE9}"/>
              </a:ext>
            </a:extLst>
          </p:cNvPr>
          <p:cNvSpPr/>
          <p:nvPr userDrawn="1"/>
        </p:nvSpPr>
        <p:spPr bwMode="gray">
          <a:xfrm flipH="1">
            <a:off x="6591492" y="2780296"/>
            <a:ext cx="1752600" cy="489358"/>
          </a:xfrm>
          <a:prstGeom prst="roundRect">
            <a:avLst>
              <a:gd name="adj" fmla="val 50000"/>
            </a:avLst>
          </a:prstGeom>
          <a:solidFill>
            <a:srgbClr val="FF0000"/>
          </a:solidFill>
          <a:ln w="9525">
            <a:solidFill>
              <a:schemeClr val="bg1"/>
            </a:solidFill>
          </a:ln>
        </p:spPr>
        <p:txBody>
          <a:bodyPr wrap="none" lIns="0" tIns="0" rIns="0" bIns="0" rtlCol="0" anchor="ctr" anchorCtr="0">
            <a:noAutofit/>
          </a:bodyPr>
          <a:lstStyle/>
          <a:p>
            <a:pPr algn="ctr">
              <a:lnSpc>
                <a:spcPct val="110000"/>
              </a:lnSpc>
              <a:spcAft>
                <a:spcPts val="600"/>
              </a:spcAft>
            </a:pPr>
            <a:r>
              <a:rPr lang="en-CA" sz="1400">
                <a:solidFill>
                  <a:prstClr val="white"/>
                </a:solidFill>
                <a:latin typeface="Dax Offc Pro" panose="020B0504030101020102" pitchFamily="34" charset="0"/>
              </a:rPr>
              <a:t>Lorem ipsum</a:t>
            </a:r>
            <a:endParaRPr lang="en-CA" sz="1400">
              <a:solidFill>
                <a:srgbClr val="0079C1"/>
              </a:solidFill>
              <a:latin typeface="Dax Offc Pro" panose="020B0504030101020102" pitchFamily="34" charset="0"/>
              <a:cs typeface="Arial"/>
            </a:endParaRPr>
          </a:p>
        </p:txBody>
      </p:sp>
      <p:sp>
        <p:nvSpPr>
          <p:cNvPr id="19" name="Freeform 8">
            <a:extLst>
              <a:ext uri="{FF2B5EF4-FFF2-40B4-BE49-F238E27FC236}">
                <a16:creationId xmlns:a16="http://schemas.microsoft.com/office/drawing/2014/main" id="{81465691-CC2A-6B73-803A-511F33B9BC2F}"/>
              </a:ext>
            </a:extLst>
          </p:cNvPr>
          <p:cNvSpPr/>
          <p:nvPr userDrawn="1"/>
        </p:nvSpPr>
        <p:spPr bwMode="gray">
          <a:xfrm rot="10800000">
            <a:off x="1193108" y="5038516"/>
            <a:ext cx="2827263" cy="143441"/>
          </a:xfrm>
          <a:custGeom>
            <a:avLst/>
            <a:gdLst>
              <a:gd name="connsiteX0" fmla="*/ 0 w 2737262"/>
              <a:gd name="connsiteY0" fmla="*/ 0 h 136566"/>
              <a:gd name="connsiteX1" fmla="*/ 1211283 w 2737262"/>
              <a:gd name="connsiteY1" fmla="*/ 0 h 136566"/>
              <a:gd name="connsiteX2" fmla="*/ 1347849 w 2737262"/>
              <a:gd name="connsiteY2" fmla="*/ 136566 h 136566"/>
              <a:gd name="connsiteX3" fmla="*/ 1484415 w 2737262"/>
              <a:gd name="connsiteY3" fmla="*/ 0 h 136566"/>
              <a:gd name="connsiteX4" fmla="*/ 2737262 w 2737262"/>
              <a:gd name="connsiteY4" fmla="*/ 0 h 136566"/>
              <a:gd name="connsiteX0" fmla="*/ 0 w 2796638"/>
              <a:gd name="connsiteY0" fmla="*/ 0 h 142504"/>
              <a:gd name="connsiteX1" fmla="*/ 1270659 w 2796638"/>
              <a:gd name="connsiteY1" fmla="*/ 5938 h 142504"/>
              <a:gd name="connsiteX2" fmla="*/ 1407225 w 2796638"/>
              <a:gd name="connsiteY2" fmla="*/ 142504 h 142504"/>
              <a:gd name="connsiteX3" fmla="*/ 1543791 w 2796638"/>
              <a:gd name="connsiteY3" fmla="*/ 5938 h 142504"/>
              <a:gd name="connsiteX4" fmla="*/ 2796638 w 2796638"/>
              <a:gd name="connsiteY4" fmla="*/ 5938 h 142504"/>
              <a:gd name="connsiteX0" fmla="*/ 0 w 2820388"/>
              <a:gd name="connsiteY0" fmla="*/ 0 h 142504"/>
              <a:gd name="connsiteX1" fmla="*/ 1270659 w 2820388"/>
              <a:gd name="connsiteY1" fmla="*/ 5938 h 142504"/>
              <a:gd name="connsiteX2" fmla="*/ 1407225 w 2820388"/>
              <a:gd name="connsiteY2" fmla="*/ 142504 h 142504"/>
              <a:gd name="connsiteX3" fmla="*/ 1543791 w 2820388"/>
              <a:gd name="connsiteY3" fmla="*/ 5938 h 142504"/>
              <a:gd name="connsiteX4" fmla="*/ 2820388 w 2820388"/>
              <a:gd name="connsiteY4" fmla="*/ 5938 h 142504"/>
              <a:gd name="connsiteX0" fmla="*/ 0 w 2820388"/>
              <a:gd name="connsiteY0" fmla="*/ 937 h 143441"/>
              <a:gd name="connsiteX1" fmla="*/ 1256909 w 2820388"/>
              <a:gd name="connsiteY1" fmla="*/ 0 h 143441"/>
              <a:gd name="connsiteX2" fmla="*/ 1407225 w 2820388"/>
              <a:gd name="connsiteY2" fmla="*/ 143441 h 143441"/>
              <a:gd name="connsiteX3" fmla="*/ 1543791 w 2820388"/>
              <a:gd name="connsiteY3" fmla="*/ 6875 h 143441"/>
              <a:gd name="connsiteX4" fmla="*/ 2820388 w 2820388"/>
              <a:gd name="connsiteY4" fmla="*/ 6875 h 143441"/>
              <a:gd name="connsiteX0" fmla="*/ 0 w 2820388"/>
              <a:gd name="connsiteY0" fmla="*/ 937 h 143441"/>
              <a:gd name="connsiteX1" fmla="*/ 1256909 w 2820388"/>
              <a:gd name="connsiteY1" fmla="*/ 0 h 143441"/>
              <a:gd name="connsiteX2" fmla="*/ 1407225 w 2820388"/>
              <a:gd name="connsiteY2" fmla="*/ 143441 h 143441"/>
              <a:gd name="connsiteX3" fmla="*/ 1550666 w 2820388"/>
              <a:gd name="connsiteY3" fmla="*/ 0 h 143441"/>
              <a:gd name="connsiteX4" fmla="*/ 2820388 w 2820388"/>
              <a:gd name="connsiteY4" fmla="*/ 6875 h 143441"/>
              <a:gd name="connsiteX0" fmla="*/ 0 w 2827263"/>
              <a:gd name="connsiteY0" fmla="*/ 937 h 143441"/>
              <a:gd name="connsiteX1" fmla="*/ 1256909 w 2827263"/>
              <a:gd name="connsiteY1" fmla="*/ 0 h 143441"/>
              <a:gd name="connsiteX2" fmla="*/ 1407225 w 2827263"/>
              <a:gd name="connsiteY2" fmla="*/ 143441 h 143441"/>
              <a:gd name="connsiteX3" fmla="*/ 1550666 w 2827263"/>
              <a:gd name="connsiteY3" fmla="*/ 0 h 143441"/>
              <a:gd name="connsiteX4" fmla="*/ 2827263 w 2827263"/>
              <a:gd name="connsiteY4" fmla="*/ 6875 h 143441"/>
              <a:gd name="connsiteX0" fmla="*/ 0 w 2827263"/>
              <a:gd name="connsiteY0" fmla="*/ 937 h 143441"/>
              <a:gd name="connsiteX1" fmla="*/ 1256909 w 2827263"/>
              <a:gd name="connsiteY1" fmla="*/ 0 h 143441"/>
              <a:gd name="connsiteX2" fmla="*/ 1407225 w 2827263"/>
              <a:gd name="connsiteY2" fmla="*/ 143441 h 143441"/>
              <a:gd name="connsiteX3" fmla="*/ 1550666 w 2827263"/>
              <a:gd name="connsiteY3" fmla="*/ 0 h 143441"/>
              <a:gd name="connsiteX4" fmla="*/ 2827263 w 2827263"/>
              <a:gd name="connsiteY4" fmla="*/ 0 h 14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263" h="143441">
                <a:moveTo>
                  <a:pt x="0" y="937"/>
                </a:moveTo>
                <a:lnTo>
                  <a:pt x="1256909" y="0"/>
                </a:lnTo>
                <a:lnTo>
                  <a:pt x="1407225" y="143441"/>
                </a:lnTo>
                <a:lnTo>
                  <a:pt x="1550666" y="0"/>
                </a:lnTo>
                <a:lnTo>
                  <a:pt x="2827263" y="0"/>
                </a:lnTo>
              </a:path>
            </a:pathLst>
          </a:custGeom>
          <a:noFill/>
          <a:ln w="127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Dax Offc Pro" panose="020B0504030101020102" pitchFamily="34" charset="0"/>
            </a:endParaRPr>
          </a:p>
        </p:txBody>
      </p:sp>
      <p:sp>
        <p:nvSpPr>
          <p:cNvPr id="20" name="Freeform 11">
            <a:extLst>
              <a:ext uri="{FF2B5EF4-FFF2-40B4-BE49-F238E27FC236}">
                <a16:creationId xmlns:a16="http://schemas.microsoft.com/office/drawing/2014/main" id="{232E12B7-5B1C-AB26-576B-5FEED49BDDDD}"/>
              </a:ext>
            </a:extLst>
          </p:cNvPr>
          <p:cNvSpPr/>
          <p:nvPr userDrawn="1"/>
        </p:nvSpPr>
        <p:spPr bwMode="gray">
          <a:xfrm rot="16200000">
            <a:off x="2539593" y="4409853"/>
            <a:ext cx="134290" cy="772850"/>
          </a:xfrm>
          <a:custGeom>
            <a:avLst/>
            <a:gdLst>
              <a:gd name="connsiteX0" fmla="*/ 3175 w 155575"/>
              <a:gd name="connsiteY0" fmla="*/ 0 h 895350"/>
              <a:gd name="connsiteX1" fmla="*/ 3175 w 155575"/>
              <a:gd name="connsiteY1" fmla="*/ 292100 h 895350"/>
              <a:gd name="connsiteX2" fmla="*/ 155575 w 155575"/>
              <a:gd name="connsiteY2" fmla="*/ 444500 h 895350"/>
              <a:gd name="connsiteX3" fmla="*/ 0 w 155575"/>
              <a:gd name="connsiteY3" fmla="*/ 600075 h 895350"/>
              <a:gd name="connsiteX4" fmla="*/ 0 w 155575"/>
              <a:gd name="connsiteY4" fmla="*/ 89535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5" h="895350">
                <a:moveTo>
                  <a:pt x="3175" y="0"/>
                </a:moveTo>
                <a:lnTo>
                  <a:pt x="3175" y="292100"/>
                </a:lnTo>
                <a:lnTo>
                  <a:pt x="155575" y="444500"/>
                </a:lnTo>
                <a:lnTo>
                  <a:pt x="0" y="600075"/>
                </a:lnTo>
                <a:lnTo>
                  <a:pt x="0" y="895350"/>
                </a:ln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ax Offc Pro" panose="020B0504030101020102" pitchFamily="34" charset="0"/>
            </a:endParaRPr>
          </a:p>
        </p:txBody>
      </p:sp>
      <p:sp>
        <p:nvSpPr>
          <p:cNvPr id="21" name="Rectangle 20">
            <a:extLst>
              <a:ext uri="{FF2B5EF4-FFF2-40B4-BE49-F238E27FC236}">
                <a16:creationId xmlns:a16="http://schemas.microsoft.com/office/drawing/2014/main" id="{0AFFAEA9-D38E-5B46-F7A7-2C886209C131}"/>
              </a:ext>
            </a:extLst>
          </p:cNvPr>
          <p:cNvSpPr/>
          <p:nvPr userDrawn="1"/>
        </p:nvSpPr>
        <p:spPr bwMode="gray">
          <a:xfrm>
            <a:off x="1266448" y="5551099"/>
            <a:ext cx="3580738" cy="758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Dax Offc Pro" panose="020B0504030101020102" pitchFamily="34" charset="0"/>
            </a:endParaRPr>
          </a:p>
        </p:txBody>
      </p:sp>
      <p:sp>
        <p:nvSpPr>
          <p:cNvPr id="22" name="Freeform 18">
            <a:extLst>
              <a:ext uri="{FF2B5EF4-FFF2-40B4-BE49-F238E27FC236}">
                <a16:creationId xmlns:a16="http://schemas.microsoft.com/office/drawing/2014/main" id="{062C6B9F-0DEA-65E9-A909-B2527148F843}"/>
              </a:ext>
            </a:extLst>
          </p:cNvPr>
          <p:cNvSpPr/>
          <p:nvPr userDrawn="1"/>
        </p:nvSpPr>
        <p:spPr bwMode="gray">
          <a:xfrm>
            <a:off x="1193107" y="5434064"/>
            <a:ext cx="4452828" cy="1067260"/>
          </a:xfrm>
          <a:custGeom>
            <a:avLst/>
            <a:gdLst>
              <a:gd name="connsiteX0" fmla="*/ 6578 w 8236178"/>
              <a:gd name="connsiteY0" fmla="*/ 0 h 1973526"/>
              <a:gd name="connsiteX1" fmla="*/ 3920736 w 8236178"/>
              <a:gd name="connsiteY1" fmla="*/ 0 h 1973526"/>
              <a:gd name="connsiteX2" fmla="*/ 4124667 w 8236178"/>
              <a:gd name="connsiteY2" fmla="*/ 203931 h 1973526"/>
              <a:gd name="connsiteX3" fmla="*/ 4322019 w 8236178"/>
              <a:gd name="connsiteY3" fmla="*/ 6579 h 1973526"/>
              <a:gd name="connsiteX4" fmla="*/ 8236178 w 8236178"/>
              <a:gd name="connsiteY4" fmla="*/ 6579 h 1973526"/>
              <a:gd name="connsiteX5" fmla="*/ 8236178 w 8236178"/>
              <a:gd name="connsiteY5" fmla="*/ 1973526 h 1973526"/>
              <a:gd name="connsiteX6" fmla="*/ 0 w 8236178"/>
              <a:gd name="connsiteY6" fmla="*/ 1973526 h 1973526"/>
              <a:gd name="connsiteX7" fmla="*/ 6578 w 8236178"/>
              <a:gd name="connsiteY7" fmla="*/ 0 h 1973526"/>
              <a:gd name="connsiteX0" fmla="*/ 6578 w 8236178"/>
              <a:gd name="connsiteY0" fmla="*/ 0 h 1973526"/>
              <a:gd name="connsiteX1" fmla="*/ 3920736 w 8236178"/>
              <a:gd name="connsiteY1" fmla="*/ 0 h 1973526"/>
              <a:gd name="connsiteX2" fmla="*/ 4124667 w 8236178"/>
              <a:gd name="connsiteY2" fmla="*/ 203931 h 1973526"/>
              <a:gd name="connsiteX3" fmla="*/ 4328598 w 8236178"/>
              <a:gd name="connsiteY3" fmla="*/ 0 h 1973526"/>
              <a:gd name="connsiteX4" fmla="*/ 8236178 w 8236178"/>
              <a:gd name="connsiteY4" fmla="*/ 6579 h 1973526"/>
              <a:gd name="connsiteX5" fmla="*/ 8236178 w 8236178"/>
              <a:gd name="connsiteY5" fmla="*/ 1973526 h 1973526"/>
              <a:gd name="connsiteX6" fmla="*/ 0 w 8236178"/>
              <a:gd name="connsiteY6" fmla="*/ 1973526 h 1973526"/>
              <a:gd name="connsiteX7" fmla="*/ 6578 w 8236178"/>
              <a:gd name="connsiteY7" fmla="*/ 0 h 1973526"/>
              <a:gd name="connsiteX0" fmla="*/ 6578 w 8236178"/>
              <a:gd name="connsiteY0" fmla="*/ 0 h 1973526"/>
              <a:gd name="connsiteX1" fmla="*/ 3920736 w 8236178"/>
              <a:gd name="connsiteY1" fmla="*/ 0 h 1973526"/>
              <a:gd name="connsiteX2" fmla="*/ 4124667 w 8236178"/>
              <a:gd name="connsiteY2" fmla="*/ 203931 h 1973526"/>
              <a:gd name="connsiteX3" fmla="*/ 4328598 w 8236178"/>
              <a:gd name="connsiteY3" fmla="*/ 0 h 1973526"/>
              <a:gd name="connsiteX4" fmla="*/ 8236178 w 8236178"/>
              <a:gd name="connsiteY4" fmla="*/ 1 h 1973526"/>
              <a:gd name="connsiteX5" fmla="*/ 8236178 w 8236178"/>
              <a:gd name="connsiteY5" fmla="*/ 1973526 h 1973526"/>
              <a:gd name="connsiteX6" fmla="*/ 0 w 8236178"/>
              <a:gd name="connsiteY6" fmla="*/ 1973526 h 1973526"/>
              <a:gd name="connsiteX7" fmla="*/ 6578 w 8236178"/>
              <a:gd name="connsiteY7" fmla="*/ 0 h 1973526"/>
              <a:gd name="connsiteX0" fmla="*/ 6578 w 8236178"/>
              <a:gd name="connsiteY0" fmla="*/ 0 h 1973526"/>
              <a:gd name="connsiteX1" fmla="*/ 550771 w 8236178"/>
              <a:gd name="connsiteY1" fmla="*/ 0 h 1973526"/>
              <a:gd name="connsiteX2" fmla="*/ 4124667 w 8236178"/>
              <a:gd name="connsiteY2" fmla="*/ 203931 h 1973526"/>
              <a:gd name="connsiteX3" fmla="*/ 4328598 w 8236178"/>
              <a:gd name="connsiteY3" fmla="*/ 0 h 1973526"/>
              <a:gd name="connsiteX4" fmla="*/ 8236178 w 8236178"/>
              <a:gd name="connsiteY4" fmla="*/ 1 h 1973526"/>
              <a:gd name="connsiteX5" fmla="*/ 8236178 w 8236178"/>
              <a:gd name="connsiteY5" fmla="*/ 1973526 h 1973526"/>
              <a:gd name="connsiteX6" fmla="*/ 0 w 8236178"/>
              <a:gd name="connsiteY6" fmla="*/ 1973526 h 1973526"/>
              <a:gd name="connsiteX7" fmla="*/ 6578 w 8236178"/>
              <a:gd name="connsiteY7" fmla="*/ 0 h 1973526"/>
              <a:gd name="connsiteX0" fmla="*/ 6578 w 8236178"/>
              <a:gd name="connsiteY0" fmla="*/ 0 h 1973526"/>
              <a:gd name="connsiteX1" fmla="*/ 550771 w 8236178"/>
              <a:gd name="connsiteY1" fmla="*/ 0 h 1973526"/>
              <a:gd name="connsiteX2" fmla="*/ 754702 w 8236178"/>
              <a:gd name="connsiteY2" fmla="*/ 203931 h 1973526"/>
              <a:gd name="connsiteX3" fmla="*/ 4328598 w 8236178"/>
              <a:gd name="connsiteY3" fmla="*/ 0 h 1973526"/>
              <a:gd name="connsiteX4" fmla="*/ 8236178 w 8236178"/>
              <a:gd name="connsiteY4" fmla="*/ 1 h 1973526"/>
              <a:gd name="connsiteX5" fmla="*/ 8236178 w 8236178"/>
              <a:gd name="connsiteY5" fmla="*/ 1973526 h 1973526"/>
              <a:gd name="connsiteX6" fmla="*/ 0 w 8236178"/>
              <a:gd name="connsiteY6" fmla="*/ 1973526 h 1973526"/>
              <a:gd name="connsiteX7" fmla="*/ 6578 w 8236178"/>
              <a:gd name="connsiteY7" fmla="*/ 0 h 1973526"/>
              <a:gd name="connsiteX0" fmla="*/ 6578 w 8236178"/>
              <a:gd name="connsiteY0" fmla="*/ 0 h 1973526"/>
              <a:gd name="connsiteX1" fmla="*/ 550771 w 8236178"/>
              <a:gd name="connsiteY1" fmla="*/ 0 h 1973526"/>
              <a:gd name="connsiteX2" fmla="*/ 754702 w 8236178"/>
              <a:gd name="connsiteY2" fmla="*/ 203931 h 1973526"/>
              <a:gd name="connsiteX3" fmla="*/ 966763 w 8236178"/>
              <a:gd name="connsiteY3" fmla="*/ 0 h 1973526"/>
              <a:gd name="connsiteX4" fmla="*/ 8236178 w 8236178"/>
              <a:gd name="connsiteY4" fmla="*/ 1 h 1973526"/>
              <a:gd name="connsiteX5" fmla="*/ 8236178 w 8236178"/>
              <a:gd name="connsiteY5" fmla="*/ 1973526 h 1973526"/>
              <a:gd name="connsiteX6" fmla="*/ 0 w 8236178"/>
              <a:gd name="connsiteY6" fmla="*/ 1973526 h 1973526"/>
              <a:gd name="connsiteX7" fmla="*/ 6578 w 8236178"/>
              <a:gd name="connsiteY7" fmla="*/ 0 h 197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6178" h="1973526">
                <a:moveTo>
                  <a:pt x="6578" y="0"/>
                </a:moveTo>
                <a:lnTo>
                  <a:pt x="550771" y="0"/>
                </a:lnTo>
                <a:lnTo>
                  <a:pt x="754702" y="203931"/>
                </a:lnTo>
                <a:lnTo>
                  <a:pt x="966763" y="0"/>
                </a:lnTo>
                <a:lnTo>
                  <a:pt x="8236178" y="1"/>
                </a:lnTo>
                <a:lnTo>
                  <a:pt x="8236178" y="1973526"/>
                </a:lnTo>
                <a:lnTo>
                  <a:pt x="0" y="1973526"/>
                </a:lnTo>
                <a:cubicBezTo>
                  <a:pt x="2193" y="1315684"/>
                  <a:pt x="4385" y="657842"/>
                  <a:pt x="6578" y="0"/>
                </a:cubicBezTo>
                <a:close/>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ax Offc Pro" panose="020B0504030101020102" pitchFamily="34" charset="0"/>
            </a:endParaRPr>
          </a:p>
        </p:txBody>
      </p:sp>
      <p:pic>
        <p:nvPicPr>
          <p:cNvPr id="30" name="Picture 29" descr="Icon&#10;&#10;Description automatically generated">
            <a:extLst>
              <a:ext uri="{FF2B5EF4-FFF2-40B4-BE49-F238E27FC236}">
                <a16:creationId xmlns:a16="http://schemas.microsoft.com/office/drawing/2014/main" id="{FC0C0C34-0AE6-C5CC-EF18-A9D91504E8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6141845" y="5606536"/>
            <a:ext cx="320041" cy="320041"/>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id="{AF8CE2DE-6863-FB57-C28A-89AA726A54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31824" y="5977585"/>
            <a:ext cx="320041" cy="320041"/>
          </a:xfrm>
          <a:prstGeom prst="rect">
            <a:avLst/>
          </a:prstGeom>
        </p:spPr>
      </p:pic>
      <p:pic>
        <p:nvPicPr>
          <p:cNvPr id="32" name="Picture 31">
            <a:extLst>
              <a:ext uri="{FF2B5EF4-FFF2-40B4-BE49-F238E27FC236}">
                <a16:creationId xmlns:a16="http://schemas.microsoft.com/office/drawing/2014/main" id="{0CB759DE-8C01-C7CD-9145-B55E0EBB2E0B}"/>
              </a:ext>
            </a:extLst>
          </p:cNvPr>
          <p:cNvPicPr>
            <a:picLocks noChangeAspect="1"/>
          </p:cNvPicPr>
          <p:nvPr userDrawn="1"/>
        </p:nvPicPr>
        <p:blipFill>
          <a:blip r:embed="rId4"/>
          <a:stretch>
            <a:fillRect/>
          </a:stretch>
        </p:blipFill>
        <p:spPr bwMode="gray">
          <a:xfrm>
            <a:off x="7411721" y="5736872"/>
            <a:ext cx="169833" cy="326602"/>
          </a:xfrm>
          <a:prstGeom prst="rect">
            <a:avLst/>
          </a:prstGeom>
        </p:spPr>
      </p:pic>
      <p:grpSp>
        <p:nvGrpSpPr>
          <p:cNvPr id="33" name="Group 32">
            <a:extLst>
              <a:ext uri="{FF2B5EF4-FFF2-40B4-BE49-F238E27FC236}">
                <a16:creationId xmlns:a16="http://schemas.microsoft.com/office/drawing/2014/main" id="{C568F2BF-0FD5-7CEA-DAA3-02B111EE3FAE}"/>
              </a:ext>
            </a:extLst>
          </p:cNvPr>
          <p:cNvGrpSpPr/>
          <p:nvPr userDrawn="1"/>
        </p:nvGrpSpPr>
        <p:grpSpPr bwMode="gray">
          <a:xfrm>
            <a:off x="7905784" y="5713526"/>
            <a:ext cx="339726" cy="528116"/>
            <a:chOff x="7275864" y="5713526"/>
            <a:chExt cx="339726" cy="528116"/>
          </a:xfrm>
        </p:grpSpPr>
        <p:cxnSp>
          <p:nvCxnSpPr>
            <p:cNvPr id="34" name="Straight Connector 33">
              <a:extLst>
                <a:ext uri="{FF2B5EF4-FFF2-40B4-BE49-F238E27FC236}">
                  <a16:creationId xmlns:a16="http://schemas.microsoft.com/office/drawing/2014/main" id="{DEEFDEB3-B4DA-6E16-E9E1-0451C0EE14FF}"/>
                </a:ext>
              </a:extLst>
            </p:cNvPr>
            <p:cNvCxnSpPr>
              <a:cxnSpLocks/>
            </p:cNvCxnSpPr>
            <p:nvPr/>
          </p:nvCxnSpPr>
          <p:spPr bwMode="gray">
            <a:xfrm>
              <a:off x="7443227" y="6044817"/>
              <a:ext cx="0" cy="196825"/>
            </a:xfrm>
            <a:prstGeom prst="line">
              <a:avLst/>
            </a:prstGeom>
            <a:ln w="6350" cmpd="sng">
              <a:solidFill>
                <a:srgbClr val="0079C1"/>
              </a:solidFill>
            </a:ln>
          </p:spPr>
          <p:style>
            <a:lnRef idx="1">
              <a:schemeClr val="dk1"/>
            </a:lnRef>
            <a:fillRef idx="0">
              <a:schemeClr val="dk1"/>
            </a:fillRef>
            <a:effectRef idx="0">
              <a:schemeClr val="dk1"/>
            </a:effectRef>
            <a:fontRef idx="minor">
              <a:schemeClr val="tx1"/>
            </a:fontRef>
          </p:style>
        </p:cxnSp>
        <p:pic>
          <p:nvPicPr>
            <p:cNvPr id="35" name="Picture 34" descr="Exclamation-Icon.png">
              <a:extLst>
                <a:ext uri="{FF2B5EF4-FFF2-40B4-BE49-F238E27FC236}">
                  <a16:creationId xmlns:a16="http://schemas.microsoft.com/office/drawing/2014/main" id="{2FB01ADC-B8E8-FCBC-AFB4-CDAD0FC2CE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7275864" y="5713526"/>
              <a:ext cx="339726" cy="339726"/>
            </a:xfrm>
            <a:prstGeom prst="rect">
              <a:avLst/>
            </a:prstGeom>
          </p:spPr>
        </p:pic>
      </p:grpSp>
      <p:grpSp>
        <p:nvGrpSpPr>
          <p:cNvPr id="36" name="Group 35">
            <a:extLst>
              <a:ext uri="{FF2B5EF4-FFF2-40B4-BE49-F238E27FC236}">
                <a16:creationId xmlns:a16="http://schemas.microsoft.com/office/drawing/2014/main" id="{70CFBB2D-06F0-5054-BF60-C775A0B4075B}"/>
              </a:ext>
            </a:extLst>
          </p:cNvPr>
          <p:cNvGrpSpPr/>
          <p:nvPr userDrawn="1"/>
        </p:nvGrpSpPr>
        <p:grpSpPr bwMode="gray">
          <a:xfrm>
            <a:off x="8412873" y="5716637"/>
            <a:ext cx="350520" cy="530445"/>
            <a:chOff x="2716889" y="4942935"/>
            <a:chExt cx="350520" cy="530445"/>
          </a:xfrm>
        </p:grpSpPr>
        <p:cxnSp>
          <p:nvCxnSpPr>
            <p:cNvPr id="37" name="Straight Connector 36">
              <a:extLst>
                <a:ext uri="{FF2B5EF4-FFF2-40B4-BE49-F238E27FC236}">
                  <a16:creationId xmlns:a16="http://schemas.microsoft.com/office/drawing/2014/main" id="{ED461BCE-125B-5C13-23B3-7708957C2882}"/>
                </a:ext>
              </a:extLst>
            </p:cNvPr>
            <p:cNvCxnSpPr>
              <a:cxnSpLocks/>
            </p:cNvCxnSpPr>
            <p:nvPr/>
          </p:nvCxnSpPr>
          <p:spPr bwMode="gray">
            <a:xfrm>
              <a:off x="2878501" y="5287350"/>
              <a:ext cx="0" cy="186030"/>
            </a:xfrm>
            <a:prstGeom prst="line">
              <a:avLst/>
            </a:prstGeom>
            <a:ln w="6350" cmpd="sng">
              <a:solidFill>
                <a:srgbClr val="0079C1"/>
              </a:solidFill>
            </a:ln>
          </p:spPr>
          <p:style>
            <a:lnRef idx="1">
              <a:schemeClr val="dk1"/>
            </a:lnRef>
            <a:fillRef idx="0">
              <a:schemeClr val="dk1"/>
            </a:fillRef>
            <a:effectRef idx="0">
              <a:schemeClr val="dk1"/>
            </a:effectRef>
            <a:fontRef idx="minor">
              <a:schemeClr val="tx1"/>
            </a:fontRef>
          </p:style>
        </p:cxnSp>
        <p:pic>
          <p:nvPicPr>
            <p:cNvPr id="38" name="Picture 37">
              <a:extLst>
                <a:ext uri="{FF2B5EF4-FFF2-40B4-BE49-F238E27FC236}">
                  <a16:creationId xmlns:a16="http://schemas.microsoft.com/office/drawing/2014/main" id="{5306AF67-6597-457C-7418-166EDA27666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bwMode="gray">
            <a:xfrm>
              <a:off x="2716889" y="4942935"/>
              <a:ext cx="350520" cy="350520"/>
            </a:xfrm>
            <a:prstGeom prst="rect">
              <a:avLst/>
            </a:prstGeom>
          </p:spPr>
        </p:pic>
      </p:grpSp>
      <p:pic>
        <p:nvPicPr>
          <p:cNvPr id="39" name="Picture 38">
            <a:extLst>
              <a:ext uri="{FF2B5EF4-FFF2-40B4-BE49-F238E27FC236}">
                <a16:creationId xmlns:a16="http://schemas.microsoft.com/office/drawing/2014/main" id="{83179066-70F2-BED5-E13C-309C158FFBBA}"/>
              </a:ext>
            </a:extLst>
          </p:cNvPr>
          <p:cNvPicPr>
            <a:picLocks noChangeAspect="1"/>
          </p:cNvPicPr>
          <p:nvPr userDrawn="1"/>
        </p:nvPicPr>
        <p:blipFill>
          <a:blip r:embed="rId4"/>
          <a:stretch>
            <a:fillRect/>
          </a:stretch>
        </p:blipFill>
        <p:spPr bwMode="gray">
          <a:xfrm rot="16200000" flipV="1">
            <a:off x="7054895" y="5366633"/>
            <a:ext cx="169833" cy="326602"/>
          </a:xfrm>
          <a:prstGeom prst="rect">
            <a:avLst/>
          </a:prstGeom>
        </p:spPr>
      </p:pic>
      <p:pic>
        <p:nvPicPr>
          <p:cNvPr id="40" name="Picture 39">
            <a:extLst>
              <a:ext uri="{FF2B5EF4-FFF2-40B4-BE49-F238E27FC236}">
                <a16:creationId xmlns:a16="http://schemas.microsoft.com/office/drawing/2014/main" id="{642C14C8-78E6-AAF9-CEC9-B6E2B050A757}"/>
              </a:ext>
            </a:extLst>
          </p:cNvPr>
          <p:cNvPicPr>
            <a:picLocks noChangeAspect="1"/>
          </p:cNvPicPr>
          <p:nvPr userDrawn="1"/>
        </p:nvPicPr>
        <p:blipFill>
          <a:blip r:embed="rId4"/>
          <a:stretch>
            <a:fillRect/>
          </a:stretch>
        </p:blipFill>
        <p:spPr bwMode="gray">
          <a:xfrm rot="10800000">
            <a:off x="6708488" y="5736872"/>
            <a:ext cx="169833" cy="326602"/>
          </a:xfrm>
          <a:prstGeom prst="rect">
            <a:avLst/>
          </a:prstGeom>
        </p:spPr>
      </p:pic>
      <p:pic>
        <p:nvPicPr>
          <p:cNvPr id="41" name="Picture 40">
            <a:extLst>
              <a:ext uri="{FF2B5EF4-FFF2-40B4-BE49-F238E27FC236}">
                <a16:creationId xmlns:a16="http://schemas.microsoft.com/office/drawing/2014/main" id="{7288663A-5815-9A39-6BC7-A73ABCC6A27C}"/>
              </a:ext>
            </a:extLst>
          </p:cNvPr>
          <p:cNvPicPr>
            <a:picLocks noChangeAspect="1"/>
          </p:cNvPicPr>
          <p:nvPr userDrawn="1"/>
        </p:nvPicPr>
        <p:blipFill>
          <a:blip r:embed="rId4"/>
          <a:stretch>
            <a:fillRect/>
          </a:stretch>
        </p:blipFill>
        <p:spPr bwMode="gray">
          <a:xfrm rot="5400000">
            <a:off x="7054895" y="6093816"/>
            <a:ext cx="169833" cy="326602"/>
          </a:xfrm>
          <a:prstGeom prst="rect">
            <a:avLst/>
          </a:prstGeom>
        </p:spPr>
      </p:pic>
      <p:pic>
        <p:nvPicPr>
          <p:cNvPr id="42" name="Graphic 41">
            <a:extLst>
              <a:ext uri="{FF2B5EF4-FFF2-40B4-BE49-F238E27FC236}">
                <a16:creationId xmlns:a16="http://schemas.microsoft.com/office/drawing/2014/main" id="{A51837D4-A809-932E-B6AD-D1EDA5AE86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bwMode="gray">
          <a:xfrm>
            <a:off x="5534769" y="571803"/>
            <a:ext cx="681479" cy="511109"/>
          </a:xfrm>
          <a:prstGeom prst="rect">
            <a:avLst/>
          </a:prstGeom>
        </p:spPr>
      </p:pic>
      <p:pic>
        <p:nvPicPr>
          <p:cNvPr id="43" name="Graphic 42">
            <a:extLst>
              <a:ext uri="{FF2B5EF4-FFF2-40B4-BE49-F238E27FC236}">
                <a16:creationId xmlns:a16="http://schemas.microsoft.com/office/drawing/2014/main" id="{1936E55C-73A0-DED5-8EB3-96397ABEB3A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bwMode="gray">
          <a:xfrm>
            <a:off x="5534769" y="1739453"/>
            <a:ext cx="681479" cy="511109"/>
          </a:xfrm>
          <a:prstGeom prst="rect">
            <a:avLst/>
          </a:prstGeom>
        </p:spPr>
      </p:pic>
      <p:pic>
        <p:nvPicPr>
          <p:cNvPr id="44" name="Graphic 43">
            <a:extLst>
              <a:ext uri="{FF2B5EF4-FFF2-40B4-BE49-F238E27FC236}">
                <a16:creationId xmlns:a16="http://schemas.microsoft.com/office/drawing/2014/main" id="{32F4FD80-FD6A-EB98-09DB-57088055BD5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gray">
          <a:xfrm>
            <a:off x="5534769" y="1141349"/>
            <a:ext cx="681479" cy="511109"/>
          </a:xfrm>
          <a:prstGeom prst="rect">
            <a:avLst/>
          </a:prstGeom>
        </p:spPr>
      </p:pic>
      <p:pic>
        <p:nvPicPr>
          <p:cNvPr id="45" name="Picture 5">
            <a:extLst>
              <a:ext uri="{FF2B5EF4-FFF2-40B4-BE49-F238E27FC236}">
                <a16:creationId xmlns:a16="http://schemas.microsoft.com/office/drawing/2014/main" id="{D0C3EE51-F82A-C720-3A44-D0E4844F6B51}"/>
              </a:ext>
            </a:extLst>
          </p:cNvPr>
          <p:cNvPicPr>
            <a:picLocks noChangeAspect="1" noChangeArrowheads="1"/>
          </p:cNvPicPr>
          <p:nvPr userDrawn="1"/>
        </p:nvPicPr>
        <p:blipFill>
          <a:blip r:embed="rId13" cstate="screen">
            <a:extLst>
              <a:ext uri="{BEBA8EAE-BF5A-486C-A8C5-ECC9F3942E4B}">
                <a14:imgProps xmlns:a14="http://schemas.microsoft.com/office/drawing/2010/main">
                  <a14:imgLayer r:embed="rId14">
                    <a14:imgEffect>
                      <a14:backgroundRemoval t="9091" b="100000" l="9957" r="89610">
                        <a14:foregroundMark x1="36797" y1="55556" x2="36797" y2="55556"/>
                        <a14:foregroundMark x1="37662" y1="75758" x2="37662" y2="75758"/>
                        <a14:foregroundMark x1="39827" y1="48485" x2="39827" y2="48485"/>
                        <a14:foregroundMark x1="44156" y1="63636" x2="44156" y2="63636"/>
                        <a14:foregroundMark x1="44156" y1="72727" x2="44156" y2="72727"/>
                        <a14:foregroundMark x1="41991" y1="33333" x2="41991" y2="33333"/>
                        <a14:foregroundMark x1="45455" y1="38384" x2="45455" y2="38384"/>
                        <a14:foregroundMark x1="45455" y1="55556" x2="45455" y2="55556"/>
                        <a14:foregroundMark x1="34199" y1="45455" x2="34199" y2="45455"/>
                        <a14:foregroundMark x1="44156" y1="73737" x2="44156" y2="73737"/>
                      </a14:backgroundRemoval>
                    </a14:imgEffect>
                  </a14:imgLayer>
                </a14:imgProps>
              </a:ext>
              <a:ext uri="{28A0092B-C50C-407E-A947-70E740481C1C}">
                <a14:useLocalDpi xmlns:a14="http://schemas.microsoft.com/office/drawing/2010/main"/>
              </a:ext>
            </a:extLst>
          </a:blip>
          <a:srcRect/>
          <a:stretch>
            <a:fillRect/>
          </a:stretch>
        </p:blipFill>
        <p:spPr bwMode="gray">
          <a:xfrm rot="5400000">
            <a:off x="5747325" y="2500671"/>
            <a:ext cx="621167" cy="26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5">
            <a:extLst>
              <a:ext uri="{FF2B5EF4-FFF2-40B4-BE49-F238E27FC236}">
                <a16:creationId xmlns:a16="http://schemas.microsoft.com/office/drawing/2014/main" id="{05A8828C-9A8C-6E10-B9ED-FE415ED90FC8}"/>
              </a:ext>
            </a:extLst>
          </p:cNvPr>
          <p:cNvPicPr>
            <a:picLocks noChangeAspect="1" noChangeArrowheads="1"/>
          </p:cNvPicPr>
          <p:nvPr userDrawn="1"/>
        </p:nvPicPr>
        <p:blipFill>
          <a:blip r:embed="rId13" cstate="screen">
            <a:extLst>
              <a:ext uri="{BEBA8EAE-BF5A-486C-A8C5-ECC9F3942E4B}">
                <a14:imgProps xmlns:a14="http://schemas.microsoft.com/office/drawing/2010/main">
                  <a14:imgLayer r:embed="rId14">
                    <a14:imgEffect>
                      <a14:backgroundRemoval t="9091" b="100000" l="9957" r="89610">
                        <a14:foregroundMark x1="36797" y1="55556" x2="36797" y2="55556"/>
                        <a14:foregroundMark x1="37662" y1="75758" x2="37662" y2="75758"/>
                        <a14:foregroundMark x1="39827" y1="48485" x2="39827" y2="48485"/>
                        <a14:foregroundMark x1="44156" y1="63636" x2="44156" y2="63636"/>
                        <a14:foregroundMark x1="44156" y1="72727" x2="44156" y2="72727"/>
                        <a14:foregroundMark x1="41991" y1="33333" x2="41991" y2="33333"/>
                        <a14:foregroundMark x1="45455" y1="38384" x2="45455" y2="38384"/>
                        <a14:foregroundMark x1="45455" y1="55556" x2="45455" y2="55556"/>
                        <a14:foregroundMark x1="34199" y1="45455" x2="34199" y2="45455"/>
                        <a14:foregroundMark x1="44156" y1="73737" x2="44156" y2="73737"/>
                      </a14:backgroundRemoval>
                    </a14:imgEffect>
                  </a14:imgLayer>
                </a14:imgProps>
              </a:ext>
              <a:ext uri="{28A0092B-C50C-407E-A947-70E740481C1C}">
                <a14:useLocalDpi xmlns:a14="http://schemas.microsoft.com/office/drawing/2010/main"/>
              </a:ext>
            </a:extLst>
          </a:blip>
          <a:srcRect/>
          <a:stretch>
            <a:fillRect/>
          </a:stretch>
        </p:blipFill>
        <p:spPr bwMode="gray">
          <a:xfrm rot="10800000">
            <a:off x="5564926" y="3313550"/>
            <a:ext cx="621167" cy="26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5">
            <a:extLst>
              <a:ext uri="{FF2B5EF4-FFF2-40B4-BE49-F238E27FC236}">
                <a16:creationId xmlns:a16="http://schemas.microsoft.com/office/drawing/2014/main" id="{84943609-4360-DE08-0761-AFBF71E147AE}"/>
              </a:ext>
            </a:extLst>
          </p:cNvPr>
          <p:cNvPicPr>
            <a:picLocks noChangeAspect="1" noChangeArrowheads="1"/>
          </p:cNvPicPr>
          <p:nvPr userDrawn="1"/>
        </p:nvPicPr>
        <p:blipFill>
          <a:blip r:embed="rId13" cstate="screen">
            <a:extLst>
              <a:ext uri="{BEBA8EAE-BF5A-486C-A8C5-ECC9F3942E4B}">
                <a14:imgProps xmlns:a14="http://schemas.microsoft.com/office/drawing/2010/main">
                  <a14:imgLayer r:embed="rId14">
                    <a14:imgEffect>
                      <a14:backgroundRemoval t="9091" b="100000" l="9957" r="89610">
                        <a14:foregroundMark x1="36797" y1="55556" x2="36797" y2="55556"/>
                        <a14:foregroundMark x1="37662" y1="75758" x2="37662" y2="75758"/>
                        <a14:foregroundMark x1="39827" y1="48485" x2="39827" y2="48485"/>
                        <a14:foregroundMark x1="44156" y1="63636" x2="44156" y2="63636"/>
                        <a14:foregroundMark x1="44156" y1="72727" x2="44156" y2="72727"/>
                        <a14:foregroundMark x1="41991" y1="33333" x2="41991" y2="33333"/>
                        <a14:foregroundMark x1="45455" y1="38384" x2="45455" y2="38384"/>
                        <a14:foregroundMark x1="45455" y1="55556" x2="45455" y2="55556"/>
                        <a14:foregroundMark x1="34199" y1="45455" x2="34199" y2="45455"/>
                        <a14:foregroundMark x1="44156" y1="73737" x2="44156" y2="73737"/>
                      </a14:backgroundRemoval>
                    </a14:imgEffect>
                  </a14:imgLayer>
                </a14:imgProps>
              </a:ext>
              <a:ext uri="{28A0092B-C50C-407E-A947-70E740481C1C}">
                <a14:useLocalDpi xmlns:a14="http://schemas.microsoft.com/office/drawing/2010/main"/>
              </a:ext>
            </a:extLst>
          </a:blip>
          <a:srcRect/>
          <a:stretch>
            <a:fillRect/>
          </a:stretch>
        </p:blipFill>
        <p:spPr bwMode="gray">
          <a:xfrm rot="16200000">
            <a:off x="5390494" y="2488681"/>
            <a:ext cx="621167" cy="26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5">
            <a:extLst>
              <a:ext uri="{FF2B5EF4-FFF2-40B4-BE49-F238E27FC236}">
                <a16:creationId xmlns:a16="http://schemas.microsoft.com/office/drawing/2014/main" id="{6BADF1EF-E1EC-F3E9-B6B1-10CFCCDB559C}"/>
              </a:ext>
            </a:extLst>
          </p:cNvPr>
          <p:cNvPicPr>
            <a:picLocks noChangeAspect="1" noChangeArrowheads="1"/>
          </p:cNvPicPr>
          <p:nvPr userDrawn="1"/>
        </p:nvPicPr>
        <p:blipFill>
          <a:blip r:embed="rId13" cstate="screen">
            <a:extLst>
              <a:ext uri="{BEBA8EAE-BF5A-486C-A8C5-ECC9F3942E4B}">
                <a14:imgProps xmlns:a14="http://schemas.microsoft.com/office/drawing/2010/main">
                  <a14:imgLayer r:embed="rId14">
                    <a14:imgEffect>
                      <a14:backgroundRemoval t="9091" b="100000" l="9957" r="89610">
                        <a14:foregroundMark x1="36797" y1="55556" x2="36797" y2="55556"/>
                        <a14:foregroundMark x1="37662" y1="75758" x2="37662" y2="75758"/>
                        <a14:foregroundMark x1="39827" y1="48485" x2="39827" y2="48485"/>
                        <a14:foregroundMark x1="44156" y1="63636" x2="44156" y2="63636"/>
                        <a14:foregroundMark x1="44156" y1="72727" x2="44156" y2="72727"/>
                        <a14:foregroundMark x1="41991" y1="33333" x2="41991" y2="33333"/>
                        <a14:foregroundMark x1="45455" y1="38384" x2="45455" y2="38384"/>
                        <a14:foregroundMark x1="45455" y1="55556" x2="45455" y2="55556"/>
                        <a14:foregroundMark x1="34199" y1="45455" x2="34199" y2="45455"/>
                        <a14:foregroundMark x1="44156" y1="73737" x2="44156" y2="73737"/>
                      </a14:backgroundRemoval>
                    </a14:imgEffect>
                  </a14:imgLayer>
                </a14:imgProps>
              </a:ext>
              <a:ext uri="{28A0092B-C50C-407E-A947-70E740481C1C}">
                <a14:useLocalDpi xmlns:a14="http://schemas.microsoft.com/office/drawing/2010/main"/>
              </a:ext>
            </a:extLst>
          </a:blip>
          <a:srcRect/>
          <a:stretch>
            <a:fillRect/>
          </a:stretch>
        </p:blipFill>
        <p:spPr bwMode="gray">
          <a:xfrm rot="10800000" flipV="1">
            <a:off x="5564926" y="2979305"/>
            <a:ext cx="621167" cy="26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9" name="Group 48">
            <a:extLst>
              <a:ext uri="{FF2B5EF4-FFF2-40B4-BE49-F238E27FC236}">
                <a16:creationId xmlns:a16="http://schemas.microsoft.com/office/drawing/2014/main" id="{82CCFD89-DC8B-3C23-ACCC-8272EDF190DF}"/>
              </a:ext>
            </a:extLst>
          </p:cNvPr>
          <p:cNvGrpSpPr>
            <a:grpSpLocks noChangeAspect="1"/>
          </p:cNvGrpSpPr>
          <p:nvPr userDrawn="1"/>
        </p:nvGrpSpPr>
        <p:grpSpPr bwMode="gray">
          <a:xfrm>
            <a:off x="9025452" y="5814312"/>
            <a:ext cx="163272" cy="163272"/>
            <a:chOff x="4888865" y="3329271"/>
            <a:chExt cx="280670" cy="280670"/>
          </a:xfrm>
        </p:grpSpPr>
        <p:sp>
          <p:nvSpPr>
            <p:cNvPr id="50" name="object 21">
              <a:extLst>
                <a:ext uri="{FF2B5EF4-FFF2-40B4-BE49-F238E27FC236}">
                  <a16:creationId xmlns:a16="http://schemas.microsoft.com/office/drawing/2014/main" id="{5FE81B37-F263-4248-0085-E7CEC3587799}"/>
                </a:ext>
              </a:extLst>
            </p:cNvPr>
            <p:cNvSpPr/>
            <p:nvPr/>
          </p:nvSpPr>
          <p:spPr bwMode="gray">
            <a:xfrm>
              <a:off x="4888865" y="3469602"/>
              <a:ext cx="280670" cy="0"/>
            </a:xfrm>
            <a:custGeom>
              <a:avLst/>
              <a:gdLst/>
              <a:ahLst/>
              <a:cxnLst/>
              <a:rect l="l" t="t" r="r" b="b"/>
              <a:pathLst>
                <a:path w="280670">
                  <a:moveTo>
                    <a:pt x="0" y="0"/>
                  </a:moveTo>
                  <a:lnTo>
                    <a:pt x="280657" y="0"/>
                  </a:lnTo>
                </a:path>
              </a:pathLst>
            </a:custGeom>
            <a:ln w="25400" cap="rnd">
              <a:solidFill>
                <a:srgbClr val="0079C1"/>
              </a:solidFill>
            </a:ln>
          </p:spPr>
          <p:txBody>
            <a:bodyPr wrap="square" lIns="0" tIns="0" rIns="0" bIns="0" rtlCol="0"/>
            <a:lstStyle/>
            <a:p>
              <a:endParaRPr>
                <a:latin typeface="Dax Offc Pro" panose="020B0504030101020102" pitchFamily="34" charset="0"/>
              </a:endParaRPr>
            </a:p>
          </p:txBody>
        </p:sp>
        <p:sp>
          <p:nvSpPr>
            <p:cNvPr id="51" name="object 22">
              <a:extLst>
                <a:ext uri="{FF2B5EF4-FFF2-40B4-BE49-F238E27FC236}">
                  <a16:creationId xmlns:a16="http://schemas.microsoft.com/office/drawing/2014/main" id="{9D7C2051-1EF0-5D06-1F84-7C33AE42269B}"/>
                </a:ext>
              </a:extLst>
            </p:cNvPr>
            <p:cNvSpPr/>
            <p:nvPr/>
          </p:nvSpPr>
          <p:spPr bwMode="gray">
            <a:xfrm>
              <a:off x="5029194" y="3329271"/>
              <a:ext cx="0" cy="280670"/>
            </a:xfrm>
            <a:custGeom>
              <a:avLst/>
              <a:gdLst/>
              <a:ahLst/>
              <a:cxnLst/>
              <a:rect l="l" t="t" r="r" b="b"/>
              <a:pathLst>
                <a:path h="280670">
                  <a:moveTo>
                    <a:pt x="0" y="0"/>
                  </a:moveTo>
                  <a:lnTo>
                    <a:pt x="0" y="280657"/>
                  </a:lnTo>
                </a:path>
              </a:pathLst>
            </a:custGeom>
            <a:ln w="25400" cap="rnd">
              <a:solidFill>
                <a:srgbClr val="0079C1"/>
              </a:solidFill>
            </a:ln>
          </p:spPr>
          <p:txBody>
            <a:bodyPr wrap="square" lIns="0" tIns="0" rIns="0" bIns="0" rtlCol="0"/>
            <a:lstStyle/>
            <a:p>
              <a:endParaRPr>
                <a:latin typeface="Dax Offc Pro" panose="020B0504030101020102" pitchFamily="34" charset="0"/>
              </a:endParaRPr>
            </a:p>
          </p:txBody>
        </p:sp>
      </p:grpSp>
      <p:grpSp>
        <p:nvGrpSpPr>
          <p:cNvPr id="55" name="Group 54">
            <a:extLst>
              <a:ext uri="{FF2B5EF4-FFF2-40B4-BE49-F238E27FC236}">
                <a16:creationId xmlns:a16="http://schemas.microsoft.com/office/drawing/2014/main" id="{A397F8CF-7063-567D-6904-0249FBF394D1}"/>
              </a:ext>
            </a:extLst>
          </p:cNvPr>
          <p:cNvGrpSpPr/>
          <p:nvPr userDrawn="1"/>
        </p:nvGrpSpPr>
        <p:grpSpPr>
          <a:xfrm>
            <a:off x="3299949" y="489787"/>
            <a:ext cx="1737360" cy="1737360"/>
            <a:chOff x="2096873" y="489787"/>
            <a:chExt cx="1737360" cy="1737360"/>
          </a:xfrm>
        </p:grpSpPr>
        <p:sp>
          <p:nvSpPr>
            <p:cNvPr id="56" name="Oval 55">
              <a:extLst>
                <a:ext uri="{FF2B5EF4-FFF2-40B4-BE49-F238E27FC236}">
                  <a16:creationId xmlns:a16="http://schemas.microsoft.com/office/drawing/2014/main" id="{1059DC5A-B240-FE0A-1338-F190482DEFAF}"/>
                </a:ext>
              </a:extLst>
            </p:cNvPr>
            <p:cNvSpPr/>
            <p:nvPr/>
          </p:nvSpPr>
          <p:spPr bwMode="gray">
            <a:xfrm>
              <a:off x="2096873" y="489787"/>
              <a:ext cx="1737360" cy="1737360"/>
            </a:xfrm>
            <a:prstGeom prst="ellipse">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solidFill>
                  <a:srgbClr val="002060"/>
                </a:solidFill>
                <a:latin typeface="Dax Offc Pro" panose="020B0504030101020102" pitchFamily="34" charset="0"/>
              </a:endParaRPr>
            </a:p>
          </p:txBody>
        </p:sp>
        <p:sp>
          <p:nvSpPr>
            <p:cNvPr id="57" name="Oval 56">
              <a:extLst>
                <a:ext uri="{FF2B5EF4-FFF2-40B4-BE49-F238E27FC236}">
                  <a16:creationId xmlns:a16="http://schemas.microsoft.com/office/drawing/2014/main" id="{0D666A49-58A8-017C-801C-E6F0C1A97EA6}"/>
                </a:ext>
              </a:extLst>
            </p:cNvPr>
            <p:cNvSpPr/>
            <p:nvPr/>
          </p:nvSpPr>
          <p:spPr bwMode="gray">
            <a:xfrm>
              <a:off x="2147224" y="540138"/>
              <a:ext cx="1636658" cy="1636658"/>
            </a:xfrm>
            <a:prstGeom prst="ellipse">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90488">
                <a:lnSpc>
                  <a:spcPct val="110000"/>
                </a:lnSpc>
              </a:pPr>
              <a:r>
                <a:rPr lang="en-CA" sz="1400" b="1">
                  <a:solidFill>
                    <a:schemeClr val="tx2"/>
                  </a:solidFill>
                  <a:latin typeface="Dax Offc Pro" panose="020B0504030101020102" pitchFamily="34" charset="0"/>
                </a:rPr>
                <a:t>Lorem ipsum </a:t>
              </a:r>
              <a:r>
                <a:rPr lang="en-CA" sz="1400">
                  <a:solidFill>
                    <a:schemeClr val="tx2"/>
                  </a:solidFill>
                  <a:latin typeface="Dax Offc Pro" panose="020B0504030101020102" pitchFamily="34" charset="0"/>
                </a:rPr>
                <a:t>dolor </a:t>
              </a:r>
              <a:r>
                <a:rPr lang="en-CA" sz="1400" err="1">
                  <a:solidFill>
                    <a:schemeClr val="tx2"/>
                  </a:solidFill>
                  <a:latin typeface="Dax Offc Pro" panose="020B0504030101020102" pitchFamily="34" charset="0"/>
                </a:rPr>
                <a:t>sitam</a:t>
              </a:r>
              <a:r>
                <a:rPr lang="en-CA" sz="1400">
                  <a:solidFill>
                    <a:schemeClr val="tx2"/>
                  </a:solidFill>
                  <a:latin typeface="Dax Offc Pro" panose="020B0504030101020102" pitchFamily="34" charset="0"/>
                </a:rPr>
                <a:t> </a:t>
              </a:r>
              <a:r>
                <a:rPr lang="en-CA" sz="1400" err="1">
                  <a:solidFill>
                    <a:schemeClr val="tx2"/>
                  </a:solidFill>
                  <a:latin typeface="Dax Offc Pro" panose="020B0504030101020102" pitchFamily="34" charset="0"/>
                </a:rPr>
                <a:t>amet</a:t>
              </a:r>
              <a:r>
                <a:rPr lang="en-CA" sz="1400">
                  <a:solidFill>
                    <a:schemeClr val="tx2"/>
                  </a:solidFill>
                  <a:latin typeface="Dax Offc Pro" panose="020B0504030101020102" pitchFamily="34" charset="0"/>
                </a:rPr>
                <a:t>, </a:t>
              </a:r>
              <a:r>
                <a:rPr lang="en-CA" sz="1400" err="1">
                  <a:solidFill>
                    <a:schemeClr val="tx2"/>
                  </a:solidFill>
                  <a:latin typeface="Dax Offc Pro" panose="020B0504030101020102" pitchFamily="34" charset="0"/>
                </a:rPr>
                <a:t>constur</a:t>
              </a:r>
              <a:r>
                <a:rPr lang="en-CA" sz="1400">
                  <a:solidFill>
                    <a:schemeClr val="tx2"/>
                  </a:solidFill>
                  <a:latin typeface="Dax Offc Pro" panose="020B0504030101020102" pitchFamily="34" charset="0"/>
                </a:rPr>
                <a:t>.</a:t>
              </a:r>
            </a:p>
          </p:txBody>
        </p:sp>
      </p:grpSp>
      <p:grpSp>
        <p:nvGrpSpPr>
          <p:cNvPr id="65" name="Group 64">
            <a:extLst>
              <a:ext uri="{FF2B5EF4-FFF2-40B4-BE49-F238E27FC236}">
                <a16:creationId xmlns:a16="http://schemas.microsoft.com/office/drawing/2014/main" id="{B6E76C11-FE99-A4BE-AD65-176B391A5BC4}"/>
              </a:ext>
            </a:extLst>
          </p:cNvPr>
          <p:cNvGrpSpPr/>
          <p:nvPr userDrawn="1"/>
        </p:nvGrpSpPr>
        <p:grpSpPr>
          <a:xfrm>
            <a:off x="1130883" y="2580528"/>
            <a:ext cx="3980335" cy="1678761"/>
            <a:chOff x="2160528" y="2641410"/>
            <a:chExt cx="4465564" cy="1883413"/>
          </a:xfrm>
        </p:grpSpPr>
        <p:sp>
          <p:nvSpPr>
            <p:cNvPr id="62" name="Freeform 22">
              <a:extLst>
                <a:ext uri="{FF2B5EF4-FFF2-40B4-BE49-F238E27FC236}">
                  <a16:creationId xmlns:a16="http://schemas.microsoft.com/office/drawing/2014/main" id="{E7550BEC-FA4D-01B7-C22D-98806289179E}"/>
                </a:ext>
              </a:extLst>
            </p:cNvPr>
            <p:cNvSpPr/>
            <p:nvPr userDrawn="1"/>
          </p:nvSpPr>
          <p:spPr bwMode="gray">
            <a:xfrm flipH="1">
              <a:off x="2160528" y="2641410"/>
              <a:ext cx="4465564" cy="143441"/>
            </a:xfrm>
            <a:custGeom>
              <a:avLst/>
              <a:gdLst>
                <a:gd name="connsiteX0" fmla="*/ 0 w 2737262"/>
                <a:gd name="connsiteY0" fmla="*/ 0 h 136566"/>
                <a:gd name="connsiteX1" fmla="*/ 1211283 w 2737262"/>
                <a:gd name="connsiteY1" fmla="*/ 0 h 136566"/>
                <a:gd name="connsiteX2" fmla="*/ 1347849 w 2737262"/>
                <a:gd name="connsiteY2" fmla="*/ 136566 h 136566"/>
                <a:gd name="connsiteX3" fmla="*/ 1484415 w 2737262"/>
                <a:gd name="connsiteY3" fmla="*/ 0 h 136566"/>
                <a:gd name="connsiteX4" fmla="*/ 2737262 w 2737262"/>
                <a:gd name="connsiteY4" fmla="*/ 0 h 136566"/>
                <a:gd name="connsiteX0" fmla="*/ 0 w 2796638"/>
                <a:gd name="connsiteY0" fmla="*/ 0 h 142504"/>
                <a:gd name="connsiteX1" fmla="*/ 1270659 w 2796638"/>
                <a:gd name="connsiteY1" fmla="*/ 5938 h 142504"/>
                <a:gd name="connsiteX2" fmla="*/ 1407225 w 2796638"/>
                <a:gd name="connsiteY2" fmla="*/ 142504 h 142504"/>
                <a:gd name="connsiteX3" fmla="*/ 1543791 w 2796638"/>
                <a:gd name="connsiteY3" fmla="*/ 5938 h 142504"/>
                <a:gd name="connsiteX4" fmla="*/ 2796638 w 2796638"/>
                <a:gd name="connsiteY4" fmla="*/ 5938 h 142504"/>
                <a:gd name="connsiteX0" fmla="*/ 0 w 2820388"/>
                <a:gd name="connsiteY0" fmla="*/ 0 h 142504"/>
                <a:gd name="connsiteX1" fmla="*/ 1270659 w 2820388"/>
                <a:gd name="connsiteY1" fmla="*/ 5938 h 142504"/>
                <a:gd name="connsiteX2" fmla="*/ 1407225 w 2820388"/>
                <a:gd name="connsiteY2" fmla="*/ 142504 h 142504"/>
                <a:gd name="connsiteX3" fmla="*/ 1543791 w 2820388"/>
                <a:gd name="connsiteY3" fmla="*/ 5938 h 142504"/>
                <a:gd name="connsiteX4" fmla="*/ 2820388 w 2820388"/>
                <a:gd name="connsiteY4" fmla="*/ 5938 h 142504"/>
                <a:gd name="connsiteX0" fmla="*/ 0 w 2820388"/>
                <a:gd name="connsiteY0" fmla="*/ 937 h 143441"/>
                <a:gd name="connsiteX1" fmla="*/ 1256909 w 2820388"/>
                <a:gd name="connsiteY1" fmla="*/ 0 h 143441"/>
                <a:gd name="connsiteX2" fmla="*/ 1407225 w 2820388"/>
                <a:gd name="connsiteY2" fmla="*/ 143441 h 143441"/>
                <a:gd name="connsiteX3" fmla="*/ 1543791 w 2820388"/>
                <a:gd name="connsiteY3" fmla="*/ 6875 h 143441"/>
                <a:gd name="connsiteX4" fmla="*/ 2820388 w 2820388"/>
                <a:gd name="connsiteY4" fmla="*/ 6875 h 143441"/>
                <a:gd name="connsiteX0" fmla="*/ 0 w 2820388"/>
                <a:gd name="connsiteY0" fmla="*/ 937 h 143441"/>
                <a:gd name="connsiteX1" fmla="*/ 1256909 w 2820388"/>
                <a:gd name="connsiteY1" fmla="*/ 0 h 143441"/>
                <a:gd name="connsiteX2" fmla="*/ 1407225 w 2820388"/>
                <a:gd name="connsiteY2" fmla="*/ 143441 h 143441"/>
                <a:gd name="connsiteX3" fmla="*/ 1550666 w 2820388"/>
                <a:gd name="connsiteY3" fmla="*/ 0 h 143441"/>
                <a:gd name="connsiteX4" fmla="*/ 2820388 w 2820388"/>
                <a:gd name="connsiteY4" fmla="*/ 6875 h 143441"/>
                <a:gd name="connsiteX0" fmla="*/ 0 w 2827263"/>
                <a:gd name="connsiteY0" fmla="*/ 937 h 143441"/>
                <a:gd name="connsiteX1" fmla="*/ 1256909 w 2827263"/>
                <a:gd name="connsiteY1" fmla="*/ 0 h 143441"/>
                <a:gd name="connsiteX2" fmla="*/ 1407225 w 2827263"/>
                <a:gd name="connsiteY2" fmla="*/ 143441 h 143441"/>
                <a:gd name="connsiteX3" fmla="*/ 1550666 w 2827263"/>
                <a:gd name="connsiteY3" fmla="*/ 0 h 143441"/>
                <a:gd name="connsiteX4" fmla="*/ 2827263 w 2827263"/>
                <a:gd name="connsiteY4" fmla="*/ 6875 h 143441"/>
                <a:gd name="connsiteX0" fmla="*/ 0 w 2827263"/>
                <a:gd name="connsiteY0" fmla="*/ 937 h 143441"/>
                <a:gd name="connsiteX1" fmla="*/ 1256909 w 2827263"/>
                <a:gd name="connsiteY1" fmla="*/ 0 h 143441"/>
                <a:gd name="connsiteX2" fmla="*/ 1407225 w 2827263"/>
                <a:gd name="connsiteY2" fmla="*/ 143441 h 143441"/>
                <a:gd name="connsiteX3" fmla="*/ 1550666 w 2827263"/>
                <a:gd name="connsiteY3" fmla="*/ 0 h 143441"/>
                <a:gd name="connsiteX4" fmla="*/ 2827263 w 2827263"/>
                <a:gd name="connsiteY4" fmla="*/ 0 h 143441"/>
                <a:gd name="connsiteX0" fmla="*/ 0 w 2667243"/>
                <a:gd name="connsiteY0" fmla="*/ 937 h 143441"/>
                <a:gd name="connsiteX1" fmla="*/ 1256909 w 2667243"/>
                <a:gd name="connsiteY1" fmla="*/ 0 h 143441"/>
                <a:gd name="connsiteX2" fmla="*/ 1407225 w 2667243"/>
                <a:gd name="connsiteY2" fmla="*/ 143441 h 143441"/>
                <a:gd name="connsiteX3" fmla="*/ 1550666 w 2667243"/>
                <a:gd name="connsiteY3" fmla="*/ 0 h 143441"/>
                <a:gd name="connsiteX4" fmla="*/ 2667243 w 2667243"/>
                <a:gd name="connsiteY4" fmla="*/ 0 h 143441"/>
                <a:gd name="connsiteX0" fmla="*/ 0 w 4465563"/>
                <a:gd name="connsiteY0" fmla="*/ 0 h 150124"/>
                <a:gd name="connsiteX1" fmla="*/ 3055229 w 4465563"/>
                <a:gd name="connsiteY1" fmla="*/ 6683 h 150124"/>
                <a:gd name="connsiteX2" fmla="*/ 3205545 w 4465563"/>
                <a:gd name="connsiteY2" fmla="*/ 150124 h 150124"/>
                <a:gd name="connsiteX3" fmla="*/ 3348986 w 4465563"/>
                <a:gd name="connsiteY3" fmla="*/ 6683 h 150124"/>
                <a:gd name="connsiteX4" fmla="*/ 4465563 w 4465563"/>
                <a:gd name="connsiteY4" fmla="*/ 6683 h 150124"/>
                <a:gd name="connsiteX0" fmla="*/ 0 w 4465564"/>
                <a:gd name="connsiteY0" fmla="*/ 940 h 143441"/>
                <a:gd name="connsiteX1" fmla="*/ 3055230 w 4465564"/>
                <a:gd name="connsiteY1" fmla="*/ 0 h 143441"/>
                <a:gd name="connsiteX2" fmla="*/ 3205546 w 4465564"/>
                <a:gd name="connsiteY2" fmla="*/ 143441 h 143441"/>
                <a:gd name="connsiteX3" fmla="*/ 3348987 w 4465564"/>
                <a:gd name="connsiteY3" fmla="*/ 0 h 143441"/>
                <a:gd name="connsiteX4" fmla="*/ 4465564 w 4465564"/>
                <a:gd name="connsiteY4" fmla="*/ 0 h 14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564" h="143441">
                  <a:moveTo>
                    <a:pt x="0" y="940"/>
                  </a:moveTo>
                  <a:lnTo>
                    <a:pt x="3055230" y="0"/>
                  </a:lnTo>
                  <a:lnTo>
                    <a:pt x="3205546" y="143441"/>
                  </a:lnTo>
                  <a:lnTo>
                    <a:pt x="3348987" y="0"/>
                  </a:lnTo>
                  <a:lnTo>
                    <a:pt x="4465564" y="0"/>
                  </a:lnTo>
                </a:path>
              </a:pathLst>
            </a:custGeom>
            <a:noFill/>
            <a:ln w="127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09412" rtl="0" eaLnBrk="1" latinLnBrk="0" hangingPunct="1">
                <a:defRPr sz="2000" kern="1200">
                  <a:solidFill>
                    <a:schemeClr val="lt1"/>
                  </a:solidFill>
                  <a:latin typeface="+mn-lt"/>
                  <a:ea typeface="+mn-ea"/>
                  <a:cs typeface="+mn-cs"/>
                </a:defRPr>
              </a:lvl1pPr>
              <a:lvl2pPr marL="509412" algn="l" defTabSz="509412" rtl="0" eaLnBrk="1" latinLnBrk="0" hangingPunct="1">
                <a:defRPr sz="2000" kern="1200">
                  <a:solidFill>
                    <a:schemeClr val="lt1"/>
                  </a:solidFill>
                  <a:latin typeface="+mn-lt"/>
                  <a:ea typeface="+mn-ea"/>
                  <a:cs typeface="+mn-cs"/>
                </a:defRPr>
              </a:lvl2pPr>
              <a:lvl3pPr marL="1018824" algn="l" defTabSz="509412" rtl="0" eaLnBrk="1" latinLnBrk="0" hangingPunct="1">
                <a:defRPr sz="2000" kern="1200">
                  <a:solidFill>
                    <a:schemeClr val="lt1"/>
                  </a:solidFill>
                  <a:latin typeface="+mn-lt"/>
                  <a:ea typeface="+mn-ea"/>
                  <a:cs typeface="+mn-cs"/>
                </a:defRPr>
              </a:lvl3pPr>
              <a:lvl4pPr marL="1528237" algn="l" defTabSz="509412" rtl="0" eaLnBrk="1" latinLnBrk="0" hangingPunct="1">
                <a:defRPr sz="2000" kern="1200">
                  <a:solidFill>
                    <a:schemeClr val="lt1"/>
                  </a:solidFill>
                  <a:latin typeface="+mn-lt"/>
                  <a:ea typeface="+mn-ea"/>
                  <a:cs typeface="+mn-cs"/>
                </a:defRPr>
              </a:lvl4pPr>
              <a:lvl5pPr marL="2037649" algn="l" defTabSz="509412" rtl="0" eaLnBrk="1" latinLnBrk="0" hangingPunct="1">
                <a:defRPr sz="2000" kern="1200">
                  <a:solidFill>
                    <a:schemeClr val="lt1"/>
                  </a:solidFill>
                  <a:latin typeface="+mn-lt"/>
                  <a:ea typeface="+mn-ea"/>
                  <a:cs typeface="+mn-cs"/>
                </a:defRPr>
              </a:lvl5pPr>
              <a:lvl6pPr marL="2547061" algn="l" defTabSz="509412" rtl="0" eaLnBrk="1" latinLnBrk="0" hangingPunct="1">
                <a:defRPr sz="2000" kern="1200">
                  <a:solidFill>
                    <a:schemeClr val="lt1"/>
                  </a:solidFill>
                  <a:latin typeface="+mn-lt"/>
                  <a:ea typeface="+mn-ea"/>
                  <a:cs typeface="+mn-cs"/>
                </a:defRPr>
              </a:lvl6pPr>
              <a:lvl7pPr marL="3056473" algn="l" defTabSz="509412" rtl="0" eaLnBrk="1" latinLnBrk="0" hangingPunct="1">
                <a:defRPr sz="2000" kern="1200">
                  <a:solidFill>
                    <a:schemeClr val="lt1"/>
                  </a:solidFill>
                  <a:latin typeface="+mn-lt"/>
                  <a:ea typeface="+mn-ea"/>
                  <a:cs typeface="+mn-cs"/>
                </a:defRPr>
              </a:lvl7pPr>
              <a:lvl8pPr marL="3565886" algn="l" defTabSz="509412" rtl="0" eaLnBrk="1" latinLnBrk="0" hangingPunct="1">
                <a:defRPr sz="2000" kern="1200">
                  <a:solidFill>
                    <a:schemeClr val="lt1"/>
                  </a:solidFill>
                  <a:latin typeface="+mn-lt"/>
                  <a:ea typeface="+mn-ea"/>
                  <a:cs typeface="+mn-cs"/>
                </a:defRPr>
              </a:lvl8pPr>
              <a:lvl9pPr marL="4075298" algn="l" defTabSz="509412" rtl="0" eaLnBrk="1" latinLnBrk="0" hangingPunct="1">
                <a:defRPr sz="2000" kern="1200">
                  <a:solidFill>
                    <a:schemeClr val="lt1"/>
                  </a:solidFill>
                  <a:latin typeface="+mn-lt"/>
                  <a:ea typeface="+mn-ea"/>
                  <a:cs typeface="+mn-cs"/>
                </a:defRPr>
              </a:lvl9pPr>
            </a:lstStyle>
            <a:p>
              <a:pPr algn="ctr"/>
              <a:endParaRPr lang="en-US">
                <a:latin typeface="Dax Offc Pro" panose="020B0504030101020102" pitchFamily="34" charset="0"/>
              </a:endParaRPr>
            </a:p>
          </p:txBody>
        </p:sp>
        <p:cxnSp>
          <p:nvCxnSpPr>
            <p:cNvPr id="63" name="Straight Connector 62">
              <a:extLst>
                <a:ext uri="{FF2B5EF4-FFF2-40B4-BE49-F238E27FC236}">
                  <a16:creationId xmlns:a16="http://schemas.microsoft.com/office/drawing/2014/main" id="{96B11FEC-C0E3-FDDC-5B02-809B233ACC32}"/>
                </a:ext>
              </a:extLst>
            </p:cNvPr>
            <p:cNvCxnSpPr/>
            <p:nvPr userDrawn="1"/>
          </p:nvCxnSpPr>
          <p:spPr>
            <a:xfrm>
              <a:off x="2160528" y="4524823"/>
              <a:ext cx="4465564" cy="0"/>
            </a:xfrm>
            <a:prstGeom prst="line">
              <a:avLst/>
            </a:prstGeom>
            <a:ln w="12700">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sp>
          <p:nvSpPr>
            <p:cNvPr id="64" name="TextBox 63">
              <a:extLst>
                <a:ext uri="{FF2B5EF4-FFF2-40B4-BE49-F238E27FC236}">
                  <a16:creationId xmlns:a16="http://schemas.microsoft.com/office/drawing/2014/main" id="{CE9CFEF5-41FA-31AA-B84F-3F058FD825CC}"/>
                </a:ext>
              </a:extLst>
            </p:cNvPr>
            <p:cNvSpPr txBox="1"/>
            <p:nvPr userDrawn="1"/>
          </p:nvSpPr>
          <p:spPr bwMode="auto">
            <a:xfrm>
              <a:off x="2160528" y="2912197"/>
              <a:ext cx="4465564" cy="151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0" rIns="0">
              <a:spAutoFit/>
            </a:bodyPr>
            <a:lstStyle/>
            <a:p>
              <a:pPr algn="l">
                <a:spcBef>
                  <a:spcPts val="1200"/>
                </a:spcBef>
              </a:pPr>
              <a:r>
                <a:rPr lang="en-US" sz="1800" b="1">
                  <a:solidFill>
                    <a:schemeClr val="accent1"/>
                  </a:solidFill>
                </a:rPr>
                <a:t>Open box</a:t>
              </a:r>
            </a:p>
            <a:p>
              <a:pPr>
                <a:spcBef>
                  <a:spcPts val="1200"/>
                </a:spcBef>
              </a:pPr>
              <a:r>
                <a:rPr lang="en-US" sz="1800" err="1">
                  <a:latin typeface="Dax Offc Pro" panose="020B0504030101020102" pitchFamily="34" charset="0"/>
                </a:rPr>
                <a:t>Phasellus</a:t>
              </a:r>
              <a:r>
                <a:rPr lang="en-US" sz="1800">
                  <a:latin typeface="Dax Offc Pro" panose="020B0504030101020102" pitchFamily="34" charset="0"/>
                </a:rPr>
                <a:t> </a:t>
              </a:r>
              <a:r>
                <a:rPr lang="en-US" sz="1800" err="1">
                  <a:latin typeface="Dax Offc Pro" panose="020B0504030101020102" pitchFamily="34" charset="0"/>
                </a:rPr>
                <a:t>tempor</a:t>
              </a:r>
              <a:r>
                <a:rPr lang="en-US" sz="1800">
                  <a:latin typeface="Dax Offc Pro" panose="020B0504030101020102" pitchFamily="34" charset="0"/>
                </a:rPr>
                <a:t> </a:t>
              </a:r>
              <a:r>
                <a:rPr lang="en-US" sz="1800" err="1">
                  <a:latin typeface="Dax Offc Pro" panose="020B0504030101020102" pitchFamily="34" charset="0"/>
                </a:rPr>
                <a:t>tellus</a:t>
              </a:r>
              <a:r>
                <a:rPr lang="en-US" sz="1800">
                  <a:latin typeface="Dax Offc Pro" panose="020B0504030101020102" pitchFamily="34" charset="0"/>
                </a:rPr>
                <a:t> </a:t>
              </a:r>
              <a:r>
                <a:rPr lang="en-US" sz="1800" err="1">
                  <a:latin typeface="Dax Offc Pro" panose="020B0504030101020102" pitchFamily="34" charset="0"/>
                </a:rPr>
                <a:t>turpis</a:t>
              </a:r>
              <a:r>
                <a:rPr lang="en-US" sz="1800">
                  <a:latin typeface="Dax Offc Pro" panose="020B0504030101020102" pitchFamily="34" charset="0"/>
                </a:rPr>
                <a:t>, et </a:t>
              </a:r>
              <a:r>
                <a:rPr lang="en-US" sz="1800" err="1">
                  <a:latin typeface="Dax Offc Pro" panose="020B0504030101020102" pitchFamily="34" charset="0"/>
                </a:rPr>
                <a:t>condimentum</a:t>
              </a:r>
              <a:r>
                <a:rPr lang="en-US" sz="1800">
                  <a:latin typeface="Dax Offc Pro" panose="020B0504030101020102" pitchFamily="34" charset="0"/>
                </a:rPr>
                <a:t> </a:t>
              </a:r>
              <a:r>
                <a:rPr lang="en-US" sz="1800" err="1">
                  <a:latin typeface="Dax Offc Pro" panose="020B0504030101020102" pitchFamily="34" charset="0"/>
                </a:rPr>
                <a:t>justo</a:t>
              </a:r>
              <a:r>
                <a:rPr lang="en-US" sz="1800">
                  <a:latin typeface="Dax Offc Pro" panose="020B0504030101020102" pitchFamily="34" charset="0"/>
                </a:rPr>
                <a:t> </a:t>
              </a:r>
              <a:r>
                <a:rPr lang="en-US" sz="1800" err="1">
                  <a:latin typeface="Dax Offc Pro" panose="020B0504030101020102" pitchFamily="34" charset="0"/>
                </a:rPr>
                <a:t>ultricies</a:t>
              </a:r>
              <a:r>
                <a:rPr lang="en-US" sz="1800">
                  <a:latin typeface="Dax Offc Pro" panose="020B0504030101020102" pitchFamily="34" charset="0"/>
                </a:rPr>
                <a:t> </a:t>
              </a:r>
              <a:r>
                <a:rPr lang="en-US" sz="1800" err="1">
                  <a:latin typeface="Dax Offc Pro" panose="020B0504030101020102" pitchFamily="34" charset="0"/>
                </a:rPr>
                <a:t>posuere</a:t>
              </a:r>
              <a:r>
                <a:rPr lang="en-US" sz="1800">
                  <a:latin typeface="Dax Offc Pro" panose="020B0504030101020102" pitchFamily="34" charset="0"/>
                </a:rPr>
                <a:t>. Aenean at </a:t>
              </a:r>
              <a:r>
                <a:rPr lang="en-US" sz="1800" err="1">
                  <a:latin typeface="Dax Offc Pro" panose="020B0504030101020102" pitchFamily="34" charset="0"/>
                </a:rPr>
                <a:t>consectetur</a:t>
              </a:r>
              <a:r>
                <a:rPr lang="en-US" sz="1800">
                  <a:latin typeface="Dax Offc Pro" panose="020B0504030101020102" pitchFamily="34" charset="0"/>
                </a:rPr>
                <a:t> </a:t>
              </a:r>
              <a:r>
                <a:rPr lang="en-US" sz="1800" err="1">
                  <a:latin typeface="Dax Offc Pro" panose="020B0504030101020102" pitchFamily="34" charset="0"/>
                </a:rPr>
                <a:t>lectus</a:t>
              </a:r>
              <a:r>
                <a:rPr lang="en-US" sz="1800">
                  <a:latin typeface="Dax Offc Pro" panose="020B0504030101020102" pitchFamily="34" charset="0"/>
                </a:rPr>
                <a:t>. </a:t>
              </a:r>
              <a:endParaRPr lang="en-CA" sz="1800"/>
            </a:p>
          </p:txBody>
        </p:sp>
      </p:grpSp>
      <p:sp>
        <p:nvSpPr>
          <p:cNvPr id="66" name="TextBox 65">
            <a:extLst>
              <a:ext uri="{FF2B5EF4-FFF2-40B4-BE49-F238E27FC236}">
                <a16:creationId xmlns:a16="http://schemas.microsoft.com/office/drawing/2014/main" id="{8C15C279-7AB1-FF72-96B2-7519B1FFB18A}"/>
              </a:ext>
            </a:extLst>
          </p:cNvPr>
          <p:cNvSpPr txBox="1"/>
          <p:nvPr userDrawn="1"/>
        </p:nvSpPr>
        <p:spPr bwMode="auto">
          <a:xfrm>
            <a:off x="8574485" y="989039"/>
            <a:ext cx="3239972" cy="3665704"/>
          </a:xfrm>
          <a:prstGeom prst="rect">
            <a:avLst/>
          </a:prstGeom>
          <a:solidFill>
            <a:srgbClr val="E5F5FE"/>
          </a:solidFill>
          <a:ln>
            <a:noFill/>
          </a:ln>
          <a:extLst>
            <a:ext uri="{FAA26D3D-D897-4be2-8F04-BA451C77F1D7}">
              <ma14:placeholderFlag xmlns="" xmlns:ma14="http://schemas.microsoft.com/office/mac/drawingml/2011/main" val="1"/>
            </a:ext>
          </a:extLst>
        </p:spPr>
        <p:txBody>
          <a:bodyPr vert="horz" wrap="square" lIns="365760" tIns="365760" rIns="365760" bIns="365760" numCol="1" rtlCol="0" anchor="ctr" anchorCtr="0" compatLnSpc="1">
            <a:prstTxWarp prst="textNoShape">
              <a:avLst/>
            </a:prstTxWarp>
            <a:noAutofit/>
          </a:bodyPr>
          <a:lstStyle/>
          <a:p>
            <a:pPr algn="l">
              <a:spcBef>
                <a:spcPts val="1200"/>
              </a:spcBef>
            </a:pPr>
            <a:r>
              <a:rPr lang="en-US" sz="2000" b="1">
                <a:solidFill>
                  <a:schemeClr val="accent1"/>
                </a:solidFill>
              </a:rPr>
              <a:t>Light blue box</a:t>
            </a:r>
          </a:p>
          <a:p>
            <a:pPr>
              <a:spcBef>
                <a:spcPts val="1200"/>
              </a:spcBef>
            </a:pPr>
            <a:r>
              <a:rPr lang="en-US" sz="2000" err="1">
                <a:latin typeface="Dax Offc Pro" panose="020B0504030101020102" pitchFamily="34" charset="0"/>
              </a:rPr>
              <a:t>Phasellus</a:t>
            </a:r>
            <a:r>
              <a:rPr lang="en-US" sz="2000">
                <a:latin typeface="Dax Offc Pro" panose="020B0504030101020102" pitchFamily="34" charset="0"/>
              </a:rPr>
              <a:t> </a:t>
            </a:r>
            <a:r>
              <a:rPr lang="en-US" sz="2000" err="1">
                <a:latin typeface="Dax Offc Pro" panose="020B0504030101020102" pitchFamily="34" charset="0"/>
              </a:rPr>
              <a:t>tempor</a:t>
            </a:r>
            <a:r>
              <a:rPr lang="en-US" sz="2000">
                <a:latin typeface="Dax Offc Pro" panose="020B0504030101020102" pitchFamily="34" charset="0"/>
              </a:rPr>
              <a:t> </a:t>
            </a:r>
            <a:r>
              <a:rPr lang="en-US" sz="2000" err="1">
                <a:latin typeface="Dax Offc Pro" panose="020B0504030101020102" pitchFamily="34" charset="0"/>
              </a:rPr>
              <a:t>tellus</a:t>
            </a:r>
            <a:r>
              <a:rPr lang="en-US" sz="2000">
                <a:latin typeface="Dax Offc Pro" panose="020B0504030101020102" pitchFamily="34" charset="0"/>
              </a:rPr>
              <a:t> </a:t>
            </a:r>
            <a:r>
              <a:rPr lang="en-US" sz="2000" err="1">
                <a:latin typeface="Dax Offc Pro" panose="020B0504030101020102" pitchFamily="34" charset="0"/>
              </a:rPr>
              <a:t>turpis</a:t>
            </a:r>
            <a:r>
              <a:rPr lang="en-US" sz="2000">
                <a:latin typeface="Dax Offc Pro" panose="020B0504030101020102" pitchFamily="34" charset="0"/>
              </a:rPr>
              <a:t>, et </a:t>
            </a:r>
            <a:r>
              <a:rPr lang="en-US" sz="2000" err="1">
                <a:latin typeface="Dax Offc Pro" panose="020B0504030101020102" pitchFamily="34" charset="0"/>
              </a:rPr>
              <a:t>condimentum</a:t>
            </a:r>
            <a:r>
              <a:rPr lang="en-US" sz="2000">
                <a:latin typeface="Dax Offc Pro" panose="020B0504030101020102" pitchFamily="34" charset="0"/>
              </a:rPr>
              <a:t> </a:t>
            </a:r>
            <a:r>
              <a:rPr lang="en-US" sz="2000" err="1">
                <a:latin typeface="Dax Offc Pro" panose="020B0504030101020102" pitchFamily="34" charset="0"/>
              </a:rPr>
              <a:t>justo</a:t>
            </a:r>
            <a:r>
              <a:rPr lang="en-US" sz="2000">
                <a:latin typeface="Dax Offc Pro" panose="020B0504030101020102" pitchFamily="34" charset="0"/>
              </a:rPr>
              <a:t> </a:t>
            </a:r>
            <a:r>
              <a:rPr lang="en-US" sz="2000" err="1">
                <a:latin typeface="Dax Offc Pro" panose="020B0504030101020102" pitchFamily="34" charset="0"/>
              </a:rPr>
              <a:t>ultricies</a:t>
            </a:r>
            <a:r>
              <a:rPr lang="en-US" sz="2000">
                <a:latin typeface="Dax Offc Pro" panose="020B0504030101020102" pitchFamily="34" charset="0"/>
              </a:rPr>
              <a:t> </a:t>
            </a:r>
            <a:r>
              <a:rPr lang="en-US" sz="2000" err="1">
                <a:latin typeface="Dax Offc Pro" panose="020B0504030101020102" pitchFamily="34" charset="0"/>
              </a:rPr>
              <a:t>posuere</a:t>
            </a:r>
            <a:r>
              <a:rPr lang="en-US" sz="2000">
                <a:latin typeface="Dax Offc Pro" panose="020B0504030101020102" pitchFamily="34" charset="0"/>
              </a:rPr>
              <a:t>. Aenean at </a:t>
            </a:r>
            <a:r>
              <a:rPr lang="en-US" sz="2000" err="1">
                <a:latin typeface="Dax Offc Pro" panose="020B0504030101020102" pitchFamily="34" charset="0"/>
              </a:rPr>
              <a:t>consectetur</a:t>
            </a:r>
            <a:r>
              <a:rPr lang="en-US" sz="2000">
                <a:latin typeface="Dax Offc Pro" panose="020B0504030101020102" pitchFamily="34" charset="0"/>
              </a:rPr>
              <a:t> </a:t>
            </a:r>
            <a:r>
              <a:rPr lang="en-US" sz="2000" err="1">
                <a:latin typeface="Dax Offc Pro" panose="020B0504030101020102" pitchFamily="34" charset="0"/>
              </a:rPr>
              <a:t>lectus</a:t>
            </a:r>
            <a:r>
              <a:rPr lang="en-US" sz="2000">
                <a:latin typeface="Dax Offc Pro" panose="020B0504030101020102" pitchFamily="34" charset="0"/>
              </a:rPr>
              <a:t>. Cras </a:t>
            </a:r>
            <a:r>
              <a:rPr lang="en-US" sz="2000" err="1">
                <a:latin typeface="Dax Offc Pro" panose="020B0504030101020102" pitchFamily="34" charset="0"/>
              </a:rPr>
              <a:t>mattis</a:t>
            </a:r>
            <a:r>
              <a:rPr lang="en-US" sz="2000">
                <a:latin typeface="Dax Offc Pro" panose="020B0504030101020102" pitchFamily="34" charset="0"/>
              </a:rPr>
              <a:t> </a:t>
            </a:r>
            <a:r>
              <a:rPr lang="en-US" sz="2000" err="1">
                <a:latin typeface="Dax Offc Pro" panose="020B0504030101020102" pitchFamily="34" charset="0"/>
              </a:rPr>
              <a:t>quam</a:t>
            </a:r>
            <a:r>
              <a:rPr lang="en-US" sz="2000">
                <a:latin typeface="Dax Offc Pro" panose="020B0504030101020102" pitchFamily="34" charset="0"/>
              </a:rPr>
              <a:t> </a:t>
            </a:r>
            <a:r>
              <a:rPr lang="en-US" sz="2000" err="1">
                <a:latin typeface="Dax Offc Pro" panose="020B0504030101020102" pitchFamily="34" charset="0"/>
              </a:rPr>
              <a:t>scelerisque</a:t>
            </a:r>
            <a:r>
              <a:rPr lang="en-US" sz="2000">
                <a:latin typeface="Dax Offc Pro" panose="020B0504030101020102" pitchFamily="34" charset="0"/>
              </a:rPr>
              <a:t>, </a:t>
            </a:r>
            <a:r>
              <a:rPr lang="en-US" sz="2000" err="1">
                <a:latin typeface="Dax Offc Pro" panose="020B0504030101020102" pitchFamily="34" charset="0"/>
              </a:rPr>
              <a:t>faucibus</a:t>
            </a:r>
            <a:r>
              <a:rPr lang="en-US" sz="2000">
                <a:latin typeface="Dax Offc Pro" panose="020B0504030101020102" pitchFamily="34" charset="0"/>
              </a:rPr>
              <a:t> ante </a:t>
            </a:r>
            <a:r>
              <a:rPr lang="en-US" sz="2000" err="1">
                <a:latin typeface="Dax Offc Pro" panose="020B0504030101020102" pitchFamily="34" charset="0"/>
              </a:rPr>
              <a:t>quis</a:t>
            </a:r>
            <a:r>
              <a:rPr lang="en-US" sz="2000">
                <a:latin typeface="Dax Offc Pro" panose="020B0504030101020102" pitchFamily="34" charset="0"/>
              </a:rPr>
              <a:t>, </a:t>
            </a:r>
            <a:r>
              <a:rPr lang="en-US" sz="2000" err="1">
                <a:latin typeface="Dax Offc Pro" panose="020B0504030101020102" pitchFamily="34" charset="0"/>
              </a:rPr>
              <a:t>pretium</a:t>
            </a:r>
            <a:r>
              <a:rPr lang="en-US" sz="2000">
                <a:latin typeface="Dax Offc Pro" panose="020B0504030101020102" pitchFamily="34" charset="0"/>
              </a:rPr>
              <a:t> </a:t>
            </a:r>
            <a:r>
              <a:rPr lang="en-US" sz="2000" err="1">
                <a:latin typeface="Dax Offc Pro" panose="020B0504030101020102" pitchFamily="34" charset="0"/>
              </a:rPr>
              <a:t>justo</a:t>
            </a:r>
            <a:r>
              <a:rPr lang="en-US" sz="2000">
                <a:latin typeface="Dax Offc Pro" panose="020B0504030101020102" pitchFamily="34" charset="0"/>
              </a:rPr>
              <a:t>. </a:t>
            </a:r>
            <a:endParaRPr lang="en-CA" sz="2000"/>
          </a:p>
        </p:txBody>
      </p:sp>
      <p:pic>
        <p:nvPicPr>
          <p:cNvPr id="2" name="Picture 1">
            <a:extLst>
              <a:ext uri="{FF2B5EF4-FFF2-40B4-BE49-F238E27FC236}">
                <a16:creationId xmlns:a16="http://schemas.microsoft.com/office/drawing/2014/main" id="{4A4A9E63-FCEC-7772-268A-3B8455B4CE8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6200000">
            <a:off x="7620627" y="4638946"/>
            <a:ext cx="560420" cy="548496"/>
          </a:xfrm>
          <a:prstGeom prst="rect">
            <a:avLst/>
          </a:prstGeom>
        </p:spPr>
      </p:pic>
      <p:grpSp>
        <p:nvGrpSpPr>
          <p:cNvPr id="3" name="Group 2">
            <a:extLst>
              <a:ext uri="{FF2B5EF4-FFF2-40B4-BE49-F238E27FC236}">
                <a16:creationId xmlns:a16="http://schemas.microsoft.com/office/drawing/2014/main" id="{CC52FF71-FD1D-4452-102D-C1221CC178DC}"/>
              </a:ext>
            </a:extLst>
          </p:cNvPr>
          <p:cNvGrpSpPr/>
          <p:nvPr userDrawn="1"/>
        </p:nvGrpSpPr>
        <p:grpSpPr>
          <a:xfrm>
            <a:off x="652954" y="1089649"/>
            <a:ext cx="76271" cy="4360009"/>
            <a:chOff x="509718" y="1266651"/>
            <a:chExt cx="76271" cy="4360009"/>
          </a:xfrm>
        </p:grpSpPr>
        <p:pic>
          <p:nvPicPr>
            <p:cNvPr id="4" name="Graphic 3">
              <a:extLst>
                <a:ext uri="{FF2B5EF4-FFF2-40B4-BE49-F238E27FC236}">
                  <a16:creationId xmlns:a16="http://schemas.microsoft.com/office/drawing/2014/main" id="{8A11B7E1-70A1-A934-ECA4-64D261901E1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rot="16200000">
              <a:off x="462050" y="3408520"/>
              <a:ext cx="171607" cy="76270"/>
            </a:xfrm>
            <a:prstGeom prst="rect">
              <a:avLst/>
            </a:prstGeom>
          </p:spPr>
        </p:pic>
        <p:cxnSp>
          <p:nvCxnSpPr>
            <p:cNvPr id="5" name="Straight Connector 4">
              <a:extLst>
                <a:ext uri="{FF2B5EF4-FFF2-40B4-BE49-F238E27FC236}">
                  <a16:creationId xmlns:a16="http://schemas.microsoft.com/office/drawing/2014/main" id="{0DDCD409-C64D-1DF0-AFE8-52F368E28799}"/>
                </a:ext>
              </a:extLst>
            </p:cNvPr>
            <p:cNvCxnSpPr>
              <a:cxnSpLocks/>
            </p:cNvCxnSpPr>
            <p:nvPr userDrawn="1"/>
          </p:nvCxnSpPr>
          <p:spPr>
            <a:xfrm flipH="1">
              <a:off x="509718" y="1266651"/>
              <a:ext cx="1" cy="4360009"/>
            </a:xfrm>
            <a:prstGeom prst="line">
              <a:avLst/>
            </a:prstGeom>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73672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0" name="Text Placeholder 12">
            <a:extLst>
              <a:ext uri="{FF2B5EF4-FFF2-40B4-BE49-F238E27FC236}">
                <a16:creationId xmlns:a16="http://schemas.microsoft.com/office/drawing/2014/main" id="{F4B223D7-EEEB-E090-2ECC-BD88A2011811}"/>
              </a:ext>
            </a:extLst>
          </p:cNvPr>
          <p:cNvSpPr txBox="1">
            <a:spLocks/>
          </p:cNvSpPr>
          <p:nvPr userDrawn="1"/>
        </p:nvSpPr>
        <p:spPr bwMode="gray">
          <a:xfrm>
            <a:off x="1422008" y="2790597"/>
            <a:ext cx="903786"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endParaRPr lang="fr-CA" sz="706"/>
          </a:p>
        </p:txBody>
      </p:sp>
      <p:sp>
        <p:nvSpPr>
          <p:cNvPr id="131" name="Text Placeholder 12">
            <a:extLst>
              <a:ext uri="{FF2B5EF4-FFF2-40B4-BE49-F238E27FC236}">
                <a16:creationId xmlns:a16="http://schemas.microsoft.com/office/drawing/2014/main" id="{D6F07B11-26C3-B092-7F35-4B9B9ACCAF90}"/>
              </a:ext>
            </a:extLst>
          </p:cNvPr>
          <p:cNvSpPr txBox="1">
            <a:spLocks/>
          </p:cNvSpPr>
          <p:nvPr userDrawn="1"/>
        </p:nvSpPr>
        <p:spPr bwMode="gray">
          <a:xfrm>
            <a:off x="2531819" y="2790597"/>
            <a:ext cx="807334"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endParaRPr lang="fr-CA" sz="706"/>
          </a:p>
        </p:txBody>
      </p:sp>
      <p:sp>
        <p:nvSpPr>
          <p:cNvPr id="132" name="Text Placeholder 8">
            <a:extLst>
              <a:ext uri="{FF2B5EF4-FFF2-40B4-BE49-F238E27FC236}">
                <a16:creationId xmlns:a16="http://schemas.microsoft.com/office/drawing/2014/main" id="{9DB6F9D2-7A87-F024-C835-1E8E0B8111DA}"/>
              </a:ext>
            </a:extLst>
          </p:cNvPr>
          <p:cNvSpPr txBox="1">
            <a:spLocks/>
          </p:cNvSpPr>
          <p:nvPr userDrawn="1"/>
        </p:nvSpPr>
        <p:spPr bwMode="gray">
          <a:xfrm>
            <a:off x="524908" y="2666360"/>
            <a:ext cx="807334" cy="300683"/>
          </a:xfrm>
          <a:prstGeom prst="rect">
            <a:avLst/>
          </a:prstGeom>
          <a:ln w="3175">
            <a:noFill/>
          </a:ln>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BMO branch</a:t>
            </a:r>
          </a:p>
        </p:txBody>
      </p:sp>
      <p:sp>
        <p:nvSpPr>
          <p:cNvPr id="133" name="Text Placeholder 12">
            <a:extLst>
              <a:ext uri="{FF2B5EF4-FFF2-40B4-BE49-F238E27FC236}">
                <a16:creationId xmlns:a16="http://schemas.microsoft.com/office/drawing/2014/main" id="{09A744B4-5D5B-6417-66AB-4187D4218FF7}"/>
              </a:ext>
            </a:extLst>
          </p:cNvPr>
          <p:cNvSpPr txBox="1">
            <a:spLocks/>
          </p:cNvSpPr>
          <p:nvPr userDrawn="1"/>
        </p:nvSpPr>
        <p:spPr bwMode="gray">
          <a:xfrm>
            <a:off x="1518460" y="2666360"/>
            <a:ext cx="807334"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Customer in branch</a:t>
            </a:r>
          </a:p>
        </p:txBody>
      </p:sp>
      <p:sp>
        <p:nvSpPr>
          <p:cNvPr id="134" name="Text Placeholder 12">
            <a:extLst>
              <a:ext uri="{FF2B5EF4-FFF2-40B4-BE49-F238E27FC236}">
                <a16:creationId xmlns:a16="http://schemas.microsoft.com/office/drawing/2014/main" id="{42D54DE8-C2D5-0A98-AEFE-E2C38DA8B377}"/>
              </a:ext>
            </a:extLst>
          </p:cNvPr>
          <p:cNvSpPr txBox="1">
            <a:spLocks/>
          </p:cNvSpPr>
          <p:nvPr userDrawn="1"/>
        </p:nvSpPr>
        <p:spPr bwMode="gray">
          <a:xfrm>
            <a:off x="2531819" y="2666360"/>
            <a:ext cx="807334"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Customer loyalty</a:t>
            </a:r>
          </a:p>
        </p:txBody>
      </p:sp>
      <p:sp>
        <p:nvSpPr>
          <p:cNvPr id="135" name="Text Placeholder 7">
            <a:extLst>
              <a:ext uri="{FF2B5EF4-FFF2-40B4-BE49-F238E27FC236}">
                <a16:creationId xmlns:a16="http://schemas.microsoft.com/office/drawing/2014/main" id="{169326B5-5647-ECB1-85BE-FFCD96825934}"/>
              </a:ext>
            </a:extLst>
          </p:cNvPr>
          <p:cNvSpPr txBox="1">
            <a:spLocks/>
          </p:cNvSpPr>
          <p:nvPr userDrawn="1"/>
        </p:nvSpPr>
        <p:spPr bwMode="gray">
          <a:xfrm>
            <a:off x="606678" y="1483316"/>
            <a:ext cx="8105661" cy="200726"/>
          </a:xfrm>
          <a:prstGeom prst="rect">
            <a:avLst/>
          </a:prstGeom>
          <a:ln w="3175">
            <a:noFill/>
          </a:ln>
        </p:spPr>
        <p:txBody>
          <a:bodyPr lIns="0" tIns="0" rIns="0" bIns="0" anchor="t" anchorCtr="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794" b="1">
                <a:solidFill>
                  <a:schemeClr val="bg1">
                    <a:lumMod val="50000"/>
                  </a:schemeClr>
                </a:solidFill>
                <a:latin typeface="Dax Offc Pro" panose="020B0504030101020102" pitchFamily="34" charset="0"/>
                <a:ea typeface="Arial" charset="0"/>
                <a:cs typeface="Arial" charset="0"/>
              </a:rPr>
              <a:t>BMO Branch</a:t>
            </a:r>
            <a:endParaRPr lang="fr-CA" sz="794" b="1">
              <a:solidFill>
                <a:schemeClr val="bg1">
                  <a:lumMod val="50000"/>
                </a:schemeClr>
              </a:solidFill>
              <a:latin typeface="Dax Offc Pro" panose="020B0504030101020102" pitchFamily="34" charset="0"/>
            </a:endParaRPr>
          </a:p>
        </p:txBody>
      </p:sp>
      <p:sp>
        <p:nvSpPr>
          <p:cNvPr id="136" name="Text Placeholder 7">
            <a:extLst>
              <a:ext uri="{FF2B5EF4-FFF2-40B4-BE49-F238E27FC236}">
                <a16:creationId xmlns:a16="http://schemas.microsoft.com/office/drawing/2014/main" id="{E8F29F6A-1EA0-F62A-6B93-4E76DFA1F4CB}"/>
              </a:ext>
            </a:extLst>
          </p:cNvPr>
          <p:cNvSpPr txBox="1">
            <a:spLocks/>
          </p:cNvSpPr>
          <p:nvPr userDrawn="1"/>
        </p:nvSpPr>
        <p:spPr bwMode="gray">
          <a:xfrm>
            <a:off x="606678" y="2999443"/>
            <a:ext cx="8105661" cy="201723"/>
          </a:xfrm>
          <a:prstGeom prst="rect">
            <a:avLst/>
          </a:prstGeom>
          <a:ln w="3175">
            <a:noFill/>
          </a:ln>
        </p:spPr>
        <p:txBody>
          <a:bodyPr lIns="0" tIns="0" rIns="0" bIns="0" anchor="t" anchorCtr="0"/>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794" b="1">
                <a:solidFill>
                  <a:schemeClr val="bg1">
                    <a:lumMod val="50000"/>
                  </a:schemeClr>
                </a:solidFill>
                <a:latin typeface="Arial" charset="0"/>
                <a:ea typeface="Arial" charset="0"/>
                <a:cs typeface="Arial" charset="0"/>
              </a:rPr>
              <a:t>BMO Customers</a:t>
            </a:r>
            <a:endParaRPr lang="fr-CA" sz="794" b="1">
              <a:solidFill>
                <a:schemeClr val="bg1">
                  <a:lumMod val="50000"/>
                </a:schemeClr>
              </a:solidFill>
              <a:latin typeface="Arial" charset="0"/>
              <a:ea typeface="Arial" charset="0"/>
              <a:cs typeface="Arial" charset="0"/>
            </a:endParaRPr>
          </a:p>
        </p:txBody>
      </p:sp>
      <p:sp>
        <p:nvSpPr>
          <p:cNvPr id="137" name="Text Placeholder 8">
            <a:extLst>
              <a:ext uri="{FF2B5EF4-FFF2-40B4-BE49-F238E27FC236}">
                <a16:creationId xmlns:a16="http://schemas.microsoft.com/office/drawing/2014/main" id="{A77DFCB9-C47A-3480-FD47-0D3FF37436C8}"/>
              </a:ext>
            </a:extLst>
          </p:cNvPr>
          <p:cNvSpPr txBox="1">
            <a:spLocks/>
          </p:cNvSpPr>
          <p:nvPr userDrawn="1"/>
        </p:nvSpPr>
        <p:spPr bwMode="gray">
          <a:xfrm>
            <a:off x="575757" y="4138455"/>
            <a:ext cx="807334" cy="300683"/>
          </a:xfrm>
          <a:prstGeom prst="rect">
            <a:avLst/>
          </a:prstGeom>
          <a:ln w="3175">
            <a:noFill/>
          </a:ln>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Couple</a:t>
            </a:r>
          </a:p>
        </p:txBody>
      </p:sp>
      <p:sp>
        <p:nvSpPr>
          <p:cNvPr id="138" name="Text Placeholder 9">
            <a:extLst>
              <a:ext uri="{FF2B5EF4-FFF2-40B4-BE49-F238E27FC236}">
                <a16:creationId xmlns:a16="http://schemas.microsoft.com/office/drawing/2014/main" id="{8130AB05-4D02-10BB-F9D9-9778CBBF5C3E}"/>
              </a:ext>
            </a:extLst>
          </p:cNvPr>
          <p:cNvSpPr txBox="1">
            <a:spLocks/>
          </p:cNvSpPr>
          <p:nvPr userDrawn="1"/>
        </p:nvSpPr>
        <p:spPr bwMode="gray">
          <a:xfrm>
            <a:off x="1470831" y="4138455"/>
            <a:ext cx="1033671"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Customer conversations</a:t>
            </a:r>
          </a:p>
        </p:txBody>
      </p:sp>
      <p:sp>
        <p:nvSpPr>
          <p:cNvPr id="139" name="Text Placeholder 10">
            <a:extLst>
              <a:ext uri="{FF2B5EF4-FFF2-40B4-BE49-F238E27FC236}">
                <a16:creationId xmlns:a16="http://schemas.microsoft.com/office/drawing/2014/main" id="{3E6589B8-1C5D-419F-B879-A69B250ACCCA}"/>
              </a:ext>
            </a:extLst>
          </p:cNvPr>
          <p:cNvSpPr txBox="1">
            <a:spLocks/>
          </p:cNvSpPr>
          <p:nvPr userDrawn="1"/>
        </p:nvSpPr>
        <p:spPr bwMode="gray">
          <a:xfrm>
            <a:off x="2601227" y="4138455"/>
            <a:ext cx="807334"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Customer profile</a:t>
            </a:r>
          </a:p>
        </p:txBody>
      </p:sp>
      <p:sp>
        <p:nvSpPr>
          <p:cNvPr id="140" name="Text Placeholder 7">
            <a:extLst>
              <a:ext uri="{FF2B5EF4-FFF2-40B4-BE49-F238E27FC236}">
                <a16:creationId xmlns:a16="http://schemas.microsoft.com/office/drawing/2014/main" id="{E1268856-2585-82A6-5F3D-B4639481C2B5}"/>
              </a:ext>
            </a:extLst>
          </p:cNvPr>
          <p:cNvSpPr txBox="1">
            <a:spLocks/>
          </p:cNvSpPr>
          <p:nvPr userDrawn="1"/>
        </p:nvSpPr>
        <p:spPr bwMode="gray">
          <a:xfrm>
            <a:off x="606678" y="4512618"/>
            <a:ext cx="8105661" cy="201708"/>
          </a:xfrm>
          <a:prstGeom prst="rect">
            <a:avLst/>
          </a:prstGeom>
          <a:ln w="3175">
            <a:noFill/>
          </a:ln>
        </p:spPr>
        <p:txBody>
          <a:bodyPr lIns="0" tIns="0" rIns="0" bIns="0" anchor="t" anchorCtr="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794" b="1">
                <a:solidFill>
                  <a:schemeClr val="bg1">
                    <a:lumMod val="50000"/>
                  </a:schemeClr>
                </a:solidFill>
                <a:latin typeface="Dax Offc Pro" panose="020B0504030101020102" pitchFamily="34" charset="0"/>
                <a:ea typeface="Arial" charset="0"/>
                <a:cs typeface="Arial" charset="0"/>
              </a:rPr>
              <a:t>BMO Employees </a:t>
            </a:r>
            <a:endParaRPr lang="fr-CA" sz="794" b="1">
              <a:solidFill>
                <a:schemeClr val="bg1">
                  <a:lumMod val="50000"/>
                </a:schemeClr>
              </a:solidFill>
              <a:latin typeface="Dax Offc Pro" panose="020B0504030101020102" pitchFamily="34" charset="0"/>
            </a:endParaRPr>
          </a:p>
        </p:txBody>
      </p:sp>
      <p:sp>
        <p:nvSpPr>
          <p:cNvPr id="141" name="Text Placeholder 8">
            <a:extLst>
              <a:ext uri="{FF2B5EF4-FFF2-40B4-BE49-F238E27FC236}">
                <a16:creationId xmlns:a16="http://schemas.microsoft.com/office/drawing/2014/main" id="{4F41172B-0547-5188-5C48-4C427CFDBB91}"/>
              </a:ext>
            </a:extLst>
          </p:cNvPr>
          <p:cNvSpPr txBox="1">
            <a:spLocks/>
          </p:cNvSpPr>
          <p:nvPr userDrawn="1"/>
        </p:nvSpPr>
        <p:spPr bwMode="gray">
          <a:xfrm>
            <a:off x="543327" y="5682829"/>
            <a:ext cx="807334" cy="300683"/>
          </a:xfrm>
          <a:prstGeom prst="rect">
            <a:avLst/>
          </a:prstGeom>
          <a:ln w="3175">
            <a:noFill/>
          </a:ln>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Employee</a:t>
            </a:r>
          </a:p>
        </p:txBody>
      </p:sp>
      <p:sp>
        <p:nvSpPr>
          <p:cNvPr id="142" name="Text Placeholder 11">
            <a:extLst>
              <a:ext uri="{FF2B5EF4-FFF2-40B4-BE49-F238E27FC236}">
                <a16:creationId xmlns:a16="http://schemas.microsoft.com/office/drawing/2014/main" id="{1CF8796E-8558-E6B7-EC0D-1D519B2E6DB0}"/>
              </a:ext>
            </a:extLst>
          </p:cNvPr>
          <p:cNvSpPr txBox="1">
            <a:spLocks/>
          </p:cNvSpPr>
          <p:nvPr userDrawn="1"/>
        </p:nvSpPr>
        <p:spPr bwMode="gray">
          <a:xfrm>
            <a:off x="2566133" y="5682829"/>
            <a:ext cx="807334"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Team</a:t>
            </a:r>
          </a:p>
        </p:txBody>
      </p:sp>
      <p:sp>
        <p:nvSpPr>
          <p:cNvPr id="143" name="Text Placeholder 12">
            <a:extLst>
              <a:ext uri="{FF2B5EF4-FFF2-40B4-BE49-F238E27FC236}">
                <a16:creationId xmlns:a16="http://schemas.microsoft.com/office/drawing/2014/main" id="{8E198C3B-BAFE-0B4D-6BD6-1D0F54DEB614}"/>
              </a:ext>
            </a:extLst>
          </p:cNvPr>
          <p:cNvSpPr txBox="1">
            <a:spLocks/>
          </p:cNvSpPr>
          <p:nvPr userDrawn="1"/>
        </p:nvSpPr>
        <p:spPr bwMode="gray">
          <a:xfrm>
            <a:off x="1550721" y="5688222"/>
            <a:ext cx="807334"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Top performer</a:t>
            </a:r>
          </a:p>
        </p:txBody>
      </p:sp>
      <p:sp>
        <p:nvSpPr>
          <p:cNvPr id="144" name="Text Placeholder 7">
            <a:extLst>
              <a:ext uri="{FF2B5EF4-FFF2-40B4-BE49-F238E27FC236}">
                <a16:creationId xmlns:a16="http://schemas.microsoft.com/office/drawing/2014/main" id="{288E58A1-A271-BF3E-0D6D-38E58FBE3437}"/>
              </a:ext>
            </a:extLst>
          </p:cNvPr>
          <p:cNvSpPr txBox="1">
            <a:spLocks/>
          </p:cNvSpPr>
          <p:nvPr userDrawn="1"/>
        </p:nvSpPr>
        <p:spPr bwMode="gray">
          <a:xfrm>
            <a:off x="3854456" y="1493012"/>
            <a:ext cx="8105661" cy="201708"/>
          </a:xfrm>
          <a:prstGeom prst="rect">
            <a:avLst/>
          </a:prstGeom>
          <a:ln w="3175">
            <a:noFill/>
          </a:ln>
        </p:spPr>
        <p:txBody>
          <a:bodyPr lIns="0" tIns="0" rIns="0" bIns="0" anchor="t" anchorCtr="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794" b="1">
                <a:solidFill>
                  <a:schemeClr val="bg1">
                    <a:lumMod val="50000"/>
                  </a:schemeClr>
                </a:solidFill>
                <a:latin typeface="Dax Offc Pro" panose="020B0504030101020102" pitchFamily="34" charset="0"/>
                <a:ea typeface="Arial" charset="0"/>
                <a:cs typeface="Arial" charset="0"/>
              </a:rPr>
              <a:t>Communication </a:t>
            </a:r>
            <a:endParaRPr lang="fr-CA" sz="794" b="1">
              <a:solidFill>
                <a:schemeClr val="bg1">
                  <a:lumMod val="50000"/>
                </a:schemeClr>
              </a:solidFill>
              <a:latin typeface="Dax Offc Pro" panose="020B0504030101020102" pitchFamily="34" charset="0"/>
            </a:endParaRPr>
          </a:p>
        </p:txBody>
      </p:sp>
      <p:sp>
        <p:nvSpPr>
          <p:cNvPr id="145" name="Text Placeholder 8">
            <a:extLst>
              <a:ext uri="{FF2B5EF4-FFF2-40B4-BE49-F238E27FC236}">
                <a16:creationId xmlns:a16="http://schemas.microsoft.com/office/drawing/2014/main" id="{9DEB68EA-5679-762E-B650-48AF21A216D2}"/>
              </a:ext>
            </a:extLst>
          </p:cNvPr>
          <p:cNvSpPr txBox="1">
            <a:spLocks/>
          </p:cNvSpPr>
          <p:nvPr userDrawn="1"/>
        </p:nvSpPr>
        <p:spPr bwMode="gray">
          <a:xfrm>
            <a:off x="4011143" y="2663858"/>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r>
              <a:rPr lang="en-US" sz="706">
                <a:latin typeface="Dax Offc Pro" panose="020B0504030101020102" pitchFamily="34" charset="0"/>
              </a:rPr>
              <a:t>Accessibility</a:t>
            </a:r>
          </a:p>
        </p:txBody>
      </p:sp>
      <p:sp>
        <p:nvSpPr>
          <p:cNvPr id="146" name="Text Placeholder 9">
            <a:extLst>
              <a:ext uri="{FF2B5EF4-FFF2-40B4-BE49-F238E27FC236}">
                <a16:creationId xmlns:a16="http://schemas.microsoft.com/office/drawing/2014/main" id="{EDCBCBFD-F4D8-2D0A-A424-18F3D08D98C0}"/>
              </a:ext>
            </a:extLst>
          </p:cNvPr>
          <p:cNvSpPr txBox="1">
            <a:spLocks/>
          </p:cNvSpPr>
          <p:nvPr userDrawn="1"/>
        </p:nvSpPr>
        <p:spPr bwMode="gray">
          <a:xfrm>
            <a:off x="5002148" y="2665383"/>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r>
              <a:rPr lang="en-US" sz="706">
                <a:latin typeface="Dax Offc Pro" panose="020B0504030101020102" pitchFamily="34" charset="0"/>
              </a:rPr>
              <a:t>Idea</a:t>
            </a:r>
          </a:p>
        </p:txBody>
      </p:sp>
      <p:sp>
        <p:nvSpPr>
          <p:cNvPr id="147" name="Text Placeholder 11">
            <a:extLst>
              <a:ext uri="{FF2B5EF4-FFF2-40B4-BE49-F238E27FC236}">
                <a16:creationId xmlns:a16="http://schemas.microsoft.com/office/drawing/2014/main" id="{7F638626-CD77-962A-9CCF-7CAA20864E07}"/>
              </a:ext>
            </a:extLst>
          </p:cNvPr>
          <p:cNvSpPr txBox="1">
            <a:spLocks/>
          </p:cNvSpPr>
          <p:nvPr userDrawn="1"/>
        </p:nvSpPr>
        <p:spPr bwMode="gray">
          <a:xfrm>
            <a:off x="5996566" y="2653447"/>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r>
              <a:rPr lang="en-US" sz="706">
                <a:latin typeface="Dax Offc Pro" panose="020B0504030101020102" pitchFamily="34" charset="0"/>
              </a:rPr>
              <a:t>Meetings</a:t>
            </a:r>
          </a:p>
        </p:txBody>
      </p:sp>
      <p:sp>
        <p:nvSpPr>
          <p:cNvPr id="148" name="Text Placeholder 7">
            <a:extLst>
              <a:ext uri="{FF2B5EF4-FFF2-40B4-BE49-F238E27FC236}">
                <a16:creationId xmlns:a16="http://schemas.microsoft.com/office/drawing/2014/main" id="{7ED0A7DC-12D1-3072-6E66-B21A14A2F026}"/>
              </a:ext>
            </a:extLst>
          </p:cNvPr>
          <p:cNvSpPr txBox="1">
            <a:spLocks/>
          </p:cNvSpPr>
          <p:nvPr userDrawn="1"/>
        </p:nvSpPr>
        <p:spPr bwMode="gray">
          <a:xfrm>
            <a:off x="3956903" y="2954961"/>
            <a:ext cx="8105661" cy="201723"/>
          </a:xfrm>
          <a:prstGeom prst="rect">
            <a:avLst/>
          </a:prstGeom>
          <a:ln w="3175">
            <a:noFill/>
          </a:ln>
        </p:spPr>
        <p:txBody>
          <a:bodyPr lIns="0" tIns="0" rIns="0" bIns="0" anchor="t" anchorCtr="0"/>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794" b="1">
                <a:solidFill>
                  <a:schemeClr val="bg1">
                    <a:lumMod val="50000"/>
                  </a:schemeClr>
                </a:solidFill>
                <a:latin typeface="Dax Offc Pro" panose="020B0504030101020102" pitchFamily="34" charset="0"/>
                <a:ea typeface="Arial" charset="0"/>
                <a:cs typeface="Arial" charset="0"/>
              </a:rPr>
              <a:t>Contact Us</a:t>
            </a:r>
            <a:endParaRPr lang="fr-CA" sz="794" b="1">
              <a:solidFill>
                <a:schemeClr val="bg1">
                  <a:lumMod val="50000"/>
                </a:schemeClr>
              </a:solidFill>
              <a:latin typeface="Dax Offc Pro" panose="020B0504030101020102" pitchFamily="34" charset="0"/>
            </a:endParaRPr>
          </a:p>
        </p:txBody>
      </p:sp>
      <p:sp>
        <p:nvSpPr>
          <p:cNvPr id="149" name="Text Placeholder 8">
            <a:extLst>
              <a:ext uri="{FF2B5EF4-FFF2-40B4-BE49-F238E27FC236}">
                <a16:creationId xmlns:a16="http://schemas.microsoft.com/office/drawing/2014/main" id="{D9EABBC0-26EF-82CA-6678-A64EADDE7993}"/>
              </a:ext>
            </a:extLst>
          </p:cNvPr>
          <p:cNvSpPr txBox="1">
            <a:spLocks/>
          </p:cNvSpPr>
          <p:nvPr userDrawn="1"/>
        </p:nvSpPr>
        <p:spPr bwMode="gray">
          <a:xfrm>
            <a:off x="4099418" y="4235892"/>
            <a:ext cx="807334" cy="300683"/>
          </a:xfrm>
          <a:prstGeom prst="rect">
            <a:avLst/>
          </a:prstGeom>
          <a:ln w="3175">
            <a:noFill/>
          </a:ln>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endParaRPr lang="fr-CA" sz="706"/>
          </a:p>
        </p:txBody>
      </p:sp>
      <p:sp>
        <p:nvSpPr>
          <p:cNvPr id="150" name="Text Placeholder 9">
            <a:extLst>
              <a:ext uri="{FF2B5EF4-FFF2-40B4-BE49-F238E27FC236}">
                <a16:creationId xmlns:a16="http://schemas.microsoft.com/office/drawing/2014/main" id="{EE9CB35F-CC94-DD52-064A-60321232AE8D}"/>
              </a:ext>
            </a:extLst>
          </p:cNvPr>
          <p:cNvSpPr txBox="1">
            <a:spLocks/>
          </p:cNvSpPr>
          <p:nvPr userDrawn="1"/>
        </p:nvSpPr>
        <p:spPr bwMode="gray">
          <a:xfrm>
            <a:off x="5112282" y="4235892"/>
            <a:ext cx="807334"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endParaRPr lang="fr-CA" sz="706"/>
          </a:p>
        </p:txBody>
      </p:sp>
      <p:sp>
        <p:nvSpPr>
          <p:cNvPr id="151" name="Text Placeholder 8">
            <a:extLst>
              <a:ext uri="{FF2B5EF4-FFF2-40B4-BE49-F238E27FC236}">
                <a16:creationId xmlns:a16="http://schemas.microsoft.com/office/drawing/2014/main" id="{0958183A-F847-0669-AE52-5EFBC8A91E59}"/>
              </a:ext>
            </a:extLst>
          </p:cNvPr>
          <p:cNvSpPr txBox="1">
            <a:spLocks/>
          </p:cNvSpPr>
          <p:nvPr userDrawn="1"/>
        </p:nvSpPr>
        <p:spPr bwMode="gray">
          <a:xfrm>
            <a:off x="4099418" y="4109826"/>
            <a:ext cx="807334" cy="300683"/>
          </a:xfrm>
          <a:prstGeom prst="rect">
            <a:avLst/>
          </a:prstGeom>
          <a:ln w="3175">
            <a:noFill/>
          </a:ln>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r>
              <a:rPr lang="en-US" sz="706">
                <a:latin typeface="Dax Offc Pro" panose="020B0504030101020102" pitchFamily="34" charset="0"/>
              </a:rPr>
              <a:t>Call Centre</a:t>
            </a:r>
          </a:p>
        </p:txBody>
      </p:sp>
      <p:sp>
        <p:nvSpPr>
          <p:cNvPr id="152" name="Text Placeholder 9">
            <a:extLst>
              <a:ext uri="{FF2B5EF4-FFF2-40B4-BE49-F238E27FC236}">
                <a16:creationId xmlns:a16="http://schemas.microsoft.com/office/drawing/2014/main" id="{37B58E6C-B391-E23F-3CFC-4615700D4902}"/>
              </a:ext>
            </a:extLst>
          </p:cNvPr>
          <p:cNvSpPr txBox="1">
            <a:spLocks/>
          </p:cNvSpPr>
          <p:nvPr userDrawn="1"/>
        </p:nvSpPr>
        <p:spPr bwMode="gray">
          <a:xfrm>
            <a:off x="5112282" y="4109826"/>
            <a:ext cx="807334" cy="30068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r>
              <a:rPr lang="en-US" sz="706">
                <a:latin typeface="Dax Offc Pro" panose="020B0504030101020102" pitchFamily="34" charset="0"/>
              </a:rPr>
              <a:t>Chat</a:t>
            </a:r>
          </a:p>
        </p:txBody>
      </p:sp>
      <p:sp>
        <p:nvSpPr>
          <p:cNvPr id="153" name="Text Placeholder 8">
            <a:extLst>
              <a:ext uri="{FF2B5EF4-FFF2-40B4-BE49-F238E27FC236}">
                <a16:creationId xmlns:a16="http://schemas.microsoft.com/office/drawing/2014/main" id="{DF58C5CF-08B6-EBF3-181B-CB3BED9F41D4}"/>
              </a:ext>
            </a:extLst>
          </p:cNvPr>
          <p:cNvSpPr txBox="1">
            <a:spLocks/>
          </p:cNvSpPr>
          <p:nvPr userDrawn="1"/>
        </p:nvSpPr>
        <p:spPr bwMode="gray">
          <a:xfrm>
            <a:off x="6130259" y="4120761"/>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Email</a:t>
            </a:r>
          </a:p>
        </p:txBody>
      </p:sp>
      <p:sp>
        <p:nvSpPr>
          <p:cNvPr id="154" name="Text Placeholder 7">
            <a:extLst>
              <a:ext uri="{FF2B5EF4-FFF2-40B4-BE49-F238E27FC236}">
                <a16:creationId xmlns:a16="http://schemas.microsoft.com/office/drawing/2014/main" id="{DB6966E0-39F5-85B5-EB43-11C7B9FC5736}"/>
              </a:ext>
            </a:extLst>
          </p:cNvPr>
          <p:cNvSpPr txBox="1">
            <a:spLocks/>
          </p:cNvSpPr>
          <p:nvPr userDrawn="1"/>
        </p:nvSpPr>
        <p:spPr bwMode="gray">
          <a:xfrm>
            <a:off x="3929594" y="4571410"/>
            <a:ext cx="3559832" cy="271414"/>
          </a:xfrm>
          <a:prstGeom prst="rect">
            <a:avLst/>
          </a:prstGeom>
          <a:ln w="3175">
            <a:noFill/>
          </a:ln>
        </p:spPr>
        <p:txBody>
          <a:bodyPr lIns="0" tIns="0" rIns="0" bIns="0" anchor="t" anchorCtr="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fr-CA" sz="794" b="1">
                <a:solidFill>
                  <a:schemeClr val="bg1">
                    <a:lumMod val="50000"/>
                  </a:schemeClr>
                </a:solidFill>
                <a:latin typeface="Dax Offc Pro" panose="020B0504030101020102" pitchFamily="34" charset="0"/>
              </a:rPr>
              <a:t>  </a:t>
            </a:r>
            <a:r>
              <a:rPr lang="en-US" sz="794" b="1">
                <a:solidFill>
                  <a:schemeClr val="bg1">
                    <a:lumMod val="50000"/>
                  </a:schemeClr>
                </a:solidFill>
                <a:latin typeface="Dax Offc Pro" panose="020B0504030101020102" pitchFamily="34" charset="0"/>
                <a:ea typeface="Arial" charset="0"/>
                <a:cs typeface="Arial" charset="0"/>
              </a:rPr>
              <a:t>Money </a:t>
            </a:r>
            <a:endParaRPr lang="fr-CA" sz="794" b="1">
              <a:solidFill>
                <a:schemeClr val="bg1">
                  <a:lumMod val="50000"/>
                </a:schemeClr>
              </a:solidFill>
              <a:latin typeface="Dax Offc Pro" panose="020B0504030101020102" pitchFamily="34" charset="0"/>
            </a:endParaRPr>
          </a:p>
        </p:txBody>
      </p:sp>
      <p:sp>
        <p:nvSpPr>
          <p:cNvPr id="155" name="Text Placeholder 8">
            <a:extLst>
              <a:ext uri="{FF2B5EF4-FFF2-40B4-BE49-F238E27FC236}">
                <a16:creationId xmlns:a16="http://schemas.microsoft.com/office/drawing/2014/main" id="{DB465DE7-4AE6-B0B7-CBD5-052E0132D8E6}"/>
              </a:ext>
            </a:extLst>
          </p:cNvPr>
          <p:cNvSpPr txBox="1">
            <a:spLocks/>
          </p:cNvSpPr>
          <p:nvPr userDrawn="1"/>
        </p:nvSpPr>
        <p:spPr bwMode="gray">
          <a:xfrm>
            <a:off x="4034951" y="5664360"/>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r>
              <a:rPr lang="en-US" sz="706">
                <a:latin typeface="Dax Offc Pro" panose="020B0504030101020102" pitchFamily="34" charset="0"/>
              </a:rPr>
              <a:t>Account</a:t>
            </a:r>
          </a:p>
        </p:txBody>
      </p:sp>
      <p:sp>
        <p:nvSpPr>
          <p:cNvPr id="156" name="Text Placeholder 8">
            <a:extLst>
              <a:ext uri="{FF2B5EF4-FFF2-40B4-BE49-F238E27FC236}">
                <a16:creationId xmlns:a16="http://schemas.microsoft.com/office/drawing/2014/main" id="{127303FB-51F1-E3B1-D470-42C4C6466D7B}"/>
              </a:ext>
            </a:extLst>
          </p:cNvPr>
          <p:cNvSpPr txBox="1">
            <a:spLocks/>
          </p:cNvSpPr>
          <p:nvPr userDrawn="1"/>
        </p:nvSpPr>
        <p:spPr bwMode="gray">
          <a:xfrm>
            <a:off x="5050363" y="5669513"/>
            <a:ext cx="807334" cy="29846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pPr>
            <a:r>
              <a:rPr lang="en-US" sz="706">
                <a:latin typeface="Dax Offc Pro" panose="020B0504030101020102" pitchFamily="34" charset="0"/>
              </a:rPr>
              <a:t>Cash - Dollar</a:t>
            </a:r>
          </a:p>
        </p:txBody>
      </p:sp>
      <p:sp>
        <p:nvSpPr>
          <p:cNvPr id="157" name="Text Placeholder 10">
            <a:extLst>
              <a:ext uri="{FF2B5EF4-FFF2-40B4-BE49-F238E27FC236}">
                <a16:creationId xmlns:a16="http://schemas.microsoft.com/office/drawing/2014/main" id="{F1B91249-0EDD-6755-E3E2-6226C7481256}"/>
              </a:ext>
            </a:extLst>
          </p:cNvPr>
          <p:cNvSpPr txBox="1">
            <a:spLocks/>
          </p:cNvSpPr>
          <p:nvPr userDrawn="1"/>
        </p:nvSpPr>
        <p:spPr bwMode="gray">
          <a:xfrm>
            <a:off x="6012076" y="5690716"/>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618"/>
              </a:lnSpc>
            </a:pPr>
            <a:endParaRPr lang="fr-CA" sz="706"/>
          </a:p>
        </p:txBody>
      </p:sp>
      <p:sp>
        <p:nvSpPr>
          <p:cNvPr id="158" name="Text Placeholder 10">
            <a:extLst>
              <a:ext uri="{FF2B5EF4-FFF2-40B4-BE49-F238E27FC236}">
                <a16:creationId xmlns:a16="http://schemas.microsoft.com/office/drawing/2014/main" id="{E163625A-3282-FED3-15F6-29085284EED4}"/>
              </a:ext>
            </a:extLst>
          </p:cNvPr>
          <p:cNvSpPr txBox="1">
            <a:spLocks/>
          </p:cNvSpPr>
          <p:nvPr userDrawn="1"/>
        </p:nvSpPr>
        <p:spPr bwMode="gray">
          <a:xfrm>
            <a:off x="5919616" y="5690716"/>
            <a:ext cx="1119357"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618"/>
              </a:lnSpc>
            </a:pPr>
            <a:r>
              <a:rPr lang="en-US" sz="706">
                <a:latin typeface="Dax Offc Pro" panose="020B0504030101020102" pitchFamily="34" charset="0"/>
              </a:rPr>
              <a:t>Market opportunity - Dollar</a:t>
            </a:r>
          </a:p>
        </p:txBody>
      </p:sp>
      <p:sp>
        <p:nvSpPr>
          <p:cNvPr id="159" name="Text Placeholder 7">
            <a:extLst>
              <a:ext uri="{FF2B5EF4-FFF2-40B4-BE49-F238E27FC236}">
                <a16:creationId xmlns:a16="http://schemas.microsoft.com/office/drawing/2014/main" id="{89E21638-B97C-95BE-7C9B-DAEEE69C9134}"/>
              </a:ext>
            </a:extLst>
          </p:cNvPr>
          <p:cNvSpPr txBox="1">
            <a:spLocks/>
          </p:cNvSpPr>
          <p:nvPr userDrawn="1"/>
        </p:nvSpPr>
        <p:spPr>
          <a:xfrm>
            <a:off x="7717068" y="1504274"/>
            <a:ext cx="8105661" cy="201723"/>
          </a:xfrm>
          <a:prstGeom prst="rect">
            <a:avLst/>
          </a:prstGeom>
          <a:ln w="3175">
            <a:noFill/>
          </a:ln>
        </p:spPr>
        <p:txBody>
          <a:bodyPr lIns="0" tIns="0" rIns="0" bIns="0" anchor="t" anchorCtr="0"/>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794" b="1">
                <a:solidFill>
                  <a:schemeClr val="bg1">
                    <a:lumMod val="50000"/>
                  </a:schemeClr>
                </a:solidFill>
                <a:latin typeface="Dax Offc Pro" panose="020B0504030101020102" pitchFamily="34" charset="0"/>
                <a:ea typeface="Arial" charset="0"/>
                <a:cs typeface="Arial" charset="0"/>
              </a:rPr>
              <a:t>Security / </a:t>
            </a:r>
            <a:r>
              <a:rPr lang="fr-CA" sz="794" b="1">
                <a:solidFill>
                  <a:schemeClr val="bg1">
                    <a:lumMod val="50000"/>
                  </a:schemeClr>
                </a:solidFill>
                <a:latin typeface="Dax Offc Pro" panose="020B0504030101020102" pitchFamily="34" charset="0"/>
              </a:rPr>
              <a:t>Sécurité</a:t>
            </a:r>
            <a:endParaRPr lang="fr-CA" sz="794">
              <a:solidFill>
                <a:schemeClr val="bg1">
                  <a:lumMod val="50000"/>
                </a:schemeClr>
              </a:solidFill>
              <a:latin typeface="Dax Offc Pro" panose="020B0504030101020102" pitchFamily="34" charset="0"/>
              <a:ea typeface="Arial" charset="0"/>
              <a:cs typeface="Arial" charset="0"/>
            </a:endParaRPr>
          </a:p>
        </p:txBody>
      </p:sp>
      <p:sp>
        <p:nvSpPr>
          <p:cNvPr id="160" name="Text Placeholder 8">
            <a:extLst>
              <a:ext uri="{FF2B5EF4-FFF2-40B4-BE49-F238E27FC236}">
                <a16:creationId xmlns:a16="http://schemas.microsoft.com/office/drawing/2014/main" id="{514F2580-2701-D1E5-FBA0-E27314D467CF}"/>
              </a:ext>
            </a:extLst>
          </p:cNvPr>
          <p:cNvSpPr txBox="1">
            <a:spLocks/>
          </p:cNvSpPr>
          <p:nvPr userDrawn="1"/>
        </p:nvSpPr>
        <p:spPr bwMode="gray">
          <a:xfrm>
            <a:off x="7559848" y="2652895"/>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ct val="90000"/>
              </a:lnSpc>
              <a:spcBef>
                <a:spcPts val="0"/>
              </a:spcBef>
            </a:pPr>
            <a:r>
              <a:rPr lang="en-US" sz="706">
                <a:latin typeface="Dax Offc Pro" panose="020B0504030101020102" pitchFamily="34" charset="0"/>
              </a:rPr>
              <a:t>Error</a:t>
            </a:r>
          </a:p>
        </p:txBody>
      </p:sp>
      <p:sp>
        <p:nvSpPr>
          <p:cNvPr id="161" name="Text Placeholder 11">
            <a:extLst>
              <a:ext uri="{FF2B5EF4-FFF2-40B4-BE49-F238E27FC236}">
                <a16:creationId xmlns:a16="http://schemas.microsoft.com/office/drawing/2014/main" id="{2978052C-C794-FD0C-D2E3-EA6198CF6996}"/>
              </a:ext>
            </a:extLst>
          </p:cNvPr>
          <p:cNvSpPr txBox="1">
            <a:spLocks/>
          </p:cNvSpPr>
          <p:nvPr userDrawn="1"/>
        </p:nvSpPr>
        <p:spPr bwMode="gray">
          <a:xfrm>
            <a:off x="8519501" y="2633764"/>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ct val="90000"/>
              </a:lnSpc>
              <a:spcBef>
                <a:spcPts val="0"/>
              </a:spcBef>
            </a:pPr>
            <a:r>
              <a:rPr lang="en-US" sz="706">
                <a:latin typeface="Dax Offc Pro" panose="020B0504030101020102" pitchFamily="34" charset="0"/>
              </a:rPr>
              <a:t>Security</a:t>
            </a:r>
          </a:p>
        </p:txBody>
      </p:sp>
      <p:sp>
        <p:nvSpPr>
          <p:cNvPr id="162" name="Text Placeholder 11">
            <a:extLst>
              <a:ext uri="{FF2B5EF4-FFF2-40B4-BE49-F238E27FC236}">
                <a16:creationId xmlns:a16="http://schemas.microsoft.com/office/drawing/2014/main" id="{D62C6386-5A28-535D-0D29-98A9A9C95B94}"/>
              </a:ext>
            </a:extLst>
          </p:cNvPr>
          <p:cNvSpPr txBox="1">
            <a:spLocks/>
          </p:cNvSpPr>
          <p:nvPr userDrawn="1"/>
        </p:nvSpPr>
        <p:spPr bwMode="gray">
          <a:xfrm>
            <a:off x="9557679" y="2646929"/>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ct val="90000"/>
              </a:lnSpc>
              <a:spcBef>
                <a:spcPts val="0"/>
              </a:spcBef>
            </a:pPr>
            <a:r>
              <a:rPr lang="en-US" sz="706">
                <a:latin typeface="Dax Offc Pro" panose="020B0504030101020102" pitchFamily="34" charset="0"/>
              </a:rPr>
              <a:t>Confidential </a:t>
            </a:r>
          </a:p>
        </p:txBody>
      </p:sp>
      <p:sp>
        <p:nvSpPr>
          <p:cNvPr id="163" name="Text Placeholder 7">
            <a:extLst>
              <a:ext uri="{FF2B5EF4-FFF2-40B4-BE49-F238E27FC236}">
                <a16:creationId xmlns:a16="http://schemas.microsoft.com/office/drawing/2014/main" id="{16831087-F256-ACE0-98BF-627E86303E72}"/>
              </a:ext>
            </a:extLst>
          </p:cNvPr>
          <p:cNvSpPr txBox="1">
            <a:spLocks/>
          </p:cNvSpPr>
          <p:nvPr userDrawn="1"/>
        </p:nvSpPr>
        <p:spPr>
          <a:xfrm>
            <a:off x="7673920" y="3130110"/>
            <a:ext cx="3784696" cy="156052"/>
          </a:xfrm>
          <a:prstGeom prst="rect">
            <a:avLst/>
          </a:prstGeom>
          <a:ln w="3175">
            <a:noFill/>
          </a:ln>
        </p:spPr>
        <p:txBody>
          <a:bodyPr lIns="0" tIns="0" rIns="0" bIns="0" anchor="t" anchorCtr="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794" b="1">
                <a:solidFill>
                  <a:schemeClr val="bg1">
                    <a:lumMod val="50000"/>
                  </a:schemeClr>
                </a:solidFill>
                <a:latin typeface="Arial" charset="0"/>
                <a:ea typeface="Arial" charset="0"/>
                <a:cs typeface="Arial" charset="0"/>
              </a:rPr>
              <a:t>Social Media</a:t>
            </a:r>
            <a:r>
              <a:rPr lang="en-US" sz="794">
                <a:solidFill>
                  <a:schemeClr val="bg1">
                    <a:lumMod val="50000"/>
                  </a:schemeClr>
                </a:solidFill>
                <a:latin typeface="Arial" charset="0"/>
                <a:ea typeface="Arial" charset="0"/>
                <a:cs typeface="Arial" charset="0"/>
              </a:rPr>
              <a:t> / </a:t>
            </a:r>
            <a:r>
              <a:rPr lang="fr-CA" sz="794" b="1">
                <a:solidFill>
                  <a:schemeClr val="bg1">
                    <a:lumMod val="50000"/>
                  </a:schemeClr>
                </a:solidFill>
                <a:latin typeface="Arial" charset="0"/>
              </a:rPr>
              <a:t>Médias sociaux</a:t>
            </a:r>
            <a:endParaRPr lang="fr-CA" sz="794">
              <a:solidFill>
                <a:schemeClr val="bg1">
                  <a:lumMod val="50000"/>
                </a:schemeClr>
              </a:solidFill>
              <a:latin typeface="Arial" charset="0"/>
              <a:ea typeface="Arial" charset="0"/>
              <a:cs typeface="Arial" charset="0"/>
            </a:endParaRPr>
          </a:p>
        </p:txBody>
      </p:sp>
      <p:sp>
        <p:nvSpPr>
          <p:cNvPr id="164" name="Text Placeholder 8">
            <a:extLst>
              <a:ext uri="{FF2B5EF4-FFF2-40B4-BE49-F238E27FC236}">
                <a16:creationId xmlns:a16="http://schemas.microsoft.com/office/drawing/2014/main" id="{6630FBB6-06A8-026F-C9C0-A62302A04FAD}"/>
              </a:ext>
            </a:extLst>
          </p:cNvPr>
          <p:cNvSpPr txBox="1">
            <a:spLocks/>
          </p:cNvSpPr>
          <p:nvPr userDrawn="1"/>
        </p:nvSpPr>
        <p:spPr bwMode="gray">
          <a:xfrm>
            <a:off x="7538109" y="3949940"/>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Facebook</a:t>
            </a:r>
          </a:p>
        </p:txBody>
      </p:sp>
      <p:sp>
        <p:nvSpPr>
          <p:cNvPr id="165" name="Text Placeholder 10">
            <a:extLst>
              <a:ext uri="{FF2B5EF4-FFF2-40B4-BE49-F238E27FC236}">
                <a16:creationId xmlns:a16="http://schemas.microsoft.com/office/drawing/2014/main" id="{F4846CEA-9668-C4CB-4855-8FA7E91E3D30}"/>
              </a:ext>
            </a:extLst>
          </p:cNvPr>
          <p:cNvSpPr txBox="1">
            <a:spLocks/>
          </p:cNvSpPr>
          <p:nvPr userDrawn="1"/>
        </p:nvSpPr>
        <p:spPr bwMode="gray">
          <a:xfrm>
            <a:off x="7557779" y="4928910"/>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LinkedIn</a:t>
            </a:r>
          </a:p>
        </p:txBody>
      </p:sp>
      <p:sp>
        <p:nvSpPr>
          <p:cNvPr id="166" name="Text Placeholder 11">
            <a:extLst>
              <a:ext uri="{FF2B5EF4-FFF2-40B4-BE49-F238E27FC236}">
                <a16:creationId xmlns:a16="http://schemas.microsoft.com/office/drawing/2014/main" id="{3E83FD7E-A819-0BC5-3ECB-6365263C6DDD}"/>
              </a:ext>
            </a:extLst>
          </p:cNvPr>
          <p:cNvSpPr txBox="1">
            <a:spLocks/>
          </p:cNvSpPr>
          <p:nvPr userDrawn="1"/>
        </p:nvSpPr>
        <p:spPr bwMode="gray">
          <a:xfrm>
            <a:off x="8571948" y="4928910"/>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Messenger</a:t>
            </a:r>
          </a:p>
        </p:txBody>
      </p:sp>
      <p:sp>
        <p:nvSpPr>
          <p:cNvPr id="167" name="Text Placeholder 12">
            <a:extLst>
              <a:ext uri="{FF2B5EF4-FFF2-40B4-BE49-F238E27FC236}">
                <a16:creationId xmlns:a16="http://schemas.microsoft.com/office/drawing/2014/main" id="{0694C4DE-8671-F8F2-D0F8-4D59D02D34EE}"/>
              </a:ext>
            </a:extLst>
          </p:cNvPr>
          <p:cNvSpPr txBox="1">
            <a:spLocks/>
          </p:cNvSpPr>
          <p:nvPr userDrawn="1"/>
        </p:nvSpPr>
        <p:spPr bwMode="gray">
          <a:xfrm>
            <a:off x="9566268" y="4927202"/>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Outlook</a:t>
            </a:r>
          </a:p>
        </p:txBody>
      </p:sp>
      <p:sp>
        <p:nvSpPr>
          <p:cNvPr id="168" name="Text Placeholder 12">
            <a:extLst>
              <a:ext uri="{FF2B5EF4-FFF2-40B4-BE49-F238E27FC236}">
                <a16:creationId xmlns:a16="http://schemas.microsoft.com/office/drawing/2014/main" id="{CA4637FE-A66A-A319-4073-D4E336AE02AF}"/>
              </a:ext>
            </a:extLst>
          </p:cNvPr>
          <p:cNvSpPr txBox="1">
            <a:spLocks/>
          </p:cNvSpPr>
          <p:nvPr userDrawn="1"/>
        </p:nvSpPr>
        <p:spPr bwMode="gray">
          <a:xfrm>
            <a:off x="7589794" y="5847011"/>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RSS Feed</a:t>
            </a:r>
          </a:p>
        </p:txBody>
      </p:sp>
      <p:sp>
        <p:nvSpPr>
          <p:cNvPr id="169" name="Text Placeholder 12">
            <a:extLst>
              <a:ext uri="{FF2B5EF4-FFF2-40B4-BE49-F238E27FC236}">
                <a16:creationId xmlns:a16="http://schemas.microsoft.com/office/drawing/2014/main" id="{C898CC9D-E03A-2869-425F-CAD63001A0D5}"/>
              </a:ext>
            </a:extLst>
          </p:cNvPr>
          <p:cNvSpPr txBox="1">
            <a:spLocks/>
          </p:cNvSpPr>
          <p:nvPr userDrawn="1"/>
        </p:nvSpPr>
        <p:spPr bwMode="gray">
          <a:xfrm>
            <a:off x="8603962" y="5847011"/>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Twitter</a:t>
            </a:r>
          </a:p>
        </p:txBody>
      </p:sp>
      <p:sp>
        <p:nvSpPr>
          <p:cNvPr id="170" name="Text Placeholder 8">
            <a:extLst>
              <a:ext uri="{FF2B5EF4-FFF2-40B4-BE49-F238E27FC236}">
                <a16:creationId xmlns:a16="http://schemas.microsoft.com/office/drawing/2014/main" id="{FFBB2B2E-B244-34FF-ACF0-37D53709A486}"/>
              </a:ext>
            </a:extLst>
          </p:cNvPr>
          <p:cNvSpPr txBox="1">
            <a:spLocks/>
          </p:cNvSpPr>
          <p:nvPr userDrawn="1"/>
        </p:nvSpPr>
        <p:spPr bwMode="gray">
          <a:xfrm>
            <a:off x="8552278" y="3949940"/>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Google</a:t>
            </a:r>
          </a:p>
        </p:txBody>
      </p:sp>
      <p:sp>
        <p:nvSpPr>
          <p:cNvPr id="171" name="Text Placeholder 8">
            <a:extLst>
              <a:ext uri="{FF2B5EF4-FFF2-40B4-BE49-F238E27FC236}">
                <a16:creationId xmlns:a16="http://schemas.microsoft.com/office/drawing/2014/main" id="{B5D73AB5-5497-1E1C-1984-A9B78306DA55}"/>
              </a:ext>
            </a:extLst>
          </p:cNvPr>
          <p:cNvSpPr txBox="1">
            <a:spLocks/>
          </p:cNvSpPr>
          <p:nvPr userDrawn="1"/>
        </p:nvSpPr>
        <p:spPr bwMode="gray">
          <a:xfrm>
            <a:off x="9563647" y="3941847"/>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Instagram</a:t>
            </a:r>
          </a:p>
        </p:txBody>
      </p:sp>
      <p:sp>
        <p:nvSpPr>
          <p:cNvPr id="172" name="Text Placeholder 12">
            <a:extLst>
              <a:ext uri="{FF2B5EF4-FFF2-40B4-BE49-F238E27FC236}">
                <a16:creationId xmlns:a16="http://schemas.microsoft.com/office/drawing/2014/main" id="{0B94433D-5D4D-FD0E-2445-7C140463F4AA}"/>
              </a:ext>
            </a:extLst>
          </p:cNvPr>
          <p:cNvSpPr txBox="1">
            <a:spLocks/>
          </p:cNvSpPr>
          <p:nvPr userDrawn="1"/>
        </p:nvSpPr>
        <p:spPr bwMode="gray">
          <a:xfrm>
            <a:off x="9578894" y="5847011"/>
            <a:ext cx="807334" cy="294903"/>
          </a:xfrm>
          <a:prstGeom prst="rect">
            <a:avLst/>
          </a:prstGeom>
        </p:spPr>
        <p:txBody>
          <a:bodyPr lIns="0" tIns="0" rIns="0" bIns="0"/>
          <a:lstStyle>
            <a:lvl1pPr marL="0" indent="0" algn="l" defTabSz="777240" rtl="0" eaLnBrk="1" latinLnBrk="0" hangingPunct="1">
              <a:lnSpc>
                <a:spcPts val="1400"/>
              </a:lnSpc>
              <a:spcBef>
                <a:spcPts val="900"/>
              </a:spcBef>
              <a:buFont typeface="Arial" panose="020B0604020202020204" pitchFamily="34" charset="0"/>
              <a:buNone/>
              <a:defRPr sz="900" b="0" i="0" kern="1200">
                <a:solidFill>
                  <a:schemeClr val="tx1"/>
                </a:solidFill>
                <a:latin typeface="Arial" charset="0"/>
                <a:ea typeface="Arial" charset="0"/>
                <a:cs typeface="Arial" charset="0"/>
              </a:defRPr>
            </a:lvl1pPr>
            <a:lvl2pPr marL="0" indent="0" algn="l" defTabSz="777240" rtl="0" eaLnBrk="1" latinLnBrk="0" hangingPunct="1">
              <a:lnSpc>
                <a:spcPts val="1200"/>
              </a:lnSpc>
              <a:spcBef>
                <a:spcPts val="0"/>
              </a:spcBef>
              <a:buFont typeface="Arial" panose="020B0604020202020204" pitchFamily="34" charset="0"/>
              <a:buNone/>
              <a:defRPr sz="900" b="0" i="1" kern="1200">
                <a:solidFill>
                  <a:schemeClr val="tx1"/>
                </a:solidFill>
                <a:latin typeface="Arial" charset="0"/>
                <a:ea typeface="Arial" charset="0"/>
                <a:cs typeface="Arial" charset="0"/>
              </a:defRPr>
            </a:lvl2pPr>
            <a:lvl3pPr marL="0" indent="-109728" algn="l" defTabSz="777240" rtl="0" eaLnBrk="1" latinLnBrk="0" hangingPunct="1">
              <a:lnSpc>
                <a:spcPts val="1200"/>
              </a:lnSpc>
              <a:spcBef>
                <a:spcPts val="300"/>
              </a:spcBef>
              <a:buFont typeface="Arial" panose="020B0604020202020204" pitchFamily="34" charset="0"/>
              <a:buChar char="•"/>
              <a:defRPr sz="900" kern="1200">
                <a:solidFill>
                  <a:schemeClr val="tx1"/>
                </a:solidFill>
                <a:latin typeface="Arial" charset="0"/>
                <a:ea typeface="Arial" charset="0"/>
                <a:cs typeface="Arial" charset="0"/>
              </a:defRPr>
            </a:lvl3pPr>
            <a:lvl4pPr marL="109728" indent="109728" algn="l" defTabSz="777240" rtl="0" eaLnBrk="1" latinLnBrk="0" hangingPunct="1">
              <a:lnSpc>
                <a:spcPts val="1200"/>
              </a:lnSpc>
              <a:spcBef>
                <a:spcPts val="0"/>
              </a:spcBef>
              <a:buFont typeface="LucidaGrande" charset="0"/>
              <a:buChar char="-"/>
              <a:defRPr sz="900" kern="1200">
                <a:solidFill>
                  <a:schemeClr val="tx1"/>
                </a:solidFill>
                <a:latin typeface="Arial" charset="0"/>
                <a:ea typeface="Arial" charset="0"/>
                <a:cs typeface="Arial" charset="0"/>
              </a:defRPr>
            </a:lvl4pPr>
            <a:lvl5pPr marL="1748790" indent="-194310" algn="l" defTabSz="777240" rtl="0" eaLnBrk="1" latinLnBrk="0" hangingPunct="1">
              <a:lnSpc>
                <a:spcPct val="90000"/>
              </a:lnSpc>
              <a:spcBef>
                <a:spcPts val="425"/>
              </a:spcBef>
              <a:buFont typeface="Arial" panose="020B0604020202020204" pitchFamily="34" charset="0"/>
              <a:buChar char="•"/>
              <a:defRPr sz="900" kern="1200">
                <a:solidFill>
                  <a:schemeClr val="tx1"/>
                </a:solidFill>
                <a:latin typeface="Arial" charset="0"/>
                <a:ea typeface="Arial" charset="0"/>
                <a:cs typeface="Arial"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ts val="794"/>
              </a:lnSpc>
              <a:spcBef>
                <a:spcPts val="0"/>
              </a:spcBef>
            </a:pPr>
            <a:r>
              <a:rPr lang="en-US" sz="706">
                <a:latin typeface="Dax Offc Pro" panose="020B0504030101020102" pitchFamily="34" charset="0"/>
              </a:rPr>
              <a:t>YouTube</a:t>
            </a:r>
          </a:p>
        </p:txBody>
      </p:sp>
      <p:sp>
        <p:nvSpPr>
          <p:cNvPr id="173" name="TextBox 172">
            <a:extLst>
              <a:ext uri="{FF2B5EF4-FFF2-40B4-BE49-F238E27FC236}">
                <a16:creationId xmlns:a16="http://schemas.microsoft.com/office/drawing/2014/main" id="{8BA2B21A-D7A1-0D35-29DC-23B403CEFEAB}"/>
              </a:ext>
            </a:extLst>
          </p:cNvPr>
          <p:cNvSpPr txBox="1"/>
          <p:nvPr userDrawn="1"/>
        </p:nvSpPr>
        <p:spPr bwMode="gray">
          <a:xfrm>
            <a:off x="524908" y="730891"/>
            <a:ext cx="7934036" cy="430887"/>
          </a:xfrm>
          <a:prstGeom prst="rect">
            <a:avLst/>
          </a:prstGeom>
          <a:noFill/>
        </p:spPr>
        <p:txBody>
          <a:bodyPr wrap="square">
            <a:spAutoFit/>
          </a:bodyPr>
          <a:lstStyle/>
          <a:p>
            <a:r>
              <a:rPr lang="en-CA" sz="2200" b="1" u="sng">
                <a:solidFill>
                  <a:srgbClr val="0079C1"/>
                </a:solidFill>
                <a:latin typeface="Dax Offc Pro" panose="020B0504030101020102" pitchFamily="34" charset="0"/>
                <a:hlinkClick r:id="rId2">
                  <a:extLst>
                    <a:ext uri="{A12FA001-AC4F-418D-AE19-62706E023703}">
                      <ahyp:hlinkClr xmlns:ahyp="http://schemas.microsoft.com/office/drawing/2018/hyperlinkcolor" val="tx"/>
                    </a:ext>
                  </a:extLst>
                </a:hlinkClick>
              </a:rPr>
              <a:t>Link to Icon Library</a:t>
            </a:r>
            <a:endParaRPr lang="en-CA" sz="2200" b="1" u="sng">
              <a:solidFill>
                <a:srgbClr val="0079C1"/>
              </a:solidFill>
              <a:latin typeface="Dax Offc Pro" panose="020B0504030101020102" pitchFamily="34" charset="0"/>
            </a:endParaRPr>
          </a:p>
        </p:txBody>
      </p:sp>
      <p:grpSp>
        <p:nvGrpSpPr>
          <p:cNvPr id="174" name="Group 4">
            <a:extLst>
              <a:ext uri="{FF2B5EF4-FFF2-40B4-BE49-F238E27FC236}">
                <a16:creationId xmlns:a16="http://schemas.microsoft.com/office/drawing/2014/main" id="{EBC9B0F7-1FB3-EB7A-2FE8-03A44C9F0C1C}"/>
              </a:ext>
            </a:extLst>
          </p:cNvPr>
          <p:cNvGrpSpPr>
            <a:grpSpLocks noChangeAspect="1"/>
          </p:cNvGrpSpPr>
          <p:nvPr userDrawn="1"/>
        </p:nvGrpSpPr>
        <p:grpSpPr bwMode="gray">
          <a:xfrm>
            <a:off x="757467" y="1912250"/>
            <a:ext cx="412750" cy="409575"/>
            <a:chOff x="780" y="1061"/>
            <a:chExt cx="260" cy="258"/>
          </a:xfrm>
        </p:grpSpPr>
        <p:sp>
          <p:nvSpPr>
            <p:cNvPr id="175" name="Freeform 6">
              <a:extLst>
                <a:ext uri="{FF2B5EF4-FFF2-40B4-BE49-F238E27FC236}">
                  <a16:creationId xmlns:a16="http://schemas.microsoft.com/office/drawing/2014/main" id="{91E355CC-BE0D-0D63-CAE4-1381FEAB399E}"/>
                </a:ext>
              </a:extLst>
            </p:cNvPr>
            <p:cNvSpPr>
              <a:spLocks/>
            </p:cNvSpPr>
            <p:nvPr/>
          </p:nvSpPr>
          <p:spPr bwMode="gray">
            <a:xfrm>
              <a:off x="780" y="1061"/>
              <a:ext cx="260" cy="71"/>
            </a:xfrm>
            <a:custGeom>
              <a:avLst/>
              <a:gdLst>
                <a:gd name="T0" fmla="*/ 476 w 485"/>
                <a:gd name="T1" fmla="*/ 131 h 131"/>
                <a:gd name="T2" fmla="*/ 476 w 485"/>
                <a:gd name="T3" fmla="*/ 131 h 131"/>
                <a:gd name="T4" fmla="*/ 9 w 485"/>
                <a:gd name="T5" fmla="*/ 131 h 131"/>
                <a:gd name="T6" fmla="*/ 5 w 485"/>
                <a:gd name="T7" fmla="*/ 121 h 131"/>
                <a:gd name="T8" fmla="*/ 237 w 485"/>
                <a:gd name="T9" fmla="*/ 1 h 131"/>
                <a:gd name="T10" fmla="*/ 244 w 485"/>
                <a:gd name="T11" fmla="*/ 1 h 131"/>
                <a:gd name="T12" fmla="*/ 479 w 485"/>
                <a:gd name="T13" fmla="*/ 121 h 131"/>
                <a:gd name="T14" fmla="*/ 476 w 485"/>
                <a:gd name="T15" fmla="*/ 131 h 131"/>
                <a:gd name="T16" fmla="*/ 476 w 48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31">
                  <a:moveTo>
                    <a:pt x="476" y="131"/>
                  </a:moveTo>
                  <a:lnTo>
                    <a:pt x="476" y="131"/>
                  </a:lnTo>
                  <a:lnTo>
                    <a:pt x="9" y="131"/>
                  </a:lnTo>
                  <a:cubicBezTo>
                    <a:pt x="2" y="131"/>
                    <a:pt x="0" y="124"/>
                    <a:pt x="5" y="121"/>
                  </a:cubicBezTo>
                  <a:lnTo>
                    <a:pt x="237" y="1"/>
                  </a:lnTo>
                  <a:cubicBezTo>
                    <a:pt x="240" y="0"/>
                    <a:pt x="242" y="0"/>
                    <a:pt x="244" y="1"/>
                  </a:cubicBezTo>
                  <a:lnTo>
                    <a:pt x="479" y="121"/>
                  </a:lnTo>
                  <a:cubicBezTo>
                    <a:pt x="485" y="124"/>
                    <a:pt x="482" y="131"/>
                    <a:pt x="476" y="131"/>
                  </a:cubicBezTo>
                  <a:lnTo>
                    <a:pt x="476" y="131"/>
                  </a:lnTo>
                  <a:close/>
                </a:path>
              </a:pathLst>
            </a:custGeom>
            <a:noFill/>
            <a:ln w="22225" cap="flat">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6" name="Freeform 7">
              <a:extLst>
                <a:ext uri="{FF2B5EF4-FFF2-40B4-BE49-F238E27FC236}">
                  <a16:creationId xmlns:a16="http://schemas.microsoft.com/office/drawing/2014/main" id="{A0C3D9D6-7BF6-E8EC-CE4E-78EB34EBBC03}"/>
                </a:ext>
              </a:extLst>
            </p:cNvPr>
            <p:cNvSpPr>
              <a:spLocks noEditPoints="1"/>
            </p:cNvSpPr>
            <p:nvPr/>
          </p:nvSpPr>
          <p:spPr bwMode="gray">
            <a:xfrm>
              <a:off x="782" y="1161"/>
              <a:ext cx="254" cy="158"/>
            </a:xfrm>
            <a:custGeom>
              <a:avLst/>
              <a:gdLst>
                <a:gd name="T0" fmla="*/ 0 w 474"/>
                <a:gd name="T1" fmla="*/ 295 h 295"/>
                <a:gd name="T2" fmla="*/ 0 w 474"/>
                <a:gd name="T3" fmla="*/ 295 h 295"/>
                <a:gd name="T4" fmla="*/ 474 w 474"/>
                <a:gd name="T5" fmla="*/ 295 h 295"/>
                <a:gd name="T6" fmla="*/ 0 w 474"/>
                <a:gd name="T7" fmla="*/ 236 h 295"/>
                <a:gd name="T8" fmla="*/ 0 w 474"/>
                <a:gd name="T9" fmla="*/ 236 h 295"/>
                <a:gd name="T10" fmla="*/ 474 w 474"/>
                <a:gd name="T11" fmla="*/ 236 h 295"/>
                <a:gd name="T12" fmla="*/ 0 w 474"/>
                <a:gd name="T13" fmla="*/ 0 h 295"/>
                <a:gd name="T14" fmla="*/ 0 w 474"/>
                <a:gd name="T15" fmla="*/ 0 h 295"/>
                <a:gd name="T16" fmla="*/ 474 w 474"/>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295">
                  <a:moveTo>
                    <a:pt x="0" y="295"/>
                  </a:moveTo>
                  <a:lnTo>
                    <a:pt x="0" y="295"/>
                  </a:lnTo>
                  <a:lnTo>
                    <a:pt x="474" y="295"/>
                  </a:lnTo>
                  <a:moveTo>
                    <a:pt x="0" y="236"/>
                  </a:moveTo>
                  <a:lnTo>
                    <a:pt x="0" y="236"/>
                  </a:lnTo>
                  <a:lnTo>
                    <a:pt x="474" y="236"/>
                  </a:lnTo>
                  <a:moveTo>
                    <a:pt x="0" y="0"/>
                  </a:moveTo>
                  <a:lnTo>
                    <a:pt x="0" y="0"/>
                  </a:lnTo>
                  <a:lnTo>
                    <a:pt x="474" y="0"/>
                  </a:lnTo>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7" name="Freeform 8">
              <a:extLst>
                <a:ext uri="{FF2B5EF4-FFF2-40B4-BE49-F238E27FC236}">
                  <a16:creationId xmlns:a16="http://schemas.microsoft.com/office/drawing/2014/main" id="{31B306A7-AA98-9335-78C5-DDF31334BA72}"/>
                </a:ext>
              </a:extLst>
            </p:cNvPr>
            <p:cNvSpPr>
              <a:spLocks noEditPoints="1"/>
            </p:cNvSpPr>
            <p:nvPr/>
          </p:nvSpPr>
          <p:spPr bwMode="gray">
            <a:xfrm>
              <a:off x="809" y="1162"/>
              <a:ext cx="198" cy="123"/>
            </a:xfrm>
            <a:custGeom>
              <a:avLst/>
              <a:gdLst>
                <a:gd name="T0" fmla="*/ 0 w 371"/>
                <a:gd name="T1" fmla="*/ 0 h 230"/>
                <a:gd name="T2" fmla="*/ 0 w 371"/>
                <a:gd name="T3" fmla="*/ 0 h 230"/>
                <a:gd name="T4" fmla="*/ 0 w 371"/>
                <a:gd name="T5" fmla="*/ 230 h 230"/>
                <a:gd name="T6" fmla="*/ 66 w 371"/>
                <a:gd name="T7" fmla="*/ 0 h 230"/>
                <a:gd name="T8" fmla="*/ 66 w 371"/>
                <a:gd name="T9" fmla="*/ 0 h 230"/>
                <a:gd name="T10" fmla="*/ 66 w 371"/>
                <a:gd name="T11" fmla="*/ 230 h 230"/>
                <a:gd name="T12" fmla="*/ 153 w 371"/>
                <a:gd name="T13" fmla="*/ 0 h 230"/>
                <a:gd name="T14" fmla="*/ 153 w 371"/>
                <a:gd name="T15" fmla="*/ 0 h 230"/>
                <a:gd name="T16" fmla="*/ 153 w 371"/>
                <a:gd name="T17" fmla="*/ 230 h 230"/>
                <a:gd name="T18" fmla="*/ 219 w 371"/>
                <a:gd name="T19" fmla="*/ 0 h 230"/>
                <a:gd name="T20" fmla="*/ 219 w 371"/>
                <a:gd name="T21" fmla="*/ 0 h 230"/>
                <a:gd name="T22" fmla="*/ 219 w 371"/>
                <a:gd name="T23" fmla="*/ 230 h 230"/>
                <a:gd name="T24" fmla="*/ 306 w 371"/>
                <a:gd name="T25" fmla="*/ 0 h 230"/>
                <a:gd name="T26" fmla="*/ 306 w 371"/>
                <a:gd name="T27" fmla="*/ 0 h 230"/>
                <a:gd name="T28" fmla="*/ 306 w 371"/>
                <a:gd name="T29" fmla="*/ 230 h 230"/>
                <a:gd name="T30" fmla="*/ 371 w 371"/>
                <a:gd name="T31" fmla="*/ 0 h 230"/>
                <a:gd name="T32" fmla="*/ 371 w 371"/>
                <a:gd name="T33" fmla="*/ 0 h 230"/>
                <a:gd name="T34" fmla="*/ 371 w 371"/>
                <a:gd name="T3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230">
                  <a:moveTo>
                    <a:pt x="0" y="0"/>
                  </a:moveTo>
                  <a:lnTo>
                    <a:pt x="0" y="0"/>
                  </a:lnTo>
                  <a:lnTo>
                    <a:pt x="0" y="230"/>
                  </a:lnTo>
                  <a:moveTo>
                    <a:pt x="66" y="0"/>
                  </a:moveTo>
                  <a:lnTo>
                    <a:pt x="66" y="0"/>
                  </a:lnTo>
                  <a:lnTo>
                    <a:pt x="66" y="230"/>
                  </a:lnTo>
                  <a:moveTo>
                    <a:pt x="153" y="0"/>
                  </a:moveTo>
                  <a:lnTo>
                    <a:pt x="153" y="0"/>
                  </a:lnTo>
                  <a:lnTo>
                    <a:pt x="153" y="230"/>
                  </a:lnTo>
                  <a:moveTo>
                    <a:pt x="219" y="0"/>
                  </a:moveTo>
                  <a:lnTo>
                    <a:pt x="219" y="0"/>
                  </a:lnTo>
                  <a:lnTo>
                    <a:pt x="219" y="230"/>
                  </a:lnTo>
                  <a:moveTo>
                    <a:pt x="306" y="0"/>
                  </a:moveTo>
                  <a:lnTo>
                    <a:pt x="306" y="0"/>
                  </a:lnTo>
                  <a:lnTo>
                    <a:pt x="306" y="230"/>
                  </a:lnTo>
                  <a:moveTo>
                    <a:pt x="371" y="0"/>
                  </a:moveTo>
                  <a:lnTo>
                    <a:pt x="371" y="0"/>
                  </a:lnTo>
                  <a:lnTo>
                    <a:pt x="371" y="230"/>
                  </a:lnTo>
                </a:path>
              </a:pathLst>
            </a:custGeom>
            <a:noFill/>
            <a:ln w="22225" cap="flat">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78" name="Group 11">
            <a:extLst>
              <a:ext uri="{FF2B5EF4-FFF2-40B4-BE49-F238E27FC236}">
                <a16:creationId xmlns:a16="http://schemas.microsoft.com/office/drawing/2014/main" id="{2018DF4D-E15B-79D9-97CF-3376146EBC6D}"/>
              </a:ext>
            </a:extLst>
          </p:cNvPr>
          <p:cNvGrpSpPr>
            <a:grpSpLocks noChangeAspect="1"/>
          </p:cNvGrpSpPr>
          <p:nvPr userDrawn="1"/>
        </p:nvGrpSpPr>
        <p:grpSpPr bwMode="gray">
          <a:xfrm>
            <a:off x="1548042" y="1742387"/>
            <a:ext cx="784225" cy="784225"/>
            <a:chOff x="1278" y="954"/>
            <a:chExt cx="494" cy="494"/>
          </a:xfrm>
        </p:grpSpPr>
        <p:sp>
          <p:nvSpPr>
            <p:cNvPr id="179" name="AutoShape 10">
              <a:extLst>
                <a:ext uri="{FF2B5EF4-FFF2-40B4-BE49-F238E27FC236}">
                  <a16:creationId xmlns:a16="http://schemas.microsoft.com/office/drawing/2014/main" id="{69397E1B-C199-5DC3-F32B-7D62A3F08340}"/>
                </a:ext>
              </a:extLst>
            </p:cNvPr>
            <p:cNvSpPr>
              <a:spLocks noChangeAspect="1" noChangeArrowheads="1" noTextEdit="1"/>
            </p:cNvSpPr>
            <p:nvPr/>
          </p:nvSpPr>
          <p:spPr bwMode="gray">
            <a:xfrm>
              <a:off x="1278" y="954"/>
              <a:ext cx="4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Freeform 13">
              <a:extLst>
                <a:ext uri="{FF2B5EF4-FFF2-40B4-BE49-F238E27FC236}">
                  <a16:creationId xmlns:a16="http://schemas.microsoft.com/office/drawing/2014/main" id="{AABC238A-FF1B-8573-5495-29F9BC615B79}"/>
                </a:ext>
              </a:extLst>
            </p:cNvPr>
            <p:cNvSpPr>
              <a:spLocks noEditPoints="1"/>
            </p:cNvSpPr>
            <p:nvPr/>
          </p:nvSpPr>
          <p:spPr bwMode="gray">
            <a:xfrm>
              <a:off x="1388" y="1056"/>
              <a:ext cx="230" cy="228"/>
            </a:xfrm>
            <a:custGeom>
              <a:avLst/>
              <a:gdLst>
                <a:gd name="T0" fmla="*/ 421 w 429"/>
                <a:gd name="T1" fmla="*/ 116 h 425"/>
                <a:gd name="T2" fmla="*/ 421 w 429"/>
                <a:gd name="T3" fmla="*/ 116 h 425"/>
                <a:gd name="T4" fmla="*/ 8 w 429"/>
                <a:gd name="T5" fmla="*/ 116 h 425"/>
                <a:gd name="T6" fmla="*/ 5 w 429"/>
                <a:gd name="T7" fmla="*/ 107 h 425"/>
                <a:gd name="T8" fmla="*/ 211 w 429"/>
                <a:gd name="T9" fmla="*/ 1 h 425"/>
                <a:gd name="T10" fmla="*/ 217 w 429"/>
                <a:gd name="T11" fmla="*/ 1 h 425"/>
                <a:gd name="T12" fmla="*/ 425 w 429"/>
                <a:gd name="T13" fmla="*/ 107 h 425"/>
                <a:gd name="T14" fmla="*/ 421 w 429"/>
                <a:gd name="T15" fmla="*/ 116 h 425"/>
                <a:gd name="T16" fmla="*/ 421 w 429"/>
                <a:gd name="T17" fmla="*/ 116 h 425"/>
                <a:gd name="T18" fmla="*/ 4 w 429"/>
                <a:gd name="T19" fmla="*/ 425 h 425"/>
                <a:gd name="T20" fmla="*/ 4 w 429"/>
                <a:gd name="T21" fmla="*/ 425 h 425"/>
                <a:gd name="T22" fmla="*/ 330 w 429"/>
                <a:gd name="T23" fmla="*/ 425 h 425"/>
                <a:gd name="T24" fmla="*/ 4 w 429"/>
                <a:gd name="T25" fmla="*/ 373 h 425"/>
                <a:gd name="T26" fmla="*/ 4 w 429"/>
                <a:gd name="T27" fmla="*/ 373 h 425"/>
                <a:gd name="T28" fmla="*/ 316 w 429"/>
                <a:gd name="T29" fmla="*/ 373 h 425"/>
                <a:gd name="T30" fmla="*/ 4 w 429"/>
                <a:gd name="T31" fmla="*/ 162 h 425"/>
                <a:gd name="T32" fmla="*/ 4 w 429"/>
                <a:gd name="T33" fmla="*/ 162 h 425"/>
                <a:gd name="T34" fmla="*/ 424 w 429"/>
                <a:gd name="T35" fmla="*/ 162 h 425"/>
                <a:gd name="T36" fmla="*/ 48 w 429"/>
                <a:gd name="T37" fmla="*/ 165 h 425"/>
                <a:gd name="T38" fmla="*/ 48 w 429"/>
                <a:gd name="T39" fmla="*/ 165 h 425"/>
                <a:gd name="T40" fmla="*/ 48 w 429"/>
                <a:gd name="T41" fmla="*/ 368 h 425"/>
                <a:gd name="T42" fmla="*/ 108 w 429"/>
                <a:gd name="T43" fmla="*/ 165 h 425"/>
                <a:gd name="T44" fmla="*/ 108 w 429"/>
                <a:gd name="T45" fmla="*/ 165 h 425"/>
                <a:gd name="T46" fmla="*/ 108 w 429"/>
                <a:gd name="T47" fmla="*/ 368 h 425"/>
                <a:gd name="T48" fmla="*/ 183 w 429"/>
                <a:gd name="T49" fmla="*/ 165 h 425"/>
                <a:gd name="T50" fmla="*/ 183 w 429"/>
                <a:gd name="T51" fmla="*/ 165 h 425"/>
                <a:gd name="T52" fmla="*/ 183 w 429"/>
                <a:gd name="T53" fmla="*/ 368 h 425"/>
                <a:gd name="T54" fmla="*/ 243 w 429"/>
                <a:gd name="T55" fmla="*/ 165 h 425"/>
                <a:gd name="T56" fmla="*/ 243 w 429"/>
                <a:gd name="T57" fmla="*/ 165 h 425"/>
                <a:gd name="T58" fmla="*/ 243 w 429"/>
                <a:gd name="T59" fmla="*/ 368 h 425"/>
                <a:gd name="T60" fmla="*/ 318 w 429"/>
                <a:gd name="T61" fmla="*/ 165 h 425"/>
                <a:gd name="T62" fmla="*/ 318 w 429"/>
                <a:gd name="T63" fmla="*/ 165 h 425"/>
                <a:gd name="T64" fmla="*/ 318 w 429"/>
                <a:gd name="T65" fmla="*/ 371 h 425"/>
                <a:gd name="T66" fmla="*/ 378 w 429"/>
                <a:gd name="T67" fmla="*/ 165 h 425"/>
                <a:gd name="T68" fmla="*/ 378 w 429"/>
                <a:gd name="T69" fmla="*/ 165 h 425"/>
                <a:gd name="T70" fmla="*/ 378 w 429"/>
                <a:gd name="T71" fmla="*/ 25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9" h="425">
                  <a:moveTo>
                    <a:pt x="421" y="116"/>
                  </a:moveTo>
                  <a:lnTo>
                    <a:pt x="421" y="116"/>
                  </a:lnTo>
                  <a:lnTo>
                    <a:pt x="8" y="116"/>
                  </a:lnTo>
                  <a:cubicBezTo>
                    <a:pt x="2" y="116"/>
                    <a:pt x="0" y="110"/>
                    <a:pt x="5" y="107"/>
                  </a:cubicBezTo>
                  <a:lnTo>
                    <a:pt x="211" y="1"/>
                  </a:lnTo>
                  <a:cubicBezTo>
                    <a:pt x="213" y="0"/>
                    <a:pt x="215" y="0"/>
                    <a:pt x="217" y="1"/>
                  </a:cubicBezTo>
                  <a:lnTo>
                    <a:pt x="425" y="107"/>
                  </a:lnTo>
                  <a:cubicBezTo>
                    <a:pt x="429" y="110"/>
                    <a:pt x="427" y="116"/>
                    <a:pt x="421" y="116"/>
                  </a:cubicBezTo>
                  <a:lnTo>
                    <a:pt x="421" y="116"/>
                  </a:lnTo>
                  <a:close/>
                  <a:moveTo>
                    <a:pt x="4" y="425"/>
                  </a:moveTo>
                  <a:lnTo>
                    <a:pt x="4" y="425"/>
                  </a:lnTo>
                  <a:lnTo>
                    <a:pt x="330" y="425"/>
                  </a:lnTo>
                  <a:moveTo>
                    <a:pt x="4" y="373"/>
                  </a:moveTo>
                  <a:lnTo>
                    <a:pt x="4" y="373"/>
                  </a:lnTo>
                  <a:lnTo>
                    <a:pt x="316" y="373"/>
                  </a:lnTo>
                  <a:moveTo>
                    <a:pt x="4" y="162"/>
                  </a:moveTo>
                  <a:lnTo>
                    <a:pt x="4" y="162"/>
                  </a:lnTo>
                  <a:lnTo>
                    <a:pt x="424" y="162"/>
                  </a:lnTo>
                  <a:moveTo>
                    <a:pt x="48" y="165"/>
                  </a:moveTo>
                  <a:lnTo>
                    <a:pt x="48" y="165"/>
                  </a:lnTo>
                  <a:lnTo>
                    <a:pt x="48" y="368"/>
                  </a:lnTo>
                  <a:moveTo>
                    <a:pt x="108" y="165"/>
                  </a:moveTo>
                  <a:lnTo>
                    <a:pt x="108" y="165"/>
                  </a:lnTo>
                  <a:lnTo>
                    <a:pt x="108" y="368"/>
                  </a:lnTo>
                  <a:moveTo>
                    <a:pt x="183" y="165"/>
                  </a:moveTo>
                  <a:lnTo>
                    <a:pt x="183" y="165"/>
                  </a:lnTo>
                  <a:lnTo>
                    <a:pt x="183" y="368"/>
                  </a:lnTo>
                  <a:moveTo>
                    <a:pt x="243" y="165"/>
                  </a:moveTo>
                  <a:lnTo>
                    <a:pt x="243" y="165"/>
                  </a:lnTo>
                  <a:lnTo>
                    <a:pt x="243" y="368"/>
                  </a:lnTo>
                  <a:moveTo>
                    <a:pt x="318" y="165"/>
                  </a:moveTo>
                  <a:lnTo>
                    <a:pt x="318" y="165"/>
                  </a:lnTo>
                  <a:lnTo>
                    <a:pt x="318" y="371"/>
                  </a:lnTo>
                  <a:moveTo>
                    <a:pt x="378" y="165"/>
                  </a:moveTo>
                  <a:lnTo>
                    <a:pt x="378" y="165"/>
                  </a:lnTo>
                  <a:lnTo>
                    <a:pt x="378" y="256"/>
                  </a:lnTo>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1" name="Freeform 14">
              <a:extLst>
                <a:ext uri="{FF2B5EF4-FFF2-40B4-BE49-F238E27FC236}">
                  <a16:creationId xmlns:a16="http://schemas.microsoft.com/office/drawing/2014/main" id="{62395F98-689D-387F-6044-07ACF8D95ADB}"/>
                </a:ext>
              </a:extLst>
            </p:cNvPr>
            <p:cNvSpPr>
              <a:spLocks/>
            </p:cNvSpPr>
            <p:nvPr/>
          </p:nvSpPr>
          <p:spPr bwMode="gray">
            <a:xfrm>
              <a:off x="1566" y="1217"/>
              <a:ext cx="100" cy="116"/>
            </a:xfrm>
            <a:custGeom>
              <a:avLst/>
              <a:gdLst>
                <a:gd name="T0" fmla="*/ 0 w 187"/>
                <a:gd name="T1" fmla="*/ 216 h 216"/>
                <a:gd name="T2" fmla="*/ 0 w 187"/>
                <a:gd name="T3" fmla="*/ 216 h 216"/>
                <a:gd name="T4" fmla="*/ 0 w 187"/>
                <a:gd name="T5" fmla="*/ 206 h 216"/>
                <a:gd name="T6" fmla="*/ 15 w 187"/>
                <a:gd name="T7" fmla="*/ 180 h 216"/>
                <a:gd name="T8" fmla="*/ 54 w 187"/>
                <a:gd name="T9" fmla="*/ 160 h 216"/>
                <a:gd name="T10" fmla="*/ 64 w 187"/>
                <a:gd name="T11" fmla="*/ 142 h 216"/>
                <a:gd name="T12" fmla="*/ 64 w 187"/>
                <a:gd name="T13" fmla="*/ 125 h 216"/>
                <a:gd name="T14" fmla="*/ 55 w 187"/>
                <a:gd name="T15" fmla="*/ 111 h 216"/>
                <a:gd name="T16" fmla="*/ 48 w 187"/>
                <a:gd name="T17" fmla="*/ 92 h 216"/>
                <a:gd name="T18" fmla="*/ 46 w 187"/>
                <a:gd name="T19" fmla="*/ 92 h 216"/>
                <a:gd name="T20" fmla="*/ 42 w 187"/>
                <a:gd name="T21" fmla="*/ 84 h 216"/>
                <a:gd name="T22" fmla="*/ 42 w 187"/>
                <a:gd name="T23" fmla="*/ 67 h 216"/>
                <a:gd name="T24" fmla="*/ 45 w 187"/>
                <a:gd name="T25" fmla="*/ 61 h 216"/>
                <a:gd name="T26" fmla="*/ 47 w 187"/>
                <a:gd name="T27" fmla="*/ 60 h 216"/>
                <a:gd name="T28" fmla="*/ 47 w 187"/>
                <a:gd name="T29" fmla="*/ 34 h 216"/>
                <a:gd name="T30" fmla="*/ 54 w 187"/>
                <a:gd name="T31" fmla="*/ 12 h 216"/>
                <a:gd name="T32" fmla="*/ 90 w 187"/>
                <a:gd name="T33" fmla="*/ 0 h 216"/>
                <a:gd name="T34" fmla="*/ 97 w 187"/>
                <a:gd name="T35" fmla="*/ 0 h 216"/>
                <a:gd name="T36" fmla="*/ 133 w 187"/>
                <a:gd name="T37" fmla="*/ 12 h 216"/>
                <a:gd name="T38" fmla="*/ 140 w 187"/>
                <a:gd name="T39" fmla="*/ 34 h 216"/>
                <a:gd name="T40" fmla="*/ 140 w 187"/>
                <a:gd name="T41" fmla="*/ 60 h 216"/>
                <a:gd name="T42" fmla="*/ 141 w 187"/>
                <a:gd name="T43" fmla="*/ 61 h 216"/>
                <a:gd name="T44" fmla="*/ 144 w 187"/>
                <a:gd name="T45" fmla="*/ 67 h 216"/>
                <a:gd name="T46" fmla="*/ 144 w 187"/>
                <a:gd name="T47" fmla="*/ 84 h 216"/>
                <a:gd name="T48" fmla="*/ 140 w 187"/>
                <a:gd name="T49" fmla="*/ 92 h 216"/>
                <a:gd name="T50" fmla="*/ 138 w 187"/>
                <a:gd name="T51" fmla="*/ 92 h 216"/>
                <a:gd name="T52" fmla="*/ 132 w 187"/>
                <a:gd name="T53" fmla="*/ 111 h 216"/>
                <a:gd name="T54" fmla="*/ 122 w 187"/>
                <a:gd name="T55" fmla="*/ 125 h 216"/>
                <a:gd name="T56" fmla="*/ 122 w 187"/>
                <a:gd name="T57" fmla="*/ 142 h 216"/>
                <a:gd name="T58" fmla="*/ 133 w 187"/>
                <a:gd name="T59" fmla="*/ 160 h 216"/>
                <a:gd name="T60" fmla="*/ 171 w 187"/>
                <a:gd name="T61" fmla="*/ 180 h 216"/>
                <a:gd name="T62" fmla="*/ 187 w 187"/>
                <a:gd name="T63" fmla="*/ 206 h 216"/>
                <a:gd name="T64" fmla="*/ 187 w 187"/>
                <a:gd name="T65" fmla="*/ 216 h 216"/>
                <a:gd name="T66" fmla="*/ 0 w 187"/>
                <a:gd name="T67" fmla="*/ 216 h 216"/>
                <a:gd name="T68" fmla="*/ 0 w 187"/>
                <a:gd name="T6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216">
                  <a:moveTo>
                    <a:pt x="0" y="216"/>
                  </a:moveTo>
                  <a:lnTo>
                    <a:pt x="0" y="216"/>
                  </a:lnTo>
                  <a:lnTo>
                    <a:pt x="0" y="206"/>
                  </a:lnTo>
                  <a:cubicBezTo>
                    <a:pt x="0" y="195"/>
                    <a:pt x="6" y="185"/>
                    <a:pt x="15" y="180"/>
                  </a:cubicBezTo>
                  <a:lnTo>
                    <a:pt x="54" y="160"/>
                  </a:lnTo>
                  <a:cubicBezTo>
                    <a:pt x="60" y="156"/>
                    <a:pt x="64" y="149"/>
                    <a:pt x="64" y="142"/>
                  </a:cubicBezTo>
                  <a:lnTo>
                    <a:pt x="64" y="125"/>
                  </a:lnTo>
                  <a:cubicBezTo>
                    <a:pt x="64" y="125"/>
                    <a:pt x="60" y="121"/>
                    <a:pt x="55" y="111"/>
                  </a:cubicBezTo>
                  <a:cubicBezTo>
                    <a:pt x="50" y="102"/>
                    <a:pt x="48" y="92"/>
                    <a:pt x="48" y="92"/>
                  </a:cubicBezTo>
                  <a:lnTo>
                    <a:pt x="46" y="92"/>
                  </a:lnTo>
                  <a:cubicBezTo>
                    <a:pt x="44" y="90"/>
                    <a:pt x="42" y="87"/>
                    <a:pt x="42" y="84"/>
                  </a:cubicBezTo>
                  <a:lnTo>
                    <a:pt x="42" y="67"/>
                  </a:lnTo>
                  <a:cubicBezTo>
                    <a:pt x="42" y="65"/>
                    <a:pt x="43" y="63"/>
                    <a:pt x="45" y="61"/>
                  </a:cubicBezTo>
                  <a:lnTo>
                    <a:pt x="47" y="60"/>
                  </a:lnTo>
                  <a:lnTo>
                    <a:pt x="47" y="34"/>
                  </a:lnTo>
                  <a:cubicBezTo>
                    <a:pt x="47" y="34"/>
                    <a:pt x="47" y="20"/>
                    <a:pt x="54" y="12"/>
                  </a:cubicBezTo>
                  <a:cubicBezTo>
                    <a:pt x="61" y="4"/>
                    <a:pt x="73" y="0"/>
                    <a:pt x="90" y="0"/>
                  </a:cubicBezTo>
                  <a:lnTo>
                    <a:pt x="97" y="0"/>
                  </a:lnTo>
                  <a:cubicBezTo>
                    <a:pt x="114" y="0"/>
                    <a:pt x="126" y="4"/>
                    <a:pt x="133" y="12"/>
                  </a:cubicBezTo>
                  <a:cubicBezTo>
                    <a:pt x="140" y="20"/>
                    <a:pt x="140" y="34"/>
                    <a:pt x="140" y="34"/>
                  </a:cubicBezTo>
                  <a:lnTo>
                    <a:pt x="140" y="60"/>
                  </a:lnTo>
                  <a:lnTo>
                    <a:pt x="141" y="61"/>
                  </a:lnTo>
                  <a:cubicBezTo>
                    <a:pt x="143" y="63"/>
                    <a:pt x="144" y="65"/>
                    <a:pt x="144" y="67"/>
                  </a:cubicBezTo>
                  <a:lnTo>
                    <a:pt x="144" y="84"/>
                  </a:lnTo>
                  <a:cubicBezTo>
                    <a:pt x="144" y="87"/>
                    <a:pt x="142" y="90"/>
                    <a:pt x="140" y="92"/>
                  </a:cubicBezTo>
                  <a:lnTo>
                    <a:pt x="138" y="92"/>
                  </a:lnTo>
                  <a:cubicBezTo>
                    <a:pt x="138" y="92"/>
                    <a:pt x="137" y="102"/>
                    <a:pt x="132" y="111"/>
                  </a:cubicBezTo>
                  <a:cubicBezTo>
                    <a:pt x="127" y="121"/>
                    <a:pt x="122" y="125"/>
                    <a:pt x="122" y="125"/>
                  </a:cubicBezTo>
                  <a:lnTo>
                    <a:pt x="122" y="142"/>
                  </a:lnTo>
                  <a:cubicBezTo>
                    <a:pt x="122" y="149"/>
                    <a:pt x="126" y="156"/>
                    <a:pt x="133" y="160"/>
                  </a:cubicBezTo>
                  <a:lnTo>
                    <a:pt x="171" y="180"/>
                  </a:lnTo>
                  <a:cubicBezTo>
                    <a:pt x="181" y="185"/>
                    <a:pt x="187" y="195"/>
                    <a:pt x="187" y="206"/>
                  </a:cubicBezTo>
                  <a:lnTo>
                    <a:pt x="187" y="216"/>
                  </a:lnTo>
                  <a:lnTo>
                    <a:pt x="0" y="216"/>
                  </a:lnTo>
                  <a:lnTo>
                    <a:pt x="0" y="216"/>
                  </a:lnTo>
                  <a:close/>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82" name="Group 17">
            <a:extLst>
              <a:ext uri="{FF2B5EF4-FFF2-40B4-BE49-F238E27FC236}">
                <a16:creationId xmlns:a16="http://schemas.microsoft.com/office/drawing/2014/main" id="{4ABDDC19-2363-C835-13CC-56A750C952DA}"/>
              </a:ext>
            </a:extLst>
          </p:cNvPr>
          <p:cNvGrpSpPr>
            <a:grpSpLocks noChangeAspect="1"/>
          </p:cNvGrpSpPr>
          <p:nvPr userDrawn="1"/>
        </p:nvGrpSpPr>
        <p:grpSpPr bwMode="gray">
          <a:xfrm>
            <a:off x="2562455" y="1739212"/>
            <a:ext cx="784225" cy="784225"/>
            <a:chOff x="1917" y="952"/>
            <a:chExt cx="494" cy="494"/>
          </a:xfrm>
        </p:grpSpPr>
        <p:sp>
          <p:nvSpPr>
            <p:cNvPr id="183" name="AutoShape 16">
              <a:extLst>
                <a:ext uri="{FF2B5EF4-FFF2-40B4-BE49-F238E27FC236}">
                  <a16:creationId xmlns:a16="http://schemas.microsoft.com/office/drawing/2014/main" id="{F34CBDE2-4432-45F2-7310-4AA223B9327A}"/>
                </a:ext>
              </a:extLst>
            </p:cNvPr>
            <p:cNvSpPr>
              <a:spLocks noChangeAspect="1" noChangeArrowheads="1" noTextEdit="1"/>
            </p:cNvSpPr>
            <p:nvPr/>
          </p:nvSpPr>
          <p:spPr bwMode="gray">
            <a:xfrm>
              <a:off x="1917" y="952"/>
              <a:ext cx="4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19">
              <a:extLst>
                <a:ext uri="{FF2B5EF4-FFF2-40B4-BE49-F238E27FC236}">
                  <a16:creationId xmlns:a16="http://schemas.microsoft.com/office/drawing/2014/main" id="{B2950A5A-41BD-772C-418F-63D2FC5E7E15}"/>
                </a:ext>
              </a:extLst>
            </p:cNvPr>
            <p:cNvSpPr>
              <a:spLocks noEditPoints="1"/>
            </p:cNvSpPr>
            <p:nvPr/>
          </p:nvSpPr>
          <p:spPr bwMode="gray">
            <a:xfrm>
              <a:off x="2037" y="1058"/>
              <a:ext cx="259" cy="231"/>
            </a:xfrm>
            <a:custGeom>
              <a:avLst/>
              <a:gdLst>
                <a:gd name="T0" fmla="*/ 421 w 483"/>
                <a:gd name="T1" fmla="*/ 116 h 430"/>
                <a:gd name="T2" fmla="*/ 421 w 483"/>
                <a:gd name="T3" fmla="*/ 116 h 430"/>
                <a:gd name="T4" fmla="*/ 8 w 483"/>
                <a:gd name="T5" fmla="*/ 116 h 430"/>
                <a:gd name="T6" fmla="*/ 4 w 483"/>
                <a:gd name="T7" fmla="*/ 108 h 430"/>
                <a:gd name="T8" fmla="*/ 210 w 483"/>
                <a:gd name="T9" fmla="*/ 1 h 430"/>
                <a:gd name="T10" fmla="*/ 216 w 483"/>
                <a:gd name="T11" fmla="*/ 1 h 430"/>
                <a:gd name="T12" fmla="*/ 424 w 483"/>
                <a:gd name="T13" fmla="*/ 108 h 430"/>
                <a:gd name="T14" fmla="*/ 421 w 483"/>
                <a:gd name="T15" fmla="*/ 116 h 430"/>
                <a:gd name="T16" fmla="*/ 421 w 483"/>
                <a:gd name="T17" fmla="*/ 116 h 430"/>
                <a:gd name="T18" fmla="*/ 3 w 483"/>
                <a:gd name="T19" fmla="*/ 425 h 430"/>
                <a:gd name="T20" fmla="*/ 3 w 483"/>
                <a:gd name="T21" fmla="*/ 425 h 430"/>
                <a:gd name="T22" fmla="*/ 278 w 483"/>
                <a:gd name="T23" fmla="*/ 425 h 430"/>
                <a:gd name="T24" fmla="*/ 3 w 483"/>
                <a:gd name="T25" fmla="*/ 373 h 430"/>
                <a:gd name="T26" fmla="*/ 3 w 483"/>
                <a:gd name="T27" fmla="*/ 373 h 430"/>
                <a:gd name="T28" fmla="*/ 265 w 483"/>
                <a:gd name="T29" fmla="*/ 373 h 430"/>
                <a:gd name="T30" fmla="*/ 3 w 483"/>
                <a:gd name="T31" fmla="*/ 163 h 430"/>
                <a:gd name="T32" fmla="*/ 3 w 483"/>
                <a:gd name="T33" fmla="*/ 163 h 430"/>
                <a:gd name="T34" fmla="*/ 423 w 483"/>
                <a:gd name="T35" fmla="*/ 163 h 430"/>
                <a:gd name="T36" fmla="*/ 483 w 483"/>
                <a:gd name="T37" fmla="*/ 344 h 430"/>
                <a:gd name="T38" fmla="*/ 483 w 483"/>
                <a:gd name="T39" fmla="*/ 344 h 430"/>
                <a:gd name="T40" fmla="*/ 397 w 483"/>
                <a:gd name="T41" fmla="*/ 430 h 430"/>
                <a:gd name="T42" fmla="*/ 311 w 483"/>
                <a:gd name="T43" fmla="*/ 344 h 430"/>
                <a:gd name="T44" fmla="*/ 397 w 483"/>
                <a:gd name="T45" fmla="*/ 257 h 430"/>
                <a:gd name="T46" fmla="*/ 483 w 483"/>
                <a:gd name="T47" fmla="*/ 344 h 430"/>
                <a:gd name="T48" fmla="*/ 483 w 483"/>
                <a:gd name="T49" fmla="*/ 34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3" h="430">
                  <a:moveTo>
                    <a:pt x="421" y="116"/>
                  </a:moveTo>
                  <a:lnTo>
                    <a:pt x="421" y="116"/>
                  </a:lnTo>
                  <a:lnTo>
                    <a:pt x="8" y="116"/>
                  </a:lnTo>
                  <a:cubicBezTo>
                    <a:pt x="2" y="116"/>
                    <a:pt x="0" y="110"/>
                    <a:pt x="4" y="108"/>
                  </a:cubicBezTo>
                  <a:lnTo>
                    <a:pt x="210" y="1"/>
                  </a:lnTo>
                  <a:cubicBezTo>
                    <a:pt x="212" y="0"/>
                    <a:pt x="214" y="0"/>
                    <a:pt x="216" y="1"/>
                  </a:cubicBezTo>
                  <a:lnTo>
                    <a:pt x="424" y="108"/>
                  </a:lnTo>
                  <a:cubicBezTo>
                    <a:pt x="429" y="110"/>
                    <a:pt x="427" y="116"/>
                    <a:pt x="421" y="116"/>
                  </a:cubicBezTo>
                  <a:lnTo>
                    <a:pt x="421" y="116"/>
                  </a:lnTo>
                  <a:close/>
                  <a:moveTo>
                    <a:pt x="3" y="425"/>
                  </a:moveTo>
                  <a:lnTo>
                    <a:pt x="3" y="425"/>
                  </a:lnTo>
                  <a:lnTo>
                    <a:pt x="278" y="425"/>
                  </a:lnTo>
                  <a:moveTo>
                    <a:pt x="3" y="373"/>
                  </a:moveTo>
                  <a:lnTo>
                    <a:pt x="3" y="373"/>
                  </a:lnTo>
                  <a:lnTo>
                    <a:pt x="265" y="373"/>
                  </a:lnTo>
                  <a:moveTo>
                    <a:pt x="3" y="163"/>
                  </a:moveTo>
                  <a:lnTo>
                    <a:pt x="3" y="163"/>
                  </a:lnTo>
                  <a:lnTo>
                    <a:pt x="423" y="163"/>
                  </a:lnTo>
                  <a:moveTo>
                    <a:pt x="483" y="344"/>
                  </a:moveTo>
                  <a:lnTo>
                    <a:pt x="483" y="344"/>
                  </a:lnTo>
                  <a:cubicBezTo>
                    <a:pt x="483" y="391"/>
                    <a:pt x="444" y="430"/>
                    <a:pt x="397" y="430"/>
                  </a:cubicBezTo>
                  <a:cubicBezTo>
                    <a:pt x="349" y="430"/>
                    <a:pt x="311" y="391"/>
                    <a:pt x="311" y="344"/>
                  </a:cubicBezTo>
                  <a:cubicBezTo>
                    <a:pt x="311" y="296"/>
                    <a:pt x="349" y="257"/>
                    <a:pt x="397" y="257"/>
                  </a:cubicBezTo>
                  <a:cubicBezTo>
                    <a:pt x="444" y="257"/>
                    <a:pt x="483" y="296"/>
                    <a:pt x="483" y="344"/>
                  </a:cubicBezTo>
                  <a:lnTo>
                    <a:pt x="483" y="344"/>
                  </a:lnTo>
                  <a:close/>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5" name="Freeform 20">
              <a:extLst>
                <a:ext uri="{FF2B5EF4-FFF2-40B4-BE49-F238E27FC236}">
                  <a16:creationId xmlns:a16="http://schemas.microsoft.com/office/drawing/2014/main" id="{B9D3EE35-BAB1-7244-CA55-3540A8AB1C82}"/>
                </a:ext>
              </a:extLst>
            </p:cNvPr>
            <p:cNvSpPr>
              <a:spLocks/>
            </p:cNvSpPr>
            <p:nvPr/>
          </p:nvSpPr>
          <p:spPr bwMode="gray">
            <a:xfrm>
              <a:off x="2222" y="1281"/>
              <a:ext cx="55" cy="56"/>
            </a:xfrm>
            <a:custGeom>
              <a:avLst/>
              <a:gdLst>
                <a:gd name="T0" fmla="*/ 103 w 103"/>
                <a:gd name="T1" fmla="*/ 0 h 106"/>
                <a:gd name="T2" fmla="*/ 103 w 103"/>
                <a:gd name="T3" fmla="*/ 0 h 106"/>
                <a:gd name="T4" fmla="*/ 103 w 103"/>
                <a:gd name="T5" fmla="*/ 106 h 106"/>
                <a:gd name="T6" fmla="*/ 52 w 103"/>
                <a:gd name="T7" fmla="*/ 77 h 106"/>
                <a:gd name="T8" fmla="*/ 0 w 103"/>
                <a:gd name="T9" fmla="*/ 106 h 106"/>
                <a:gd name="T10" fmla="*/ 0 w 103"/>
                <a:gd name="T11" fmla="*/ 0 h 106"/>
              </a:gdLst>
              <a:ahLst/>
              <a:cxnLst>
                <a:cxn ang="0">
                  <a:pos x="T0" y="T1"/>
                </a:cxn>
                <a:cxn ang="0">
                  <a:pos x="T2" y="T3"/>
                </a:cxn>
                <a:cxn ang="0">
                  <a:pos x="T4" y="T5"/>
                </a:cxn>
                <a:cxn ang="0">
                  <a:pos x="T6" y="T7"/>
                </a:cxn>
                <a:cxn ang="0">
                  <a:pos x="T8" y="T9"/>
                </a:cxn>
                <a:cxn ang="0">
                  <a:pos x="T10" y="T11"/>
                </a:cxn>
              </a:cxnLst>
              <a:rect l="0" t="0" r="r" b="b"/>
              <a:pathLst>
                <a:path w="103" h="106">
                  <a:moveTo>
                    <a:pt x="103" y="0"/>
                  </a:moveTo>
                  <a:lnTo>
                    <a:pt x="103" y="0"/>
                  </a:lnTo>
                  <a:lnTo>
                    <a:pt x="103" y="106"/>
                  </a:lnTo>
                  <a:lnTo>
                    <a:pt x="52" y="77"/>
                  </a:lnTo>
                  <a:lnTo>
                    <a:pt x="0" y="106"/>
                  </a:lnTo>
                  <a:lnTo>
                    <a:pt x="0" y="0"/>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6" name="Freeform 21">
              <a:extLst>
                <a:ext uri="{FF2B5EF4-FFF2-40B4-BE49-F238E27FC236}">
                  <a16:creationId xmlns:a16="http://schemas.microsoft.com/office/drawing/2014/main" id="{2E8E2DDD-89B5-E031-AD8B-115CE930ED04}"/>
                </a:ext>
              </a:extLst>
            </p:cNvPr>
            <p:cNvSpPr>
              <a:spLocks noEditPoints="1"/>
            </p:cNvSpPr>
            <p:nvPr/>
          </p:nvSpPr>
          <p:spPr bwMode="gray">
            <a:xfrm>
              <a:off x="2062" y="1147"/>
              <a:ext cx="177" cy="108"/>
            </a:xfrm>
            <a:custGeom>
              <a:avLst/>
              <a:gdLst>
                <a:gd name="T0" fmla="*/ 0 w 330"/>
                <a:gd name="T1" fmla="*/ 0 h 203"/>
                <a:gd name="T2" fmla="*/ 0 w 330"/>
                <a:gd name="T3" fmla="*/ 0 h 203"/>
                <a:gd name="T4" fmla="*/ 0 w 330"/>
                <a:gd name="T5" fmla="*/ 203 h 203"/>
                <a:gd name="T6" fmla="*/ 60 w 330"/>
                <a:gd name="T7" fmla="*/ 0 h 203"/>
                <a:gd name="T8" fmla="*/ 60 w 330"/>
                <a:gd name="T9" fmla="*/ 0 h 203"/>
                <a:gd name="T10" fmla="*/ 60 w 330"/>
                <a:gd name="T11" fmla="*/ 203 h 203"/>
                <a:gd name="T12" fmla="*/ 135 w 330"/>
                <a:gd name="T13" fmla="*/ 0 h 203"/>
                <a:gd name="T14" fmla="*/ 135 w 330"/>
                <a:gd name="T15" fmla="*/ 0 h 203"/>
                <a:gd name="T16" fmla="*/ 135 w 330"/>
                <a:gd name="T17" fmla="*/ 203 h 203"/>
                <a:gd name="T18" fmla="*/ 195 w 330"/>
                <a:gd name="T19" fmla="*/ 0 h 203"/>
                <a:gd name="T20" fmla="*/ 195 w 330"/>
                <a:gd name="T21" fmla="*/ 0 h 203"/>
                <a:gd name="T22" fmla="*/ 195 w 330"/>
                <a:gd name="T23" fmla="*/ 203 h 203"/>
                <a:gd name="T24" fmla="*/ 270 w 330"/>
                <a:gd name="T25" fmla="*/ 0 h 203"/>
                <a:gd name="T26" fmla="*/ 270 w 330"/>
                <a:gd name="T27" fmla="*/ 0 h 203"/>
                <a:gd name="T28" fmla="*/ 270 w 330"/>
                <a:gd name="T29" fmla="*/ 69 h 203"/>
                <a:gd name="T30" fmla="*/ 330 w 330"/>
                <a:gd name="T31" fmla="*/ 0 h 203"/>
                <a:gd name="T32" fmla="*/ 330 w 330"/>
                <a:gd name="T33" fmla="*/ 0 h 203"/>
                <a:gd name="T34" fmla="*/ 330 w 330"/>
                <a:gd name="T35" fmla="*/ 4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0" h="203">
                  <a:moveTo>
                    <a:pt x="0" y="0"/>
                  </a:moveTo>
                  <a:lnTo>
                    <a:pt x="0" y="0"/>
                  </a:lnTo>
                  <a:lnTo>
                    <a:pt x="0" y="203"/>
                  </a:lnTo>
                  <a:moveTo>
                    <a:pt x="60" y="0"/>
                  </a:moveTo>
                  <a:lnTo>
                    <a:pt x="60" y="0"/>
                  </a:lnTo>
                  <a:lnTo>
                    <a:pt x="60" y="203"/>
                  </a:lnTo>
                  <a:moveTo>
                    <a:pt x="135" y="0"/>
                  </a:moveTo>
                  <a:lnTo>
                    <a:pt x="135" y="0"/>
                  </a:lnTo>
                  <a:lnTo>
                    <a:pt x="135" y="203"/>
                  </a:lnTo>
                  <a:moveTo>
                    <a:pt x="195" y="0"/>
                  </a:moveTo>
                  <a:lnTo>
                    <a:pt x="195" y="0"/>
                  </a:lnTo>
                  <a:lnTo>
                    <a:pt x="195" y="203"/>
                  </a:lnTo>
                  <a:moveTo>
                    <a:pt x="270" y="0"/>
                  </a:moveTo>
                  <a:lnTo>
                    <a:pt x="270" y="0"/>
                  </a:lnTo>
                  <a:lnTo>
                    <a:pt x="270" y="69"/>
                  </a:lnTo>
                  <a:moveTo>
                    <a:pt x="330" y="0"/>
                  </a:moveTo>
                  <a:lnTo>
                    <a:pt x="330" y="0"/>
                  </a:lnTo>
                  <a:lnTo>
                    <a:pt x="330" y="45"/>
                  </a:lnTo>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187" name="Freeform 26">
            <a:extLst>
              <a:ext uri="{FF2B5EF4-FFF2-40B4-BE49-F238E27FC236}">
                <a16:creationId xmlns:a16="http://schemas.microsoft.com/office/drawing/2014/main" id="{569BD73E-2CD0-3B9B-1D7D-A407B3DF4BFF}"/>
              </a:ext>
            </a:extLst>
          </p:cNvPr>
          <p:cNvSpPr>
            <a:spLocks noEditPoints="1"/>
          </p:cNvSpPr>
          <p:nvPr userDrawn="1"/>
        </p:nvSpPr>
        <p:spPr bwMode="gray">
          <a:xfrm>
            <a:off x="846367" y="3453713"/>
            <a:ext cx="279400" cy="407988"/>
          </a:xfrm>
          <a:custGeom>
            <a:avLst/>
            <a:gdLst>
              <a:gd name="T0" fmla="*/ 87 w 329"/>
              <a:gd name="T1" fmla="*/ 0 h 480"/>
              <a:gd name="T2" fmla="*/ 87 w 329"/>
              <a:gd name="T3" fmla="*/ 0 h 480"/>
              <a:gd name="T4" fmla="*/ 146 w 329"/>
              <a:gd name="T5" fmla="*/ 58 h 480"/>
              <a:gd name="T6" fmla="*/ 87 w 329"/>
              <a:gd name="T7" fmla="*/ 116 h 480"/>
              <a:gd name="T8" fmla="*/ 29 w 329"/>
              <a:gd name="T9" fmla="*/ 58 h 480"/>
              <a:gd name="T10" fmla="*/ 87 w 329"/>
              <a:gd name="T11" fmla="*/ 0 h 480"/>
              <a:gd name="T12" fmla="*/ 87 w 329"/>
              <a:gd name="T13" fmla="*/ 0 h 480"/>
              <a:gd name="T14" fmla="*/ 175 w 329"/>
              <a:gd name="T15" fmla="*/ 289 h 480"/>
              <a:gd name="T16" fmla="*/ 175 w 329"/>
              <a:gd name="T17" fmla="*/ 289 h 480"/>
              <a:gd name="T18" fmla="*/ 162 w 329"/>
              <a:gd name="T19" fmla="*/ 186 h 480"/>
              <a:gd name="T20" fmla="*/ 133 w 329"/>
              <a:gd name="T21" fmla="*/ 159 h 480"/>
              <a:gd name="T22" fmla="*/ 117 w 329"/>
              <a:gd name="T23" fmla="*/ 159 h 480"/>
              <a:gd name="T24" fmla="*/ 106 w 329"/>
              <a:gd name="T25" fmla="*/ 164 h 480"/>
              <a:gd name="T26" fmla="*/ 87 w 329"/>
              <a:gd name="T27" fmla="*/ 182 h 480"/>
              <a:gd name="T28" fmla="*/ 69 w 329"/>
              <a:gd name="T29" fmla="*/ 164 h 480"/>
              <a:gd name="T30" fmla="*/ 58 w 329"/>
              <a:gd name="T31" fmla="*/ 159 h 480"/>
              <a:gd name="T32" fmla="*/ 42 w 329"/>
              <a:gd name="T33" fmla="*/ 159 h 480"/>
              <a:gd name="T34" fmla="*/ 13 w 329"/>
              <a:gd name="T35" fmla="*/ 185 h 480"/>
              <a:gd name="T36" fmla="*/ 0 w 329"/>
              <a:gd name="T37" fmla="*/ 289 h 480"/>
              <a:gd name="T38" fmla="*/ 4 w 329"/>
              <a:gd name="T39" fmla="*/ 300 h 480"/>
              <a:gd name="T40" fmla="*/ 15 w 329"/>
              <a:gd name="T41" fmla="*/ 305 h 480"/>
              <a:gd name="T42" fmla="*/ 30 w 329"/>
              <a:gd name="T43" fmla="*/ 305 h 480"/>
              <a:gd name="T44" fmla="*/ 43 w 329"/>
              <a:gd name="T45" fmla="*/ 454 h 480"/>
              <a:gd name="T46" fmla="*/ 72 w 329"/>
              <a:gd name="T47" fmla="*/ 480 h 480"/>
              <a:gd name="T48" fmla="*/ 103 w 329"/>
              <a:gd name="T49" fmla="*/ 480 h 480"/>
              <a:gd name="T50" fmla="*/ 132 w 329"/>
              <a:gd name="T51" fmla="*/ 453 h 480"/>
              <a:gd name="T52" fmla="*/ 145 w 329"/>
              <a:gd name="T53" fmla="*/ 305 h 480"/>
              <a:gd name="T54" fmla="*/ 160 w 329"/>
              <a:gd name="T55" fmla="*/ 305 h 480"/>
              <a:gd name="T56" fmla="*/ 171 w 329"/>
              <a:gd name="T57" fmla="*/ 300 h 480"/>
              <a:gd name="T58" fmla="*/ 175 w 329"/>
              <a:gd name="T59" fmla="*/ 289 h 480"/>
              <a:gd name="T60" fmla="*/ 175 w 329"/>
              <a:gd name="T61" fmla="*/ 289 h 480"/>
              <a:gd name="T62" fmla="*/ 241 w 329"/>
              <a:gd name="T63" fmla="*/ 0 h 480"/>
              <a:gd name="T64" fmla="*/ 241 w 329"/>
              <a:gd name="T65" fmla="*/ 0 h 480"/>
              <a:gd name="T66" fmla="*/ 299 w 329"/>
              <a:gd name="T67" fmla="*/ 58 h 480"/>
              <a:gd name="T68" fmla="*/ 241 w 329"/>
              <a:gd name="T69" fmla="*/ 116 h 480"/>
              <a:gd name="T70" fmla="*/ 183 w 329"/>
              <a:gd name="T71" fmla="*/ 58 h 480"/>
              <a:gd name="T72" fmla="*/ 241 w 329"/>
              <a:gd name="T73" fmla="*/ 0 h 480"/>
              <a:gd name="T74" fmla="*/ 241 w 329"/>
              <a:gd name="T75" fmla="*/ 0 h 480"/>
              <a:gd name="T76" fmla="*/ 188 w 329"/>
              <a:gd name="T77" fmla="*/ 351 h 480"/>
              <a:gd name="T78" fmla="*/ 188 w 329"/>
              <a:gd name="T79" fmla="*/ 351 h 480"/>
              <a:gd name="T80" fmla="*/ 196 w 329"/>
              <a:gd name="T81" fmla="*/ 454 h 480"/>
              <a:gd name="T82" fmla="*/ 225 w 329"/>
              <a:gd name="T83" fmla="*/ 480 h 480"/>
              <a:gd name="T84" fmla="*/ 257 w 329"/>
              <a:gd name="T85" fmla="*/ 480 h 480"/>
              <a:gd name="T86" fmla="*/ 286 w 329"/>
              <a:gd name="T87" fmla="*/ 453 h 480"/>
              <a:gd name="T88" fmla="*/ 298 w 329"/>
              <a:gd name="T89" fmla="*/ 305 h 480"/>
              <a:gd name="T90" fmla="*/ 314 w 329"/>
              <a:gd name="T91" fmla="*/ 305 h 480"/>
              <a:gd name="T92" fmla="*/ 325 w 329"/>
              <a:gd name="T93" fmla="*/ 300 h 480"/>
              <a:gd name="T94" fmla="*/ 328 w 329"/>
              <a:gd name="T95" fmla="*/ 289 h 480"/>
              <a:gd name="T96" fmla="*/ 315 w 329"/>
              <a:gd name="T97" fmla="*/ 186 h 480"/>
              <a:gd name="T98" fmla="*/ 286 w 329"/>
              <a:gd name="T99" fmla="*/ 159 h 480"/>
              <a:gd name="T100" fmla="*/ 270 w 329"/>
              <a:gd name="T101" fmla="*/ 159 h 480"/>
              <a:gd name="T102" fmla="*/ 260 w 329"/>
              <a:gd name="T103" fmla="*/ 164 h 480"/>
              <a:gd name="T104" fmla="*/ 241 w 329"/>
              <a:gd name="T105" fmla="*/ 182 h 480"/>
              <a:gd name="T106" fmla="*/ 222 w 329"/>
              <a:gd name="T107" fmla="*/ 164 h 480"/>
              <a:gd name="T108" fmla="*/ 212 w 329"/>
              <a:gd name="T109" fmla="*/ 159 h 480"/>
              <a:gd name="T110" fmla="*/ 202 w 329"/>
              <a:gd name="T111" fmla="*/ 15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9" h="480">
                <a:moveTo>
                  <a:pt x="87" y="0"/>
                </a:moveTo>
                <a:lnTo>
                  <a:pt x="87" y="0"/>
                </a:lnTo>
                <a:cubicBezTo>
                  <a:pt x="120" y="0"/>
                  <a:pt x="146" y="26"/>
                  <a:pt x="146" y="58"/>
                </a:cubicBezTo>
                <a:cubicBezTo>
                  <a:pt x="146" y="90"/>
                  <a:pt x="120" y="116"/>
                  <a:pt x="87" y="116"/>
                </a:cubicBezTo>
                <a:cubicBezTo>
                  <a:pt x="55" y="116"/>
                  <a:pt x="29" y="90"/>
                  <a:pt x="29" y="58"/>
                </a:cubicBezTo>
                <a:cubicBezTo>
                  <a:pt x="29" y="26"/>
                  <a:pt x="55" y="0"/>
                  <a:pt x="87" y="0"/>
                </a:cubicBezTo>
                <a:lnTo>
                  <a:pt x="87" y="0"/>
                </a:lnTo>
                <a:close/>
                <a:moveTo>
                  <a:pt x="175" y="289"/>
                </a:moveTo>
                <a:lnTo>
                  <a:pt x="175" y="289"/>
                </a:lnTo>
                <a:lnTo>
                  <a:pt x="162" y="186"/>
                </a:lnTo>
                <a:cubicBezTo>
                  <a:pt x="160" y="171"/>
                  <a:pt x="148" y="159"/>
                  <a:pt x="133" y="159"/>
                </a:cubicBezTo>
                <a:lnTo>
                  <a:pt x="117" y="159"/>
                </a:lnTo>
                <a:cubicBezTo>
                  <a:pt x="113" y="159"/>
                  <a:pt x="109" y="161"/>
                  <a:pt x="106" y="164"/>
                </a:cubicBezTo>
                <a:lnTo>
                  <a:pt x="87" y="182"/>
                </a:lnTo>
                <a:lnTo>
                  <a:pt x="69" y="164"/>
                </a:lnTo>
                <a:cubicBezTo>
                  <a:pt x="66" y="161"/>
                  <a:pt x="62" y="159"/>
                  <a:pt x="58" y="159"/>
                </a:cubicBezTo>
                <a:lnTo>
                  <a:pt x="42" y="159"/>
                </a:lnTo>
                <a:cubicBezTo>
                  <a:pt x="27" y="159"/>
                  <a:pt x="15" y="171"/>
                  <a:pt x="13" y="185"/>
                </a:cubicBezTo>
                <a:lnTo>
                  <a:pt x="0" y="289"/>
                </a:lnTo>
                <a:cubicBezTo>
                  <a:pt x="0" y="293"/>
                  <a:pt x="1" y="297"/>
                  <a:pt x="4" y="300"/>
                </a:cubicBezTo>
                <a:cubicBezTo>
                  <a:pt x="7" y="303"/>
                  <a:pt x="10" y="305"/>
                  <a:pt x="15" y="305"/>
                </a:cubicBezTo>
                <a:lnTo>
                  <a:pt x="30" y="305"/>
                </a:lnTo>
                <a:lnTo>
                  <a:pt x="43" y="454"/>
                </a:lnTo>
                <a:cubicBezTo>
                  <a:pt x="44" y="469"/>
                  <a:pt x="57" y="480"/>
                  <a:pt x="72" y="480"/>
                </a:cubicBezTo>
                <a:lnTo>
                  <a:pt x="103" y="480"/>
                </a:lnTo>
                <a:cubicBezTo>
                  <a:pt x="118" y="480"/>
                  <a:pt x="131" y="469"/>
                  <a:pt x="132" y="453"/>
                </a:cubicBezTo>
                <a:lnTo>
                  <a:pt x="145" y="305"/>
                </a:lnTo>
                <a:lnTo>
                  <a:pt x="160" y="305"/>
                </a:lnTo>
                <a:cubicBezTo>
                  <a:pt x="164" y="305"/>
                  <a:pt x="168" y="303"/>
                  <a:pt x="171" y="300"/>
                </a:cubicBezTo>
                <a:cubicBezTo>
                  <a:pt x="174" y="297"/>
                  <a:pt x="175" y="293"/>
                  <a:pt x="175" y="289"/>
                </a:cubicBezTo>
                <a:lnTo>
                  <a:pt x="175" y="289"/>
                </a:lnTo>
                <a:close/>
                <a:moveTo>
                  <a:pt x="241" y="0"/>
                </a:moveTo>
                <a:lnTo>
                  <a:pt x="241" y="0"/>
                </a:lnTo>
                <a:cubicBezTo>
                  <a:pt x="273" y="0"/>
                  <a:pt x="299" y="26"/>
                  <a:pt x="299" y="58"/>
                </a:cubicBezTo>
                <a:cubicBezTo>
                  <a:pt x="299" y="90"/>
                  <a:pt x="273" y="116"/>
                  <a:pt x="241" y="116"/>
                </a:cubicBezTo>
                <a:cubicBezTo>
                  <a:pt x="209" y="116"/>
                  <a:pt x="183" y="90"/>
                  <a:pt x="183" y="58"/>
                </a:cubicBezTo>
                <a:cubicBezTo>
                  <a:pt x="183" y="26"/>
                  <a:pt x="209" y="0"/>
                  <a:pt x="241" y="0"/>
                </a:cubicBezTo>
                <a:lnTo>
                  <a:pt x="241" y="0"/>
                </a:lnTo>
                <a:close/>
                <a:moveTo>
                  <a:pt x="188" y="351"/>
                </a:moveTo>
                <a:lnTo>
                  <a:pt x="188" y="351"/>
                </a:lnTo>
                <a:lnTo>
                  <a:pt x="196" y="454"/>
                </a:lnTo>
                <a:cubicBezTo>
                  <a:pt x="197" y="469"/>
                  <a:pt x="210" y="480"/>
                  <a:pt x="225" y="480"/>
                </a:cubicBezTo>
                <a:lnTo>
                  <a:pt x="257" y="480"/>
                </a:lnTo>
                <a:cubicBezTo>
                  <a:pt x="272" y="480"/>
                  <a:pt x="284" y="469"/>
                  <a:pt x="286" y="453"/>
                </a:cubicBezTo>
                <a:lnTo>
                  <a:pt x="298" y="305"/>
                </a:lnTo>
                <a:lnTo>
                  <a:pt x="314" y="305"/>
                </a:lnTo>
                <a:cubicBezTo>
                  <a:pt x="318" y="305"/>
                  <a:pt x="322" y="303"/>
                  <a:pt x="325" y="300"/>
                </a:cubicBezTo>
                <a:cubicBezTo>
                  <a:pt x="327" y="297"/>
                  <a:pt x="329" y="293"/>
                  <a:pt x="328" y="289"/>
                </a:cubicBezTo>
                <a:lnTo>
                  <a:pt x="315" y="186"/>
                </a:lnTo>
                <a:cubicBezTo>
                  <a:pt x="313" y="171"/>
                  <a:pt x="301" y="159"/>
                  <a:pt x="286" y="159"/>
                </a:cubicBezTo>
                <a:lnTo>
                  <a:pt x="270" y="159"/>
                </a:lnTo>
                <a:cubicBezTo>
                  <a:pt x="266" y="159"/>
                  <a:pt x="262" y="161"/>
                  <a:pt x="260" y="164"/>
                </a:cubicBezTo>
                <a:lnTo>
                  <a:pt x="241" y="182"/>
                </a:lnTo>
                <a:lnTo>
                  <a:pt x="222" y="164"/>
                </a:lnTo>
                <a:cubicBezTo>
                  <a:pt x="219" y="161"/>
                  <a:pt x="216" y="159"/>
                  <a:pt x="212" y="159"/>
                </a:cubicBezTo>
                <a:lnTo>
                  <a:pt x="202" y="159"/>
                </a:lnTo>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8" name="Freeform 31">
            <a:extLst>
              <a:ext uri="{FF2B5EF4-FFF2-40B4-BE49-F238E27FC236}">
                <a16:creationId xmlns:a16="http://schemas.microsoft.com/office/drawing/2014/main" id="{532D3658-9B16-D3E4-B774-7FF8173B8238}"/>
              </a:ext>
            </a:extLst>
          </p:cNvPr>
          <p:cNvSpPr>
            <a:spLocks noEditPoints="1"/>
          </p:cNvSpPr>
          <p:nvPr userDrawn="1"/>
        </p:nvSpPr>
        <p:spPr bwMode="gray">
          <a:xfrm>
            <a:off x="1798868" y="3453713"/>
            <a:ext cx="420688" cy="403225"/>
          </a:xfrm>
          <a:custGeom>
            <a:avLst/>
            <a:gdLst>
              <a:gd name="T0" fmla="*/ 314 w 494"/>
              <a:gd name="T1" fmla="*/ 153 h 474"/>
              <a:gd name="T2" fmla="*/ 314 w 494"/>
              <a:gd name="T3" fmla="*/ 153 h 474"/>
              <a:gd name="T4" fmla="*/ 314 w 494"/>
              <a:gd name="T5" fmla="*/ 213 h 474"/>
              <a:gd name="T6" fmla="*/ 374 w 494"/>
              <a:gd name="T7" fmla="*/ 153 h 474"/>
              <a:gd name="T8" fmla="*/ 494 w 494"/>
              <a:gd name="T9" fmla="*/ 153 h 474"/>
              <a:gd name="T10" fmla="*/ 494 w 494"/>
              <a:gd name="T11" fmla="*/ 0 h 474"/>
              <a:gd name="T12" fmla="*/ 267 w 494"/>
              <a:gd name="T13" fmla="*/ 0 h 474"/>
              <a:gd name="T14" fmla="*/ 267 w 494"/>
              <a:gd name="T15" fmla="*/ 153 h 474"/>
              <a:gd name="T16" fmla="*/ 314 w 494"/>
              <a:gd name="T17" fmla="*/ 153 h 474"/>
              <a:gd name="T18" fmla="*/ 0 w 494"/>
              <a:gd name="T19" fmla="*/ 474 h 474"/>
              <a:gd name="T20" fmla="*/ 0 w 494"/>
              <a:gd name="T21" fmla="*/ 474 h 474"/>
              <a:gd name="T22" fmla="*/ 0 w 494"/>
              <a:gd name="T23" fmla="*/ 459 h 474"/>
              <a:gd name="T24" fmla="*/ 25 w 494"/>
              <a:gd name="T25" fmla="*/ 416 h 474"/>
              <a:gd name="T26" fmla="*/ 87 w 494"/>
              <a:gd name="T27" fmla="*/ 383 h 474"/>
              <a:gd name="T28" fmla="*/ 104 w 494"/>
              <a:gd name="T29" fmla="*/ 354 h 474"/>
              <a:gd name="T30" fmla="*/ 104 w 494"/>
              <a:gd name="T31" fmla="*/ 327 h 474"/>
              <a:gd name="T32" fmla="*/ 89 w 494"/>
              <a:gd name="T33" fmla="*/ 304 h 474"/>
              <a:gd name="T34" fmla="*/ 78 w 494"/>
              <a:gd name="T35" fmla="*/ 273 h 474"/>
              <a:gd name="T36" fmla="*/ 76 w 494"/>
              <a:gd name="T37" fmla="*/ 272 h 474"/>
              <a:gd name="T38" fmla="*/ 70 w 494"/>
              <a:gd name="T39" fmla="*/ 260 h 474"/>
              <a:gd name="T40" fmla="*/ 70 w 494"/>
              <a:gd name="T41" fmla="*/ 233 h 474"/>
              <a:gd name="T42" fmla="*/ 74 w 494"/>
              <a:gd name="T43" fmla="*/ 223 h 474"/>
              <a:gd name="T44" fmla="*/ 76 w 494"/>
              <a:gd name="T45" fmla="*/ 221 h 474"/>
              <a:gd name="T46" fmla="*/ 76 w 494"/>
              <a:gd name="T47" fmla="*/ 178 h 474"/>
              <a:gd name="T48" fmla="*/ 88 w 494"/>
              <a:gd name="T49" fmla="*/ 142 h 474"/>
              <a:gd name="T50" fmla="*/ 146 w 494"/>
              <a:gd name="T51" fmla="*/ 122 h 474"/>
              <a:gd name="T52" fmla="*/ 158 w 494"/>
              <a:gd name="T53" fmla="*/ 122 h 474"/>
              <a:gd name="T54" fmla="*/ 216 w 494"/>
              <a:gd name="T55" fmla="*/ 142 h 474"/>
              <a:gd name="T56" fmla="*/ 227 w 494"/>
              <a:gd name="T57" fmla="*/ 178 h 474"/>
              <a:gd name="T58" fmla="*/ 227 w 494"/>
              <a:gd name="T59" fmla="*/ 221 h 474"/>
              <a:gd name="T60" fmla="*/ 230 w 494"/>
              <a:gd name="T61" fmla="*/ 223 h 474"/>
              <a:gd name="T62" fmla="*/ 234 w 494"/>
              <a:gd name="T63" fmla="*/ 233 h 474"/>
              <a:gd name="T64" fmla="*/ 234 w 494"/>
              <a:gd name="T65" fmla="*/ 260 h 474"/>
              <a:gd name="T66" fmla="*/ 228 w 494"/>
              <a:gd name="T67" fmla="*/ 272 h 474"/>
              <a:gd name="T68" fmla="*/ 226 w 494"/>
              <a:gd name="T69" fmla="*/ 273 h 474"/>
              <a:gd name="T70" fmla="*/ 215 w 494"/>
              <a:gd name="T71" fmla="*/ 304 h 474"/>
              <a:gd name="T72" fmla="*/ 200 w 494"/>
              <a:gd name="T73" fmla="*/ 327 h 474"/>
              <a:gd name="T74" fmla="*/ 200 w 494"/>
              <a:gd name="T75" fmla="*/ 354 h 474"/>
              <a:gd name="T76" fmla="*/ 216 w 494"/>
              <a:gd name="T77" fmla="*/ 383 h 474"/>
              <a:gd name="T78" fmla="*/ 279 w 494"/>
              <a:gd name="T79" fmla="*/ 416 h 474"/>
              <a:gd name="T80" fmla="*/ 304 w 494"/>
              <a:gd name="T81" fmla="*/ 459 h 474"/>
              <a:gd name="T82" fmla="*/ 304 w 494"/>
              <a:gd name="T83"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474">
                <a:moveTo>
                  <a:pt x="314" y="153"/>
                </a:moveTo>
                <a:lnTo>
                  <a:pt x="314" y="153"/>
                </a:lnTo>
                <a:lnTo>
                  <a:pt x="314" y="213"/>
                </a:lnTo>
                <a:lnTo>
                  <a:pt x="374" y="153"/>
                </a:lnTo>
                <a:lnTo>
                  <a:pt x="494" y="153"/>
                </a:lnTo>
                <a:lnTo>
                  <a:pt x="494" y="0"/>
                </a:lnTo>
                <a:lnTo>
                  <a:pt x="267" y="0"/>
                </a:lnTo>
                <a:lnTo>
                  <a:pt x="267" y="153"/>
                </a:lnTo>
                <a:lnTo>
                  <a:pt x="314" y="153"/>
                </a:lnTo>
                <a:close/>
                <a:moveTo>
                  <a:pt x="0" y="474"/>
                </a:moveTo>
                <a:lnTo>
                  <a:pt x="0" y="474"/>
                </a:lnTo>
                <a:lnTo>
                  <a:pt x="0" y="459"/>
                </a:lnTo>
                <a:cubicBezTo>
                  <a:pt x="0" y="441"/>
                  <a:pt x="10" y="425"/>
                  <a:pt x="25" y="416"/>
                </a:cubicBezTo>
                <a:lnTo>
                  <a:pt x="87" y="383"/>
                </a:lnTo>
                <a:cubicBezTo>
                  <a:pt x="98" y="377"/>
                  <a:pt x="104" y="366"/>
                  <a:pt x="104" y="354"/>
                </a:cubicBezTo>
                <a:lnTo>
                  <a:pt x="104" y="327"/>
                </a:lnTo>
                <a:cubicBezTo>
                  <a:pt x="104" y="327"/>
                  <a:pt x="97" y="319"/>
                  <a:pt x="89" y="304"/>
                </a:cubicBezTo>
                <a:cubicBezTo>
                  <a:pt x="81" y="290"/>
                  <a:pt x="78" y="273"/>
                  <a:pt x="78" y="273"/>
                </a:cubicBezTo>
                <a:lnTo>
                  <a:pt x="76" y="272"/>
                </a:lnTo>
                <a:cubicBezTo>
                  <a:pt x="72" y="269"/>
                  <a:pt x="70" y="265"/>
                  <a:pt x="70" y="260"/>
                </a:cubicBezTo>
                <a:lnTo>
                  <a:pt x="70" y="233"/>
                </a:lnTo>
                <a:cubicBezTo>
                  <a:pt x="70" y="229"/>
                  <a:pt x="71" y="225"/>
                  <a:pt x="74" y="223"/>
                </a:cubicBezTo>
                <a:lnTo>
                  <a:pt x="76" y="221"/>
                </a:lnTo>
                <a:lnTo>
                  <a:pt x="76" y="178"/>
                </a:lnTo>
                <a:cubicBezTo>
                  <a:pt x="76" y="178"/>
                  <a:pt x="76" y="155"/>
                  <a:pt x="88" y="142"/>
                </a:cubicBezTo>
                <a:cubicBezTo>
                  <a:pt x="99" y="129"/>
                  <a:pt x="119" y="122"/>
                  <a:pt x="146" y="122"/>
                </a:cubicBezTo>
                <a:lnTo>
                  <a:pt x="158" y="122"/>
                </a:lnTo>
                <a:cubicBezTo>
                  <a:pt x="185" y="122"/>
                  <a:pt x="205" y="129"/>
                  <a:pt x="216" y="142"/>
                </a:cubicBezTo>
                <a:cubicBezTo>
                  <a:pt x="228" y="155"/>
                  <a:pt x="227" y="178"/>
                  <a:pt x="227" y="178"/>
                </a:cubicBezTo>
                <a:lnTo>
                  <a:pt x="227" y="221"/>
                </a:lnTo>
                <a:lnTo>
                  <a:pt x="230" y="223"/>
                </a:lnTo>
                <a:cubicBezTo>
                  <a:pt x="233" y="225"/>
                  <a:pt x="234" y="229"/>
                  <a:pt x="234" y="233"/>
                </a:cubicBezTo>
                <a:lnTo>
                  <a:pt x="234" y="260"/>
                </a:lnTo>
                <a:cubicBezTo>
                  <a:pt x="234" y="265"/>
                  <a:pt x="232" y="269"/>
                  <a:pt x="228" y="272"/>
                </a:cubicBezTo>
                <a:lnTo>
                  <a:pt x="226" y="273"/>
                </a:lnTo>
                <a:cubicBezTo>
                  <a:pt x="226" y="273"/>
                  <a:pt x="223" y="290"/>
                  <a:pt x="215" y="304"/>
                </a:cubicBezTo>
                <a:cubicBezTo>
                  <a:pt x="207" y="319"/>
                  <a:pt x="200" y="327"/>
                  <a:pt x="200" y="327"/>
                </a:cubicBezTo>
                <a:lnTo>
                  <a:pt x="200" y="354"/>
                </a:lnTo>
                <a:cubicBezTo>
                  <a:pt x="200" y="366"/>
                  <a:pt x="206" y="377"/>
                  <a:pt x="216" y="383"/>
                </a:cubicBezTo>
                <a:lnTo>
                  <a:pt x="279" y="416"/>
                </a:lnTo>
                <a:cubicBezTo>
                  <a:pt x="294" y="425"/>
                  <a:pt x="304" y="441"/>
                  <a:pt x="304" y="459"/>
                </a:cubicBezTo>
                <a:lnTo>
                  <a:pt x="304" y="474"/>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189" name="Group 34">
            <a:extLst>
              <a:ext uri="{FF2B5EF4-FFF2-40B4-BE49-F238E27FC236}">
                <a16:creationId xmlns:a16="http://schemas.microsoft.com/office/drawing/2014/main" id="{F5FE4DC4-1AC2-A251-521D-E563FB3790B2}"/>
              </a:ext>
            </a:extLst>
          </p:cNvPr>
          <p:cNvGrpSpPr>
            <a:grpSpLocks noChangeAspect="1"/>
          </p:cNvGrpSpPr>
          <p:nvPr userDrawn="1"/>
        </p:nvGrpSpPr>
        <p:grpSpPr bwMode="gray">
          <a:xfrm>
            <a:off x="2621192" y="3260037"/>
            <a:ext cx="784225" cy="784225"/>
            <a:chOff x="1954" y="1910"/>
            <a:chExt cx="494" cy="494"/>
          </a:xfrm>
        </p:grpSpPr>
        <p:sp>
          <p:nvSpPr>
            <p:cNvPr id="190" name="AutoShape 33">
              <a:extLst>
                <a:ext uri="{FF2B5EF4-FFF2-40B4-BE49-F238E27FC236}">
                  <a16:creationId xmlns:a16="http://schemas.microsoft.com/office/drawing/2014/main" id="{2B79F93E-4322-9671-7326-5F251F7DB888}"/>
                </a:ext>
              </a:extLst>
            </p:cNvPr>
            <p:cNvSpPr>
              <a:spLocks noChangeAspect="1" noChangeArrowheads="1" noTextEdit="1"/>
            </p:cNvSpPr>
            <p:nvPr/>
          </p:nvSpPr>
          <p:spPr bwMode="gray">
            <a:xfrm>
              <a:off x="1954" y="1910"/>
              <a:ext cx="4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36">
              <a:extLst>
                <a:ext uri="{FF2B5EF4-FFF2-40B4-BE49-F238E27FC236}">
                  <a16:creationId xmlns:a16="http://schemas.microsoft.com/office/drawing/2014/main" id="{FF92F6EA-AC48-F52B-FBA5-DED6DD9E57C2}"/>
                </a:ext>
              </a:extLst>
            </p:cNvPr>
            <p:cNvSpPr>
              <a:spLocks noEditPoints="1"/>
            </p:cNvSpPr>
            <p:nvPr/>
          </p:nvSpPr>
          <p:spPr bwMode="gray">
            <a:xfrm>
              <a:off x="2070" y="2025"/>
              <a:ext cx="267" cy="267"/>
            </a:xfrm>
            <a:custGeom>
              <a:avLst/>
              <a:gdLst>
                <a:gd name="T0" fmla="*/ 89 w 498"/>
                <a:gd name="T1" fmla="*/ 409 h 498"/>
                <a:gd name="T2" fmla="*/ 89 w 498"/>
                <a:gd name="T3" fmla="*/ 409 h 498"/>
                <a:gd name="T4" fmla="*/ 409 w 498"/>
                <a:gd name="T5" fmla="*/ 409 h 498"/>
                <a:gd name="T6" fmla="*/ 409 w 498"/>
                <a:gd name="T7" fmla="*/ 89 h 498"/>
                <a:gd name="T8" fmla="*/ 89 w 498"/>
                <a:gd name="T9" fmla="*/ 89 h 498"/>
                <a:gd name="T10" fmla="*/ 89 w 498"/>
                <a:gd name="T11" fmla="*/ 409 h 498"/>
                <a:gd name="T12" fmla="*/ 89 w 498"/>
                <a:gd name="T13" fmla="*/ 409 h 498"/>
                <a:gd name="T14" fmla="*/ 401 w 498"/>
                <a:gd name="T15" fmla="*/ 413 h 498"/>
                <a:gd name="T16" fmla="*/ 401 w 498"/>
                <a:gd name="T17" fmla="*/ 413 h 498"/>
                <a:gd name="T18" fmla="*/ 376 w 498"/>
                <a:gd name="T19" fmla="*/ 370 h 498"/>
                <a:gd name="T20" fmla="*/ 314 w 498"/>
                <a:gd name="T21" fmla="*/ 337 h 498"/>
                <a:gd name="T22" fmla="*/ 297 w 498"/>
                <a:gd name="T23" fmla="*/ 309 h 498"/>
                <a:gd name="T24" fmla="*/ 297 w 498"/>
                <a:gd name="T25" fmla="*/ 281 h 498"/>
                <a:gd name="T26" fmla="*/ 297 w 498"/>
                <a:gd name="T27" fmla="*/ 281 h 498"/>
                <a:gd name="T28" fmla="*/ 312 w 498"/>
                <a:gd name="T29" fmla="*/ 259 h 498"/>
                <a:gd name="T30" fmla="*/ 323 w 498"/>
                <a:gd name="T31" fmla="*/ 228 h 498"/>
                <a:gd name="T32" fmla="*/ 325 w 498"/>
                <a:gd name="T33" fmla="*/ 227 h 498"/>
                <a:gd name="T34" fmla="*/ 332 w 498"/>
                <a:gd name="T35" fmla="*/ 215 h 498"/>
                <a:gd name="T36" fmla="*/ 332 w 498"/>
                <a:gd name="T37" fmla="*/ 188 h 498"/>
                <a:gd name="T38" fmla="*/ 327 w 498"/>
                <a:gd name="T39" fmla="*/ 178 h 498"/>
                <a:gd name="T40" fmla="*/ 325 w 498"/>
                <a:gd name="T41" fmla="*/ 176 h 498"/>
                <a:gd name="T42" fmla="*/ 325 w 498"/>
                <a:gd name="T43" fmla="*/ 133 h 498"/>
                <a:gd name="T44" fmla="*/ 313 w 498"/>
                <a:gd name="T45" fmla="*/ 97 h 498"/>
                <a:gd name="T46" fmla="*/ 255 w 498"/>
                <a:gd name="T47" fmla="*/ 78 h 498"/>
                <a:gd name="T48" fmla="*/ 242 w 498"/>
                <a:gd name="T49" fmla="*/ 78 h 498"/>
                <a:gd name="T50" fmla="*/ 184 w 498"/>
                <a:gd name="T51" fmla="*/ 97 h 498"/>
                <a:gd name="T52" fmla="*/ 173 w 498"/>
                <a:gd name="T53" fmla="*/ 133 h 498"/>
                <a:gd name="T54" fmla="*/ 173 w 498"/>
                <a:gd name="T55" fmla="*/ 176 h 498"/>
                <a:gd name="T56" fmla="*/ 171 w 498"/>
                <a:gd name="T57" fmla="*/ 178 h 498"/>
                <a:gd name="T58" fmla="*/ 166 w 498"/>
                <a:gd name="T59" fmla="*/ 188 h 498"/>
                <a:gd name="T60" fmla="*/ 166 w 498"/>
                <a:gd name="T61" fmla="*/ 215 h 498"/>
                <a:gd name="T62" fmla="*/ 172 w 498"/>
                <a:gd name="T63" fmla="*/ 227 h 498"/>
                <a:gd name="T64" fmla="*/ 175 w 498"/>
                <a:gd name="T65" fmla="*/ 228 h 498"/>
                <a:gd name="T66" fmla="*/ 186 w 498"/>
                <a:gd name="T67" fmla="*/ 259 h 498"/>
                <a:gd name="T68" fmla="*/ 201 w 498"/>
                <a:gd name="T69" fmla="*/ 281 h 498"/>
                <a:gd name="T70" fmla="*/ 201 w 498"/>
                <a:gd name="T71" fmla="*/ 309 h 498"/>
                <a:gd name="T72" fmla="*/ 184 w 498"/>
                <a:gd name="T73" fmla="*/ 337 h 498"/>
                <a:gd name="T74" fmla="*/ 122 w 498"/>
                <a:gd name="T75" fmla="*/ 370 h 498"/>
                <a:gd name="T76" fmla="*/ 97 w 498"/>
                <a:gd name="T77" fmla="*/ 4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8" h="498">
                  <a:moveTo>
                    <a:pt x="89" y="409"/>
                  </a:moveTo>
                  <a:lnTo>
                    <a:pt x="89" y="409"/>
                  </a:lnTo>
                  <a:cubicBezTo>
                    <a:pt x="177" y="498"/>
                    <a:pt x="321" y="498"/>
                    <a:pt x="409" y="409"/>
                  </a:cubicBezTo>
                  <a:cubicBezTo>
                    <a:pt x="498" y="321"/>
                    <a:pt x="498" y="177"/>
                    <a:pt x="409" y="89"/>
                  </a:cubicBezTo>
                  <a:cubicBezTo>
                    <a:pt x="321" y="0"/>
                    <a:pt x="177" y="0"/>
                    <a:pt x="89" y="89"/>
                  </a:cubicBezTo>
                  <a:cubicBezTo>
                    <a:pt x="0" y="177"/>
                    <a:pt x="0" y="321"/>
                    <a:pt x="89" y="409"/>
                  </a:cubicBezTo>
                  <a:lnTo>
                    <a:pt x="89" y="409"/>
                  </a:lnTo>
                  <a:close/>
                  <a:moveTo>
                    <a:pt x="401" y="413"/>
                  </a:moveTo>
                  <a:lnTo>
                    <a:pt x="401" y="413"/>
                  </a:lnTo>
                  <a:cubicBezTo>
                    <a:pt x="401" y="395"/>
                    <a:pt x="391" y="379"/>
                    <a:pt x="376" y="370"/>
                  </a:cubicBezTo>
                  <a:lnTo>
                    <a:pt x="314" y="337"/>
                  </a:lnTo>
                  <a:cubicBezTo>
                    <a:pt x="303" y="331"/>
                    <a:pt x="297" y="321"/>
                    <a:pt x="297" y="309"/>
                  </a:cubicBezTo>
                  <a:lnTo>
                    <a:pt x="297" y="281"/>
                  </a:lnTo>
                  <a:lnTo>
                    <a:pt x="297" y="281"/>
                  </a:lnTo>
                  <a:cubicBezTo>
                    <a:pt x="297" y="281"/>
                    <a:pt x="304" y="274"/>
                    <a:pt x="312" y="259"/>
                  </a:cubicBezTo>
                  <a:cubicBezTo>
                    <a:pt x="320" y="244"/>
                    <a:pt x="323" y="228"/>
                    <a:pt x="323" y="228"/>
                  </a:cubicBezTo>
                  <a:lnTo>
                    <a:pt x="325" y="227"/>
                  </a:lnTo>
                  <a:cubicBezTo>
                    <a:pt x="329" y="224"/>
                    <a:pt x="332" y="220"/>
                    <a:pt x="332" y="215"/>
                  </a:cubicBezTo>
                  <a:lnTo>
                    <a:pt x="332" y="188"/>
                  </a:lnTo>
                  <a:cubicBezTo>
                    <a:pt x="332" y="184"/>
                    <a:pt x="330" y="180"/>
                    <a:pt x="327" y="178"/>
                  </a:cubicBezTo>
                  <a:lnTo>
                    <a:pt x="325" y="176"/>
                  </a:lnTo>
                  <a:lnTo>
                    <a:pt x="325" y="133"/>
                  </a:lnTo>
                  <a:cubicBezTo>
                    <a:pt x="325" y="133"/>
                    <a:pt x="325" y="110"/>
                    <a:pt x="313" y="97"/>
                  </a:cubicBezTo>
                  <a:cubicBezTo>
                    <a:pt x="302" y="84"/>
                    <a:pt x="282" y="78"/>
                    <a:pt x="255" y="78"/>
                  </a:cubicBezTo>
                  <a:lnTo>
                    <a:pt x="242" y="78"/>
                  </a:lnTo>
                  <a:cubicBezTo>
                    <a:pt x="215" y="78"/>
                    <a:pt x="195" y="84"/>
                    <a:pt x="184" y="97"/>
                  </a:cubicBezTo>
                  <a:cubicBezTo>
                    <a:pt x="173" y="110"/>
                    <a:pt x="173" y="133"/>
                    <a:pt x="173" y="133"/>
                  </a:cubicBezTo>
                  <a:lnTo>
                    <a:pt x="173" y="176"/>
                  </a:lnTo>
                  <a:lnTo>
                    <a:pt x="171" y="178"/>
                  </a:lnTo>
                  <a:cubicBezTo>
                    <a:pt x="168" y="180"/>
                    <a:pt x="166" y="184"/>
                    <a:pt x="166" y="188"/>
                  </a:cubicBezTo>
                  <a:lnTo>
                    <a:pt x="166" y="215"/>
                  </a:lnTo>
                  <a:cubicBezTo>
                    <a:pt x="166" y="220"/>
                    <a:pt x="168" y="224"/>
                    <a:pt x="172" y="227"/>
                  </a:cubicBezTo>
                  <a:lnTo>
                    <a:pt x="175" y="228"/>
                  </a:lnTo>
                  <a:cubicBezTo>
                    <a:pt x="175" y="228"/>
                    <a:pt x="177" y="244"/>
                    <a:pt x="186" y="259"/>
                  </a:cubicBezTo>
                  <a:cubicBezTo>
                    <a:pt x="194" y="274"/>
                    <a:pt x="201" y="281"/>
                    <a:pt x="201" y="281"/>
                  </a:cubicBezTo>
                  <a:lnTo>
                    <a:pt x="201" y="309"/>
                  </a:lnTo>
                  <a:cubicBezTo>
                    <a:pt x="201" y="321"/>
                    <a:pt x="194" y="331"/>
                    <a:pt x="184" y="337"/>
                  </a:cubicBezTo>
                  <a:lnTo>
                    <a:pt x="122" y="370"/>
                  </a:lnTo>
                  <a:cubicBezTo>
                    <a:pt x="106" y="379"/>
                    <a:pt x="97" y="395"/>
                    <a:pt x="97" y="413"/>
                  </a:cubicBez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92" name="Group 39">
            <a:extLst>
              <a:ext uri="{FF2B5EF4-FFF2-40B4-BE49-F238E27FC236}">
                <a16:creationId xmlns:a16="http://schemas.microsoft.com/office/drawing/2014/main" id="{1E389726-5779-C217-9C29-2090639AB0AE}"/>
              </a:ext>
            </a:extLst>
          </p:cNvPr>
          <p:cNvGrpSpPr>
            <a:grpSpLocks noChangeAspect="1"/>
          </p:cNvGrpSpPr>
          <p:nvPr userDrawn="1"/>
        </p:nvGrpSpPr>
        <p:grpSpPr bwMode="gray">
          <a:xfrm>
            <a:off x="573317" y="4798325"/>
            <a:ext cx="785813" cy="784225"/>
            <a:chOff x="664" y="2879"/>
            <a:chExt cx="495" cy="494"/>
          </a:xfrm>
        </p:grpSpPr>
        <p:sp>
          <p:nvSpPr>
            <p:cNvPr id="193" name="AutoShape 38">
              <a:extLst>
                <a:ext uri="{FF2B5EF4-FFF2-40B4-BE49-F238E27FC236}">
                  <a16:creationId xmlns:a16="http://schemas.microsoft.com/office/drawing/2014/main" id="{BDF11BB1-A880-12A2-CAC2-2D1E666298D7}"/>
                </a:ext>
              </a:extLst>
            </p:cNvPr>
            <p:cNvSpPr>
              <a:spLocks noChangeAspect="1" noChangeArrowheads="1" noTextEdit="1"/>
            </p:cNvSpPr>
            <p:nvPr/>
          </p:nvSpPr>
          <p:spPr bwMode="gray">
            <a:xfrm>
              <a:off x="664" y="2879"/>
              <a:ext cx="49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4" name="Freeform 41">
              <a:extLst>
                <a:ext uri="{FF2B5EF4-FFF2-40B4-BE49-F238E27FC236}">
                  <a16:creationId xmlns:a16="http://schemas.microsoft.com/office/drawing/2014/main" id="{88D49809-946B-6B80-DCE5-158E9B557633}"/>
                </a:ext>
              </a:extLst>
            </p:cNvPr>
            <p:cNvSpPr>
              <a:spLocks/>
            </p:cNvSpPr>
            <p:nvPr/>
          </p:nvSpPr>
          <p:spPr bwMode="gray">
            <a:xfrm>
              <a:off x="843" y="3237"/>
              <a:ext cx="36" cy="0"/>
            </a:xfrm>
            <a:custGeom>
              <a:avLst/>
              <a:gdLst>
                <a:gd name="T0" fmla="*/ 0 w 67"/>
                <a:gd name="T1" fmla="*/ 0 w 67"/>
                <a:gd name="T2" fmla="*/ 67 w 67"/>
              </a:gdLst>
              <a:ahLst/>
              <a:cxnLst>
                <a:cxn ang="0">
                  <a:pos x="T0" y="0"/>
                </a:cxn>
                <a:cxn ang="0">
                  <a:pos x="T1" y="0"/>
                </a:cxn>
                <a:cxn ang="0">
                  <a:pos x="T2" y="0"/>
                </a:cxn>
              </a:cxnLst>
              <a:rect l="0" t="0" r="r" b="b"/>
              <a:pathLst>
                <a:path w="67">
                  <a:moveTo>
                    <a:pt x="0" y="0"/>
                  </a:moveTo>
                  <a:lnTo>
                    <a:pt x="0" y="0"/>
                  </a:lnTo>
                  <a:lnTo>
                    <a:pt x="67" y="0"/>
                  </a:lnTo>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95" name="Freeform 42">
              <a:extLst>
                <a:ext uri="{FF2B5EF4-FFF2-40B4-BE49-F238E27FC236}">
                  <a16:creationId xmlns:a16="http://schemas.microsoft.com/office/drawing/2014/main" id="{039B68BF-F22F-B9AD-AF55-5672B1E9FDBE}"/>
                </a:ext>
              </a:extLst>
            </p:cNvPr>
            <p:cNvSpPr>
              <a:spLocks/>
            </p:cNvSpPr>
            <p:nvPr/>
          </p:nvSpPr>
          <p:spPr bwMode="gray">
            <a:xfrm>
              <a:off x="799" y="2989"/>
              <a:ext cx="231" cy="266"/>
            </a:xfrm>
            <a:custGeom>
              <a:avLst/>
              <a:gdLst>
                <a:gd name="T0" fmla="*/ 0 w 429"/>
                <a:gd name="T1" fmla="*/ 496 h 496"/>
                <a:gd name="T2" fmla="*/ 0 w 429"/>
                <a:gd name="T3" fmla="*/ 496 h 496"/>
                <a:gd name="T4" fmla="*/ 0 w 429"/>
                <a:gd name="T5" fmla="*/ 475 h 496"/>
                <a:gd name="T6" fmla="*/ 36 w 429"/>
                <a:gd name="T7" fmla="*/ 415 h 496"/>
                <a:gd name="T8" fmla="*/ 123 w 429"/>
                <a:gd name="T9" fmla="*/ 367 h 496"/>
                <a:gd name="T10" fmla="*/ 147 w 429"/>
                <a:gd name="T11" fmla="*/ 328 h 496"/>
                <a:gd name="T12" fmla="*/ 147 w 429"/>
                <a:gd name="T13" fmla="*/ 289 h 496"/>
                <a:gd name="T14" fmla="*/ 147 w 429"/>
                <a:gd name="T15" fmla="*/ 289 h 496"/>
                <a:gd name="T16" fmla="*/ 126 w 429"/>
                <a:gd name="T17" fmla="*/ 257 h 496"/>
                <a:gd name="T18" fmla="*/ 110 w 429"/>
                <a:gd name="T19" fmla="*/ 213 h 496"/>
                <a:gd name="T20" fmla="*/ 107 w 429"/>
                <a:gd name="T21" fmla="*/ 211 h 496"/>
                <a:gd name="T22" fmla="*/ 98 w 429"/>
                <a:gd name="T23" fmla="*/ 195 h 496"/>
                <a:gd name="T24" fmla="*/ 98 w 429"/>
                <a:gd name="T25" fmla="*/ 156 h 496"/>
                <a:gd name="T26" fmla="*/ 104 w 429"/>
                <a:gd name="T27" fmla="*/ 142 h 496"/>
                <a:gd name="T28" fmla="*/ 108 w 429"/>
                <a:gd name="T29" fmla="*/ 139 h 496"/>
                <a:gd name="T30" fmla="*/ 108 w 429"/>
                <a:gd name="T31" fmla="*/ 78 h 496"/>
                <a:gd name="T32" fmla="*/ 123 w 429"/>
                <a:gd name="T33" fmla="*/ 28 h 496"/>
                <a:gd name="T34" fmla="*/ 206 w 429"/>
                <a:gd name="T35" fmla="*/ 0 h 496"/>
                <a:gd name="T36" fmla="*/ 222 w 429"/>
                <a:gd name="T37" fmla="*/ 0 h 496"/>
                <a:gd name="T38" fmla="*/ 305 w 429"/>
                <a:gd name="T39" fmla="*/ 28 h 496"/>
                <a:gd name="T40" fmla="*/ 321 w 429"/>
                <a:gd name="T41" fmla="*/ 78 h 496"/>
                <a:gd name="T42" fmla="*/ 321 w 429"/>
                <a:gd name="T43" fmla="*/ 139 h 496"/>
                <a:gd name="T44" fmla="*/ 324 w 429"/>
                <a:gd name="T45" fmla="*/ 142 h 496"/>
                <a:gd name="T46" fmla="*/ 330 w 429"/>
                <a:gd name="T47" fmla="*/ 156 h 496"/>
                <a:gd name="T48" fmla="*/ 330 w 429"/>
                <a:gd name="T49" fmla="*/ 195 h 496"/>
                <a:gd name="T50" fmla="*/ 321 w 429"/>
                <a:gd name="T51" fmla="*/ 211 h 496"/>
                <a:gd name="T52" fmla="*/ 318 w 429"/>
                <a:gd name="T53" fmla="*/ 213 h 496"/>
                <a:gd name="T54" fmla="*/ 303 w 429"/>
                <a:gd name="T55" fmla="*/ 257 h 496"/>
                <a:gd name="T56" fmla="*/ 281 w 429"/>
                <a:gd name="T57" fmla="*/ 289 h 496"/>
                <a:gd name="T58" fmla="*/ 281 w 429"/>
                <a:gd name="T59" fmla="*/ 289 h 496"/>
                <a:gd name="T60" fmla="*/ 281 w 429"/>
                <a:gd name="T61" fmla="*/ 328 h 496"/>
                <a:gd name="T62" fmla="*/ 305 w 429"/>
                <a:gd name="T63" fmla="*/ 367 h 496"/>
                <a:gd name="T64" fmla="*/ 393 w 429"/>
                <a:gd name="T65" fmla="*/ 415 h 496"/>
                <a:gd name="T66" fmla="*/ 429 w 429"/>
                <a:gd name="T67" fmla="*/ 475 h 496"/>
                <a:gd name="T68" fmla="*/ 429 w 429"/>
                <a:gd name="T6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96">
                  <a:moveTo>
                    <a:pt x="0" y="496"/>
                  </a:moveTo>
                  <a:lnTo>
                    <a:pt x="0" y="496"/>
                  </a:lnTo>
                  <a:lnTo>
                    <a:pt x="0" y="475"/>
                  </a:lnTo>
                  <a:cubicBezTo>
                    <a:pt x="0" y="450"/>
                    <a:pt x="13" y="427"/>
                    <a:pt x="36" y="415"/>
                  </a:cubicBezTo>
                  <a:lnTo>
                    <a:pt x="123" y="367"/>
                  </a:lnTo>
                  <a:cubicBezTo>
                    <a:pt x="138" y="359"/>
                    <a:pt x="147" y="344"/>
                    <a:pt x="147" y="328"/>
                  </a:cubicBezTo>
                  <a:lnTo>
                    <a:pt x="147" y="289"/>
                  </a:lnTo>
                  <a:lnTo>
                    <a:pt x="147" y="289"/>
                  </a:lnTo>
                  <a:cubicBezTo>
                    <a:pt x="147" y="289"/>
                    <a:pt x="137" y="278"/>
                    <a:pt x="126" y="257"/>
                  </a:cubicBezTo>
                  <a:cubicBezTo>
                    <a:pt x="114" y="236"/>
                    <a:pt x="110" y="213"/>
                    <a:pt x="110" y="213"/>
                  </a:cubicBezTo>
                  <a:lnTo>
                    <a:pt x="107" y="211"/>
                  </a:lnTo>
                  <a:cubicBezTo>
                    <a:pt x="101" y="208"/>
                    <a:pt x="98" y="201"/>
                    <a:pt x="98" y="195"/>
                  </a:cubicBezTo>
                  <a:lnTo>
                    <a:pt x="98" y="156"/>
                  </a:lnTo>
                  <a:cubicBezTo>
                    <a:pt x="98" y="151"/>
                    <a:pt x="100" y="145"/>
                    <a:pt x="104" y="142"/>
                  </a:cubicBezTo>
                  <a:lnTo>
                    <a:pt x="108" y="139"/>
                  </a:lnTo>
                  <a:lnTo>
                    <a:pt x="108" y="78"/>
                  </a:lnTo>
                  <a:cubicBezTo>
                    <a:pt x="108" y="78"/>
                    <a:pt x="107" y="46"/>
                    <a:pt x="123" y="28"/>
                  </a:cubicBezTo>
                  <a:cubicBezTo>
                    <a:pt x="140" y="10"/>
                    <a:pt x="167" y="0"/>
                    <a:pt x="206" y="0"/>
                  </a:cubicBezTo>
                  <a:lnTo>
                    <a:pt x="222" y="0"/>
                  </a:lnTo>
                  <a:cubicBezTo>
                    <a:pt x="261" y="0"/>
                    <a:pt x="289" y="10"/>
                    <a:pt x="305" y="28"/>
                  </a:cubicBezTo>
                  <a:cubicBezTo>
                    <a:pt x="321" y="46"/>
                    <a:pt x="321" y="78"/>
                    <a:pt x="321" y="78"/>
                  </a:cubicBezTo>
                  <a:lnTo>
                    <a:pt x="321" y="139"/>
                  </a:lnTo>
                  <a:lnTo>
                    <a:pt x="324" y="142"/>
                  </a:lnTo>
                  <a:cubicBezTo>
                    <a:pt x="328" y="145"/>
                    <a:pt x="330" y="151"/>
                    <a:pt x="330" y="156"/>
                  </a:cubicBezTo>
                  <a:lnTo>
                    <a:pt x="330" y="195"/>
                  </a:lnTo>
                  <a:cubicBezTo>
                    <a:pt x="330" y="201"/>
                    <a:pt x="327" y="208"/>
                    <a:pt x="321" y="211"/>
                  </a:cubicBezTo>
                  <a:lnTo>
                    <a:pt x="318" y="213"/>
                  </a:lnTo>
                  <a:cubicBezTo>
                    <a:pt x="318" y="213"/>
                    <a:pt x="314" y="236"/>
                    <a:pt x="303" y="257"/>
                  </a:cubicBezTo>
                  <a:cubicBezTo>
                    <a:pt x="291" y="278"/>
                    <a:pt x="281" y="289"/>
                    <a:pt x="281" y="289"/>
                  </a:cubicBezTo>
                  <a:lnTo>
                    <a:pt x="281" y="289"/>
                  </a:lnTo>
                  <a:lnTo>
                    <a:pt x="281" y="328"/>
                  </a:lnTo>
                  <a:cubicBezTo>
                    <a:pt x="281" y="344"/>
                    <a:pt x="290" y="359"/>
                    <a:pt x="305" y="367"/>
                  </a:cubicBezTo>
                  <a:lnTo>
                    <a:pt x="393" y="415"/>
                  </a:lnTo>
                  <a:cubicBezTo>
                    <a:pt x="415" y="427"/>
                    <a:pt x="429" y="450"/>
                    <a:pt x="429" y="475"/>
                  </a:cubicBezTo>
                  <a:lnTo>
                    <a:pt x="429" y="496"/>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96" name="Group 45">
            <a:extLst>
              <a:ext uri="{FF2B5EF4-FFF2-40B4-BE49-F238E27FC236}">
                <a16:creationId xmlns:a16="http://schemas.microsoft.com/office/drawing/2014/main" id="{CABCED8B-DA69-5F62-838C-0EFFD36963AF}"/>
              </a:ext>
            </a:extLst>
          </p:cNvPr>
          <p:cNvGrpSpPr>
            <a:grpSpLocks noChangeAspect="1"/>
          </p:cNvGrpSpPr>
          <p:nvPr userDrawn="1"/>
        </p:nvGrpSpPr>
        <p:grpSpPr bwMode="gray">
          <a:xfrm>
            <a:off x="1570267" y="4803087"/>
            <a:ext cx="784225" cy="784225"/>
            <a:chOff x="1292" y="2882"/>
            <a:chExt cx="494" cy="494"/>
          </a:xfrm>
        </p:grpSpPr>
        <p:sp>
          <p:nvSpPr>
            <p:cNvPr id="197" name="AutoShape 44">
              <a:extLst>
                <a:ext uri="{FF2B5EF4-FFF2-40B4-BE49-F238E27FC236}">
                  <a16:creationId xmlns:a16="http://schemas.microsoft.com/office/drawing/2014/main" id="{3AA09F83-61DA-FA0B-5481-247A7A930255}"/>
                </a:ext>
              </a:extLst>
            </p:cNvPr>
            <p:cNvSpPr>
              <a:spLocks noChangeAspect="1" noChangeArrowheads="1" noTextEdit="1"/>
            </p:cNvSpPr>
            <p:nvPr/>
          </p:nvSpPr>
          <p:spPr bwMode="gray">
            <a:xfrm>
              <a:off x="1292" y="2882"/>
              <a:ext cx="4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8" name="Freeform 47">
              <a:extLst>
                <a:ext uri="{FF2B5EF4-FFF2-40B4-BE49-F238E27FC236}">
                  <a16:creationId xmlns:a16="http://schemas.microsoft.com/office/drawing/2014/main" id="{7F41F34A-B221-C136-8B8C-AC886BABF663}"/>
                </a:ext>
              </a:extLst>
            </p:cNvPr>
            <p:cNvSpPr>
              <a:spLocks/>
            </p:cNvSpPr>
            <p:nvPr/>
          </p:nvSpPr>
          <p:spPr bwMode="gray">
            <a:xfrm>
              <a:off x="1577" y="3165"/>
              <a:ext cx="100" cy="96"/>
            </a:xfrm>
            <a:custGeom>
              <a:avLst/>
              <a:gdLst>
                <a:gd name="T0" fmla="*/ 94 w 187"/>
                <a:gd name="T1" fmla="*/ 0 h 178"/>
                <a:gd name="T2" fmla="*/ 94 w 187"/>
                <a:gd name="T3" fmla="*/ 0 h 178"/>
                <a:gd name="T4" fmla="*/ 123 w 187"/>
                <a:gd name="T5" fmla="*/ 59 h 178"/>
                <a:gd name="T6" fmla="*/ 187 w 187"/>
                <a:gd name="T7" fmla="*/ 68 h 178"/>
                <a:gd name="T8" fmla="*/ 140 w 187"/>
                <a:gd name="T9" fmla="*/ 114 h 178"/>
                <a:gd name="T10" fmla="*/ 151 w 187"/>
                <a:gd name="T11" fmla="*/ 178 h 178"/>
                <a:gd name="T12" fmla="*/ 94 w 187"/>
                <a:gd name="T13" fmla="*/ 148 h 178"/>
                <a:gd name="T14" fmla="*/ 36 w 187"/>
                <a:gd name="T15" fmla="*/ 178 h 178"/>
                <a:gd name="T16" fmla="*/ 47 w 187"/>
                <a:gd name="T17" fmla="*/ 114 h 178"/>
                <a:gd name="T18" fmla="*/ 0 w 187"/>
                <a:gd name="T19" fmla="*/ 68 h 178"/>
                <a:gd name="T20" fmla="*/ 65 w 187"/>
                <a:gd name="T21" fmla="*/ 59 h 178"/>
                <a:gd name="T22" fmla="*/ 94 w 187"/>
                <a:gd name="T23" fmla="*/ 0 h 178"/>
                <a:gd name="T24" fmla="*/ 94 w 187"/>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78">
                  <a:moveTo>
                    <a:pt x="94" y="0"/>
                  </a:moveTo>
                  <a:lnTo>
                    <a:pt x="94" y="0"/>
                  </a:lnTo>
                  <a:lnTo>
                    <a:pt x="123" y="59"/>
                  </a:lnTo>
                  <a:lnTo>
                    <a:pt x="187" y="68"/>
                  </a:lnTo>
                  <a:lnTo>
                    <a:pt x="140" y="114"/>
                  </a:lnTo>
                  <a:lnTo>
                    <a:pt x="151" y="178"/>
                  </a:lnTo>
                  <a:lnTo>
                    <a:pt x="94" y="148"/>
                  </a:lnTo>
                  <a:lnTo>
                    <a:pt x="36" y="178"/>
                  </a:lnTo>
                  <a:lnTo>
                    <a:pt x="47" y="114"/>
                  </a:lnTo>
                  <a:lnTo>
                    <a:pt x="0" y="68"/>
                  </a:lnTo>
                  <a:lnTo>
                    <a:pt x="65" y="59"/>
                  </a:lnTo>
                  <a:lnTo>
                    <a:pt x="94" y="0"/>
                  </a:lnTo>
                  <a:lnTo>
                    <a:pt x="94" y="0"/>
                  </a:lnTo>
                  <a:close/>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99" name="Freeform 48">
              <a:extLst>
                <a:ext uri="{FF2B5EF4-FFF2-40B4-BE49-F238E27FC236}">
                  <a16:creationId xmlns:a16="http://schemas.microsoft.com/office/drawing/2014/main" id="{0509B782-2160-AF60-A88E-C71718FCCB15}"/>
                </a:ext>
              </a:extLst>
            </p:cNvPr>
            <p:cNvSpPr>
              <a:spLocks/>
            </p:cNvSpPr>
            <p:nvPr/>
          </p:nvSpPr>
          <p:spPr bwMode="gray">
            <a:xfrm>
              <a:off x="1456" y="3213"/>
              <a:ext cx="23" cy="0"/>
            </a:xfrm>
            <a:custGeom>
              <a:avLst/>
              <a:gdLst>
                <a:gd name="T0" fmla="*/ 0 w 43"/>
                <a:gd name="T1" fmla="*/ 0 w 43"/>
                <a:gd name="T2" fmla="*/ 43 w 43"/>
              </a:gdLst>
              <a:ahLst/>
              <a:cxnLst>
                <a:cxn ang="0">
                  <a:pos x="T0" y="0"/>
                </a:cxn>
                <a:cxn ang="0">
                  <a:pos x="T1" y="0"/>
                </a:cxn>
                <a:cxn ang="0">
                  <a:pos x="T2" y="0"/>
                </a:cxn>
              </a:cxnLst>
              <a:rect l="0" t="0" r="r" b="b"/>
              <a:pathLst>
                <a:path w="43">
                  <a:moveTo>
                    <a:pt x="0" y="0"/>
                  </a:moveTo>
                  <a:lnTo>
                    <a:pt x="0" y="0"/>
                  </a:lnTo>
                  <a:lnTo>
                    <a:pt x="43" y="0"/>
                  </a:lnTo>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0" name="Freeform 49">
              <a:extLst>
                <a:ext uri="{FF2B5EF4-FFF2-40B4-BE49-F238E27FC236}">
                  <a16:creationId xmlns:a16="http://schemas.microsoft.com/office/drawing/2014/main" id="{6025E02E-2D8D-830B-6F48-8A3022476333}"/>
                </a:ext>
              </a:extLst>
            </p:cNvPr>
            <p:cNvSpPr>
              <a:spLocks/>
            </p:cNvSpPr>
            <p:nvPr/>
          </p:nvSpPr>
          <p:spPr bwMode="gray">
            <a:xfrm>
              <a:off x="1417" y="3000"/>
              <a:ext cx="161" cy="220"/>
            </a:xfrm>
            <a:custGeom>
              <a:avLst/>
              <a:gdLst>
                <a:gd name="T0" fmla="*/ 0 w 300"/>
                <a:gd name="T1" fmla="*/ 410 h 410"/>
                <a:gd name="T2" fmla="*/ 0 w 300"/>
                <a:gd name="T3" fmla="*/ 410 h 410"/>
                <a:gd name="T4" fmla="*/ 0 w 300"/>
                <a:gd name="T5" fmla="*/ 392 h 410"/>
                <a:gd name="T6" fmla="*/ 30 w 300"/>
                <a:gd name="T7" fmla="*/ 342 h 410"/>
                <a:gd name="T8" fmla="*/ 102 w 300"/>
                <a:gd name="T9" fmla="*/ 303 h 410"/>
                <a:gd name="T10" fmla="*/ 122 w 300"/>
                <a:gd name="T11" fmla="*/ 271 h 410"/>
                <a:gd name="T12" fmla="*/ 122 w 300"/>
                <a:gd name="T13" fmla="*/ 238 h 410"/>
                <a:gd name="T14" fmla="*/ 122 w 300"/>
                <a:gd name="T15" fmla="*/ 238 h 410"/>
                <a:gd name="T16" fmla="*/ 104 w 300"/>
                <a:gd name="T17" fmla="*/ 212 h 410"/>
                <a:gd name="T18" fmla="*/ 92 w 300"/>
                <a:gd name="T19" fmla="*/ 176 h 410"/>
                <a:gd name="T20" fmla="*/ 89 w 300"/>
                <a:gd name="T21" fmla="*/ 174 h 410"/>
                <a:gd name="T22" fmla="*/ 81 w 300"/>
                <a:gd name="T23" fmla="*/ 161 h 410"/>
                <a:gd name="T24" fmla="*/ 81 w 300"/>
                <a:gd name="T25" fmla="*/ 129 h 410"/>
                <a:gd name="T26" fmla="*/ 87 w 300"/>
                <a:gd name="T27" fmla="*/ 117 h 410"/>
                <a:gd name="T28" fmla="*/ 89 w 300"/>
                <a:gd name="T29" fmla="*/ 115 h 410"/>
                <a:gd name="T30" fmla="*/ 89 w 300"/>
                <a:gd name="T31" fmla="*/ 65 h 410"/>
                <a:gd name="T32" fmla="*/ 102 w 300"/>
                <a:gd name="T33" fmla="*/ 23 h 410"/>
                <a:gd name="T34" fmla="*/ 170 w 300"/>
                <a:gd name="T35" fmla="*/ 0 h 410"/>
                <a:gd name="T36" fmla="*/ 184 w 300"/>
                <a:gd name="T37" fmla="*/ 0 h 410"/>
                <a:gd name="T38" fmla="*/ 252 w 300"/>
                <a:gd name="T39" fmla="*/ 23 h 410"/>
                <a:gd name="T40" fmla="*/ 265 w 300"/>
                <a:gd name="T41" fmla="*/ 65 h 410"/>
                <a:gd name="T42" fmla="*/ 265 w 300"/>
                <a:gd name="T43" fmla="*/ 115 h 410"/>
                <a:gd name="T44" fmla="*/ 268 w 300"/>
                <a:gd name="T45" fmla="*/ 117 h 410"/>
                <a:gd name="T46" fmla="*/ 273 w 300"/>
                <a:gd name="T47" fmla="*/ 129 h 410"/>
                <a:gd name="T48" fmla="*/ 273 w 300"/>
                <a:gd name="T49" fmla="*/ 161 h 410"/>
                <a:gd name="T50" fmla="*/ 266 w 300"/>
                <a:gd name="T51" fmla="*/ 174 h 410"/>
                <a:gd name="T52" fmla="*/ 263 w 300"/>
                <a:gd name="T53" fmla="*/ 176 h 410"/>
                <a:gd name="T54" fmla="*/ 250 w 300"/>
                <a:gd name="T55" fmla="*/ 212 h 410"/>
                <a:gd name="T56" fmla="*/ 233 w 300"/>
                <a:gd name="T57" fmla="*/ 238 h 410"/>
                <a:gd name="T58" fmla="*/ 233 w 300"/>
                <a:gd name="T59" fmla="*/ 238 h 410"/>
                <a:gd name="T60" fmla="*/ 233 w 300"/>
                <a:gd name="T61" fmla="*/ 271 h 410"/>
                <a:gd name="T62" fmla="*/ 252 w 300"/>
                <a:gd name="T63" fmla="*/ 303 h 410"/>
                <a:gd name="T64" fmla="*/ 300 w 300"/>
                <a:gd name="T65" fmla="*/ 32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410">
                  <a:moveTo>
                    <a:pt x="0" y="410"/>
                  </a:moveTo>
                  <a:lnTo>
                    <a:pt x="0" y="410"/>
                  </a:lnTo>
                  <a:lnTo>
                    <a:pt x="0" y="392"/>
                  </a:lnTo>
                  <a:cubicBezTo>
                    <a:pt x="0" y="371"/>
                    <a:pt x="12" y="352"/>
                    <a:pt x="30" y="342"/>
                  </a:cubicBezTo>
                  <a:lnTo>
                    <a:pt x="102" y="303"/>
                  </a:lnTo>
                  <a:cubicBezTo>
                    <a:pt x="114" y="297"/>
                    <a:pt x="122" y="284"/>
                    <a:pt x="122" y="271"/>
                  </a:cubicBezTo>
                  <a:lnTo>
                    <a:pt x="122" y="238"/>
                  </a:lnTo>
                  <a:lnTo>
                    <a:pt x="122" y="238"/>
                  </a:lnTo>
                  <a:cubicBezTo>
                    <a:pt x="122" y="238"/>
                    <a:pt x="114" y="229"/>
                    <a:pt x="104" y="212"/>
                  </a:cubicBezTo>
                  <a:cubicBezTo>
                    <a:pt x="95" y="195"/>
                    <a:pt x="92" y="176"/>
                    <a:pt x="92" y="176"/>
                  </a:cubicBezTo>
                  <a:lnTo>
                    <a:pt x="89" y="174"/>
                  </a:lnTo>
                  <a:cubicBezTo>
                    <a:pt x="84" y="171"/>
                    <a:pt x="81" y="166"/>
                    <a:pt x="81" y="161"/>
                  </a:cubicBezTo>
                  <a:lnTo>
                    <a:pt x="81" y="129"/>
                  </a:lnTo>
                  <a:cubicBezTo>
                    <a:pt x="81" y="124"/>
                    <a:pt x="83" y="120"/>
                    <a:pt x="87" y="117"/>
                  </a:cubicBezTo>
                  <a:lnTo>
                    <a:pt x="89" y="115"/>
                  </a:lnTo>
                  <a:lnTo>
                    <a:pt x="89" y="65"/>
                  </a:lnTo>
                  <a:cubicBezTo>
                    <a:pt x="89" y="65"/>
                    <a:pt x="89" y="38"/>
                    <a:pt x="102" y="23"/>
                  </a:cubicBezTo>
                  <a:cubicBezTo>
                    <a:pt x="116" y="8"/>
                    <a:pt x="139" y="0"/>
                    <a:pt x="170" y="0"/>
                  </a:cubicBezTo>
                  <a:lnTo>
                    <a:pt x="184" y="0"/>
                  </a:lnTo>
                  <a:cubicBezTo>
                    <a:pt x="216" y="0"/>
                    <a:pt x="239" y="8"/>
                    <a:pt x="252" y="23"/>
                  </a:cubicBezTo>
                  <a:cubicBezTo>
                    <a:pt x="265" y="38"/>
                    <a:pt x="265" y="65"/>
                    <a:pt x="265" y="65"/>
                  </a:cubicBezTo>
                  <a:lnTo>
                    <a:pt x="265" y="115"/>
                  </a:lnTo>
                  <a:lnTo>
                    <a:pt x="268" y="117"/>
                  </a:lnTo>
                  <a:cubicBezTo>
                    <a:pt x="271" y="120"/>
                    <a:pt x="273" y="124"/>
                    <a:pt x="273" y="129"/>
                  </a:cubicBezTo>
                  <a:lnTo>
                    <a:pt x="273" y="161"/>
                  </a:lnTo>
                  <a:cubicBezTo>
                    <a:pt x="273" y="166"/>
                    <a:pt x="271" y="171"/>
                    <a:pt x="266" y="174"/>
                  </a:cubicBezTo>
                  <a:lnTo>
                    <a:pt x="263" y="176"/>
                  </a:lnTo>
                  <a:cubicBezTo>
                    <a:pt x="263" y="176"/>
                    <a:pt x="260" y="195"/>
                    <a:pt x="250" y="212"/>
                  </a:cubicBezTo>
                  <a:cubicBezTo>
                    <a:pt x="241" y="229"/>
                    <a:pt x="233" y="238"/>
                    <a:pt x="233" y="238"/>
                  </a:cubicBezTo>
                  <a:lnTo>
                    <a:pt x="233" y="238"/>
                  </a:lnTo>
                  <a:lnTo>
                    <a:pt x="233" y="271"/>
                  </a:lnTo>
                  <a:cubicBezTo>
                    <a:pt x="233" y="284"/>
                    <a:pt x="240" y="297"/>
                    <a:pt x="252" y="303"/>
                  </a:cubicBezTo>
                  <a:lnTo>
                    <a:pt x="300" y="328"/>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201" name="Freeform 54">
            <a:extLst>
              <a:ext uri="{FF2B5EF4-FFF2-40B4-BE49-F238E27FC236}">
                <a16:creationId xmlns:a16="http://schemas.microsoft.com/office/drawing/2014/main" id="{C9D99183-D03A-1581-9C18-99E8E8CDD479}"/>
              </a:ext>
            </a:extLst>
          </p:cNvPr>
          <p:cNvSpPr>
            <a:spLocks noEditPoints="1"/>
          </p:cNvSpPr>
          <p:nvPr userDrawn="1"/>
        </p:nvSpPr>
        <p:spPr bwMode="gray">
          <a:xfrm>
            <a:off x="2776767" y="4985651"/>
            <a:ext cx="406400" cy="414338"/>
          </a:xfrm>
          <a:custGeom>
            <a:avLst/>
            <a:gdLst>
              <a:gd name="T0" fmla="*/ 240 w 476"/>
              <a:gd name="T1" fmla="*/ 0 h 485"/>
              <a:gd name="T2" fmla="*/ 240 w 476"/>
              <a:gd name="T3" fmla="*/ 118 h 485"/>
              <a:gd name="T4" fmla="*/ 240 w 476"/>
              <a:gd name="T5" fmla="*/ 0 h 485"/>
              <a:gd name="T6" fmla="*/ 328 w 476"/>
              <a:gd name="T7" fmla="*/ 292 h 485"/>
              <a:gd name="T8" fmla="*/ 315 w 476"/>
              <a:gd name="T9" fmla="*/ 188 h 485"/>
              <a:gd name="T10" fmla="*/ 269 w 476"/>
              <a:gd name="T11" fmla="*/ 161 h 485"/>
              <a:gd name="T12" fmla="*/ 240 w 476"/>
              <a:gd name="T13" fmla="*/ 185 h 485"/>
              <a:gd name="T14" fmla="*/ 210 w 476"/>
              <a:gd name="T15" fmla="*/ 161 h 485"/>
              <a:gd name="T16" fmla="*/ 165 w 476"/>
              <a:gd name="T17" fmla="*/ 188 h 485"/>
              <a:gd name="T18" fmla="*/ 155 w 476"/>
              <a:gd name="T19" fmla="*/ 304 h 485"/>
              <a:gd name="T20" fmla="*/ 182 w 476"/>
              <a:gd name="T21" fmla="*/ 309 h 485"/>
              <a:gd name="T22" fmla="*/ 224 w 476"/>
              <a:gd name="T23" fmla="*/ 485 h 485"/>
              <a:gd name="T24" fmla="*/ 285 w 476"/>
              <a:gd name="T25" fmla="*/ 459 h 485"/>
              <a:gd name="T26" fmla="*/ 313 w 476"/>
              <a:gd name="T27" fmla="*/ 309 h 485"/>
              <a:gd name="T28" fmla="*/ 328 w 476"/>
              <a:gd name="T29" fmla="*/ 292 h 485"/>
              <a:gd name="T30" fmla="*/ 74 w 476"/>
              <a:gd name="T31" fmla="*/ 31 h 485"/>
              <a:gd name="T32" fmla="*/ 123 w 476"/>
              <a:gd name="T33" fmla="*/ 81 h 485"/>
              <a:gd name="T34" fmla="*/ 25 w 476"/>
              <a:gd name="T35" fmla="*/ 81 h 485"/>
              <a:gd name="T36" fmla="*/ 74 w 476"/>
              <a:gd name="T37" fmla="*/ 31 h 485"/>
              <a:gd name="T38" fmla="*/ 112 w 476"/>
              <a:gd name="T39" fmla="*/ 168 h 485"/>
              <a:gd name="T40" fmla="*/ 90 w 476"/>
              <a:gd name="T41" fmla="*/ 172 h 485"/>
              <a:gd name="T42" fmla="*/ 58 w 476"/>
              <a:gd name="T43" fmla="*/ 172 h 485"/>
              <a:gd name="T44" fmla="*/ 36 w 476"/>
              <a:gd name="T45" fmla="*/ 168 h 485"/>
              <a:gd name="T46" fmla="*/ 0 w 476"/>
              <a:gd name="T47" fmla="*/ 280 h 485"/>
              <a:gd name="T48" fmla="*/ 13 w 476"/>
              <a:gd name="T49" fmla="*/ 294 h 485"/>
              <a:gd name="T50" fmla="*/ 36 w 476"/>
              <a:gd name="T51" fmla="*/ 422 h 485"/>
              <a:gd name="T52" fmla="*/ 88 w 476"/>
              <a:gd name="T53" fmla="*/ 445 h 485"/>
              <a:gd name="T54" fmla="*/ 118 w 476"/>
              <a:gd name="T55" fmla="*/ 345 h 485"/>
              <a:gd name="T56" fmla="*/ 451 w 476"/>
              <a:gd name="T57" fmla="*/ 81 h 485"/>
              <a:gd name="T58" fmla="*/ 353 w 476"/>
              <a:gd name="T59" fmla="*/ 81 h 485"/>
              <a:gd name="T60" fmla="*/ 451 w 476"/>
              <a:gd name="T61" fmla="*/ 81 h 485"/>
              <a:gd name="T62" fmla="*/ 358 w 476"/>
              <a:gd name="T63" fmla="*/ 345 h 485"/>
              <a:gd name="T64" fmla="*/ 364 w 476"/>
              <a:gd name="T65" fmla="*/ 422 h 485"/>
              <a:gd name="T66" fmla="*/ 416 w 476"/>
              <a:gd name="T67" fmla="*/ 445 h 485"/>
              <a:gd name="T68" fmla="*/ 450 w 476"/>
              <a:gd name="T69" fmla="*/ 294 h 485"/>
              <a:gd name="T70" fmla="*/ 473 w 476"/>
              <a:gd name="T71" fmla="*/ 290 h 485"/>
              <a:gd name="T72" fmla="*/ 465 w 476"/>
              <a:gd name="T73" fmla="*/ 191 h 485"/>
              <a:gd name="T74" fmla="*/ 427 w 476"/>
              <a:gd name="T75" fmla="*/ 168 h 485"/>
              <a:gd name="T76" fmla="*/ 402 w 476"/>
              <a:gd name="T77" fmla="*/ 188 h 485"/>
              <a:gd name="T78" fmla="*/ 378 w 476"/>
              <a:gd name="T79" fmla="*/ 1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6" h="485">
                <a:moveTo>
                  <a:pt x="240" y="0"/>
                </a:moveTo>
                <a:lnTo>
                  <a:pt x="240" y="0"/>
                </a:lnTo>
                <a:cubicBezTo>
                  <a:pt x="272" y="0"/>
                  <a:pt x="299" y="27"/>
                  <a:pt x="299" y="59"/>
                </a:cubicBezTo>
                <a:cubicBezTo>
                  <a:pt x="299" y="92"/>
                  <a:pt x="272" y="118"/>
                  <a:pt x="240" y="118"/>
                </a:cubicBezTo>
                <a:cubicBezTo>
                  <a:pt x="207" y="118"/>
                  <a:pt x="181" y="92"/>
                  <a:pt x="181" y="59"/>
                </a:cubicBezTo>
                <a:cubicBezTo>
                  <a:pt x="181" y="27"/>
                  <a:pt x="207" y="0"/>
                  <a:pt x="240" y="0"/>
                </a:cubicBezTo>
                <a:lnTo>
                  <a:pt x="240" y="0"/>
                </a:lnTo>
                <a:close/>
                <a:moveTo>
                  <a:pt x="328" y="292"/>
                </a:moveTo>
                <a:lnTo>
                  <a:pt x="328" y="292"/>
                </a:lnTo>
                <a:lnTo>
                  <a:pt x="315" y="188"/>
                </a:lnTo>
                <a:cubicBezTo>
                  <a:pt x="313" y="173"/>
                  <a:pt x="301" y="161"/>
                  <a:pt x="285" y="161"/>
                </a:cubicBezTo>
                <a:lnTo>
                  <a:pt x="269" y="161"/>
                </a:lnTo>
                <a:cubicBezTo>
                  <a:pt x="265" y="161"/>
                  <a:pt x="262" y="163"/>
                  <a:pt x="259" y="166"/>
                </a:cubicBezTo>
                <a:lnTo>
                  <a:pt x="240" y="185"/>
                </a:lnTo>
                <a:lnTo>
                  <a:pt x="221" y="166"/>
                </a:lnTo>
                <a:cubicBezTo>
                  <a:pt x="218" y="163"/>
                  <a:pt x="214" y="161"/>
                  <a:pt x="210" y="161"/>
                </a:cubicBezTo>
                <a:lnTo>
                  <a:pt x="194" y="161"/>
                </a:lnTo>
                <a:cubicBezTo>
                  <a:pt x="179" y="161"/>
                  <a:pt x="166" y="173"/>
                  <a:pt x="165" y="188"/>
                </a:cubicBezTo>
                <a:lnTo>
                  <a:pt x="152" y="292"/>
                </a:lnTo>
                <a:cubicBezTo>
                  <a:pt x="151" y="296"/>
                  <a:pt x="152" y="301"/>
                  <a:pt x="155" y="304"/>
                </a:cubicBezTo>
                <a:cubicBezTo>
                  <a:pt x="158" y="307"/>
                  <a:pt x="162" y="309"/>
                  <a:pt x="166" y="309"/>
                </a:cubicBezTo>
                <a:lnTo>
                  <a:pt x="182" y="309"/>
                </a:lnTo>
                <a:lnTo>
                  <a:pt x="194" y="459"/>
                </a:lnTo>
                <a:cubicBezTo>
                  <a:pt x="196" y="474"/>
                  <a:pt x="209" y="485"/>
                  <a:pt x="224" y="485"/>
                </a:cubicBezTo>
                <a:lnTo>
                  <a:pt x="256" y="485"/>
                </a:lnTo>
                <a:cubicBezTo>
                  <a:pt x="271" y="485"/>
                  <a:pt x="284" y="474"/>
                  <a:pt x="285" y="459"/>
                </a:cubicBezTo>
                <a:lnTo>
                  <a:pt x="298" y="309"/>
                </a:lnTo>
                <a:lnTo>
                  <a:pt x="313" y="309"/>
                </a:lnTo>
                <a:cubicBezTo>
                  <a:pt x="318" y="309"/>
                  <a:pt x="322" y="307"/>
                  <a:pt x="324" y="304"/>
                </a:cubicBezTo>
                <a:cubicBezTo>
                  <a:pt x="327" y="301"/>
                  <a:pt x="329" y="296"/>
                  <a:pt x="328" y="292"/>
                </a:cubicBezTo>
                <a:lnTo>
                  <a:pt x="328" y="292"/>
                </a:lnTo>
                <a:close/>
                <a:moveTo>
                  <a:pt x="74" y="31"/>
                </a:moveTo>
                <a:lnTo>
                  <a:pt x="74" y="31"/>
                </a:lnTo>
                <a:cubicBezTo>
                  <a:pt x="101" y="31"/>
                  <a:pt x="123" y="53"/>
                  <a:pt x="123" y="81"/>
                </a:cubicBezTo>
                <a:cubicBezTo>
                  <a:pt x="123" y="109"/>
                  <a:pt x="101" y="131"/>
                  <a:pt x="74" y="131"/>
                </a:cubicBezTo>
                <a:cubicBezTo>
                  <a:pt x="47" y="131"/>
                  <a:pt x="25" y="109"/>
                  <a:pt x="25" y="81"/>
                </a:cubicBezTo>
                <a:cubicBezTo>
                  <a:pt x="25" y="53"/>
                  <a:pt x="47" y="31"/>
                  <a:pt x="74" y="31"/>
                </a:cubicBezTo>
                <a:lnTo>
                  <a:pt x="74" y="31"/>
                </a:lnTo>
                <a:close/>
                <a:moveTo>
                  <a:pt x="112" y="168"/>
                </a:moveTo>
                <a:lnTo>
                  <a:pt x="112" y="168"/>
                </a:lnTo>
                <a:lnTo>
                  <a:pt x="99" y="168"/>
                </a:lnTo>
                <a:cubicBezTo>
                  <a:pt x="96" y="168"/>
                  <a:pt x="92" y="170"/>
                  <a:pt x="90" y="172"/>
                </a:cubicBezTo>
                <a:lnTo>
                  <a:pt x="74" y="188"/>
                </a:lnTo>
                <a:lnTo>
                  <a:pt x="58" y="172"/>
                </a:lnTo>
                <a:cubicBezTo>
                  <a:pt x="56" y="170"/>
                  <a:pt x="53" y="168"/>
                  <a:pt x="50" y="168"/>
                </a:cubicBezTo>
                <a:lnTo>
                  <a:pt x="36" y="168"/>
                </a:lnTo>
                <a:cubicBezTo>
                  <a:pt x="23" y="168"/>
                  <a:pt x="13" y="178"/>
                  <a:pt x="12" y="191"/>
                </a:cubicBezTo>
                <a:lnTo>
                  <a:pt x="0" y="280"/>
                </a:lnTo>
                <a:cubicBezTo>
                  <a:pt x="0" y="283"/>
                  <a:pt x="1" y="287"/>
                  <a:pt x="3" y="290"/>
                </a:cubicBezTo>
                <a:cubicBezTo>
                  <a:pt x="6" y="292"/>
                  <a:pt x="9" y="294"/>
                  <a:pt x="13" y="294"/>
                </a:cubicBezTo>
                <a:lnTo>
                  <a:pt x="26" y="294"/>
                </a:lnTo>
                <a:lnTo>
                  <a:pt x="36" y="422"/>
                </a:lnTo>
                <a:cubicBezTo>
                  <a:pt x="37" y="435"/>
                  <a:pt x="48" y="445"/>
                  <a:pt x="61" y="445"/>
                </a:cubicBezTo>
                <a:lnTo>
                  <a:pt x="88" y="445"/>
                </a:lnTo>
                <a:cubicBezTo>
                  <a:pt x="100" y="445"/>
                  <a:pt x="111" y="435"/>
                  <a:pt x="112" y="422"/>
                </a:cubicBezTo>
                <a:lnTo>
                  <a:pt x="118" y="345"/>
                </a:lnTo>
                <a:moveTo>
                  <a:pt x="451" y="81"/>
                </a:moveTo>
                <a:lnTo>
                  <a:pt x="451" y="81"/>
                </a:lnTo>
                <a:cubicBezTo>
                  <a:pt x="451" y="109"/>
                  <a:pt x="429" y="131"/>
                  <a:pt x="402" y="131"/>
                </a:cubicBezTo>
                <a:cubicBezTo>
                  <a:pt x="375" y="131"/>
                  <a:pt x="353" y="109"/>
                  <a:pt x="353" y="81"/>
                </a:cubicBezTo>
                <a:cubicBezTo>
                  <a:pt x="353" y="53"/>
                  <a:pt x="375" y="31"/>
                  <a:pt x="402" y="31"/>
                </a:cubicBezTo>
                <a:cubicBezTo>
                  <a:pt x="429" y="31"/>
                  <a:pt x="451" y="53"/>
                  <a:pt x="451" y="81"/>
                </a:cubicBezTo>
                <a:lnTo>
                  <a:pt x="451" y="81"/>
                </a:lnTo>
                <a:close/>
                <a:moveTo>
                  <a:pt x="358" y="345"/>
                </a:moveTo>
                <a:lnTo>
                  <a:pt x="358" y="345"/>
                </a:lnTo>
                <a:lnTo>
                  <a:pt x="364" y="422"/>
                </a:lnTo>
                <a:cubicBezTo>
                  <a:pt x="365" y="435"/>
                  <a:pt x="376" y="445"/>
                  <a:pt x="389" y="445"/>
                </a:cubicBezTo>
                <a:lnTo>
                  <a:pt x="416" y="445"/>
                </a:lnTo>
                <a:cubicBezTo>
                  <a:pt x="428" y="445"/>
                  <a:pt x="439" y="435"/>
                  <a:pt x="440" y="422"/>
                </a:cubicBezTo>
                <a:lnTo>
                  <a:pt x="450" y="294"/>
                </a:lnTo>
                <a:lnTo>
                  <a:pt x="464" y="294"/>
                </a:lnTo>
                <a:cubicBezTo>
                  <a:pt x="467" y="294"/>
                  <a:pt x="471" y="292"/>
                  <a:pt x="473" y="290"/>
                </a:cubicBezTo>
                <a:cubicBezTo>
                  <a:pt x="475" y="287"/>
                  <a:pt x="476" y="283"/>
                  <a:pt x="476" y="280"/>
                </a:cubicBezTo>
                <a:lnTo>
                  <a:pt x="465" y="191"/>
                </a:lnTo>
                <a:cubicBezTo>
                  <a:pt x="464" y="178"/>
                  <a:pt x="453" y="168"/>
                  <a:pt x="440" y="168"/>
                </a:cubicBezTo>
                <a:lnTo>
                  <a:pt x="427" y="168"/>
                </a:lnTo>
                <a:cubicBezTo>
                  <a:pt x="424" y="168"/>
                  <a:pt x="420" y="170"/>
                  <a:pt x="418" y="172"/>
                </a:cubicBezTo>
                <a:lnTo>
                  <a:pt x="402" y="188"/>
                </a:lnTo>
                <a:lnTo>
                  <a:pt x="386" y="172"/>
                </a:lnTo>
                <a:cubicBezTo>
                  <a:pt x="384" y="170"/>
                  <a:pt x="381" y="168"/>
                  <a:pt x="378" y="168"/>
                </a:cubicBezTo>
                <a:lnTo>
                  <a:pt x="364" y="168"/>
                </a:lnTo>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202" name="Group 57">
            <a:extLst>
              <a:ext uri="{FF2B5EF4-FFF2-40B4-BE49-F238E27FC236}">
                <a16:creationId xmlns:a16="http://schemas.microsoft.com/office/drawing/2014/main" id="{757BEFD6-5D29-E85A-2897-958B45A7727C}"/>
              </a:ext>
            </a:extLst>
          </p:cNvPr>
          <p:cNvGrpSpPr>
            <a:grpSpLocks noChangeAspect="1"/>
          </p:cNvGrpSpPr>
          <p:nvPr userDrawn="1"/>
        </p:nvGrpSpPr>
        <p:grpSpPr bwMode="gray">
          <a:xfrm>
            <a:off x="4024542" y="1783662"/>
            <a:ext cx="784225" cy="785813"/>
            <a:chOff x="2838" y="980"/>
            <a:chExt cx="494" cy="495"/>
          </a:xfrm>
        </p:grpSpPr>
        <p:sp>
          <p:nvSpPr>
            <p:cNvPr id="203" name="AutoShape 56">
              <a:extLst>
                <a:ext uri="{FF2B5EF4-FFF2-40B4-BE49-F238E27FC236}">
                  <a16:creationId xmlns:a16="http://schemas.microsoft.com/office/drawing/2014/main" id="{A4DFC28D-E543-B277-CA4B-076A0857811E}"/>
                </a:ext>
              </a:extLst>
            </p:cNvPr>
            <p:cNvSpPr>
              <a:spLocks noChangeAspect="1" noChangeArrowheads="1" noTextEdit="1"/>
            </p:cNvSpPr>
            <p:nvPr/>
          </p:nvSpPr>
          <p:spPr bwMode="gray">
            <a:xfrm>
              <a:off x="2838" y="980"/>
              <a:ext cx="494"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59">
              <a:extLst>
                <a:ext uri="{FF2B5EF4-FFF2-40B4-BE49-F238E27FC236}">
                  <a16:creationId xmlns:a16="http://schemas.microsoft.com/office/drawing/2014/main" id="{451E1F50-F018-7184-C0D1-72E7432DD1B5}"/>
                </a:ext>
              </a:extLst>
            </p:cNvPr>
            <p:cNvSpPr>
              <a:spLocks noEditPoints="1"/>
            </p:cNvSpPr>
            <p:nvPr/>
          </p:nvSpPr>
          <p:spPr bwMode="gray">
            <a:xfrm>
              <a:off x="2974" y="1108"/>
              <a:ext cx="224" cy="245"/>
            </a:xfrm>
            <a:custGeom>
              <a:avLst/>
              <a:gdLst>
                <a:gd name="T0" fmla="*/ 235 w 418"/>
                <a:gd name="T1" fmla="*/ 44 h 456"/>
                <a:gd name="T2" fmla="*/ 248 w 418"/>
                <a:gd name="T3" fmla="*/ 13 h 456"/>
                <a:gd name="T4" fmla="*/ 278 w 418"/>
                <a:gd name="T5" fmla="*/ 1 h 456"/>
                <a:gd name="T6" fmla="*/ 309 w 418"/>
                <a:gd name="T7" fmla="*/ 14 h 456"/>
                <a:gd name="T8" fmla="*/ 322 w 418"/>
                <a:gd name="T9" fmla="*/ 44 h 456"/>
                <a:gd name="T10" fmla="*/ 295 w 418"/>
                <a:gd name="T11" fmla="*/ 84 h 456"/>
                <a:gd name="T12" fmla="*/ 247 w 418"/>
                <a:gd name="T13" fmla="*/ 74 h 456"/>
                <a:gd name="T14" fmla="*/ 235 w 418"/>
                <a:gd name="T15" fmla="*/ 44 h 456"/>
                <a:gd name="T16" fmla="*/ 289 w 418"/>
                <a:gd name="T17" fmla="*/ 379 h 456"/>
                <a:gd name="T18" fmla="*/ 145 w 418"/>
                <a:gd name="T19" fmla="*/ 450 h 456"/>
                <a:gd name="T20" fmla="*/ 53 w 418"/>
                <a:gd name="T21" fmla="*/ 191 h 456"/>
                <a:gd name="T22" fmla="*/ 253 w 418"/>
                <a:gd name="T23" fmla="*/ 115 h 456"/>
                <a:gd name="T24" fmla="*/ 268 w 418"/>
                <a:gd name="T25" fmla="*/ 154 h 456"/>
                <a:gd name="T26" fmla="*/ 267 w 418"/>
                <a:gd name="T27" fmla="*/ 157 h 456"/>
                <a:gd name="T28" fmla="*/ 259 w 418"/>
                <a:gd name="T29" fmla="*/ 178 h 456"/>
                <a:gd name="T30" fmla="*/ 235 w 418"/>
                <a:gd name="T31" fmla="*/ 244 h 456"/>
                <a:gd name="T32" fmla="*/ 199 w 418"/>
                <a:gd name="T33" fmla="*/ 132 h 456"/>
                <a:gd name="T34" fmla="*/ 133 w 418"/>
                <a:gd name="T35" fmla="*/ 99 h 456"/>
                <a:gd name="T36" fmla="*/ 79 w 418"/>
                <a:gd name="T37" fmla="*/ 145 h 456"/>
                <a:gd name="T38" fmla="*/ 56 w 418"/>
                <a:gd name="T39" fmla="*/ 135 h 456"/>
                <a:gd name="T40" fmla="*/ 61 w 418"/>
                <a:gd name="T41" fmla="*/ 110 h 456"/>
                <a:gd name="T42" fmla="*/ 117 w 418"/>
                <a:gd name="T43" fmla="*/ 58 h 456"/>
                <a:gd name="T44" fmla="*/ 142 w 418"/>
                <a:gd name="T45" fmla="*/ 55 h 456"/>
                <a:gd name="T46" fmla="*/ 252 w 418"/>
                <a:gd name="T47" fmla="*/ 114 h 456"/>
                <a:gd name="T48" fmla="*/ 235 w 418"/>
                <a:gd name="T49" fmla="*/ 244 h 456"/>
                <a:gd name="T50" fmla="*/ 332 w 418"/>
                <a:gd name="T51" fmla="*/ 249 h 456"/>
                <a:gd name="T52" fmla="*/ 416 w 418"/>
                <a:gd name="T53" fmla="*/ 388 h 456"/>
                <a:gd name="T54" fmla="*/ 411 w 418"/>
                <a:gd name="T55" fmla="*/ 414 h 456"/>
                <a:gd name="T56" fmla="*/ 382 w 418"/>
                <a:gd name="T57" fmla="*/ 416 h 456"/>
                <a:gd name="T58" fmla="*/ 311 w 418"/>
                <a:gd name="T59" fmla="*/ 298 h 456"/>
                <a:gd name="T60" fmla="*/ 157 w 418"/>
                <a:gd name="T61" fmla="*/ 252 h 456"/>
                <a:gd name="T62" fmla="*/ 73 w 418"/>
                <a:gd name="T63" fmla="*/ 338 h 456"/>
                <a:gd name="T64" fmla="*/ 66 w 418"/>
                <a:gd name="T65" fmla="*/ 29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456">
                  <a:moveTo>
                    <a:pt x="235" y="44"/>
                  </a:moveTo>
                  <a:lnTo>
                    <a:pt x="235" y="44"/>
                  </a:lnTo>
                  <a:cubicBezTo>
                    <a:pt x="235" y="38"/>
                    <a:pt x="236" y="32"/>
                    <a:pt x="239" y="27"/>
                  </a:cubicBezTo>
                  <a:cubicBezTo>
                    <a:pt x="241" y="21"/>
                    <a:pt x="244" y="17"/>
                    <a:pt x="248" y="13"/>
                  </a:cubicBezTo>
                  <a:cubicBezTo>
                    <a:pt x="253" y="9"/>
                    <a:pt x="257" y="6"/>
                    <a:pt x="262" y="4"/>
                  </a:cubicBezTo>
                  <a:cubicBezTo>
                    <a:pt x="267" y="2"/>
                    <a:pt x="273" y="1"/>
                    <a:pt x="278" y="1"/>
                  </a:cubicBezTo>
                  <a:cubicBezTo>
                    <a:pt x="284" y="0"/>
                    <a:pt x="290" y="2"/>
                    <a:pt x="295" y="4"/>
                  </a:cubicBezTo>
                  <a:cubicBezTo>
                    <a:pt x="301" y="6"/>
                    <a:pt x="305" y="10"/>
                    <a:pt x="309" y="14"/>
                  </a:cubicBezTo>
                  <a:cubicBezTo>
                    <a:pt x="313" y="18"/>
                    <a:pt x="316" y="22"/>
                    <a:pt x="319" y="28"/>
                  </a:cubicBezTo>
                  <a:cubicBezTo>
                    <a:pt x="321" y="33"/>
                    <a:pt x="322" y="38"/>
                    <a:pt x="322" y="44"/>
                  </a:cubicBezTo>
                  <a:cubicBezTo>
                    <a:pt x="322" y="49"/>
                    <a:pt x="320" y="55"/>
                    <a:pt x="318" y="60"/>
                  </a:cubicBezTo>
                  <a:cubicBezTo>
                    <a:pt x="314" y="71"/>
                    <a:pt x="306" y="79"/>
                    <a:pt x="295" y="84"/>
                  </a:cubicBezTo>
                  <a:cubicBezTo>
                    <a:pt x="284" y="88"/>
                    <a:pt x="273" y="88"/>
                    <a:pt x="262" y="83"/>
                  </a:cubicBezTo>
                  <a:cubicBezTo>
                    <a:pt x="256" y="81"/>
                    <a:pt x="251" y="78"/>
                    <a:pt x="247" y="74"/>
                  </a:cubicBezTo>
                  <a:cubicBezTo>
                    <a:pt x="243" y="69"/>
                    <a:pt x="240" y="65"/>
                    <a:pt x="238" y="60"/>
                  </a:cubicBezTo>
                  <a:cubicBezTo>
                    <a:pt x="236" y="55"/>
                    <a:pt x="235" y="49"/>
                    <a:pt x="235" y="44"/>
                  </a:cubicBezTo>
                  <a:lnTo>
                    <a:pt x="235" y="44"/>
                  </a:lnTo>
                  <a:close/>
                  <a:moveTo>
                    <a:pt x="289" y="379"/>
                  </a:moveTo>
                  <a:lnTo>
                    <a:pt x="289" y="379"/>
                  </a:lnTo>
                  <a:cubicBezTo>
                    <a:pt x="260" y="427"/>
                    <a:pt x="205" y="456"/>
                    <a:pt x="145" y="450"/>
                  </a:cubicBezTo>
                  <a:cubicBezTo>
                    <a:pt x="62" y="442"/>
                    <a:pt x="0" y="368"/>
                    <a:pt x="9" y="284"/>
                  </a:cubicBezTo>
                  <a:cubicBezTo>
                    <a:pt x="12" y="247"/>
                    <a:pt x="29" y="215"/>
                    <a:pt x="53" y="191"/>
                  </a:cubicBezTo>
                  <a:moveTo>
                    <a:pt x="253" y="115"/>
                  </a:moveTo>
                  <a:lnTo>
                    <a:pt x="253" y="115"/>
                  </a:lnTo>
                  <a:cubicBezTo>
                    <a:pt x="259" y="119"/>
                    <a:pt x="264" y="125"/>
                    <a:pt x="267" y="132"/>
                  </a:cubicBezTo>
                  <a:cubicBezTo>
                    <a:pt x="270" y="139"/>
                    <a:pt x="270" y="147"/>
                    <a:pt x="268" y="154"/>
                  </a:cubicBezTo>
                  <a:lnTo>
                    <a:pt x="268" y="155"/>
                  </a:lnTo>
                  <a:cubicBezTo>
                    <a:pt x="267" y="156"/>
                    <a:pt x="267" y="156"/>
                    <a:pt x="267" y="157"/>
                  </a:cubicBezTo>
                  <a:cubicBezTo>
                    <a:pt x="267" y="157"/>
                    <a:pt x="267" y="157"/>
                    <a:pt x="267" y="158"/>
                  </a:cubicBezTo>
                  <a:lnTo>
                    <a:pt x="259" y="178"/>
                  </a:lnTo>
                  <a:lnTo>
                    <a:pt x="246" y="214"/>
                  </a:lnTo>
                  <a:lnTo>
                    <a:pt x="235" y="244"/>
                  </a:lnTo>
                  <a:moveTo>
                    <a:pt x="199" y="132"/>
                  </a:moveTo>
                  <a:lnTo>
                    <a:pt x="199" y="132"/>
                  </a:lnTo>
                  <a:lnTo>
                    <a:pt x="133" y="98"/>
                  </a:lnTo>
                  <a:lnTo>
                    <a:pt x="133" y="99"/>
                  </a:lnTo>
                  <a:lnTo>
                    <a:pt x="90" y="138"/>
                  </a:lnTo>
                  <a:cubicBezTo>
                    <a:pt x="87" y="141"/>
                    <a:pt x="84" y="143"/>
                    <a:pt x="79" y="145"/>
                  </a:cubicBezTo>
                  <a:cubicBezTo>
                    <a:pt x="75" y="146"/>
                    <a:pt x="71" y="146"/>
                    <a:pt x="67" y="145"/>
                  </a:cubicBezTo>
                  <a:cubicBezTo>
                    <a:pt x="62" y="143"/>
                    <a:pt x="58" y="140"/>
                    <a:pt x="56" y="135"/>
                  </a:cubicBezTo>
                  <a:cubicBezTo>
                    <a:pt x="53" y="130"/>
                    <a:pt x="53" y="124"/>
                    <a:pt x="55" y="119"/>
                  </a:cubicBezTo>
                  <a:cubicBezTo>
                    <a:pt x="56" y="115"/>
                    <a:pt x="58" y="113"/>
                    <a:pt x="61" y="110"/>
                  </a:cubicBezTo>
                  <a:lnTo>
                    <a:pt x="113" y="63"/>
                  </a:lnTo>
                  <a:lnTo>
                    <a:pt x="117" y="58"/>
                  </a:lnTo>
                  <a:cubicBezTo>
                    <a:pt x="122" y="54"/>
                    <a:pt x="127" y="52"/>
                    <a:pt x="133" y="52"/>
                  </a:cubicBezTo>
                  <a:cubicBezTo>
                    <a:pt x="136" y="52"/>
                    <a:pt x="139" y="53"/>
                    <a:pt x="142" y="55"/>
                  </a:cubicBezTo>
                  <a:lnTo>
                    <a:pt x="235" y="106"/>
                  </a:lnTo>
                  <a:lnTo>
                    <a:pt x="252" y="114"/>
                  </a:lnTo>
                  <a:moveTo>
                    <a:pt x="235" y="244"/>
                  </a:moveTo>
                  <a:lnTo>
                    <a:pt x="235" y="244"/>
                  </a:lnTo>
                  <a:lnTo>
                    <a:pt x="315" y="244"/>
                  </a:lnTo>
                  <a:cubicBezTo>
                    <a:pt x="321" y="244"/>
                    <a:pt x="327" y="246"/>
                    <a:pt x="332" y="249"/>
                  </a:cubicBezTo>
                  <a:cubicBezTo>
                    <a:pt x="337" y="252"/>
                    <a:pt x="341" y="256"/>
                    <a:pt x="344" y="262"/>
                  </a:cubicBezTo>
                  <a:lnTo>
                    <a:pt x="416" y="388"/>
                  </a:lnTo>
                  <a:cubicBezTo>
                    <a:pt x="418" y="391"/>
                    <a:pt x="418" y="394"/>
                    <a:pt x="418" y="398"/>
                  </a:cubicBezTo>
                  <a:cubicBezTo>
                    <a:pt x="418" y="404"/>
                    <a:pt x="416" y="409"/>
                    <a:pt x="411" y="414"/>
                  </a:cubicBezTo>
                  <a:cubicBezTo>
                    <a:pt x="407" y="418"/>
                    <a:pt x="401" y="420"/>
                    <a:pt x="395" y="420"/>
                  </a:cubicBezTo>
                  <a:cubicBezTo>
                    <a:pt x="390" y="420"/>
                    <a:pt x="386" y="419"/>
                    <a:pt x="382" y="416"/>
                  </a:cubicBezTo>
                  <a:cubicBezTo>
                    <a:pt x="378" y="414"/>
                    <a:pt x="375" y="411"/>
                    <a:pt x="373" y="407"/>
                  </a:cubicBezTo>
                  <a:lnTo>
                    <a:pt x="311" y="298"/>
                  </a:lnTo>
                  <a:cubicBezTo>
                    <a:pt x="311" y="298"/>
                    <a:pt x="195" y="298"/>
                    <a:pt x="193" y="298"/>
                  </a:cubicBezTo>
                  <a:cubicBezTo>
                    <a:pt x="193" y="298"/>
                    <a:pt x="147" y="298"/>
                    <a:pt x="157" y="252"/>
                  </a:cubicBezTo>
                  <a:lnTo>
                    <a:pt x="199" y="132"/>
                  </a:lnTo>
                  <a:moveTo>
                    <a:pt x="73" y="338"/>
                  </a:moveTo>
                  <a:lnTo>
                    <a:pt x="73" y="338"/>
                  </a:lnTo>
                  <a:cubicBezTo>
                    <a:pt x="67" y="324"/>
                    <a:pt x="65" y="307"/>
                    <a:pt x="66" y="291"/>
                  </a:cubicBezTo>
                  <a:cubicBezTo>
                    <a:pt x="68" y="278"/>
                    <a:pt x="71" y="266"/>
                    <a:pt x="76" y="256"/>
                  </a:cubicBez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205" name="Group 62">
            <a:extLst>
              <a:ext uri="{FF2B5EF4-FFF2-40B4-BE49-F238E27FC236}">
                <a16:creationId xmlns:a16="http://schemas.microsoft.com/office/drawing/2014/main" id="{AD31BC9E-0394-5248-B3B9-CDEFB132E51C}"/>
              </a:ext>
            </a:extLst>
          </p:cNvPr>
          <p:cNvGrpSpPr>
            <a:grpSpLocks noChangeAspect="1"/>
          </p:cNvGrpSpPr>
          <p:nvPr userDrawn="1"/>
        </p:nvGrpSpPr>
        <p:grpSpPr bwMode="gray">
          <a:xfrm>
            <a:off x="5011967" y="1785250"/>
            <a:ext cx="784225" cy="785812"/>
            <a:chOff x="3460" y="981"/>
            <a:chExt cx="494" cy="495"/>
          </a:xfrm>
        </p:grpSpPr>
        <p:sp>
          <p:nvSpPr>
            <p:cNvPr id="206" name="AutoShape 61">
              <a:extLst>
                <a:ext uri="{FF2B5EF4-FFF2-40B4-BE49-F238E27FC236}">
                  <a16:creationId xmlns:a16="http://schemas.microsoft.com/office/drawing/2014/main" id="{D94BAF4E-1606-684D-FFCD-254FC707BF0B}"/>
                </a:ext>
              </a:extLst>
            </p:cNvPr>
            <p:cNvSpPr>
              <a:spLocks noChangeAspect="1" noChangeArrowheads="1" noTextEdit="1"/>
            </p:cNvSpPr>
            <p:nvPr/>
          </p:nvSpPr>
          <p:spPr bwMode="gray">
            <a:xfrm>
              <a:off x="3460" y="981"/>
              <a:ext cx="494"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64">
              <a:extLst>
                <a:ext uri="{FF2B5EF4-FFF2-40B4-BE49-F238E27FC236}">
                  <a16:creationId xmlns:a16="http://schemas.microsoft.com/office/drawing/2014/main" id="{20C8E9F1-3C66-D1D6-4B46-F4E2FF0E15C8}"/>
                </a:ext>
              </a:extLst>
            </p:cNvPr>
            <p:cNvSpPr>
              <a:spLocks noEditPoints="1"/>
            </p:cNvSpPr>
            <p:nvPr/>
          </p:nvSpPr>
          <p:spPr bwMode="gray">
            <a:xfrm>
              <a:off x="3606" y="1103"/>
              <a:ext cx="209" cy="258"/>
            </a:xfrm>
            <a:custGeom>
              <a:avLst/>
              <a:gdLst>
                <a:gd name="T0" fmla="*/ 195 w 390"/>
                <a:gd name="T1" fmla="*/ 95 h 479"/>
                <a:gd name="T2" fmla="*/ 195 w 390"/>
                <a:gd name="T3" fmla="*/ 95 h 479"/>
                <a:gd name="T4" fmla="*/ 71 w 390"/>
                <a:gd name="T5" fmla="*/ 219 h 479"/>
                <a:gd name="T6" fmla="*/ 113 w 390"/>
                <a:gd name="T7" fmla="*/ 312 h 479"/>
                <a:gd name="T8" fmla="*/ 130 w 390"/>
                <a:gd name="T9" fmla="*/ 374 h 479"/>
                <a:gd name="T10" fmla="*/ 132 w 390"/>
                <a:gd name="T11" fmla="*/ 380 h 479"/>
                <a:gd name="T12" fmla="*/ 138 w 390"/>
                <a:gd name="T13" fmla="*/ 382 h 479"/>
                <a:gd name="T14" fmla="*/ 251 w 390"/>
                <a:gd name="T15" fmla="*/ 382 h 479"/>
                <a:gd name="T16" fmla="*/ 257 w 390"/>
                <a:gd name="T17" fmla="*/ 380 h 479"/>
                <a:gd name="T18" fmla="*/ 259 w 390"/>
                <a:gd name="T19" fmla="*/ 374 h 479"/>
                <a:gd name="T20" fmla="*/ 276 w 390"/>
                <a:gd name="T21" fmla="*/ 312 h 479"/>
                <a:gd name="T22" fmla="*/ 278 w 390"/>
                <a:gd name="T23" fmla="*/ 311 h 479"/>
                <a:gd name="T24" fmla="*/ 319 w 390"/>
                <a:gd name="T25" fmla="*/ 219 h 479"/>
                <a:gd name="T26" fmla="*/ 195 w 390"/>
                <a:gd name="T27" fmla="*/ 95 h 479"/>
                <a:gd name="T28" fmla="*/ 195 w 390"/>
                <a:gd name="T29" fmla="*/ 95 h 479"/>
                <a:gd name="T30" fmla="*/ 141 w 390"/>
                <a:gd name="T31" fmla="*/ 431 h 479"/>
                <a:gd name="T32" fmla="*/ 141 w 390"/>
                <a:gd name="T33" fmla="*/ 431 h 479"/>
                <a:gd name="T34" fmla="*/ 248 w 390"/>
                <a:gd name="T35" fmla="*/ 431 h 479"/>
                <a:gd name="T36" fmla="*/ 160 w 390"/>
                <a:gd name="T37" fmla="*/ 479 h 479"/>
                <a:gd name="T38" fmla="*/ 160 w 390"/>
                <a:gd name="T39" fmla="*/ 479 h 479"/>
                <a:gd name="T40" fmla="*/ 229 w 390"/>
                <a:gd name="T41" fmla="*/ 479 h 479"/>
                <a:gd name="T42" fmla="*/ 74 w 390"/>
                <a:gd name="T43" fmla="*/ 38 h 479"/>
                <a:gd name="T44" fmla="*/ 74 w 390"/>
                <a:gd name="T45" fmla="*/ 38 h 479"/>
                <a:gd name="T46" fmla="*/ 100 w 390"/>
                <a:gd name="T47" fmla="*/ 71 h 479"/>
                <a:gd name="T48" fmla="*/ 0 w 390"/>
                <a:gd name="T49" fmla="*/ 121 h 479"/>
                <a:gd name="T50" fmla="*/ 0 w 390"/>
                <a:gd name="T51" fmla="*/ 121 h 479"/>
                <a:gd name="T52" fmla="*/ 35 w 390"/>
                <a:gd name="T53" fmla="*/ 144 h 479"/>
                <a:gd name="T54" fmla="*/ 194 w 390"/>
                <a:gd name="T55" fmla="*/ 0 h 479"/>
                <a:gd name="T56" fmla="*/ 194 w 390"/>
                <a:gd name="T57" fmla="*/ 0 h 479"/>
                <a:gd name="T58" fmla="*/ 194 w 390"/>
                <a:gd name="T59" fmla="*/ 42 h 479"/>
                <a:gd name="T60" fmla="*/ 315 w 390"/>
                <a:gd name="T61" fmla="*/ 32 h 479"/>
                <a:gd name="T62" fmla="*/ 315 w 390"/>
                <a:gd name="T63" fmla="*/ 32 h 479"/>
                <a:gd name="T64" fmla="*/ 289 w 390"/>
                <a:gd name="T65" fmla="*/ 65 h 479"/>
                <a:gd name="T66" fmla="*/ 390 w 390"/>
                <a:gd name="T67" fmla="*/ 121 h 479"/>
                <a:gd name="T68" fmla="*/ 390 w 390"/>
                <a:gd name="T69" fmla="*/ 121 h 479"/>
                <a:gd name="T70" fmla="*/ 354 w 390"/>
                <a:gd name="T71" fmla="*/ 144 h 479"/>
                <a:gd name="T72" fmla="*/ 263 w 390"/>
                <a:gd name="T73" fmla="*/ 236 h 479"/>
                <a:gd name="T74" fmla="*/ 263 w 390"/>
                <a:gd name="T75" fmla="*/ 236 h 479"/>
                <a:gd name="T76" fmla="*/ 251 w 390"/>
                <a:gd name="T77" fmla="*/ 193 h 479"/>
                <a:gd name="T78" fmla="*/ 226 w 390"/>
                <a:gd name="T79" fmla="*/ 16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0" h="479">
                  <a:moveTo>
                    <a:pt x="195" y="95"/>
                  </a:moveTo>
                  <a:lnTo>
                    <a:pt x="195" y="95"/>
                  </a:lnTo>
                  <a:cubicBezTo>
                    <a:pt x="126" y="95"/>
                    <a:pt x="71" y="151"/>
                    <a:pt x="71" y="219"/>
                  </a:cubicBezTo>
                  <a:cubicBezTo>
                    <a:pt x="71" y="255"/>
                    <a:pt x="86" y="289"/>
                    <a:pt x="113" y="312"/>
                  </a:cubicBezTo>
                  <a:cubicBezTo>
                    <a:pt x="132" y="332"/>
                    <a:pt x="130" y="374"/>
                    <a:pt x="130" y="374"/>
                  </a:cubicBezTo>
                  <a:cubicBezTo>
                    <a:pt x="130" y="377"/>
                    <a:pt x="130" y="378"/>
                    <a:pt x="132" y="380"/>
                  </a:cubicBezTo>
                  <a:cubicBezTo>
                    <a:pt x="134" y="381"/>
                    <a:pt x="136" y="382"/>
                    <a:pt x="138" y="382"/>
                  </a:cubicBezTo>
                  <a:lnTo>
                    <a:pt x="251" y="382"/>
                  </a:lnTo>
                  <a:cubicBezTo>
                    <a:pt x="254" y="382"/>
                    <a:pt x="255" y="381"/>
                    <a:pt x="257" y="380"/>
                  </a:cubicBezTo>
                  <a:cubicBezTo>
                    <a:pt x="258" y="379"/>
                    <a:pt x="259" y="377"/>
                    <a:pt x="259" y="374"/>
                  </a:cubicBezTo>
                  <a:cubicBezTo>
                    <a:pt x="259" y="374"/>
                    <a:pt x="257" y="332"/>
                    <a:pt x="276" y="312"/>
                  </a:cubicBezTo>
                  <a:cubicBezTo>
                    <a:pt x="277" y="312"/>
                    <a:pt x="277" y="311"/>
                    <a:pt x="278" y="311"/>
                  </a:cubicBezTo>
                  <a:cubicBezTo>
                    <a:pt x="304" y="287"/>
                    <a:pt x="319" y="254"/>
                    <a:pt x="319" y="219"/>
                  </a:cubicBezTo>
                  <a:cubicBezTo>
                    <a:pt x="319" y="151"/>
                    <a:pt x="263" y="95"/>
                    <a:pt x="195" y="95"/>
                  </a:cubicBezTo>
                  <a:lnTo>
                    <a:pt x="195" y="95"/>
                  </a:lnTo>
                  <a:close/>
                  <a:moveTo>
                    <a:pt x="141" y="431"/>
                  </a:moveTo>
                  <a:lnTo>
                    <a:pt x="141" y="431"/>
                  </a:lnTo>
                  <a:lnTo>
                    <a:pt x="248" y="431"/>
                  </a:lnTo>
                  <a:moveTo>
                    <a:pt x="160" y="479"/>
                  </a:moveTo>
                  <a:lnTo>
                    <a:pt x="160" y="479"/>
                  </a:lnTo>
                  <a:lnTo>
                    <a:pt x="229" y="479"/>
                  </a:lnTo>
                  <a:moveTo>
                    <a:pt x="74" y="38"/>
                  </a:moveTo>
                  <a:lnTo>
                    <a:pt x="74" y="38"/>
                  </a:lnTo>
                  <a:lnTo>
                    <a:pt x="100" y="71"/>
                  </a:lnTo>
                  <a:moveTo>
                    <a:pt x="0" y="121"/>
                  </a:moveTo>
                  <a:lnTo>
                    <a:pt x="0" y="121"/>
                  </a:lnTo>
                  <a:lnTo>
                    <a:pt x="35" y="144"/>
                  </a:lnTo>
                  <a:moveTo>
                    <a:pt x="194" y="0"/>
                  </a:moveTo>
                  <a:lnTo>
                    <a:pt x="194" y="0"/>
                  </a:lnTo>
                  <a:lnTo>
                    <a:pt x="194" y="42"/>
                  </a:lnTo>
                  <a:moveTo>
                    <a:pt x="315" y="32"/>
                  </a:moveTo>
                  <a:lnTo>
                    <a:pt x="315" y="32"/>
                  </a:lnTo>
                  <a:lnTo>
                    <a:pt x="289" y="65"/>
                  </a:lnTo>
                  <a:moveTo>
                    <a:pt x="390" y="121"/>
                  </a:moveTo>
                  <a:lnTo>
                    <a:pt x="390" y="121"/>
                  </a:lnTo>
                  <a:lnTo>
                    <a:pt x="354" y="144"/>
                  </a:lnTo>
                  <a:moveTo>
                    <a:pt x="263" y="236"/>
                  </a:moveTo>
                  <a:lnTo>
                    <a:pt x="263" y="236"/>
                  </a:lnTo>
                  <a:cubicBezTo>
                    <a:pt x="263" y="220"/>
                    <a:pt x="259" y="205"/>
                    <a:pt x="251" y="193"/>
                  </a:cubicBezTo>
                  <a:cubicBezTo>
                    <a:pt x="245" y="182"/>
                    <a:pt x="236" y="173"/>
                    <a:pt x="226" y="167"/>
                  </a:cubicBez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208" name="Group 67">
            <a:extLst>
              <a:ext uri="{FF2B5EF4-FFF2-40B4-BE49-F238E27FC236}">
                <a16:creationId xmlns:a16="http://schemas.microsoft.com/office/drawing/2014/main" id="{F008F244-C582-68F6-76A5-83DE42D88EC6}"/>
              </a:ext>
            </a:extLst>
          </p:cNvPr>
          <p:cNvGrpSpPr>
            <a:grpSpLocks noChangeAspect="1"/>
          </p:cNvGrpSpPr>
          <p:nvPr userDrawn="1"/>
        </p:nvGrpSpPr>
        <p:grpSpPr bwMode="gray">
          <a:xfrm>
            <a:off x="6018442" y="1774137"/>
            <a:ext cx="784225" cy="784225"/>
            <a:chOff x="4094" y="974"/>
            <a:chExt cx="494" cy="494"/>
          </a:xfrm>
        </p:grpSpPr>
        <p:sp>
          <p:nvSpPr>
            <p:cNvPr id="209" name="AutoShape 66">
              <a:extLst>
                <a:ext uri="{FF2B5EF4-FFF2-40B4-BE49-F238E27FC236}">
                  <a16:creationId xmlns:a16="http://schemas.microsoft.com/office/drawing/2014/main" id="{A61885AB-ABA4-D578-AA61-117D37128FAA}"/>
                </a:ext>
              </a:extLst>
            </p:cNvPr>
            <p:cNvSpPr>
              <a:spLocks noChangeAspect="1" noChangeArrowheads="1" noTextEdit="1"/>
            </p:cNvSpPr>
            <p:nvPr/>
          </p:nvSpPr>
          <p:spPr bwMode="gray">
            <a:xfrm>
              <a:off x="4094" y="974"/>
              <a:ext cx="4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0" name="Freeform 69">
              <a:extLst>
                <a:ext uri="{FF2B5EF4-FFF2-40B4-BE49-F238E27FC236}">
                  <a16:creationId xmlns:a16="http://schemas.microsoft.com/office/drawing/2014/main" id="{C0DE687E-712A-6996-7CD5-A75B01027568}"/>
                </a:ext>
              </a:extLst>
            </p:cNvPr>
            <p:cNvSpPr>
              <a:spLocks noEditPoints="1"/>
            </p:cNvSpPr>
            <p:nvPr/>
          </p:nvSpPr>
          <p:spPr bwMode="gray">
            <a:xfrm>
              <a:off x="4216" y="1104"/>
              <a:ext cx="255" cy="222"/>
            </a:xfrm>
            <a:custGeom>
              <a:avLst/>
              <a:gdLst>
                <a:gd name="T0" fmla="*/ 60 w 476"/>
                <a:gd name="T1" fmla="*/ 118 h 414"/>
                <a:gd name="T2" fmla="*/ 415 w 476"/>
                <a:gd name="T3" fmla="*/ 113 h 414"/>
                <a:gd name="T4" fmla="*/ 476 w 476"/>
                <a:gd name="T5" fmla="*/ 367 h 414"/>
                <a:gd name="T6" fmla="*/ 463 w 476"/>
                <a:gd name="T7" fmla="*/ 337 h 414"/>
                <a:gd name="T8" fmla="*/ 423 w 476"/>
                <a:gd name="T9" fmla="*/ 306 h 414"/>
                <a:gd name="T10" fmla="*/ 431 w 476"/>
                <a:gd name="T11" fmla="*/ 280 h 414"/>
                <a:gd name="T12" fmla="*/ 437 w 476"/>
                <a:gd name="T13" fmla="*/ 264 h 414"/>
                <a:gd name="T14" fmla="*/ 441 w 476"/>
                <a:gd name="T15" fmla="*/ 244 h 414"/>
                <a:gd name="T16" fmla="*/ 437 w 476"/>
                <a:gd name="T17" fmla="*/ 238 h 414"/>
                <a:gd name="T18" fmla="*/ 431 w 476"/>
                <a:gd name="T19" fmla="*/ 198 h 414"/>
                <a:gd name="T20" fmla="*/ 396 w 476"/>
                <a:gd name="T21" fmla="*/ 188 h 414"/>
                <a:gd name="T22" fmla="*/ 360 w 476"/>
                <a:gd name="T23" fmla="*/ 216 h 414"/>
                <a:gd name="T24" fmla="*/ 359 w 476"/>
                <a:gd name="T25" fmla="*/ 239 h 414"/>
                <a:gd name="T26" fmla="*/ 357 w 476"/>
                <a:gd name="T27" fmla="*/ 258 h 414"/>
                <a:gd name="T28" fmla="*/ 361 w 476"/>
                <a:gd name="T29" fmla="*/ 264 h 414"/>
                <a:gd name="T30" fmla="*/ 374 w 476"/>
                <a:gd name="T31" fmla="*/ 292 h 414"/>
                <a:gd name="T32" fmla="*/ 366 w 476"/>
                <a:gd name="T33" fmla="*/ 320 h 414"/>
                <a:gd name="T34" fmla="*/ 113 w 476"/>
                <a:gd name="T35" fmla="*/ 414 h 414"/>
                <a:gd name="T36" fmla="*/ 113 w 476"/>
                <a:gd name="T37" fmla="*/ 401 h 414"/>
                <a:gd name="T38" fmla="*/ 185 w 476"/>
                <a:gd name="T39" fmla="*/ 339 h 414"/>
                <a:gd name="T40" fmla="*/ 199 w 476"/>
                <a:gd name="T41" fmla="*/ 293 h 414"/>
                <a:gd name="T42" fmla="*/ 178 w 476"/>
                <a:gd name="T43" fmla="*/ 249 h 414"/>
                <a:gd name="T44" fmla="*/ 171 w 476"/>
                <a:gd name="T45" fmla="*/ 239 h 414"/>
                <a:gd name="T46" fmla="*/ 174 w 476"/>
                <a:gd name="T47" fmla="*/ 208 h 414"/>
                <a:gd name="T48" fmla="*/ 176 w 476"/>
                <a:gd name="T49" fmla="*/ 171 h 414"/>
                <a:gd name="T50" fmla="*/ 233 w 476"/>
                <a:gd name="T51" fmla="*/ 126 h 414"/>
                <a:gd name="T52" fmla="*/ 291 w 476"/>
                <a:gd name="T53" fmla="*/ 142 h 414"/>
                <a:gd name="T54" fmla="*/ 300 w 476"/>
                <a:gd name="T55" fmla="*/ 206 h 414"/>
                <a:gd name="T56" fmla="*/ 306 w 476"/>
                <a:gd name="T57" fmla="*/ 216 h 414"/>
                <a:gd name="T58" fmla="*/ 300 w 476"/>
                <a:gd name="T59" fmla="*/ 248 h 414"/>
                <a:gd name="T60" fmla="*/ 290 w 476"/>
                <a:gd name="T61" fmla="*/ 275 h 414"/>
                <a:gd name="T62" fmla="*/ 277 w 476"/>
                <a:gd name="T63" fmla="*/ 316 h 414"/>
                <a:gd name="T64" fmla="*/ 342 w 476"/>
                <a:gd name="T65" fmla="*/ 366 h 414"/>
                <a:gd name="T66" fmla="*/ 363 w 476"/>
                <a:gd name="T67" fmla="*/ 414 h 414"/>
                <a:gd name="T68" fmla="*/ 0 w 476"/>
                <a:gd name="T69" fmla="*/ 367 h 414"/>
                <a:gd name="T70" fmla="*/ 13 w 476"/>
                <a:gd name="T71" fmla="*/ 337 h 414"/>
                <a:gd name="T72" fmla="*/ 53 w 476"/>
                <a:gd name="T73" fmla="*/ 306 h 414"/>
                <a:gd name="T74" fmla="*/ 46 w 476"/>
                <a:gd name="T75" fmla="*/ 280 h 414"/>
                <a:gd name="T76" fmla="*/ 39 w 476"/>
                <a:gd name="T77" fmla="*/ 264 h 414"/>
                <a:gd name="T78" fmla="*/ 36 w 476"/>
                <a:gd name="T79" fmla="*/ 244 h 414"/>
                <a:gd name="T80" fmla="*/ 39 w 476"/>
                <a:gd name="T81" fmla="*/ 238 h 414"/>
                <a:gd name="T82" fmla="*/ 45 w 476"/>
                <a:gd name="T83" fmla="*/ 198 h 414"/>
                <a:gd name="T84" fmla="*/ 81 w 476"/>
                <a:gd name="T85" fmla="*/ 188 h 414"/>
                <a:gd name="T86" fmla="*/ 116 w 476"/>
                <a:gd name="T87" fmla="*/ 216 h 414"/>
                <a:gd name="T88" fmla="*/ 117 w 476"/>
                <a:gd name="T89" fmla="*/ 239 h 414"/>
                <a:gd name="T90" fmla="*/ 120 w 476"/>
                <a:gd name="T91" fmla="*/ 258 h 414"/>
                <a:gd name="T92" fmla="*/ 115 w 476"/>
                <a:gd name="T93" fmla="*/ 264 h 414"/>
                <a:gd name="T94" fmla="*/ 102 w 476"/>
                <a:gd name="T95" fmla="*/ 292 h 414"/>
                <a:gd name="T96" fmla="*/ 110 w 476"/>
                <a:gd name="T97" fmla="*/ 3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6" h="414">
                  <a:moveTo>
                    <a:pt x="60" y="118"/>
                  </a:moveTo>
                  <a:lnTo>
                    <a:pt x="60" y="118"/>
                  </a:lnTo>
                  <a:cubicBezTo>
                    <a:pt x="89" y="49"/>
                    <a:pt x="158" y="0"/>
                    <a:pt x="238" y="0"/>
                  </a:cubicBezTo>
                  <a:cubicBezTo>
                    <a:pt x="317" y="0"/>
                    <a:pt x="384" y="46"/>
                    <a:pt x="415" y="113"/>
                  </a:cubicBezTo>
                  <a:moveTo>
                    <a:pt x="476" y="367"/>
                  </a:moveTo>
                  <a:lnTo>
                    <a:pt x="476" y="367"/>
                  </a:lnTo>
                  <a:lnTo>
                    <a:pt x="476" y="359"/>
                  </a:lnTo>
                  <a:cubicBezTo>
                    <a:pt x="476" y="350"/>
                    <a:pt x="471" y="341"/>
                    <a:pt x="463" y="337"/>
                  </a:cubicBezTo>
                  <a:lnTo>
                    <a:pt x="432" y="320"/>
                  </a:lnTo>
                  <a:cubicBezTo>
                    <a:pt x="426" y="317"/>
                    <a:pt x="423" y="312"/>
                    <a:pt x="423" y="306"/>
                  </a:cubicBezTo>
                  <a:lnTo>
                    <a:pt x="423" y="292"/>
                  </a:lnTo>
                  <a:cubicBezTo>
                    <a:pt x="423" y="292"/>
                    <a:pt x="426" y="288"/>
                    <a:pt x="431" y="280"/>
                  </a:cubicBezTo>
                  <a:cubicBezTo>
                    <a:pt x="435" y="273"/>
                    <a:pt x="436" y="264"/>
                    <a:pt x="436" y="264"/>
                  </a:cubicBezTo>
                  <a:lnTo>
                    <a:pt x="437" y="264"/>
                  </a:lnTo>
                  <a:cubicBezTo>
                    <a:pt x="439" y="262"/>
                    <a:pt x="441" y="260"/>
                    <a:pt x="441" y="258"/>
                  </a:cubicBezTo>
                  <a:lnTo>
                    <a:pt x="441" y="244"/>
                  </a:lnTo>
                  <a:cubicBezTo>
                    <a:pt x="441" y="242"/>
                    <a:pt x="440" y="240"/>
                    <a:pt x="438" y="239"/>
                  </a:cubicBezTo>
                  <a:lnTo>
                    <a:pt x="437" y="238"/>
                  </a:lnTo>
                  <a:lnTo>
                    <a:pt x="437" y="216"/>
                  </a:lnTo>
                  <a:cubicBezTo>
                    <a:pt x="437" y="216"/>
                    <a:pt x="437" y="204"/>
                    <a:pt x="431" y="198"/>
                  </a:cubicBezTo>
                  <a:cubicBezTo>
                    <a:pt x="426" y="191"/>
                    <a:pt x="416" y="188"/>
                    <a:pt x="402" y="188"/>
                  </a:cubicBezTo>
                  <a:lnTo>
                    <a:pt x="396" y="188"/>
                  </a:lnTo>
                  <a:cubicBezTo>
                    <a:pt x="382" y="188"/>
                    <a:pt x="372" y="191"/>
                    <a:pt x="366" y="198"/>
                  </a:cubicBezTo>
                  <a:cubicBezTo>
                    <a:pt x="360" y="204"/>
                    <a:pt x="360" y="216"/>
                    <a:pt x="360" y="216"/>
                  </a:cubicBezTo>
                  <a:lnTo>
                    <a:pt x="360" y="238"/>
                  </a:lnTo>
                  <a:lnTo>
                    <a:pt x="359" y="239"/>
                  </a:lnTo>
                  <a:cubicBezTo>
                    <a:pt x="358" y="240"/>
                    <a:pt x="357" y="242"/>
                    <a:pt x="357" y="244"/>
                  </a:cubicBezTo>
                  <a:lnTo>
                    <a:pt x="357" y="258"/>
                  </a:lnTo>
                  <a:cubicBezTo>
                    <a:pt x="357" y="260"/>
                    <a:pt x="358" y="262"/>
                    <a:pt x="360" y="264"/>
                  </a:cubicBezTo>
                  <a:lnTo>
                    <a:pt x="361" y="264"/>
                  </a:lnTo>
                  <a:cubicBezTo>
                    <a:pt x="361" y="264"/>
                    <a:pt x="363" y="273"/>
                    <a:pt x="367" y="280"/>
                  </a:cubicBezTo>
                  <a:cubicBezTo>
                    <a:pt x="371" y="288"/>
                    <a:pt x="374" y="292"/>
                    <a:pt x="374" y="292"/>
                  </a:cubicBezTo>
                  <a:lnTo>
                    <a:pt x="374" y="306"/>
                  </a:lnTo>
                  <a:cubicBezTo>
                    <a:pt x="374" y="312"/>
                    <a:pt x="371" y="317"/>
                    <a:pt x="366" y="320"/>
                  </a:cubicBezTo>
                  <a:lnTo>
                    <a:pt x="349" y="328"/>
                  </a:lnTo>
                  <a:moveTo>
                    <a:pt x="113" y="414"/>
                  </a:moveTo>
                  <a:lnTo>
                    <a:pt x="113" y="414"/>
                  </a:lnTo>
                  <a:lnTo>
                    <a:pt x="113" y="401"/>
                  </a:lnTo>
                  <a:cubicBezTo>
                    <a:pt x="113" y="386"/>
                    <a:pt x="121" y="373"/>
                    <a:pt x="134" y="366"/>
                  </a:cubicBezTo>
                  <a:lnTo>
                    <a:pt x="185" y="339"/>
                  </a:lnTo>
                  <a:cubicBezTo>
                    <a:pt x="194" y="334"/>
                    <a:pt x="199" y="325"/>
                    <a:pt x="199" y="316"/>
                  </a:cubicBezTo>
                  <a:lnTo>
                    <a:pt x="199" y="293"/>
                  </a:lnTo>
                  <a:cubicBezTo>
                    <a:pt x="199" y="293"/>
                    <a:pt x="193" y="287"/>
                    <a:pt x="187" y="275"/>
                  </a:cubicBezTo>
                  <a:cubicBezTo>
                    <a:pt x="180" y="262"/>
                    <a:pt x="178" y="249"/>
                    <a:pt x="178" y="249"/>
                  </a:cubicBezTo>
                  <a:lnTo>
                    <a:pt x="176" y="248"/>
                  </a:lnTo>
                  <a:cubicBezTo>
                    <a:pt x="173" y="246"/>
                    <a:pt x="171" y="242"/>
                    <a:pt x="171" y="239"/>
                  </a:cubicBezTo>
                  <a:lnTo>
                    <a:pt x="171" y="216"/>
                  </a:lnTo>
                  <a:cubicBezTo>
                    <a:pt x="171" y="213"/>
                    <a:pt x="172" y="210"/>
                    <a:pt x="174" y="208"/>
                  </a:cubicBezTo>
                  <a:lnTo>
                    <a:pt x="176" y="206"/>
                  </a:lnTo>
                  <a:lnTo>
                    <a:pt x="176" y="171"/>
                  </a:lnTo>
                  <a:cubicBezTo>
                    <a:pt x="176" y="171"/>
                    <a:pt x="176" y="152"/>
                    <a:pt x="185" y="142"/>
                  </a:cubicBezTo>
                  <a:cubicBezTo>
                    <a:pt x="195" y="131"/>
                    <a:pt x="211" y="126"/>
                    <a:pt x="233" y="126"/>
                  </a:cubicBezTo>
                  <a:lnTo>
                    <a:pt x="243" y="126"/>
                  </a:lnTo>
                  <a:cubicBezTo>
                    <a:pt x="265" y="126"/>
                    <a:pt x="281" y="131"/>
                    <a:pt x="291" y="142"/>
                  </a:cubicBezTo>
                  <a:cubicBezTo>
                    <a:pt x="300" y="152"/>
                    <a:pt x="300" y="171"/>
                    <a:pt x="300" y="171"/>
                  </a:cubicBezTo>
                  <a:lnTo>
                    <a:pt x="300" y="206"/>
                  </a:lnTo>
                  <a:lnTo>
                    <a:pt x="302" y="208"/>
                  </a:lnTo>
                  <a:cubicBezTo>
                    <a:pt x="304" y="210"/>
                    <a:pt x="306" y="213"/>
                    <a:pt x="306" y="216"/>
                  </a:cubicBezTo>
                  <a:lnTo>
                    <a:pt x="306" y="239"/>
                  </a:lnTo>
                  <a:cubicBezTo>
                    <a:pt x="306" y="242"/>
                    <a:pt x="304" y="246"/>
                    <a:pt x="300" y="248"/>
                  </a:cubicBezTo>
                  <a:lnTo>
                    <a:pt x="298" y="249"/>
                  </a:lnTo>
                  <a:cubicBezTo>
                    <a:pt x="298" y="249"/>
                    <a:pt x="296" y="262"/>
                    <a:pt x="290" y="275"/>
                  </a:cubicBezTo>
                  <a:cubicBezTo>
                    <a:pt x="283" y="287"/>
                    <a:pt x="277" y="293"/>
                    <a:pt x="277" y="293"/>
                  </a:cubicBezTo>
                  <a:lnTo>
                    <a:pt x="277" y="316"/>
                  </a:lnTo>
                  <a:cubicBezTo>
                    <a:pt x="277" y="325"/>
                    <a:pt x="282" y="334"/>
                    <a:pt x="291" y="339"/>
                  </a:cubicBezTo>
                  <a:lnTo>
                    <a:pt x="342" y="366"/>
                  </a:lnTo>
                  <a:cubicBezTo>
                    <a:pt x="355" y="373"/>
                    <a:pt x="363" y="386"/>
                    <a:pt x="363" y="401"/>
                  </a:cubicBezTo>
                  <a:lnTo>
                    <a:pt x="363" y="414"/>
                  </a:lnTo>
                  <a:moveTo>
                    <a:pt x="0" y="367"/>
                  </a:moveTo>
                  <a:lnTo>
                    <a:pt x="0" y="367"/>
                  </a:lnTo>
                  <a:lnTo>
                    <a:pt x="0" y="359"/>
                  </a:lnTo>
                  <a:cubicBezTo>
                    <a:pt x="0" y="350"/>
                    <a:pt x="5" y="341"/>
                    <a:pt x="13" y="337"/>
                  </a:cubicBezTo>
                  <a:lnTo>
                    <a:pt x="45" y="320"/>
                  </a:lnTo>
                  <a:cubicBezTo>
                    <a:pt x="50" y="317"/>
                    <a:pt x="53" y="312"/>
                    <a:pt x="53" y="306"/>
                  </a:cubicBezTo>
                  <a:lnTo>
                    <a:pt x="53" y="292"/>
                  </a:lnTo>
                  <a:cubicBezTo>
                    <a:pt x="53" y="292"/>
                    <a:pt x="50" y="288"/>
                    <a:pt x="46" y="280"/>
                  </a:cubicBezTo>
                  <a:cubicBezTo>
                    <a:pt x="42" y="273"/>
                    <a:pt x="40" y="264"/>
                    <a:pt x="40" y="264"/>
                  </a:cubicBezTo>
                  <a:lnTo>
                    <a:pt x="39" y="264"/>
                  </a:lnTo>
                  <a:cubicBezTo>
                    <a:pt x="37" y="262"/>
                    <a:pt x="36" y="260"/>
                    <a:pt x="36" y="258"/>
                  </a:cubicBezTo>
                  <a:lnTo>
                    <a:pt x="36" y="244"/>
                  </a:lnTo>
                  <a:cubicBezTo>
                    <a:pt x="36" y="242"/>
                    <a:pt x="37" y="240"/>
                    <a:pt x="38" y="239"/>
                  </a:cubicBezTo>
                  <a:lnTo>
                    <a:pt x="39" y="238"/>
                  </a:lnTo>
                  <a:lnTo>
                    <a:pt x="39" y="216"/>
                  </a:lnTo>
                  <a:cubicBezTo>
                    <a:pt x="39" y="216"/>
                    <a:pt x="39" y="204"/>
                    <a:pt x="45" y="198"/>
                  </a:cubicBezTo>
                  <a:cubicBezTo>
                    <a:pt x="51" y="191"/>
                    <a:pt x="61" y="188"/>
                    <a:pt x="75" y="188"/>
                  </a:cubicBezTo>
                  <a:lnTo>
                    <a:pt x="81" y="188"/>
                  </a:lnTo>
                  <a:cubicBezTo>
                    <a:pt x="94" y="188"/>
                    <a:pt x="104" y="191"/>
                    <a:pt x="110" y="198"/>
                  </a:cubicBezTo>
                  <a:cubicBezTo>
                    <a:pt x="116" y="204"/>
                    <a:pt x="116" y="216"/>
                    <a:pt x="116" y="216"/>
                  </a:cubicBezTo>
                  <a:lnTo>
                    <a:pt x="116" y="238"/>
                  </a:lnTo>
                  <a:lnTo>
                    <a:pt x="117" y="239"/>
                  </a:lnTo>
                  <a:cubicBezTo>
                    <a:pt x="119" y="240"/>
                    <a:pt x="120" y="242"/>
                    <a:pt x="120" y="244"/>
                  </a:cubicBezTo>
                  <a:lnTo>
                    <a:pt x="120" y="258"/>
                  </a:lnTo>
                  <a:cubicBezTo>
                    <a:pt x="120" y="260"/>
                    <a:pt x="118" y="262"/>
                    <a:pt x="116" y="264"/>
                  </a:cubicBezTo>
                  <a:lnTo>
                    <a:pt x="115" y="264"/>
                  </a:lnTo>
                  <a:cubicBezTo>
                    <a:pt x="115" y="264"/>
                    <a:pt x="114" y="273"/>
                    <a:pt x="110" y="280"/>
                  </a:cubicBezTo>
                  <a:cubicBezTo>
                    <a:pt x="105" y="288"/>
                    <a:pt x="102" y="292"/>
                    <a:pt x="102" y="292"/>
                  </a:cubicBezTo>
                  <a:lnTo>
                    <a:pt x="102" y="306"/>
                  </a:lnTo>
                  <a:cubicBezTo>
                    <a:pt x="102" y="312"/>
                    <a:pt x="105" y="317"/>
                    <a:pt x="110" y="320"/>
                  </a:cubicBezTo>
                  <a:lnTo>
                    <a:pt x="127" y="328"/>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211" name="Freeform 74">
            <a:extLst>
              <a:ext uri="{FF2B5EF4-FFF2-40B4-BE49-F238E27FC236}">
                <a16:creationId xmlns:a16="http://schemas.microsoft.com/office/drawing/2014/main" id="{82EBB65B-F87B-D095-18FC-310DBA3300F0}"/>
              </a:ext>
            </a:extLst>
          </p:cNvPr>
          <p:cNvSpPr>
            <a:spLocks noEditPoints="1"/>
          </p:cNvSpPr>
          <p:nvPr userDrawn="1"/>
        </p:nvSpPr>
        <p:spPr bwMode="gray">
          <a:xfrm>
            <a:off x="4329342" y="3498163"/>
            <a:ext cx="361950" cy="333375"/>
          </a:xfrm>
          <a:custGeom>
            <a:avLst/>
            <a:gdLst>
              <a:gd name="T0" fmla="*/ 360 w 426"/>
              <a:gd name="T1" fmla="*/ 162 h 392"/>
              <a:gd name="T2" fmla="*/ 360 w 426"/>
              <a:gd name="T3" fmla="*/ 162 h 392"/>
              <a:gd name="T4" fmla="*/ 360 w 426"/>
              <a:gd name="T5" fmla="*/ 307 h 392"/>
              <a:gd name="T6" fmla="*/ 382 w 426"/>
              <a:gd name="T7" fmla="*/ 307 h 392"/>
              <a:gd name="T8" fmla="*/ 426 w 426"/>
              <a:gd name="T9" fmla="*/ 266 h 392"/>
              <a:gd name="T10" fmla="*/ 426 w 426"/>
              <a:gd name="T11" fmla="*/ 206 h 392"/>
              <a:gd name="T12" fmla="*/ 382 w 426"/>
              <a:gd name="T13" fmla="*/ 165 h 392"/>
              <a:gd name="T14" fmla="*/ 364 w 426"/>
              <a:gd name="T15" fmla="*/ 165 h 392"/>
              <a:gd name="T16" fmla="*/ 66 w 426"/>
              <a:gd name="T17" fmla="*/ 173 h 392"/>
              <a:gd name="T18" fmla="*/ 66 w 426"/>
              <a:gd name="T19" fmla="*/ 173 h 392"/>
              <a:gd name="T20" fmla="*/ 66 w 426"/>
              <a:gd name="T21" fmla="*/ 132 h 392"/>
              <a:gd name="T22" fmla="*/ 213 w 426"/>
              <a:gd name="T23" fmla="*/ 0 h 392"/>
              <a:gd name="T24" fmla="*/ 360 w 426"/>
              <a:gd name="T25" fmla="*/ 132 h 392"/>
              <a:gd name="T26" fmla="*/ 360 w 426"/>
              <a:gd name="T27" fmla="*/ 169 h 392"/>
              <a:gd name="T28" fmla="*/ 185 w 426"/>
              <a:gd name="T29" fmla="*/ 363 h 392"/>
              <a:gd name="T30" fmla="*/ 185 w 426"/>
              <a:gd name="T31" fmla="*/ 363 h 392"/>
              <a:gd name="T32" fmla="*/ 66 w 426"/>
              <a:gd name="T33" fmla="*/ 265 h 392"/>
              <a:gd name="T34" fmla="*/ 186 w 426"/>
              <a:gd name="T35" fmla="*/ 358 h 392"/>
              <a:gd name="T36" fmla="*/ 186 w 426"/>
              <a:gd name="T37" fmla="*/ 358 h 392"/>
              <a:gd name="T38" fmla="*/ 220 w 426"/>
              <a:gd name="T39" fmla="*/ 325 h 392"/>
              <a:gd name="T40" fmla="*/ 253 w 426"/>
              <a:gd name="T41" fmla="*/ 358 h 392"/>
              <a:gd name="T42" fmla="*/ 220 w 426"/>
              <a:gd name="T43" fmla="*/ 392 h 392"/>
              <a:gd name="T44" fmla="*/ 186 w 426"/>
              <a:gd name="T45" fmla="*/ 358 h 392"/>
              <a:gd name="T46" fmla="*/ 66 w 426"/>
              <a:gd name="T47" fmla="*/ 162 h 392"/>
              <a:gd name="T48" fmla="*/ 66 w 426"/>
              <a:gd name="T49" fmla="*/ 162 h 392"/>
              <a:gd name="T50" fmla="*/ 66 w 426"/>
              <a:gd name="T51" fmla="*/ 307 h 392"/>
              <a:gd name="T52" fmla="*/ 44 w 426"/>
              <a:gd name="T53" fmla="*/ 307 h 392"/>
              <a:gd name="T54" fmla="*/ 0 w 426"/>
              <a:gd name="T55" fmla="*/ 266 h 392"/>
              <a:gd name="T56" fmla="*/ 0 w 426"/>
              <a:gd name="T57" fmla="*/ 206 h 392"/>
              <a:gd name="T58" fmla="*/ 44 w 426"/>
              <a:gd name="T59" fmla="*/ 165 h 392"/>
              <a:gd name="T60" fmla="*/ 62 w 426"/>
              <a:gd name="T61" fmla="*/ 165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6" h="392">
                <a:moveTo>
                  <a:pt x="360" y="162"/>
                </a:moveTo>
                <a:lnTo>
                  <a:pt x="360" y="162"/>
                </a:lnTo>
                <a:lnTo>
                  <a:pt x="360" y="307"/>
                </a:lnTo>
                <a:lnTo>
                  <a:pt x="382" y="307"/>
                </a:lnTo>
                <a:cubicBezTo>
                  <a:pt x="406" y="307"/>
                  <a:pt x="426" y="288"/>
                  <a:pt x="426" y="266"/>
                </a:cubicBezTo>
                <a:lnTo>
                  <a:pt x="426" y="206"/>
                </a:lnTo>
                <a:cubicBezTo>
                  <a:pt x="426" y="183"/>
                  <a:pt x="406" y="165"/>
                  <a:pt x="382" y="165"/>
                </a:cubicBezTo>
                <a:lnTo>
                  <a:pt x="364" y="165"/>
                </a:lnTo>
                <a:moveTo>
                  <a:pt x="66" y="173"/>
                </a:moveTo>
                <a:lnTo>
                  <a:pt x="66" y="173"/>
                </a:lnTo>
                <a:lnTo>
                  <a:pt x="66" y="132"/>
                </a:lnTo>
                <a:cubicBezTo>
                  <a:pt x="66" y="59"/>
                  <a:pt x="132" y="0"/>
                  <a:pt x="213" y="0"/>
                </a:cubicBezTo>
                <a:cubicBezTo>
                  <a:pt x="294" y="0"/>
                  <a:pt x="360" y="59"/>
                  <a:pt x="360" y="132"/>
                </a:cubicBezTo>
                <a:lnTo>
                  <a:pt x="360" y="169"/>
                </a:lnTo>
                <a:moveTo>
                  <a:pt x="185" y="363"/>
                </a:moveTo>
                <a:lnTo>
                  <a:pt x="185" y="363"/>
                </a:lnTo>
                <a:cubicBezTo>
                  <a:pt x="116" y="351"/>
                  <a:pt x="66" y="312"/>
                  <a:pt x="66" y="265"/>
                </a:cubicBezTo>
                <a:moveTo>
                  <a:pt x="186" y="358"/>
                </a:moveTo>
                <a:lnTo>
                  <a:pt x="186" y="358"/>
                </a:lnTo>
                <a:cubicBezTo>
                  <a:pt x="186" y="340"/>
                  <a:pt x="201" y="325"/>
                  <a:pt x="220" y="325"/>
                </a:cubicBezTo>
                <a:cubicBezTo>
                  <a:pt x="238" y="325"/>
                  <a:pt x="253" y="340"/>
                  <a:pt x="253" y="358"/>
                </a:cubicBezTo>
                <a:cubicBezTo>
                  <a:pt x="253" y="377"/>
                  <a:pt x="238" y="392"/>
                  <a:pt x="220" y="392"/>
                </a:cubicBezTo>
                <a:cubicBezTo>
                  <a:pt x="201" y="392"/>
                  <a:pt x="186" y="377"/>
                  <a:pt x="186" y="358"/>
                </a:cubicBezTo>
                <a:close/>
                <a:moveTo>
                  <a:pt x="66" y="162"/>
                </a:moveTo>
                <a:lnTo>
                  <a:pt x="66" y="162"/>
                </a:lnTo>
                <a:lnTo>
                  <a:pt x="66" y="307"/>
                </a:lnTo>
                <a:lnTo>
                  <a:pt x="44" y="307"/>
                </a:lnTo>
                <a:cubicBezTo>
                  <a:pt x="20" y="307"/>
                  <a:pt x="0" y="288"/>
                  <a:pt x="0" y="266"/>
                </a:cubicBezTo>
                <a:lnTo>
                  <a:pt x="0" y="206"/>
                </a:lnTo>
                <a:cubicBezTo>
                  <a:pt x="0" y="183"/>
                  <a:pt x="20" y="165"/>
                  <a:pt x="44" y="165"/>
                </a:cubicBezTo>
                <a:lnTo>
                  <a:pt x="62" y="165"/>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212" name="Group 77">
            <a:extLst>
              <a:ext uri="{FF2B5EF4-FFF2-40B4-BE49-F238E27FC236}">
                <a16:creationId xmlns:a16="http://schemas.microsoft.com/office/drawing/2014/main" id="{9ABEB579-6B90-6C3F-B094-B2CF446E7307}"/>
              </a:ext>
            </a:extLst>
          </p:cNvPr>
          <p:cNvGrpSpPr>
            <a:grpSpLocks noChangeAspect="1"/>
          </p:cNvGrpSpPr>
          <p:nvPr userDrawn="1"/>
        </p:nvGrpSpPr>
        <p:grpSpPr bwMode="gray">
          <a:xfrm>
            <a:off x="5124680" y="3261625"/>
            <a:ext cx="784225" cy="784225"/>
            <a:chOff x="3531" y="1911"/>
            <a:chExt cx="494" cy="494"/>
          </a:xfrm>
        </p:grpSpPr>
        <p:sp>
          <p:nvSpPr>
            <p:cNvPr id="213" name="AutoShape 76">
              <a:extLst>
                <a:ext uri="{FF2B5EF4-FFF2-40B4-BE49-F238E27FC236}">
                  <a16:creationId xmlns:a16="http://schemas.microsoft.com/office/drawing/2014/main" id="{DBB9FC42-7627-6B82-BDF3-F4FFE72F667C}"/>
                </a:ext>
              </a:extLst>
            </p:cNvPr>
            <p:cNvSpPr>
              <a:spLocks noChangeAspect="1" noChangeArrowheads="1" noTextEdit="1"/>
            </p:cNvSpPr>
            <p:nvPr/>
          </p:nvSpPr>
          <p:spPr bwMode="gray">
            <a:xfrm>
              <a:off x="3531" y="1911"/>
              <a:ext cx="4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4" name="Freeform 79">
              <a:extLst>
                <a:ext uri="{FF2B5EF4-FFF2-40B4-BE49-F238E27FC236}">
                  <a16:creationId xmlns:a16="http://schemas.microsoft.com/office/drawing/2014/main" id="{83A954B7-BA2F-0CCA-C936-431206C6E651}"/>
                </a:ext>
              </a:extLst>
            </p:cNvPr>
            <p:cNvSpPr>
              <a:spLocks noEditPoints="1"/>
            </p:cNvSpPr>
            <p:nvPr/>
          </p:nvSpPr>
          <p:spPr bwMode="gray">
            <a:xfrm>
              <a:off x="3659" y="2052"/>
              <a:ext cx="244" cy="226"/>
            </a:xfrm>
            <a:custGeom>
              <a:avLst/>
              <a:gdLst>
                <a:gd name="T0" fmla="*/ 134 w 454"/>
                <a:gd name="T1" fmla="*/ 0 h 421"/>
                <a:gd name="T2" fmla="*/ 134 w 454"/>
                <a:gd name="T3" fmla="*/ 0 h 421"/>
                <a:gd name="T4" fmla="*/ 454 w 454"/>
                <a:gd name="T5" fmla="*/ 0 h 421"/>
                <a:gd name="T6" fmla="*/ 454 w 454"/>
                <a:gd name="T7" fmla="*/ 217 h 421"/>
                <a:gd name="T8" fmla="*/ 388 w 454"/>
                <a:gd name="T9" fmla="*/ 217 h 421"/>
                <a:gd name="T10" fmla="*/ 388 w 454"/>
                <a:gd name="T11" fmla="*/ 301 h 421"/>
                <a:gd name="T12" fmla="*/ 303 w 454"/>
                <a:gd name="T13" fmla="*/ 217 h 421"/>
                <a:gd name="T14" fmla="*/ 134 w 454"/>
                <a:gd name="T15" fmla="*/ 217 h 421"/>
                <a:gd name="T16" fmla="*/ 134 w 454"/>
                <a:gd name="T17" fmla="*/ 0 h 421"/>
                <a:gd name="T18" fmla="*/ 134 w 454"/>
                <a:gd name="T19" fmla="*/ 0 h 421"/>
                <a:gd name="T20" fmla="*/ 89 w 454"/>
                <a:gd name="T21" fmla="*/ 168 h 421"/>
                <a:gd name="T22" fmla="*/ 89 w 454"/>
                <a:gd name="T23" fmla="*/ 168 h 421"/>
                <a:gd name="T24" fmla="*/ 0 w 454"/>
                <a:gd name="T25" fmla="*/ 168 h 421"/>
                <a:gd name="T26" fmla="*/ 0 w 454"/>
                <a:gd name="T27" fmla="*/ 350 h 421"/>
                <a:gd name="T28" fmla="*/ 56 w 454"/>
                <a:gd name="T29" fmla="*/ 350 h 421"/>
                <a:gd name="T30" fmla="*/ 56 w 454"/>
                <a:gd name="T31" fmla="*/ 421 h 421"/>
                <a:gd name="T32" fmla="*/ 127 w 454"/>
                <a:gd name="T33" fmla="*/ 350 h 421"/>
                <a:gd name="T34" fmla="*/ 270 w 454"/>
                <a:gd name="T35" fmla="*/ 350 h 421"/>
                <a:gd name="T36" fmla="*/ 270 w 454"/>
                <a:gd name="T37" fmla="*/ 26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21">
                  <a:moveTo>
                    <a:pt x="134" y="0"/>
                  </a:moveTo>
                  <a:lnTo>
                    <a:pt x="134" y="0"/>
                  </a:lnTo>
                  <a:lnTo>
                    <a:pt x="454" y="0"/>
                  </a:lnTo>
                  <a:lnTo>
                    <a:pt x="454" y="217"/>
                  </a:lnTo>
                  <a:lnTo>
                    <a:pt x="388" y="217"/>
                  </a:lnTo>
                  <a:lnTo>
                    <a:pt x="388" y="301"/>
                  </a:lnTo>
                  <a:lnTo>
                    <a:pt x="303" y="217"/>
                  </a:lnTo>
                  <a:lnTo>
                    <a:pt x="134" y="217"/>
                  </a:lnTo>
                  <a:lnTo>
                    <a:pt x="134" y="0"/>
                  </a:lnTo>
                  <a:lnTo>
                    <a:pt x="134" y="0"/>
                  </a:lnTo>
                  <a:close/>
                  <a:moveTo>
                    <a:pt x="89" y="168"/>
                  </a:moveTo>
                  <a:lnTo>
                    <a:pt x="89" y="168"/>
                  </a:lnTo>
                  <a:lnTo>
                    <a:pt x="0" y="168"/>
                  </a:lnTo>
                  <a:lnTo>
                    <a:pt x="0" y="350"/>
                  </a:lnTo>
                  <a:lnTo>
                    <a:pt x="56" y="350"/>
                  </a:lnTo>
                  <a:lnTo>
                    <a:pt x="56" y="421"/>
                  </a:lnTo>
                  <a:lnTo>
                    <a:pt x="127" y="350"/>
                  </a:lnTo>
                  <a:lnTo>
                    <a:pt x="270" y="350"/>
                  </a:lnTo>
                  <a:lnTo>
                    <a:pt x="270" y="263"/>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215" name="Freeform 83">
            <a:extLst>
              <a:ext uri="{FF2B5EF4-FFF2-40B4-BE49-F238E27FC236}">
                <a16:creationId xmlns:a16="http://schemas.microsoft.com/office/drawing/2014/main" id="{6B60A22B-5197-1501-5BD4-136F231209C8}"/>
              </a:ext>
            </a:extLst>
          </p:cNvPr>
          <p:cNvSpPr>
            <a:spLocks noEditPoints="1"/>
          </p:cNvSpPr>
          <p:nvPr userDrawn="1"/>
        </p:nvSpPr>
        <p:spPr bwMode="gray">
          <a:xfrm>
            <a:off x="6347055" y="3498163"/>
            <a:ext cx="407988" cy="347663"/>
          </a:xfrm>
          <a:custGeom>
            <a:avLst/>
            <a:gdLst>
              <a:gd name="T0" fmla="*/ 426 w 479"/>
              <a:gd name="T1" fmla="*/ 184 h 407"/>
              <a:gd name="T2" fmla="*/ 426 w 479"/>
              <a:gd name="T3" fmla="*/ 184 h 407"/>
              <a:gd name="T4" fmla="*/ 426 w 479"/>
              <a:gd name="T5" fmla="*/ 0 h 407"/>
              <a:gd name="T6" fmla="*/ 0 w 479"/>
              <a:gd name="T7" fmla="*/ 0 h 407"/>
              <a:gd name="T8" fmla="*/ 0 w 479"/>
              <a:gd name="T9" fmla="*/ 320 h 407"/>
              <a:gd name="T10" fmla="*/ 248 w 479"/>
              <a:gd name="T11" fmla="*/ 320 h 407"/>
              <a:gd name="T12" fmla="*/ 0 w 479"/>
              <a:gd name="T13" fmla="*/ 27 h 407"/>
              <a:gd name="T14" fmla="*/ 0 w 479"/>
              <a:gd name="T15" fmla="*/ 27 h 407"/>
              <a:gd name="T16" fmla="*/ 197 w 479"/>
              <a:gd name="T17" fmla="*/ 175 h 407"/>
              <a:gd name="T18" fmla="*/ 229 w 479"/>
              <a:gd name="T19" fmla="*/ 175 h 407"/>
              <a:gd name="T20" fmla="*/ 426 w 479"/>
              <a:gd name="T21" fmla="*/ 27 h 407"/>
              <a:gd name="T22" fmla="*/ 426 w 479"/>
              <a:gd name="T23" fmla="*/ 312 h 407"/>
              <a:gd name="T24" fmla="*/ 426 w 479"/>
              <a:gd name="T25" fmla="*/ 312 h 407"/>
              <a:gd name="T26" fmla="*/ 387 w 479"/>
              <a:gd name="T27" fmla="*/ 355 h 407"/>
              <a:gd name="T28" fmla="*/ 348 w 479"/>
              <a:gd name="T29" fmla="*/ 312 h 407"/>
              <a:gd name="T30" fmla="*/ 387 w 479"/>
              <a:gd name="T31" fmla="*/ 269 h 407"/>
              <a:gd name="T32" fmla="*/ 426 w 479"/>
              <a:gd name="T33" fmla="*/ 312 h 407"/>
              <a:gd name="T34" fmla="*/ 426 w 479"/>
              <a:gd name="T35" fmla="*/ 312 h 407"/>
              <a:gd name="T36" fmla="*/ 439 w 479"/>
              <a:gd name="T37" fmla="*/ 390 h 407"/>
              <a:gd name="T38" fmla="*/ 439 w 479"/>
              <a:gd name="T39" fmla="*/ 390 h 407"/>
              <a:gd name="T40" fmla="*/ 385 w 479"/>
              <a:gd name="T41" fmla="*/ 407 h 407"/>
              <a:gd name="T42" fmla="*/ 292 w 479"/>
              <a:gd name="T43" fmla="*/ 314 h 407"/>
              <a:gd name="T44" fmla="*/ 385 w 479"/>
              <a:gd name="T45" fmla="*/ 220 h 407"/>
              <a:gd name="T46" fmla="*/ 479 w 479"/>
              <a:gd name="T47" fmla="*/ 314 h 407"/>
              <a:gd name="T48" fmla="*/ 478 w 479"/>
              <a:gd name="T49" fmla="*/ 326 h 407"/>
              <a:gd name="T50" fmla="*/ 450 w 479"/>
              <a:gd name="T51" fmla="*/ 353 h 407"/>
              <a:gd name="T52" fmla="*/ 424 w 479"/>
              <a:gd name="T53" fmla="*/ 32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9" h="407">
                <a:moveTo>
                  <a:pt x="426" y="184"/>
                </a:moveTo>
                <a:lnTo>
                  <a:pt x="426" y="184"/>
                </a:lnTo>
                <a:lnTo>
                  <a:pt x="426" y="0"/>
                </a:lnTo>
                <a:lnTo>
                  <a:pt x="0" y="0"/>
                </a:lnTo>
                <a:lnTo>
                  <a:pt x="0" y="320"/>
                </a:lnTo>
                <a:lnTo>
                  <a:pt x="248" y="320"/>
                </a:lnTo>
                <a:moveTo>
                  <a:pt x="0" y="27"/>
                </a:moveTo>
                <a:lnTo>
                  <a:pt x="0" y="27"/>
                </a:lnTo>
                <a:lnTo>
                  <a:pt x="197" y="175"/>
                </a:lnTo>
                <a:cubicBezTo>
                  <a:pt x="207" y="182"/>
                  <a:pt x="220" y="182"/>
                  <a:pt x="229" y="175"/>
                </a:cubicBezTo>
                <a:lnTo>
                  <a:pt x="426" y="27"/>
                </a:lnTo>
                <a:moveTo>
                  <a:pt x="426" y="312"/>
                </a:moveTo>
                <a:lnTo>
                  <a:pt x="426" y="312"/>
                </a:lnTo>
                <a:cubicBezTo>
                  <a:pt x="426" y="336"/>
                  <a:pt x="409" y="355"/>
                  <a:pt x="387" y="355"/>
                </a:cubicBezTo>
                <a:cubicBezTo>
                  <a:pt x="366" y="355"/>
                  <a:pt x="348" y="336"/>
                  <a:pt x="348" y="312"/>
                </a:cubicBezTo>
                <a:cubicBezTo>
                  <a:pt x="348" y="288"/>
                  <a:pt x="366" y="269"/>
                  <a:pt x="387" y="269"/>
                </a:cubicBezTo>
                <a:cubicBezTo>
                  <a:pt x="409" y="269"/>
                  <a:pt x="426" y="288"/>
                  <a:pt x="426" y="312"/>
                </a:cubicBezTo>
                <a:lnTo>
                  <a:pt x="426" y="312"/>
                </a:lnTo>
                <a:close/>
                <a:moveTo>
                  <a:pt x="439" y="390"/>
                </a:moveTo>
                <a:lnTo>
                  <a:pt x="439" y="390"/>
                </a:lnTo>
                <a:cubicBezTo>
                  <a:pt x="424" y="400"/>
                  <a:pt x="405" y="407"/>
                  <a:pt x="385" y="407"/>
                </a:cubicBezTo>
                <a:cubicBezTo>
                  <a:pt x="334" y="407"/>
                  <a:pt x="292" y="365"/>
                  <a:pt x="292" y="314"/>
                </a:cubicBezTo>
                <a:cubicBezTo>
                  <a:pt x="292" y="262"/>
                  <a:pt x="334" y="220"/>
                  <a:pt x="385" y="220"/>
                </a:cubicBezTo>
                <a:cubicBezTo>
                  <a:pt x="437" y="220"/>
                  <a:pt x="479" y="262"/>
                  <a:pt x="479" y="314"/>
                </a:cubicBezTo>
                <a:cubicBezTo>
                  <a:pt x="479" y="323"/>
                  <a:pt x="478" y="326"/>
                  <a:pt x="478" y="326"/>
                </a:cubicBezTo>
                <a:cubicBezTo>
                  <a:pt x="475" y="344"/>
                  <a:pt x="464" y="353"/>
                  <a:pt x="450" y="353"/>
                </a:cubicBezTo>
                <a:cubicBezTo>
                  <a:pt x="435" y="353"/>
                  <a:pt x="424" y="341"/>
                  <a:pt x="424" y="326"/>
                </a:cubicBezTo>
              </a:path>
            </a:pathLst>
          </a:custGeom>
          <a:noFill/>
          <a:ln w="22225" cap="rnd">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216" name="Group 87">
            <a:extLst>
              <a:ext uri="{FF2B5EF4-FFF2-40B4-BE49-F238E27FC236}">
                <a16:creationId xmlns:a16="http://schemas.microsoft.com/office/drawing/2014/main" id="{E8468000-A223-0442-C399-ADF543152E5E}"/>
              </a:ext>
            </a:extLst>
          </p:cNvPr>
          <p:cNvGrpSpPr>
            <a:grpSpLocks noChangeAspect="1"/>
          </p:cNvGrpSpPr>
          <p:nvPr userDrawn="1"/>
        </p:nvGrpSpPr>
        <p:grpSpPr bwMode="gray">
          <a:xfrm>
            <a:off x="4275368" y="4974538"/>
            <a:ext cx="352425" cy="393700"/>
            <a:chOff x="2996" y="2990"/>
            <a:chExt cx="222" cy="248"/>
          </a:xfrm>
        </p:grpSpPr>
        <p:sp>
          <p:nvSpPr>
            <p:cNvPr id="217" name="Freeform 89">
              <a:extLst>
                <a:ext uri="{FF2B5EF4-FFF2-40B4-BE49-F238E27FC236}">
                  <a16:creationId xmlns:a16="http://schemas.microsoft.com/office/drawing/2014/main" id="{A13D935D-D75F-6D92-DC4E-2E31E1C3A5E5}"/>
                </a:ext>
              </a:extLst>
            </p:cNvPr>
            <p:cNvSpPr>
              <a:spLocks noEditPoints="1"/>
            </p:cNvSpPr>
            <p:nvPr/>
          </p:nvSpPr>
          <p:spPr bwMode="gray">
            <a:xfrm>
              <a:off x="2996" y="2990"/>
              <a:ext cx="220" cy="248"/>
            </a:xfrm>
            <a:custGeom>
              <a:avLst/>
              <a:gdLst>
                <a:gd name="T0" fmla="*/ 368 w 409"/>
                <a:gd name="T1" fmla="*/ 194 h 462"/>
                <a:gd name="T2" fmla="*/ 368 w 409"/>
                <a:gd name="T3" fmla="*/ 194 h 462"/>
                <a:gd name="T4" fmla="*/ 402 w 409"/>
                <a:gd name="T5" fmla="*/ 145 h 462"/>
                <a:gd name="T6" fmla="*/ 399 w 409"/>
                <a:gd name="T7" fmla="*/ 116 h 462"/>
                <a:gd name="T8" fmla="*/ 243 w 409"/>
                <a:gd name="T9" fmla="*/ 6 h 462"/>
                <a:gd name="T10" fmla="*/ 215 w 409"/>
                <a:gd name="T11" fmla="*/ 14 h 462"/>
                <a:gd name="T12" fmla="*/ 89 w 409"/>
                <a:gd name="T13" fmla="*/ 194 h 462"/>
                <a:gd name="T14" fmla="*/ 140 w 409"/>
                <a:gd name="T15" fmla="*/ 194 h 462"/>
                <a:gd name="T16" fmla="*/ 140 w 409"/>
                <a:gd name="T17" fmla="*/ 194 h 462"/>
                <a:gd name="T18" fmla="*/ 262 w 409"/>
                <a:gd name="T19" fmla="*/ 19 h 462"/>
                <a:gd name="T20" fmla="*/ 203 w 409"/>
                <a:gd name="T21" fmla="*/ 194 h 462"/>
                <a:gd name="T22" fmla="*/ 203 w 409"/>
                <a:gd name="T23" fmla="*/ 194 h 462"/>
                <a:gd name="T24" fmla="*/ 304 w 409"/>
                <a:gd name="T25" fmla="*/ 49 h 462"/>
                <a:gd name="T26" fmla="*/ 393 w 409"/>
                <a:gd name="T27" fmla="*/ 378 h 462"/>
                <a:gd name="T28" fmla="*/ 393 w 409"/>
                <a:gd name="T29" fmla="*/ 378 h 462"/>
                <a:gd name="T30" fmla="*/ 393 w 409"/>
                <a:gd name="T31" fmla="*/ 462 h 462"/>
                <a:gd name="T32" fmla="*/ 0 w 409"/>
                <a:gd name="T33" fmla="*/ 462 h 462"/>
                <a:gd name="T34" fmla="*/ 0 w 409"/>
                <a:gd name="T35" fmla="*/ 196 h 462"/>
                <a:gd name="T36" fmla="*/ 393 w 409"/>
                <a:gd name="T37" fmla="*/ 196 h 462"/>
                <a:gd name="T38" fmla="*/ 393 w 409"/>
                <a:gd name="T39" fmla="*/ 28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462">
                  <a:moveTo>
                    <a:pt x="368" y="194"/>
                  </a:moveTo>
                  <a:lnTo>
                    <a:pt x="368" y="194"/>
                  </a:lnTo>
                  <a:lnTo>
                    <a:pt x="402" y="145"/>
                  </a:lnTo>
                  <a:cubicBezTo>
                    <a:pt x="409" y="135"/>
                    <a:pt x="408" y="122"/>
                    <a:pt x="399" y="116"/>
                  </a:cubicBezTo>
                  <a:lnTo>
                    <a:pt x="243" y="6"/>
                  </a:lnTo>
                  <a:cubicBezTo>
                    <a:pt x="235" y="0"/>
                    <a:pt x="222" y="4"/>
                    <a:pt x="215" y="14"/>
                  </a:cubicBezTo>
                  <a:lnTo>
                    <a:pt x="89" y="194"/>
                  </a:lnTo>
                  <a:moveTo>
                    <a:pt x="140" y="194"/>
                  </a:moveTo>
                  <a:lnTo>
                    <a:pt x="140" y="194"/>
                  </a:lnTo>
                  <a:lnTo>
                    <a:pt x="262" y="19"/>
                  </a:lnTo>
                  <a:moveTo>
                    <a:pt x="203" y="194"/>
                  </a:moveTo>
                  <a:lnTo>
                    <a:pt x="203" y="194"/>
                  </a:lnTo>
                  <a:lnTo>
                    <a:pt x="304" y="49"/>
                  </a:lnTo>
                  <a:moveTo>
                    <a:pt x="393" y="378"/>
                  </a:moveTo>
                  <a:lnTo>
                    <a:pt x="393" y="378"/>
                  </a:lnTo>
                  <a:lnTo>
                    <a:pt x="393" y="462"/>
                  </a:lnTo>
                  <a:lnTo>
                    <a:pt x="0" y="462"/>
                  </a:lnTo>
                  <a:lnTo>
                    <a:pt x="0" y="196"/>
                  </a:lnTo>
                  <a:lnTo>
                    <a:pt x="393" y="196"/>
                  </a:lnTo>
                  <a:lnTo>
                    <a:pt x="393" y="280"/>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18" name="Freeform 90">
              <a:extLst>
                <a:ext uri="{FF2B5EF4-FFF2-40B4-BE49-F238E27FC236}">
                  <a16:creationId xmlns:a16="http://schemas.microsoft.com/office/drawing/2014/main" id="{DCBAEF6E-23EC-21E5-0BDB-A2C3D492B181}"/>
                </a:ext>
              </a:extLst>
            </p:cNvPr>
            <p:cNvSpPr>
              <a:spLocks/>
            </p:cNvSpPr>
            <p:nvPr/>
          </p:nvSpPr>
          <p:spPr bwMode="gray">
            <a:xfrm>
              <a:off x="3157" y="3160"/>
              <a:ext cx="15" cy="14"/>
            </a:xfrm>
            <a:custGeom>
              <a:avLst/>
              <a:gdLst>
                <a:gd name="T0" fmla="*/ 27 w 27"/>
                <a:gd name="T1" fmla="*/ 13 h 26"/>
                <a:gd name="T2" fmla="*/ 27 w 27"/>
                <a:gd name="T3" fmla="*/ 13 h 26"/>
                <a:gd name="T4" fmla="*/ 13 w 27"/>
                <a:gd name="T5" fmla="*/ 26 h 26"/>
                <a:gd name="T6" fmla="*/ 0 w 27"/>
                <a:gd name="T7" fmla="*/ 13 h 26"/>
                <a:gd name="T8" fmla="*/ 13 w 27"/>
                <a:gd name="T9" fmla="*/ 0 h 26"/>
                <a:gd name="T10" fmla="*/ 27 w 27"/>
                <a:gd name="T11" fmla="*/ 13 h 26"/>
              </a:gdLst>
              <a:ahLst/>
              <a:cxnLst>
                <a:cxn ang="0">
                  <a:pos x="T0" y="T1"/>
                </a:cxn>
                <a:cxn ang="0">
                  <a:pos x="T2" y="T3"/>
                </a:cxn>
                <a:cxn ang="0">
                  <a:pos x="T4" y="T5"/>
                </a:cxn>
                <a:cxn ang="0">
                  <a:pos x="T6" y="T7"/>
                </a:cxn>
                <a:cxn ang="0">
                  <a:pos x="T8" y="T9"/>
                </a:cxn>
                <a:cxn ang="0">
                  <a:pos x="T10" y="T11"/>
                </a:cxn>
              </a:cxnLst>
              <a:rect l="0" t="0" r="r" b="b"/>
              <a:pathLst>
                <a:path w="27" h="26">
                  <a:moveTo>
                    <a:pt x="27" y="13"/>
                  </a:moveTo>
                  <a:lnTo>
                    <a:pt x="27" y="13"/>
                  </a:lnTo>
                  <a:cubicBezTo>
                    <a:pt x="27" y="20"/>
                    <a:pt x="21" y="26"/>
                    <a:pt x="13" y="26"/>
                  </a:cubicBezTo>
                  <a:cubicBezTo>
                    <a:pt x="6" y="26"/>
                    <a:pt x="0" y="20"/>
                    <a:pt x="0" y="13"/>
                  </a:cubicBezTo>
                  <a:cubicBezTo>
                    <a:pt x="0" y="6"/>
                    <a:pt x="6" y="0"/>
                    <a:pt x="13" y="0"/>
                  </a:cubicBezTo>
                  <a:cubicBezTo>
                    <a:pt x="21" y="0"/>
                    <a:pt x="27" y="6"/>
                    <a:pt x="27" y="13"/>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19" name="Freeform 91">
              <a:extLst>
                <a:ext uri="{FF2B5EF4-FFF2-40B4-BE49-F238E27FC236}">
                  <a16:creationId xmlns:a16="http://schemas.microsoft.com/office/drawing/2014/main" id="{7384A5CF-4D5E-E205-BEA5-A72B638ABA50}"/>
                </a:ext>
              </a:extLst>
            </p:cNvPr>
            <p:cNvSpPr>
              <a:spLocks/>
            </p:cNvSpPr>
            <p:nvPr/>
          </p:nvSpPr>
          <p:spPr bwMode="gray">
            <a:xfrm>
              <a:off x="3132" y="3142"/>
              <a:ext cx="86" cy="50"/>
            </a:xfrm>
            <a:custGeom>
              <a:avLst/>
              <a:gdLst>
                <a:gd name="T0" fmla="*/ 160 w 160"/>
                <a:gd name="T1" fmla="*/ 94 h 94"/>
                <a:gd name="T2" fmla="*/ 160 w 160"/>
                <a:gd name="T3" fmla="*/ 94 h 94"/>
                <a:gd name="T4" fmla="*/ 160 w 160"/>
                <a:gd name="T5" fmla="*/ 0 h 94"/>
                <a:gd name="T6" fmla="*/ 40 w 160"/>
                <a:gd name="T7" fmla="*/ 0 h 94"/>
                <a:gd name="T8" fmla="*/ 0 w 160"/>
                <a:gd name="T9" fmla="*/ 31 h 94"/>
                <a:gd name="T10" fmla="*/ 0 w 160"/>
                <a:gd name="T11" fmla="*/ 63 h 94"/>
                <a:gd name="T12" fmla="*/ 40 w 160"/>
                <a:gd name="T13" fmla="*/ 94 h 94"/>
                <a:gd name="T14" fmla="*/ 160 w 160"/>
                <a:gd name="T15" fmla="*/ 94 h 94"/>
                <a:gd name="T16" fmla="*/ 160 w 160"/>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94">
                  <a:moveTo>
                    <a:pt x="160" y="94"/>
                  </a:moveTo>
                  <a:lnTo>
                    <a:pt x="160" y="94"/>
                  </a:lnTo>
                  <a:lnTo>
                    <a:pt x="160" y="0"/>
                  </a:lnTo>
                  <a:lnTo>
                    <a:pt x="40" y="0"/>
                  </a:lnTo>
                  <a:cubicBezTo>
                    <a:pt x="18" y="0"/>
                    <a:pt x="0" y="14"/>
                    <a:pt x="0" y="31"/>
                  </a:cubicBezTo>
                  <a:lnTo>
                    <a:pt x="0" y="63"/>
                  </a:lnTo>
                  <a:cubicBezTo>
                    <a:pt x="0" y="80"/>
                    <a:pt x="18" y="94"/>
                    <a:pt x="40" y="94"/>
                  </a:cubicBezTo>
                  <a:lnTo>
                    <a:pt x="160" y="94"/>
                  </a:lnTo>
                  <a:lnTo>
                    <a:pt x="160" y="94"/>
                  </a:lnTo>
                  <a:close/>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220" name="Freeform 96">
            <a:extLst>
              <a:ext uri="{FF2B5EF4-FFF2-40B4-BE49-F238E27FC236}">
                <a16:creationId xmlns:a16="http://schemas.microsoft.com/office/drawing/2014/main" id="{FC0B70EE-1410-D0FC-8A58-92A86A3DA7EC}"/>
              </a:ext>
            </a:extLst>
          </p:cNvPr>
          <p:cNvSpPr>
            <a:spLocks noEditPoints="1"/>
          </p:cNvSpPr>
          <p:nvPr userDrawn="1"/>
        </p:nvSpPr>
        <p:spPr bwMode="gray">
          <a:xfrm>
            <a:off x="5221518" y="5020575"/>
            <a:ext cx="446088" cy="282575"/>
          </a:xfrm>
          <a:custGeom>
            <a:avLst/>
            <a:gdLst>
              <a:gd name="T0" fmla="*/ 208 w 524"/>
              <a:gd name="T1" fmla="*/ 39 h 331"/>
              <a:gd name="T2" fmla="*/ 208 w 524"/>
              <a:gd name="T3" fmla="*/ 39 h 331"/>
              <a:gd name="T4" fmla="*/ 208 w 524"/>
              <a:gd name="T5" fmla="*/ 56 h 331"/>
              <a:gd name="T6" fmla="*/ 0 w 524"/>
              <a:gd name="T7" fmla="*/ 239 h 331"/>
              <a:gd name="T8" fmla="*/ 0 w 524"/>
              <a:gd name="T9" fmla="*/ 239 h 331"/>
              <a:gd name="T10" fmla="*/ 432 w 524"/>
              <a:gd name="T11" fmla="*/ 239 h 331"/>
              <a:gd name="T12" fmla="*/ 432 w 524"/>
              <a:gd name="T13" fmla="*/ 0 h 331"/>
              <a:gd name="T14" fmla="*/ 0 w 524"/>
              <a:gd name="T15" fmla="*/ 0 h 331"/>
              <a:gd name="T16" fmla="*/ 0 w 524"/>
              <a:gd name="T17" fmla="*/ 239 h 331"/>
              <a:gd name="T18" fmla="*/ 246 w 524"/>
              <a:gd name="T19" fmla="*/ 91 h 331"/>
              <a:gd name="T20" fmla="*/ 246 w 524"/>
              <a:gd name="T21" fmla="*/ 91 h 331"/>
              <a:gd name="T22" fmla="*/ 208 w 524"/>
              <a:gd name="T23" fmla="*/ 63 h 331"/>
              <a:gd name="T24" fmla="*/ 171 w 524"/>
              <a:gd name="T25" fmla="*/ 91 h 331"/>
              <a:gd name="T26" fmla="*/ 207 w 524"/>
              <a:gd name="T27" fmla="*/ 120 h 331"/>
              <a:gd name="T28" fmla="*/ 209 w 524"/>
              <a:gd name="T29" fmla="*/ 120 h 331"/>
              <a:gd name="T30" fmla="*/ 246 w 524"/>
              <a:gd name="T31" fmla="*/ 148 h 331"/>
              <a:gd name="T32" fmla="*/ 208 w 524"/>
              <a:gd name="T33" fmla="*/ 176 h 331"/>
              <a:gd name="T34" fmla="*/ 171 w 524"/>
              <a:gd name="T35" fmla="*/ 148 h 331"/>
              <a:gd name="T36" fmla="*/ 208 w 524"/>
              <a:gd name="T37" fmla="*/ 185 h 331"/>
              <a:gd name="T38" fmla="*/ 208 w 524"/>
              <a:gd name="T39" fmla="*/ 185 h 331"/>
              <a:gd name="T40" fmla="*/ 208 w 524"/>
              <a:gd name="T41" fmla="*/ 202 h 331"/>
              <a:gd name="T42" fmla="*/ 93 w 524"/>
              <a:gd name="T43" fmla="*/ 300 h 331"/>
              <a:gd name="T44" fmla="*/ 93 w 524"/>
              <a:gd name="T45" fmla="*/ 300 h 331"/>
              <a:gd name="T46" fmla="*/ 93 w 524"/>
              <a:gd name="T47" fmla="*/ 331 h 331"/>
              <a:gd name="T48" fmla="*/ 524 w 524"/>
              <a:gd name="T49" fmla="*/ 331 h 331"/>
              <a:gd name="T50" fmla="*/ 524 w 524"/>
              <a:gd name="T51" fmla="*/ 93 h 331"/>
              <a:gd name="T52" fmla="*/ 492 w 524"/>
              <a:gd name="T53" fmla="*/ 9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331">
                <a:moveTo>
                  <a:pt x="208" y="39"/>
                </a:moveTo>
                <a:lnTo>
                  <a:pt x="208" y="39"/>
                </a:lnTo>
                <a:lnTo>
                  <a:pt x="208" y="56"/>
                </a:lnTo>
                <a:moveTo>
                  <a:pt x="0" y="239"/>
                </a:moveTo>
                <a:lnTo>
                  <a:pt x="0" y="239"/>
                </a:lnTo>
                <a:lnTo>
                  <a:pt x="432" y="239"/>
                </a:lnTo>
                <a:lnTo>
                  <a:pt x="432" y="0"/>
                </a:lnTo>
                <a:lnTo>
                  <a:pt x="0" y="0"/>
                </a:lnTo>
                <a:lnTo>
                  <a:pt x="0" y="239"/>
                </a:lnTo>
                <a:close/>
                <a:moveTo>
                  <a:pt x="246" y="91"/>
                </a:moveTo>
                <a:lnTo>
                  <a:pt x="246" y="91"/>
                </a:lnTo>
                <a:cubicBezTo>
                  <a:pt x="246" y="76"/>
                  <a:pt x="229" y="63"/>
                  <a:pt x="208" y="63"/>
                </a:cubicBezTo>
                <a:cubicBezTo>
                  <a:pt x="188" y="63"/>
                  <a:pt x="171" y="76"/>
                  <a:pt x="171" y="91"/>
                </a:cubicBezTo>
                <a:cubicBezTo>
                  <a:pt x="171" y="106"/>
                  <a:pt x="185" y="117"/>
                  <a:pt x="207" y="120"/>
                </a:cubicBezTo>
                <a:lnTo>
                  <a:pt x="209" y="120"/>
                </a:lnTo>
                <a:cubicBezTo>
                  <a:pt x="232" y="123"/>
                  <a:pt x="246" y="133"/>
                  <a:pt x="246" y="148"/>
                </a:cubicBezTo>
                <a:cubicBezTo>
                  <a:pt x="246" y="164"/>
                  <a:pt x="229" y="176"/>
                  <a:pt x="208" y="176"/>
                </a:cubicBezTo>
                <a:cubicBezTo>
                  <a:pt x="188" y="176"/>
                  <a:pt x="171" y="164"/>
                  <a:pt x="171" y="148"/>
                </a:cubicBezTo>
                <a:moveTo>
                  <a:pt x="208" y="185"/>
                </a:moveTo>
                <a:lnTo>
                  <a:pt x="208" y="185"/>
                </a:lnTo>
                <a:lnTo>
                  <a:pt x="208" y="202"/>
                </a:lnTo>
                <a:moveTo>
                  <a:pt x="93" y="300"/>
                </a:moveTo>
                <a:lnTo>
                  <a:pt x="93" y="300"/>
                </a:lnTo>
                <a:lnTo>
                  <a:pt x="93" y="331"/>
                </a:lnTo>
                <a:lnTo>
                  <a:pt x="524" y="331"/>
                </a:lnTo>
                <a:lnTo>
                  <a:pt x="524" y="93"/>
                </a:lnTo>
                <a:lnTo>
                  <a:pt x="492" y="93"/>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21" name="Freeform 101">
            <a:extLst>
              <a:ext uri="{FF2B5EF4-FFF2-40B4-BE49-F238E27FC236}">
                <a16:creationId xmlns:a16="http://schemas.microsoft.com/office/drawing/2014/main" id="{09BFC96B-5AAE-2F52-2D05-2D565C293EBB}"/>
              </a:ext>
            </a:extLst>
          </p:cNvPr>
          <p:cNvSpPr>
            <a:spLocks noEditPoints="1"/>
          </p:cNvSpPr>
          <p:nvPr userDrawn="1"/>
        </p:nvSpPr>
        <p:spPr bwMode="gray">
          <a:xfrm>
            <a:off x="6229580" y="4955488"/>
            <a:ext cx="396875" cy="369888"/>
          </a:xfrm>
          <a:custGeom>
            <a:avLst/>
            <a:gdLst>
              <a:gd name="T0" fmla="*/ 389 w 466"/>
              <a:gd name="T1" fmla="*/ 217 h 434"/>
              <a:gd name="T2" fmla="*/ 389 w 466"/>
              <a:gd name="T3" fmla="*/ 217 h 434"/>
              <a:gd name="T4" fmla="*/ 466 w 466"/>
              <a:gd name="T5" fmla="*/ 217 h 434"/>
              <a:gd name="T6" fmla="*/ 466 w 466"/>
              <a:gd name="T7" fmla="*/ 300 h 434"/>
              <a:gd name="T8" fmla="*/ 458 w 466"/>
              <a:gd name="T9" fmla="*/ 226 h 434"/>
              <a:gd name="T10" fmla="*/ 458 w 466"/>
              <a:gd name="T11" fmla="*/ 226 h 434"/>
              <a:gd name="T12" fmla="*/ 302 w 466"/>
              <a:gd name="T13" fmla="*/ 382 h 434"/>
              <a:gd name="T14" fmla="*/ 283 w 466"/>
              <a:gd name="T15" fmla="*/ 382 h 434"/>
              <a:gd name="T16" fmla="*/ 176 w 466"/>
              <a:gd name="T17" fmla="*/ 275 h 434"/>
              <a:gd name="T18" fmla="*/ 157 w 466"/>
              <a:gd name="T19" fmla="*/ 275 h 434"/>
              <a:gd name="T20" fmla="*/ 0 w 466"/>
              <a:gd name="T21" fmla="*/ 434 h 434"/>
              <a:gd name="T22" fmla="*/ 92 w 466"/>
              <a:gd name="T23" fmla="*/ 276 h 434"/>
              <a:gd name="T24" fmla="*/ 92 w 466"/>
              <a:gd name="T25" fmla="*/ 276 h 434"/>
              <a:gd name="T26" fmla="*/ 19 w 466"/>
              <a:gd name="T27" fmla="*/ 148 h 434"/>
              <a:gd name="T28" fmla="*/ 168 w 466"/>
              <a:gd name="T29" fmla="*/ 0 h 434"/>
              <a:gd name="T30" fmla="*/ 317 w 466"/>
              <a:gd name="T31" fmla="*/ 148 h 434"/>
              <a:gd name="T32" fmla="*/ 244 w 466"/>
              <a:gd name="T33" fmla="*/ 276 h 434"/>
              <a:gd name="T34" fmla="*/ 205 w 466"/>
              <a:gd name="T35" fmla="*/ 111 h 434"/>
              <a:gd name="T36" fmla="*/ 205 w 466"/>
              <a:gd name="T37" fmla="*/ 111 h 434"/>
              <a:gd name="T38" fmla="*/ 167 w 466"/>
              <a:gd name="T39" fmla="*/ 83 h 434"/>
              <a:gd name="T40" fmla="*/ 129 w 466"/>
              <a:gd name="T41" fmla="*/ 111 h 434"/>
              <a:gd name="T42" fmla="*/ 166 w 466"/>
              <a:gd name="T43" fmla="*/ 139 h 434"/>
              <a:gd name="T44" fmla="*/ 168 w 466"/>
              <a:gd name="T45" fmla="*/ 140 h 434"/>
              <a:gd name="T46" fmla="*/ 205 w 466"/>
              <a:gd name="T47" fmla="*/ 168 h 434"/>
              <a:gd name="T48" fmla="*/ 167 w 466"/>
              <a:gd name="T49" fmla="*/ 196 h 434"/>
              <a:gd name="T50" fmla="*/ 129 w 466"/>
              <a:gd name="T51" fmla="*/ 168 h 434"/>
              <a:gd name="T52" fmla="*/ 167 w 466"/>
              <a:gd name="T53" fmla="*/ 204 h 434"/>
              <a:gd name="T54" fmla="*/ 167 w 466"/>
              <a:gd name="T55" fmla="*/ 204 h 434"/>
              <a:gd name="T56" fmla="*/ 167 w 466"/>
              <a:gd name="T57" fmla="*/ 221 h 434"/>
              <a:gd name="T58" fmla="*/ 167 w 466"/>
              <a:gd name="T59" fmla="*/ 59 h 434"/>
              <a:gd name="T60" fmla="*/ 167 w 466"/>
              <a:gd name="T61" fmla="*/ 59 h 434"/>
              <a:gd name="T62" fmla="*/ 167 w 466"/>
              <a:gd name="T63" fmla="*/ 7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6" h="434">
                <a:moveTo>
                  <a:pt x="389" y="217"/>
                </a:moveTo>
                <a:lnTo>
                  <a:pt x="389" y="217"/>
                </a:lnTo>
                <a:lnTo>
                  <a:pt x="466" y="217"/>
                </a:lnTo>
                <a:lnTo>
                  <a:pt x="466" y="300"/>
                </a:lnTo>
                <a:moveTo>
                  <a:pt x="458" y="226"/>
                </a:moveTo>
                <a:lnTo>
                  <a:pt x="458" y="226"/>
                </a:lnTo>
                <a:lnTo>
                  <a:pt x="302" y="382"/>
                </a:lnTo>
                <a:cubicBezTo>
                  <a:pt x="296" y="387"/>
                  <a:pt x="288" y="387"/>
                  <a:pt x="283" y="382"/>
                </a:cubicBezTo>
                <a:lnTo>
                  <a:pt x="176" y="275"/>
                </a:lnTo>
                <a:cubicBezTo>
                  <a:pt x="171" y="270"/>
                  <a:pt x="162" y="270"/>
                  <a:pt x="157" y="275"/>
                </a:cubicBezTo>
                <a:lnTo>
                  <a:pt x="0" y="434"/>
                </a:lnTo>
                <a:moveTo>
                  <a:pt x="92" y="276"/>
                </a:moveTo>
                <a:lnTo>
                  <a:pt x="92" y="276"/>
                </a:lnTo>
                <a:cubicBezTo>
                  <a:pt x="48" y="250"/>
                  <a:pt x="19" y="203"/>
                  <a:pt x="19" y="148"/>
                </a:cubicBezTo>
                <a:cubicBezTo>
                  <a:pt x="19" y="66"/>
                  <a:pt x="86" y="0"/>
                  <a:pt x="168" y="0"/>
                </a:cubicBezTo>
                <a:cubicBezTo>
                  <a:pt x="250" y="0"/>
                  <a:pt x="317" y="66"/>
                  <a:pt x="317" y="148"/>
                </a:cubicBezTo>
                <a:cubicBezTo>
                  <a:pt x="317" y="203"/>
                  <a:pt x="288" y="250"/>
                  <a:pt x="244" y="276"/>
                </a:cubicBezTo>
                <a:moveTo>
                  <a:pt x="205" y="111"/>
                </a:moveTo>
                <a:lnTo>
                  <a:pt x="205" y="111"/>
                </a:lnTo>
                <a:cubicBezTo>
                  <a:pt x="205" y="96"/>
                  <a:pt x="188" y="83"/>
                  <a:pt x="167" y="83"/>
                </a:cubicBezTo>
                <a:cubicBezTo>
                  <a:pt x="146" y="83"/>
                  <a:pt x="129" y="96"/>
                  <a:pt x="129" y="111"/>
                </a:cubicBezTo>
                <a:cubicBezTo>
                  <a:pt x="129" y="126"/>
                  <a:pt x="144" y="136"/>
                  <a:pt x="166" y="139"/>
                </a:cubicBezTo>
                <a:lnTo>
                  <a:pt x="168" y="140"/>
                </a:lnTo>
                <a:cubicBezTo>
                  <a:pt x="190" y="143"/>
                  <a:pt x="205" y="153"/>
                  <a:pt x="205" y="168"/>
                </a:cubicBezTo>
                <a:cubicBezTo>
                  <a:pt x="205" y="183"/>
                  <a:pt x="188" y="196"/>
                  <a:pt x="167" y="196"/>
                </a:cubicBezTo>
                <a:cubicBezTo>
                  <a:pt x="146" y="196"/>
                  <a:pt x="129" y="183"/>
                  <a:pt x="129" y="168"/>
                </a:cubicBezTo>
                <a:moveTo>
                  <a:pt x="167" y="204"/>
                </a:moveTo>
                <a:lnTo>
                  <a:pt x="167" y="204"/>
                </a:lnTo>
                <a:lnTo>
                  <a:pt x="167" y="221"/>
                </a:lnTo>
                <a:moveTo>
                  <a:pt x="167" y="59"/>
                </a:moveTo>
                <a:lnTo>
                  <a:pt x="167" y="59"/>
                </a:lnTo>
                <a:lnTo>
                  <a:pt x="167" y="76"/>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222" name="Group 104">
            <a:extLst>
              <a:ext uri="{FF2B5EF4-FFF2-40B4-BE49-F238E27FC236}">
                <a16:creationId xmlns:a16="http://schemas.microsoft.com/office/drawing/2014/main" id="{2D836244-4179-4760-CBA8-7609D29ECD5A}"/>
              </a:ext>
            </a:extLst>
          </p:cNvPr>
          <p:cNvGrpSpPr>
            <a:grpSpLocks noChangeAspect="1"/>
          </p:cNvGrpSpPr>
          <p:nvPr userDrawn="1"/>
        </p:nvGrpSpPr>
        <p:grpSpPr bwMode="gray">
          <a:xfrm>
            <a:off x="7550380" y="1797950"/>
            <a:ext cx="784225" cy="785812"/>
            <a:chOff x="5059" y="989"/>
            <a:chExt cx="494" cy="495"/>
          </a:xfrm>
        </p:grpSpPr>
        <p:sp>
          <p:nvSpPr>
            <p:cNvPr id="223" name="AutoShape 103">
              <a:extLst>
                <a:ext uri="{FF2B5EF4-FFF2-40B4-BE49-F238E27FC236}">
                  <a16:creationId xmlns:a16="http://schemas.microsoft.com/office/drawing/2014/main" id="{9BC8778F-EBBE-1A37-9F4D-33EC7668EF48}"/>
                </a:ext>
              </a:extLst>
            </p:cNvPr>
            <p:cNvSpPr>
              <a:spLocks noChangeAspect="1" noChangeArrowheads="1" noTextEdit="1"/>
            </p:cNvSpPr>
            <p:nvPr/>
          </p:nvSpPr>
          <p:spPr bwMode="gray">
            <a:xfrm>
              <a:off x="5059" y="989"/>
              <a:ext cx="494"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4" name="Freeform 106">
              <a:extLst>
                <a:ext uri="{FF2B5EF4-FFF2-40B4-BE49-F238E27FC236}">
                  <a16:creationId xmlns:a16="http://schemas.microsoft.com/office/drawing/2014/main" id="{9D6FAA6F-3B66-AB33-45DB-1DDE2A320538}"/>
                </a:ext>
              </a:extLst>
            </p:cNvPr>
            <p:cNvSpPr>
              <a:spLocks noEditPoints="1"/>
            </p:cNvSpPr>
            <p:nvPr/>
          </p:nvSpPr>
          <p:spPr bwMode="gray">
            <a:xfrm>
              <a:off x="5179" y="1107"/>
              <a:ext cx="260" cy="239"/>
            </a:xfrm>
            <a:custGeom>
              <a:avLst/>
              <a:gdLst>
                <a:gd name="T0" fmla="*/ 6 w 486"/>
                <a:gd name="T1" fmla="*/ 417 h 445"/>
                <a:gd name="T2" fmla="*/ 6 w 486"/>
                <a:gd name="T3" fmla="*/ 417 h 445"/>
                <a:gd name="T4" fmla="*/ 236 w 486"/>
                <a:gd name="T5" fmla="*/ 10 h 445"/>
                <a:gd name="T6" fmla="*/ 261 w 486"/>
                <a:gd name="T7" fmla="*/ 11 h 445"/>
                <a:gd name="T8" fmla="*/ 481 w 486"/>
                <a:gd name="T9" fmla="*/ 423 h 445"/>
                <a:gd name="T10" fmla="*/ 468 w 486"/>
                <a:gd name="T11" fmla="*/ 445 h 445"/>
                <a:gd name="T12" fmla="*/ 18 w 486"/>
                <a:gd name="T13" fmla="*/ 439 h 445"/>
                <a:gd name="T14" fmla="*/ 6 w 486"/>
                <a:gd name="T15" fmla="*/ 417 h 445"/>
                <a:gd name="T16" fmla="*/ 6 w 486"/>
                <a:gd name="T17" fmla="*/ 417 h 445"/>
                <a:gd name="T18" fmla="*/ 247 w 486"/>
                <a:gd name="T19" fmla="*/ 163 h 445"/>
                <a:gd name="T20" fmla="*/ 247 w 486"/>
                <a:gd name="T21" fmla="*/ 163 h 445"/>
                <a:gd name="T22" fmla="*/ 245 w 486"/>
                <a:gd name="T23" fmla="*/ 31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6" h="445">
                  <a:moveTo>
                    <a:pt x="6" y="417"/>
                  </a:moveTo>
                  <a:lnTo>
                    <a:pt x="6" y="417"/>
                  </a:lnTo>
                  <a:lnTo>
                    <a:pt x="236" y="10"/>
                  </a:lnTo>
                  <a:cubicBezTo>
                    <a:pt x="241" y="0"/>
                    <a:pt x="256" y="1"/>
                    <a:pt x="261" y="11"/>
                  </a:cubicBezTo>
                  <a:lnTo>
                    <a:pt x="481" y="423"/>
                  </a:lnTo>
                  <a:cubicBezTo>
                    <a:pt x="486" y="433"/>
                    <a:pt x="479" y="445"/>
                    <a:pt x="468" y="445"/>
                  </a:cubicBezTo>
                  <a:lnTo>
                    <a:pt x="18" y="439"/>
                  </a:lnTo>
                  <a:cubicBezTo>
                    <a:pt x="7" y="439"/>
                    <a:pt x="0" y="427"/>
                    <a:pt x="6" y="417"/>
                  </a:cubicBezTo>
                  <a:lnTo>
                    <a:pt x="6" y="417"/>
                  </a:lnTo>
                  <a:close/>
                  <a:moveTo>
                    <a:pt x="247" y="163"/>
                  </a:moveTo>
                  <a:lnTo>
                    <a:pt x="247" y="163"/>
                  </a:lnTo>
                  <a:lnTo>
                    <a:pt x="245" y="310"/>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25" name="Freeform 107">
              <a:extLst>
                <a:ext uri="{FF2B5EF4-FFF2-40B4-BE49-F238E27FC236}">
                  <a16:creationId xmlns:a16="http://schemas.microsoft.com/office/drawing/2014/main" id="{2F330A93-3D81-B2D7-1251-C277A1F411FD}"/>
                </a:ext>
              </a:extLst>
            </p:cNvPr>
            <p:cNvSpPr>
              <a:spLocks/>
            </p:cNvSpPr>
            <p:nvPr/>
          </p:nvSpPr>
          <p:spPr bwMode="gray">
            <a:xfrm>
              <a:off x="5299" y="1295"/>
              <a:ext cx="20" cy="20"/>
            </a:xfrm>
            <a:custGeom>
              <a:avLst/>
              <a:gdLst>
                <a:gd name="T0" fmla="*/ 37 w 37"/>
                <a:gd name="T1" fmla="*/ 19 h 37"/>
                <a:gd name="T2" fmla="*/ 37 w 37"/>
                <a:gd name="T3" fmla="*/ 19 h 37"/>
                <a:gd name="T4" fmla="*/ 19 w 37"/>
                <a:gd name="T5" fmla="*/ 37 h 37"/>
                <a:gd name="T6" fmla="*/ 1 w 37"/>
                <a:gd name="T7" fmla="*/ 18 h 37"/>
                <a:gd name="T8" fmla="*/ 19 w 37"/>
                <a:gd name="T9" fmla="*/ 0 h 37"/>
                <a:gd name="T10" fmla="*/ 37 w 37"/>
                <a:gd name="T11" fmla="*/ 19 h 37"/>
              </a:gdLst>
              <a:ahLst/>
              <a:cxnLst>
                <a:cxn ang="0">
                  <a:pos x="T0" y="T1"/>
                </a:cxn>
                <a:cxn ang="0">
                  <a:pos x="T2" y="T3"/>
                </a:cxn>
                <a:cxn ang="0">
                  <a:pos x="T4" y="T5"/>
                </a:cxn>
                <a:cxn ang="0">
                  <a:pos x="T6" y="T7"/>
                </a:cxn>
                <a:cxn ang="0">
                  <a:pos x="T8" y="T9"/>
                </a:cxn>
                <a:cxn ang="0">
                  <a:pos x="T10" y="T11"/>
                </a:cxn>
              </a:cxnLst>
              <a:rect l="0" t="0" r="r" b="b"/>
              <a:pathLst>
                <a:path w="37" h="37">
                  <a:moveTo>
                    <a:pt x="37" y="19"/>
                  </a:moveTo>
                  <a:lnTo>
                    <a:pt x="37" y="19"/>
                  </a:lnTo>
                  <a:cubicBezTo>
                    <a:pt x="37" y="29"/>
                    <a:pt x="29" y="37"/>
                    <a:pt x="19" y="37"/>
                  </a:cubicBezTo>
                  <a:cubicBezTo>
                    <a:pt x="9" y="37"/>
                    <a:pt x="0" y="28"/>
                    <a:pt x="1" y="18"/>
                  </a:cubicBezTo>
                  <a:cubicBezTo>
                    <a:pt x="1" y="8"/>
                    <a:pt x="9" y="0"/>
                    <a:pt x="19" y="0"/>
                  </a:cubicBezTo>
                  <a:cubicBezTo>
                    <a:pt x="29" y="0"/>
                    <a:pt x="37" y="9"/>
                    <a:pt x="37" y="19"/>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sp>
        <p:nvSpPr>
          <p:cNvPr id="226" name="Freeform 112">
            <a:extLst>
              <a:ext uri="{FF2B5EF4-FFF2-40B4-BE49-F238E27FC236}">
                <a16:creationId xmlns:a16="http://schemas.microsoft.com/office/drawing/2014/main" id="{A72BF901-76EE-4A53-1F96-3A8421C35C9B}"/>
              </a:ext>
            </a:extLst>
          </p:cNvPr>
          <p:cNvSpPr>
            <a:spLocks noEditPoints="1"/>
          </p:cNvSpPr>
          <p:nvPr userDrawn="1"/>
        </p:nvSpPr>
        <p:spPr bwMode="gray">
          <a:xfrm>
            <a:off x="8763230" y="1942413"/>
            <a:ext cx="325438" cy="423863"/>
          </a:xfrm>
          <a:custGeom>
            <a:avLst/>
            <a:gdLst>
              <a:gd name="T0" fmla="*/ 124 w 382"/>
              <a:gd name="T1" fmla="*/ 362 h 498"/>
              <a:gd name="T2" fmla="*/ 124 w 382"/>
              <a:gd name="T3" fmla="*/ 362 h 498"/>
              <a:gd name="T4" fmla="*/ 165 w 382"/>
              <a:gd name="T5" fmla="*/ 405 h 498"/>
              <a:gd name="T6" fmla="*/ 264 w 382"/>
              <a:gd name="T7" fmla="*/ 300 h 498"/>
              <a:gd name="T8" fmla="*/ 80 w 382"/>
              <a:gd name="T9" fmla="*/ 216 h 498"/>
              <a:gd name="T10" fmla="*/ 80 w 382"/>
              <a:gd name="T11" fmla="*/ 216 h 498"/>
              <a:gd name="T12" fmla="*/ 80 w 382"/>
              <a:gd name="T13" fmla="*/ 122 h 498"/>
              <a:gd name="T14" fmla="*/ 191 w 382"/>
              <a:gd name="T15" fmla="*/ 0 h 498"/>
              <a:gd name="T16" fmla="*/ 302 w 382"/>
              <a:gd name="T17" fmla="*/ 122 h 498"/>
              <a:gd name="T18" fmla="*/ 302 w 382"/>
              <a:gd name="T19" fmla="*/ 216 h 498"/>
              <a:gd name="T20" fmla="*/ 0 w 382"/>
              <a:gd name="T21" fmla="*/ 220 h 498"/>
              <a:gd name="T22" fmla="*/ 0 w 382"/>
              <a:gd name="T23" fmla="*/ 220 h 498"/>
              <a:gd name="T24" fmla="*/ 382 w 382"/>
              <a:gd name="T25" fmla="*/ 220 h 498"/>
              <a:gd name="T26" fmla="*/ 382 w 382"/>
              <a:gd name="T27" fmla="*/ 498 h 498"/>
              <a:gd name="T28" fmla="*/ 0 w 382"/>
              <a:gd name="T29" fmla="*/ 498 h 498"/>
              <a:gd name="T30" fmla="*/ 0 w 382"/>
              <a:gd name="T31" fmla="*/ 22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2" h="498">
                <a:moveTo>
                  <a:pt x="124" y="362"/>
                </a:moveTo>
                <a:lnTo>
                  <a:pt x="124" y="362"/>
                </a:lnTo>
                <a:lnTo>
                  <a:pt x="165" y="405"/>
                </a:lnTo>
                <a:lnTo>
                  <a:pt x="264" y="300"/>
                </a:lnTo>
                <a:moveTo>
                  <a:pt x="80" y="216"/>
                </a:moveTo>
                <a:lnTo>
                  <a:pt x="80" y="216"/>
                </a:lnTo>
                <a:lnTo>
                  <a:pt x="80" y="122"/>
                </a:lnTo>
                <a:cubicBezTo>
                  <a:pt x="80" y="40"/>
                  <a:pt x="117" y="0"/>
                  <a:pt x="191" y="0"/>
                </a:cubicBezTo>
                <a:cubicBezTo>
                  <a:pt x="265" y="0"/>
                  <a:pt x="302" y="40"/>
                  <a:pt x="302" y="122"/>
                </a:cubicBezTo>
                <a:lnTo>
                  <a:pt x="302" y="216"/>
                </a:lnTo>
                <a:moveTo>
                  <a:pt x="0" y="220"/>
                </a:moveTo>
                <a:lnTo>
                  <a:pt x="0" y="220"/>
                </a:lnTo>
                <a:lnTo>
                  <a:pt x="382" y="220"/>
                </a:lnTo>
                <a:lnTo>
                  <a:pt x="382" y="498"/>
                </a:lnTo>
                <a:lnTo>
                  <a:pt x="0" y="498"/>
                </a:lnTo>
                <a:lnTo>
                  <a:pt x="0" y="220"/>
                </a:lnTo>
                <a:close/>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227" name="Group 115">
            <a:extLst>
              <a:ext uri="{FF2B5EF4-FFF2-40B4-BE49-F238E27FC236}">
                <a16:creationId xmlns:a16="http://schemas.microsoft.com/office/drawing/2014/main" id="{24FC33DA-105B-DF24-02DE-CA543603A35D}"/>
              </a:ext>
            </a:extLst>
          </p:cNvPr>
          <p:cNvGrpSpPr>
            <a:grpSpLocks noChangeAspect="1"/>
          </p:cNvGrpSpPr>
          <p:nvPr userDrawn="1"/>
        </p:nvGrpSpPr>
        <p:grpSpPr bwMode="gray">
          <a:xfrm>
            <a:off x="9529992" y="1759850"/>
            <a:ext cx="784225" cy="784225"/>
            <a:chOff x="6306" y="965"/>
            <a:chExt cx="494" cy="494"/>
          </a:xfrm>
        </p:grpSpPr>
        <p:sp>
          <p:nvSpPr>
            <p:cNvPr id="228" name="AutoShape 114">
              <a:extLst>
                <a:ext uri="{FF2B5EF4-FFF2-40B4-BE49-F238E27FC236}">
                  <a16:creationId xmlns:a16="http://schemas.microsoft.com/office/drawing/2014/main" id="{1266E200-BF5E-F6F4-02FE-E415AA8757E6}"/>
                </a:ext>
              </a:extLst>
            </p:cNvPr>
            <p:cNvSpPr>
              <a:spLocks noChangeAspect="1" noChangeArrowheads="1" noTextEdit="1"/>
            </p:cNvSpPr>
            <p:nvPr/>
          </p:nvSpPr>
          <p:spPr bwMode="gray">
            <a:xfrm>
              <a:off x="6306" y="965"/>
              <a:ext cx="4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Freeform 117">
              <a:extLst>
                <a:ext uri="{FF2B5EF4-FFF2-40B4-BE49-F238E27FC236}">
                  <a16:creationId xmlns:a16="http://schemas.microsoft.com/office/drawing/2014/main" id="{485FDB8B-5FC7-EA20-901A-E65AADF3A755}"/>
                </a:ext>
              </a:extLst>
            </p:cNvPr>
            <p:cNvSpPr>
              <a:spLocks/>
            </p:cNvSpPr>
            <p:nvPr/>
          </p:nvSpPr>
          <p:spPr bwMode="gray">
            <a:xfrm>
              <a:off x="6618" y="1234"/>
              <a:ext cx="46" cy="45"/>
            </a:xfrm>
            <a:custGeom>
              <a:avLst/>
              <a:gdLst>
                <a:gd name="T0" fmla="*/ 0 w 85"/>
                <a:gd name="T1" fmla="*/ 85 h 85"/>
                <a:gd name="T2" fmla="*/ 0 w 85"/>
                <a:gd name="T3" fmla="*/ 85 h 85"/>
                <a:gd name="T4" fmla="*/ 0 w 85"/>
                <a:gd name="T5" fmla="*/ 47 h 85"/>
                <a:gd name="T6" fmla="*/ 42 w 85"/>
                <a:gd name="T7" fmla="*/ 0 h 85"/>
                <a:gd name="T8" fmla="*/ 85 w 85"/>
                <a:gd name="T9" fmla="*/ 47 h 85"/>
                <a:gd name="T10" fmla="*/ 85 w 85"/>
                <a:gd name="T11" fmla="*/ 85 h 85"/>
              </a:gdLst>
              <a:ahLst/>
              <a:cxnLst>
                <a:cxn ang="0">
                  <a:pos x="T0" y="T1"/>
                </a:cxn>
                <a:cxn ang="0">
                  <a:pos x="T2" y="T3"/>
                </a:cxn>
                <a:cxn ang="0">
                  <a:pos x="T4" y="T5"/>
                </a:cxn>
                <a:cxn ang="0">
                  <a:pos x="T6" y="T7"/>
                </a:cxn>
                <a:cxn ang="0">
                  <a:pos x="T8" y="T9"/>
                </a:cxn>
                <a:cxn ang="0">
                  <a:pos x="T10" y="T11"/>
                </a:cxn>
              </a:cxnLst>
              <a:rect l="0" t="0" r="r" b="b"/>
              <a:pathLst>
                <a:path w="85" h="85">
                  <a:moveTo>
                    <a:pt x="0" y="85"/>
                  </a:moveTo>
                  <a:lnTo>
                    <a:pt x="0" y="85"/>
                  </a:lnTo>
                  <a:lnTo>
                    <a:pt x="0" y="47"/>
                  </a:lnTo>
                  <a:cubicBezTo>
                    <a:pt x="0" y="16"/>
                    <a:pt x="14" y="0"/>
                    <a:pt x="42" y="0"/>
                  </a:cubicBezTo>
                  <a:cubicBezTo>
                    <a:pt x="71" y="0"/>
                    <a:pt x="85" y="16"/>
                    <a:pt x="85" y="47"/>
                  </a:cubicBezTo>
                  <a:lnTo>
                    <a:pt x="85" y="85"/>
                  </a:lnTo>
                </a:path>
              </a:pathLst>
            </a:custGeom>
            <a:noFill/>
            <a:ln w="22225" cap="flat">
              <a:solidFill>
                <a:srgbClr val="0079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30" name="Freeform 118">
              <a:extLst>
                <a:ext uri="{FF2B5EF4-FFF2-40B4-BE49-F238E27FC236}">
                  <a16:creationId xmlns:a16="http://schemas.microsoft.com/office/drawing/2014/main" id="{10CCF967-E8DD-832D-0168-50730B8694BB}"/>
                </a:ext>
              </a:extLst>
            </p:cNvPr>
            <p:cNvSpPr>
              <a:spLocks noEditPoints="1"/>
            </p:cNvSpPr>
            <p:nvPr/>
          </p:nvSpPr>
          <p:spPr bwMode="gray">
            <a:xfrm>
              <a:off x="6436" y="1091"/>
              <a:ext cx="245" cy="246"/>
            </a:xfrm>
            <a:custGeom>
              <a:avLst/>
              <a:gdLst>
                <a:gd name="T0" fmla="*/ 307 w 456"/>
                <a:gd name="T1" fmla="*/ 351 h 458"/>
                <a:gd name="T2" fmla="*/ 307 w 456"/>
                <a:gd name="T3" fmla="*/ 351 h 458"/>
                <a:gd name="T4" fmla="*/ 456 w 456"/>
                <a:gd name="T5" fmla="*/ 351 h 458"/>
                <a:gd name="T6" fmla="*/ 456 w 456"/>
                <a:gd name="T7" fmla="*/ 458 h 458"/>
                <a:gd name="T8" fmla="*/ 307 w 456"/>
                <a:gd name="T9" fmla="*/ 458 h 458"/>
                <a:gd name="T10" fmla="*/ 307 w 456"/>
                <a:gd name="T11" fmla="*/ 351 h 458"/>
                <a:gd name="T12" fmla="*/ 381 w 456"/>
                <a:gd name="T13" fmla="*/ 401 h 458"/>
                <a:gd name="T14" fmla="*/ 381 w 456"/>
                <a:gd name="T15" fmla="*/ 401 h 458"/>
                <a:gd name="T16" fmla="*/ 381 w 456"/>
                <a:gd name="T17" fmla="*/ 413 h 458"/>
                <a:gd name="T18" fmla="*/ 0 w 456"/>
                <a:gd name="T19" fmla="*/ 409 h 458"/>
                <a:gd name="T20" fmla="*/ 0 w 456"/>
                <a:gd name="T21" fmla="*/ 409 h 458"/>
                <a:gd name="T22" fmla="*/ 0 w 456"/>
                <a:gd name="T23" fmla="*/ 391 h 458"/>
                <a:gd name="T24" fmla="*/ 30 w 456"/>
                <a:gd name="T25" fmla="*/ 342 h 458"/>
                <a:gd name="T26" fmla="*/ 102 w 456"/>
                <a:gd name="T27" fmla="*/ 303 h 458"/>
                <a:gd name="T28" fmla="*/ 122 w 456"/>
                <a:gd name="T29" fmla="*/ 270 h 458"/>
                <a:gd name="T30" fmla="*/ 122 w 456"/>
                <a:gd name="T31" fmla="*/ 238 h 458"/>
                <a:gd name="T32" fmla="*/ 122 w 456"/>
                <a:gd name="T33" fmla="*/ 238 h 458"/>
                <a:gd name="T34" fmla="*/ 104 w 456"/>
                <a:gd name="T35" fmla="*/ 212 h 458"/>
                <a:gd name="T36" fmla="*/ 92 w 456"/>
                <a:gd name="T37" fmla="*/ 176 h 458"/>
                <a:gd name="T38" fmla="*/ 89 w 456"/>
                <a:gd name="T39" fmla="*/ 174 h 458"/>
                <a:gd name="T40" fmla="*/ 81 w 456"/>
                <a:gd name="T41" fmla="*/ 160 h 458"/>
                <a:gd name="T42" fmla="*/ 81 w 456"/>
                <a:gd name="T43" fmla="*/ 128 h 458"/>
                <a:gd name="T44" fmla="*/ 87 w 456"/>
                <a:gd name="T45" fmla="*/ 116 h 458"/>
                <a:gd name="T46" fmla="*/ 89 w 456"/>
                <a:gd name="T47" fmla="*/ 114 h 458"/>
                <a:gd name="T48" fmla="*/ 89 w 456"/>
                <a:gd name="T49" fmla="*/ 64 h 458"/>
                <a:gd name="T50" fmla="*/ 102 w 456"/>
                <a:gd name="T51" fmla="*/ 23 h 458"/>
                <a:gd name="T52" fmla="*/ 170 w 456"/>
                <a:gd name="T53" fmla="*/ 0 h 458"/>
                <a:gd name="T54" fmla="*/ 184 w 456"/>
                <a:gd name="T55" fmla="*/ 0 h 458"/>
                <a:gd name="T56" fmla="*/ 252 w 456"/>
                <a:gd name="T57" fmla="*/ 23 h 458"/>
                <a:gd name="T58" fmla="*/ 265 w 456"/>
                <a:gd name="T59" fmla="*/ 64 h 458"/>
                <a:gd name="T60" fmla="*/ 265 w 456"/>
                <a:gd name="T61" fmla="*/ 114 h 458"/>
                <a:gd name="T62" fmla="*/ 268 w 456"/>
                <a:gd name="T63" fmla="*/ 116 h 458"/>
                <a:gd name="T64" fmla="*/ 273 w 456"/>
                <a:gd name="T65" fmla="*/ 128 h 458"/>
                <a:gd name="T66" fmla="*/ 273 w 456"/>
                <a:gd name="T67" fmla="*/ 160 h 458"/>
                <a:gd name="T68" fmla="*/ 266 w 456"/>
                <a:gd name="T69" fmla="*/ 174 h 458"/>
                <a:gd name="T70" fmla="*/ 263 w 456"/>
                <a:gd name="T71" fmla="*/ 176 h 458"/>
                <a:gd name="T72" fmla="*/ 250 w 456"/>
                <a:gd name="T73" fmla="*/ 212 h 458"/>
                <a:gd name="T74" fmla="*/ 233 w 456"/>
                <a:gd name="T75" fmla="*/ 238 h 458"/>
                <a:gd name="T76" fmla="*/ 233 w 456"/>
                <a:gd name="T77" fmla="*/ 238 h 458"/>
                <a:gd name="T78" fmla="*/ 233 w 456"/>
                <a:gd name="T79" fmla="*/ 270 h 458"/>
                <a:gd name="T80" fmla="*/ 252 w 456"/>
                <a:gd name="T81" fmla="*/ 303 h 458"/>
                <a:gd name="T82" fmla="*/ 277 w 456"/>
                <a:gd name="T83" fmla="*/ 31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58">
                  <a:moveTo>
                    <a:pt x="307" y="351"/>
                  </a:moveTo>
                  <a:lnTo>
                    <a:pt x="307" y="351"/>
                  </a:lnTo>
                  <a:lnTo>
                    <a:pt x="456" y="351"/>
                  </a:lnTo>
                  <a:lnTo>
                    <a:pt x="456" y="458"/>
                  </a:lnTo>
                  <a:lnTo>
                    <a:pt x="307" y="458"/>
                  </a:lnTo>
                  <a:lnTo>
                    <a:pt x="307" y="351"/>
                  </a:lnTo>
                  <a:close/>
                  <a:moveTo>
                    <a:pt x="381" y="401"/>
                  </a:moveTo>
                  <a:lnTo>
                    <a:pt x="381" y="401"/>
                  </a:lnTo>
                  <a:lnTo>
                    <a:pt x="381" y="413"/>
                  </a:lnTo>
                  <a:moveTo>
                    <a:pt x="0" y="409"/>
                  </a:moveTo>
                  <a:lnTo>
                    <a:pt x="0" y="409"/>
                  </a:lnTo>
                  <a:lnTo>
                    <a:pt x="0" y="391"/>
                  </a:lnTo>
                  <a:cubicBezTo>
                    <a:pt x="0" y="371"/>
                    <a:pt x="12" y="352"/>
                    <a:pt x="30" y="342"/>
                  </a:cubicBezTo>
                  <a:lnTo>
                    <a:pt x="102" y="303"/>
                  </a:lnTo>
                  <a:cubicBezTo>
                    <a:pt x="114" y="296"/>
                    <a:pt x="122" y="284"/>
                    <a:pt x="122" y="270"/>
                  </a:cubicBezTo>
                  <a:lnTo>
                    <a:pt x="122" y="238"/>
                  </a:lnTo>
                  <a:lnTo>
                    <a:pt x="122" y="238"/>
                  </a:lnTo>
                  <a:cubicBezTo>
                    <a:pt x="122" y="238"/>
                    <a:pt x="114" y="229"/>
                    <a:pt x="104" y="212"/>
                  </a:cubicBezTo>
                  <a:cubicBezTo>
                    <a:pt x="95" y="194"/>
                    <a:pt x="92" y="176"/>
                    <a:pt x="92" y="176"/>
                  </a:cubicBezTo>
                  <a:lnTo>
                    <a:pt x="89" y="174"/>
                  </a:lnTo>
                  <a:cubicBezTo>
                    <a:pt x="84" y="171"/>
                    <a:pt x="81" y="166"/>
                    <a:pt x="81" y="160"/>
                  </a:cubicBezTo>
                  <a:lnTo>
                    <a:pt x="81" y="128"/>
                  </a:lnTo>
                  <a:cubicBezTo>
                    <a:pt x="81" y="124"/>
                    <a:pt x="83" y="120"/>
                    <a:pt x="87" y="116"/>
                  </a:cubicBezTo>
                  <a:lnTo>
                    <a:pt x="89" y="114"/>
                  </a:lnTo>
                  <a:lnTo>
                    <a:pt x="89" y="64"/>
                  </a:lnTo>
                  <a:cubicBezTo>
                    <a:pt x="89" y="64"/>
                    <a:pt x="89" y="38"/>
                    <a:pt x="102" y="23"/>
                  </a:cubicBezTo>
                  <a:cubicBezTo>
                    <a:pt x="116" y="8"/>
                    <a:pt x="139" y="0"/>
                    <a:pt x="170" y="0"/>
                  </a:cubicBezTo>
                  <a:lnTo>
                    <a:pt x="184" y="0"/>
                  </a:lnTo>
                  <a:cubicBezTo>
                    <a:pt x="216" y="0"/>
                    <a:pt x="239" y="8"/>
                    <a:pt x="252" y="23"/>
                  </a:cubicBezTo>
                  <a:cubicBezTo>
                    <a:pt x="265" y="38"/>
                    <a:pt x="265" y="64"/>
                    <a:pt x="265" y="64"/>
                  </a:cubicBezTo>
                  <a:lnTo>
                    <a:pt x="265" y="114"/>
                  </a:lnTo>
                  <a:lnTo>
                    <a:pt x="268" y="116"/>
                  </a:lnTo>
                  <a:cubicBezTo>
                    <a:pt x="271" y="120"/>
                    <a:pt x="273" y="124"/>
                    <a:pt x="273" y="128"/>
                  </a:cubicBezTo>
                  <a:lnTo>
                    <a:pt x="273" y="160"/>
                  </a:lnTo>
                  <a:cubicBezTo>
                    <a:pt x="273" y="166"/>
                    <a:pt x="270" y="171"/>
                    <a:pt x="266" y="174"/>
                  </a:cubicBezTo>
                  <a:lnTo>
                    <a:pt x="263" y="176"/>
                  </a:lnTo>
                  <a:cubicBezTo>
                    <a:pt x="263" y="176"/>
                    <a:pt x="260" y="194"/>
                    <a:pt x="250" y="212"/>
                  </a:cubicBezTo>
                  <a:cubicBezTo>
                    <a:pt x="241" y="229"/>
                    <a:pt x="233" y="238"/>
                    <a:pt x="233" y="238"/>
                  </a:cubicBezTo>
                  <a:lnTo>
                    <a:pt x="233" y="238"/>
                  </a:lnTo>
                  <a:lnTo>
                    <a:pt x="233" y="270"/>
                  </a:lnTo>
                  <a:cubicBezTo>
                    <a:pt x="233" y="284"/>
                    <a:pt x="240" y="296"/>
                    <a:pt x="252" y="303"/>
                  </a:cubicBezTo>
                  <a:lnTo>
                    <a:pt x="277" y="316"/>
                  </a:lnTo>
                </a:path>
              </a:pathLst>
            </a:custGeom>
            <a:noFill/>
            <a:ln w="22225" cap="rnd">
              <a:solidFill>
                <a:srgbClr val="0079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231" name="Freeform 122">
            <a:extLst>
              <a:ext uri="{FF2B5EF4-FFF2-40B4-BE49-F238E27FC236}">
                <a16:creationId xmlns:a16="http://schemas.microsoft.com/office/drawing/2014/main" id="{6FCF4384-9B6A-0A00-9358-650A64CFC308}"/>
              </a:ext>
            </a:extLst>
          </p:cNvPr>
          <p:cNvSpPr>
            <a:spLocks/>
          </p:cNvSpPr>
          <p:nvPr userDrawn="1"/>
        </p:nvSpPr>
        <p:spPr bwMode="gray">
          <a:xfrm>
            <a:off x="7717068" y="3402490"/>
            <a:ext cx="454025" cy="450850"/>
          </a:xfrm>
          <a:custGeom>
            <a:avLst/>
            <a:gdLst>
              <a:gd name="T0" fmla="*/ 534 w 534"/>
              <a:gd name="T1" fmla="*/ 267 h 531"/>
              <a:gd name="T2" fmla="*/ 534 w 534"/>
              <a:gd name="T3" fmla="*/ 267 h 531"/>
              <a:gd name="T4" fmla="*/ 267 w 534"/>
              <a:gd name="T5" fmla="*/ 0 h 531"/>
              <a:gd name="T6" fmla="*/ 0 w 534"/>
              <a:gd name="T7" fmla="*/ 267 h 531"/>
              <a:gd name="T8" fmla="*/ 226 w 534"/>
              <a:gd name="T9" fmla="*/ 530 h 531"/>
              <a:gd name="T10" fmla="*/ 226 w 534"/>
              <a:gd name="T11" fmla="*/ 344 h 531"/>
              <a:gd name="T12" fmla="*/ 158 w 534"/>
              <a:gd name="T13" fmla="*/ 344 h 531"/>
              <a:gd name="T14" fmla="*/ 158 w 534"/>
              <a:gd name="T15" fmla="*/ 267 h 531"/>
              <a:gd name="T16" fmla="*/ 226 w 534"/>
              <a:gd name="T17" fmla="*/ 267 h 531"/>
              <a:gd name="T18" fmla="*/ 226 w 534"/>
              <a:gd name="T19" fmla="*/ 208 h 531"/>
              <a:gd name="T20" fmla="*/ 326 w 534"/>
              <a:gd name="T21" fmla="*/ 104 h 531"/>
              <a:gd name="T22" fmla="*/ 386 w 534"/>
              <a:gd name="T23" fmla="*/ 109 h 531"/>
              <a:gd name="T24" fmla="*/ 386 w 534"/>
              <a:gd name="T25" fmla="*/ 175 h 531"/>
              <a:gd name="T26" fmla="*/ 352 w 534"/>
              <a:gd name="T27" fmla="*/ 175 h 531"/>
              <a:gd name="T28" fmla="*/ 309 w 534"/>
              <a:gd name="T29" fmla="*/ 217 h 531"/>
              <a:gd name="T30" fmla="*/ 309 w 534"/>
              <a:gd name="T31" fmla="*/ 267 h 531"/>
              <a:gd name="T32" fmla="*/ 383 w 534"/>
              <a:gd name="T33" fmla="*/ 267 h 531"/>
              <a:gd name="T34" fmla="*/ 371 w 534"/>
              <a:gd name="T35" fmla="*/ 344 h 531"/>
              <a:gd name="T36" fmla="*/ 309 w 534"/>
              <a:gd name="T37" fmla="*/ 344 h 531"/>
              <a:gd name="T38" fmla="*/ 309 w 534"/>
              <a:gd name="T39" fmla="*/ 531 h 531"/>
              <a:gd name="T40" fmla="*/ 534 w 534"/>
              <a:gd name="T41" fmla="*/ 26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1">
                <a:moveTo>
                  <a:pt x="534" y="267"/>
                </a:moveTo>
                <a:lnTo>
                  <a:pt x="534" y="267"/>
                </a:lnTo>
                <a:cubicBezTo>
                  <a:pt x="534" y="120"/>
                  <a:pt x="414" y="0"/>
                  <a:pt x="267" y="0"/>
                </a:cubicBezTo>
                <a:cubicBezTo>
                  <a:pt x="120" y="0"/>
                  <a:pt x="0" y="120"/>
                  <a:pt x="0" y="267"/>
                </a:cubicBezTo>
                <a:cubicBezTo>
                  <a:pt x="0" y="398"/>
                  <a:pt x="96" y="510"/>
                  <a:pt x="226" y="530"/>
                </a:cubicBezTo>
                <a:lnTo>
                  <a:pt x="226" y="344"/>
                </a:lnTo>
                <a:lnTo>
                  <a:pt x="158" y="344"/>
                </a:lnTo>
                <a:lnTo>
                  <a:pt x="158" y="267"/>
                </a:lnTo>
                <a:lnTo>
                  <a:pt x="226" y="267"/>
                </a:lnTo>
                <a:lnTo>
                  <a:pt x="226" y="208"/>
                </a:lnTo>
                <a:cubicBezTo>
                  <a:pt x="226" y="141"/>
                  <a:pt x="266" y="104"/>
                  <a:pt x="326" y="104"/>
                </a:cubicBezTo>
                <a:cubicBezTo>
                  <a:pt x="346" y="105"/>
                  <a:pt x="366" y="106"/>
                  <a:pt x="386" y="109"/>
                </a:cubicBezTo>
                <a:lnTo>
                  <a:pt x="386" y="175"/>
                </a:lnTo>
                <a:lnTo>
                  <a:pt x="352" y="175"/>
                </a:lnTo>
                <a:cubicBezTo>
                  <a:pt x="319" y="175"/>
                  <a:pt x="309" y="196"/>
                  <a:pt x="309" y="217"/>
                </a:cubicBezTo>
                <a:lnTo>
                  <a:pt x="309" y="267"/>
                </a:lnTo>
                <a:lnTo>
                  <a:pt x="383" y="267"/>
                </a:lnTo>
                <a:lnTo>
                  <a:pt x="371" y="344"/>
                </a:lnTo>
                <a:lnTo>
                  <a:pt x="309" y="344"/>
                </a:lnTo>
                <a:lnTo>
                  <a:pt x="309" y="531"/>
                </a:lnTo>
                <a:cubicBezTo>
                  <a:pt x="438" y="510"/>
                  <a:pt x="534" y="398"/>
                  <a:pt x="534" y="267"/>
                </a:cubicBezTo>
                <a:close/>
              </a:path>
            </a:pathLst>
          </a:custGeom>
          <a:solidFill>
            <a:srgbClr val="0079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nvGrpSpPr>
          <p:cNvPr id="232" name="Group 126">
            <a:extLst>
              <a:ext uri="{FF2B5EF4-FFF2-40B4-BE49-F238E27FC236}">
                <a16:creationId xmlns:a16="http://schemas.microsoft.com/office/drawing/2014/main" id="{10AAB210-BBC2-F019-4F79-FDCF7C9B0836}"/>
              </a:ext>
            </a:extLst>
          </p:cNvPr>
          <p:cNvGrpSpPr>
            <a:grpSpLocks noChangeAspect="1"/>
          </p:cNvGrpSpPr>
          <p:nvPr userDrawn="1"/>
        </p:nvGrpSpPr>
        <p:grpSpPr bwMode="gray">
          <a:xfrm>
            <a:off x="8763230" y="3437419"/>
            <a:ext cx="387350" cy="385763"/>
            <a:chOff x="5823" y="2027"/>
            <a:chExt cx="244" cy="243"/>
          </a:xfrm>
        </p:grpSpPr>
        <p:sp>
          <p:nvSpPr>
            <p:cNvPr id="233" name="Freeform 128">
              <a:extLst>
                <a:ext uri="{FF2B5EF4-FFF2-40B4-BE49-F238E27FC236}">
                  <a16:creationId xmlns:a16="http://schemas.microsoft.com/office/drawing/2014/main" id="{706B4648-A407-1F05-2DF2-3300592B760E}"/>
                </a:ext>
              </a:extLst>
            </p:cNvPr>
            <p:cNvSpPr>
              <a:spLocks/>
            </p:cNvSpPr>
            <p:nvPr/>
          </p:nvSpPr>
          <p:spPr bwMode="gray">
            <a:xfrm>
              <a:off x="5876" y="2172"/>
              <a:ext cx="66" cy="49"/>
            </a:xfrm>
            <a:custGeom>
              <a:avLst/>
              <a:gdLst>
                <a:gd name="T0" fmla="*/ 92 w 122"/>
                <a:gd name="T1" fmla="*/ 8 h 92"/>
                <a:gd name="T2" fmla="*/ 92 w 122"/>
                <a:gd name="T3" fmla="*/ 8 h 92"/>
                <a:gd name="T4" fmla="*/ 86 w 122"/>
                <a:gd name="T5" fmla="*/ 4 h 92"/>
                <a:gd name="T6" fmla="*/ 64 w 122"/>
                <a:gd name="T7" fmla="*/ 0 h 92"/>
                <a:gd name="T8" fmla="*/ 63 w 122"/>
                <a:gd name="T9" fmla="*/ 0 h 92"/>
                <a:gd name="T10" fmla="*/ 12 w 122"/>
                <a:gd name="T11" fmla="*/ 20 h 92"/>
                <a:gd name="T12" fmla="*/ 0 w 122"/>
                <a:gd name="T13" fmla="*/ 46 h 92"/>
                <a:gd name="T14" fmla="*/ 58 w 122"/>
                <a:gd name="T15" fmla="*/ 92 h 92"/>
                <a:gd name="T16" fmla="*/ 122 w 122"/>
                <a:gd name="T17" fmla="*/ 47 h 92"/>
                <a:gd name="T18" fmla="*/ 121 w 122"/>
                <a:gd name="T19" fmla="*/ 38 h 92"/>
                <a:gd name="T20" fmla="*/ 92 w 122"/>
                <a:gd name="T2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92">
                  <a:moveTo>
                    <a:pt x="92" y="8"/>
                  </a:moveTo>
                  <a:lnTo>
                    <a:pt x="92" y="8"/>
                  </a:lnTo>
                  <a:cubicBezTo>
                    <a:pt x="90" y="7"/>
                    <a:pt x="88" y="5"/>
                    <a:pt x="86" y="4"/>
                  </a:cubicBezTo>
                  <a:cubicBezTo>
                    <a:pt x="79" y="2"/>
                    <a:pt x="71" y="0"/>
                    <a:pt x="64" y="0"/>
                  </a:cubicBezTo>
                  <a:cubicBezTo>
                    <a:pt x="63" y="0"/>
                    <a:pt x="63" y="0"/>
                    <a:pt x="63" y="0"/>
                  </a:cubicBezTo>
                  <a:cubicBezTo>
                    <a:pt x="43" y="0"/>
                    <a:pt x="24" y="8"/>
                    <a:pt x="12" y="20"/>
                  </a:cubicBezTo>
                  <a:cubicBezTo>
                    <a:pt x="4" y="27"/>
                    <a:pt x="0" y="36"/>
                    <a:pt x="0" y="46"/>
                  </a:cubicBezTo>
                  <a:cubicBezTo>
                    <a:pt x="0" y="72"/>
                    <a:pt x="25" y="92"/>
                    <a:pt x="58" y="92"/>
                  </a:cubicBezTo>
                  <a:cubicBezTo>
                    <a:pt x="100" y="92"/>
                    <a:pt x="122" y="77"/>
                    <a:pt x="122" y="47"/>
                  </a:cubicBezTo>
                  <a:cubicBezTo>
                    <a:pt x="122" y="44"/>
                    <a:pt x="121" y="41"/>
                    <a:pt x="121" y="38"/>
                  </a:cubicBezTo>
                  <a:cubicBezTo>
                    <a:pt x="118" y="26"/>
                    <a:pt x="108" y="19"/>
                    <a:pt x="92" y="8"/>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34" name="Freeform 129">
              <a:extLst>
                <a:ext uri="{FF2B5EF4-FFF2-40B4-BE49-F238E27FC236}">
                  <a16:creationId xmlns:a16="http://schemas.microsoft.com/office/drawing/2014/main" id="{EC30BA30-CFEF-72B1-52BD-70EC421844CB}"/>
                </a:ext>
              </a:extLst>
            </p:cNvPr>
            <p:cNvSpPr>
              <a:spLocks/>
            </p:cNvSpPr>
            <p:nvPr/>
          </p:nvSpPr>
          <p:spPr bwMode="gray">
            <a:xfrm>
              <a:off x="5885" y="2081"/>
              <a:ext cx="46" cy="58"/>
            </a:xfrm>
            <a:custGeom>
              <a:avLst/>
              <a:gdLst>
                <a:gd name="T0" fmla="*/ 51 w 85"/>
                <a:gd name="T1" fmla="*/ 107 h 107"/>
                <a:gd name="T2" fmla="*/ 51 w 85"/>
                <a:gd name="T3" fmla="*/ 107 h 107"/>
                <a:gd name="T4" fmla="*/ 73 w 85"/>
                <a:gd name="T5" fmla="*/ 97 h 107"/>
                <a:gd name="T6" fmla="*/ 83 w 85"/>
                <a:gd name="T7" fmla="*/ 54 h 107"/>
                <a:gd name="T8" fmla="*/ 83 w 85"/>
                <a:gd name="T9" fmla="*/ 54 h 107"/>
                <a:gd name="T10" fmla="*/ 35 w 85"/>
                <a:gd name="T11" fmla="*/ 0 h 107"/>
                <a:gd name="T12" fmla="*/ 34 w 85"/>
                <a:gd name="T13" fmla="*/ 0 h 107"/>
                <a:gd name="T14" fmla="*/ 12 w 85"/>
                <a:gd name="T15" fmla="*/ 10 h 107"/>
                <a:gd name="T16" fmla="*/ 2 w 85"/>
                <a:gd name="T17" fmla="*/ 51 h 107"/>
                <a:gd name="T18" fmla="*/ 50 w 85"/>
                <a:gd name="T19" fmla="*/ 107 h 107"/>
                <a:gd name="T20" fmla="*/ 51 w 85"/>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7">
                  <a:moveTo>
                    <a:pt x="51" y="107"/>
                  </a:moveTo>
                  <a:lnTo>
                    <a:pt x="51" y="107"/>
                  </a:lnTo>
                  <a:cubicBezTo>
                    <a:pt x="59" y="107"/>
                    <a:pt x="67" y="103"/>
                    <a:pt x="73" y="97"/>
                  </a:cubicBezTo>
                  <a:cubicBezTo>
                    <a:pt x="81" y="87"/>
                    <a:pt x="85" y="71"/>
                    <a:pt x="83" y="54"/>
                  </a:cubicBezTo>
                  <a:lnTo>
                    <a:pt x="83" y="54"/>
                  </a:lnTo>
                  <a:cubicBezTo>
                    <a:pt x="79" y="25"/>
                    <a:pt x="58" y="1"/>
                    <a:pt x="35" y="0"/>
                  </a:cubicBezTo>
                  <a:cubicBezTo>
                    <a:pt x="35" y="0"/>
                    <a:pt x="35" y="0"/>
                    <a:pt x="34" y="0"/>
                  </a:cubicBezTo>
                  <a:cubicBezTo>
                    <a:pt x="26" y="0"/>
                    <a:pt x="18" y="3"/>
                    <a:pt x="12" y="10"/>
                  </a:cubicBezTo>
                  <a:cubicBezTo>
                    <a:pt x="4" y="20"/>
                    <a:pt x="0" y="35"/>
                    <a:pt x="2" y="51"/>
                  </a:cubicBezTo>
                  <a:cubicBezTo>
                    <a:pt x="6" y="81"/>
                    <a:pt x="27" y="106"/>
                    <a:pt x="50" y="107"/>
                  </a:cubicBezTo>
                  <a:cubicBezTo>
                    <a:pt x="50" y="107"/>
                    <a:pt x="51" y="107"/>
                    <a:pt x="51" y="107"/>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35" name="Freeform 130">
              <a:extLst>
                <a:ext uri="{FF2B5EF4-FFF2-40B4-BE49-F238E27FC236}">
                  <a16:creationId xmlns:a16="http://schemas.microsoft.com/office/drawing/2014/main" id="{126A1B0C-388C-E3A4-C802-0B82F64E5FC4}"/>
                </a:ext>
              </a:extLst>
            </p:cNvPr>
            <p:cNvSpPr>
              <a:spLocks noEditPoints="1"/>
            </p:cNvSpPr>
            <p:nvPr/>
          </p:nvSpPr>
          <p:spPr bwMode="gray">
            <a:xfrm>
              <a:off x="5823" y="2027"/>
              <a:ext cx="244" cy="243"/>
            </a:xfrm>
            <a:custGeom>
              <a:avLst/>
              <a:gdLst>
                <a:gd name="T0" fmla="*/ 397 w 454"/>
                <a:gd name="T1" fmla="*/ 198 h 454"/>
                <a:gd name="T2" fmla="*/ 397 w 454"/>
                <a:gd name="T3" fmla="*/ 198 h 454"/>
                <a:gd name="T4" fmla="*/ 340 w 454"/>
                <a:gd name="T5" fmla="*/ 198 h 454"/>
                <a:gd name="T6" fmla="*/ 340 w 454"/>
                <a:gd name="T7" fmla="*/ 255 h 454"/>
                <a:gd name="T8" fmla="*/ 312 w 454"/>
                <a:gd name="T9" fmla="*/ 255 h 454"/>
                <a:gd name="T10" fmla="*/ 312 w 454"/>
                <a:gd name="T11" fmla="*/ 198 h 454"/>
                <a:gd name="T12" fmla="*/ 255 w 454"/>
                <a:gd name="T13" fmla="*/ 198 h 454"/>
                <a:gd name="T14" fmla="*/ 255 w 454"/>
                <a:gd name="T15" fmla="*/ 169 h 454"/>
                <a:gd name="T16" fmla="*/ 312 w 454"/>
                <a:gd name="T17" fmla="*/ 169 h 454"/>
                <a:gd name="T18" fmla="*/ 312 w 454"/>
                <a:gd name="T19" fmla="*/ 112 h 454"/>
                <a:gd name="T20" fmla="*/ 340 w 454"/>
                <a:gd name="T21" fmla="*/ 112 h 454"/>
                <a:gd name="T22" fmla="*/ 340 w 454"/>
                <a:gd name="T23" fmla="*/ 169 h 454"/>
                <a:gd name="T24" fmla="*/ 397 w 454"/>
                <a:gd name="T25" fmla="*/ 169 h 454"/>
                <a:gd name="T26" fmla="*/ 397 w 454"/>
                <a:gd name="T27" fmla="*/ 198 h 454"/>
                <a:gd name="T28" fmla="*/ 397 w 454"/>
                <a:gd name="T29" fmla="*/ 198 h 454"/>
                <a:gd name="T30" fmla="*/ 157 w 454"/>
                <a:gd name="T31" fmla="*/ 380 h 454"/>
                <a:gd name="T32" fmla="*/ 157 w 454"/>
                <a:gd name="T33" fmla="*/ 380 h 454"/>
                <a:gd name="T34" fmla="*/ 63 w 454"/>
                <a:gd name="T35" fmla="*/ 325 h 454"/>
                <a:gd name="T36" fmla="*/ 89 w 454"/>
                <a:gd name="T37" fmla="*/ 279 h 454"/>
                <a:gd name="T38" fmla="*/ 153 w 454"/>
                <a:gd name="T39" fmla="*/ 259 h 454"/>
                <a:gd name="T40" fmla="*/ 153 w 454"/>
                <a:gd name="T41" fmla="*/ 259 h 454"/>
                <a:gd name="T42" fmla="*/ 165 w 454"/>
                <a:gd name="T43" fmla="*/ 258 h 454"/>
                <a:gd name="T44" fmla="*/ 155 w 454"/>
                <a:gd name="T45" fmla="*/ 235 h 454"/>
                <a:gd name="T46" fmla="*/ 158 w 454"/>
                <a:gd name="T47" fmla="*/ 220 h 454"/>
                <a:gd name="T48" fmla="*/ 153 w 454"/>
                <a:gd name="T49" fmla="*/ 220 h 454"/>
                <a:gd name="T50" fmla="*/ 82 w 454"/>
                <a:gd name="T51" fmla="*/ 153 h 454"/>
                <a:gd name="T52" fmla="*/ 163 w 454"/>
                <a:gd name="T53" fmla="*/ 85 h 454"/>
                <a:gd name="T54" fmla="*/ 258 w 454"/>
                <a:gd name="T55" fmla="*/ 85 h 454"/>
                <a:gd name="T56" fmla="*/ 233 w 454"/>
                <a:gd name="T57" fmla="*/ 103 h 454"/>
                <a:gd name="T58" fmla="*/ 211 w 454"/>
                <a:gd name="T59" fmla="*/ 103 h 454"/>
                <a:gd name="T60" fmla="*/ 235 w 454"/>
                <a:gd name="T61" fmla="*/ 153 h 454"/>
                <a:gd name="T62" fmla="*/ 209 w 454"/>
                <a:gd name="T63" fmla="*/ 202 h 454"/>
                <a:gd name="T64" fmla="*/ 192 w 454"/>
                <a:gd name="T65" fmla="*/ 226 h 454"/>
                <a:gd name="T66" fmla="*/ 215 w 454"/>
                <a:gd name="T67" fmla="*/ 253 h 454"/>
                <a:gd name="T68" fmla="*/ 247 w 454"/>
                <a:gd name="T69" fmla="*/ 313 h 454"/>
                <a:gd name="T70" fmla="*/ 157 w 454"/>
                <a:gd name="T71" fmla="*/ 380 h 454"/>
                <a:gd name="T72" fmla="*/ 157 w 454"/>
                <a:gd name="T73" fmla="*/ 380 h 454"/>
                <a:gd name="T74" fmla="*/ 420 w 454"/>
                <a:gd name="T75" fmla="*/ 0 h 454"/>
                <a:gd name="T76" fmla="*/ 420 w 454"/>
                <a:gd name="T77" fmla="*/ 0 h 454"/>
                <a:gd name="T78" fmla="*/ 34 w 454"/>
                <a:gd name="T79" fmla="*/ 0 h 454"/>
                <a:gd name="T80" fmla="*/ 0 w 454"/>
                <a:gd name="T81" fmla="*/ 33 h 454"/>
                <a:gd name="T82" fmla="*/ 0 w 454"/>
                <a:gd name="T83" fmla="*/ 421 h 454"/>
                <a:gd name="T84" fmla="*/ 34 w 454"/>
                <a:gd name="T85" fmla="*/ 454 h 454"/>
                <a:gd name="T86" fmla="*/ 420 w 454"/>
                <a:gd name="T87" fmla="*/ 454 h 454"/>
                <a:gd name="T88" fmla="*/ 454 w 454"/>
                <a:gd name="T89" fmla="*/ 421 h 454"/>
                <a:gd name="T90" fmla="*/ 454 w 454"/>
                <a:gd name="T91" fmla="*/ 33 h 454"/>
                <a:gd name="T92" fmla="*/ 420 w 454"/>
                <a:gd name="T93"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397" y="198"/>
                  </a:moveTo>
                  <a:lnTo>
                    <a:pt x="397" y="198"/>
                  </a:lnTo>
                  <a:lnTo>
                    <a:pt x="340" y="198"/>
                  </a:lnTo>
                  <a:lnTo>
                    <a:pt x="340" y="255"/>
                  </a:lnTo>
                  <a:lnTo>
                    <a:pt x="312" y="255"/>
                  </a:lnTo>
                  <a:lnTo>
                    <a:pt x="312" y="198"/>
                  </a:lnTo>
                  <a:lnTo>
                    <a:pt x="255" y="198"/>
                  </a:lnTo>
                  <a:lnTo>
                    <a:pt x="255" y="169"/>
                  </a:lnTo>
                  <a:lnTo>
                    <a:pt x="312" y="169"/>
                  </a:lnTo>
                  <a:lnTo>
                    <a:pt x="312" y="112"/>
                  </a:lnTo>
                  <a:lnTo>
                    <a:pt x="340" y="112"/>
                  </a:lnTo>
                  <a:lnTo>
                    <a:pt x="340" y="169"/>
                  </a:lnTo>
                  <a:lnTo>
                    <a:pt x="397" y="169"/>
                  </a:lnTo>
                  <a:lnTo>
                    <a:pt x="397" y="198"/>
                  </a:lnTo>
                  <a:lnTo>
                    <a:pt x="397" y="198"/>
                  </a:lnTo>
                  <a:close/>
                  <a:moveTo>
                    <a:pt x="157" y="380"/>
                  </a:moveTo>
                  <a:lnTo>
                    <a:pt x="157" y="380"/>
                  </a:lnTo>
                  <a:cubicBezTo>
                    <a:pt x="102" y="380"/>
                    <a:pt x="63" y="357"/>
                    <a:pt x="63" y="325"/>
                  </a:cubicBezTo>
                  <a:cubicBezTo>
                    <a:pt x="63" y="309"/>
                    <a:pt x="72" y="292"/>
                    <a:pt x="89" y="279"/>
                  </a:cubicBezTo>
                  <a:cubicBezTo>
                    <a:pt x="106" y="266"/>
                    <a:pt x="129" y="259"/>
                    <a:pt x="153" y="259"/>
                  </a:cubicBezTo>
                  <a:cubicBezTo>
                    <a:pt x="153" y="259"/>
                    <a:pt x="153" y="259"/>
                    <a:pt x="153" y="259"/>
                  </a:cubicBezTo>
                  <a:lnTo>
                    <a:pt x="165" y="258"/>
                  </a:lnTo>
                  <a:cubicBezTo>
                    <a:pt x="158" y="251"/>
                    <a:pt x="155" y="243"/>
                    <a:pt x="155" y="235"/>
                  </a:cubicBezTo>
                  <a:cubicBezTo>
                    <a:pt x="155" y="230"/>
                    <a:pt x="156" y="225"/>
                    <a:pt x="158" y="220"/>
                  </a:cubicBezTo>
                  <a:lnTo>
                    <a:pt x="153" y="220"/>
                  </a:lnTo>
                  <a:cubicBezTo>
                    <a:pt x="112" y="220"/>
                    <a:pt x="82" y="192"/>
                    <a:pt x="82" y="153"/>
                  </a:cubicBezTo>
                  <a:cubicBezTo>
                    <a:pt x="82" y="117"/>
                    <a:pt x="121" y="85"/>
                    <a:pt x="163" y="85"/>
                  </a:cubicBezTo>
                  <a:lnTo>
                    <a:pt x="258" y="85"/>
                  </a:lnTo>
                  <a:lnTo>
                    <a:pt x="233" y="103"/>
                  </a:lnTo>
                  <a:lnTo>
                    <a:pt x="211" y="103"/>
                  </a:lnTo>
                  <a:cubicBezTo>
                    <a:pt x="226" y="112"/>
                    <a:pt x="235" y="131"/>
                    <a:pt x="235" y="153"/>
                  </a:cubicBezTo>
                  <a:cubicBezTo>
                    <a:pt x="235" y="172"/>
                    <a:pt x="226" y="189"/>
                    <a:pt x="209" y="202"/>
                  </a:cubicBezTo>
                  <a:cubicBezTo>
                    <a:pt x="194" y="213"/>
                    <a:pt x="192" y="218"/>
                    <a:pt x="192" y="226"/>
                  </a:cubicBezTo>
                  <a:cubicBezTo>
                    <a:pt x="192" y="233"/>
                    <a:pt x="205" y="246"/>
                    <a:pt x="215" y="253"/>
                  </a:cubicBezTo>
                  <a:cubicBezTo>
                    <a:pt x="239" y="270"/>
                    <a:pt x="247" y="286"/>
                    <a:pt x="247" y="313"/>
                  </a:cubicBezTo>
                  <a:cubicBezTo>
                    <a:pt x="247" y="346"/>
                    <a:pt x="216" y="380"/>
                    <a:pt x="157" y="380"/>
                  </a:cubicBezTo>
                  <a:lnTo>
                    <a:pt x="157" y="380"/>
                  </a:lnTo>
                  <a:close/>
                  <a:moveTo>
                    <a:pt x="420" y="0"/>
                  </a:moveTo>
                  <a:lnTo>
                    <a:pt x="420" y="0"/>
                  </a:lnTo>
                  <a:lnTo>
                    <a:pt x="34" y="0"/>
                  </a:lnTo>
                  <a:cubicBezTo>
                    <a:pt x="15" y="0"/>
                    <a:pt x="0" y="15"/>
                    <a:pt x="0" y="33"/>
                  </a:cubicBezTo>
                  <a:lnTo>
                    <a:pt x="0" y="421"/>
                  </a:lnTo>
                  <a:cubicBezTo>
                    <a:pt x="0" y="439"/>
                    <a:pt x="15" y="454"/>
                    <a:pt x="34" y="454"/>
                  </a:cubicBezTo>
                  <a:lnTo>
                    <a:pt x="420" y="454"/>
                  </a:lnTo>
                  <a:cubicBezTo>
                    <a:pt x="439" y="454"/>
                    <a:pt x="454" y="439"/>
                    <a:pt x="454" y="421"/>
                  </a:cubicBezTo>
                  <a:lnTo>
                    <a:pt x="454" y="33"/>
                  </a:lnTo>
                  <a:cubicBezTo>
                    <a:pt x="454" y="15"/>
                    <a:pt x="439" y="0"/>
                    <a:pt x="420" y="0"/>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236" name="Group 133">
            <a:extLst>
              <a:ext uri="{FF2B5EF4-FFF2-40B4-BE49-F238E27FC236}">
                <a16:creationId xmlns:a16="http://schemas.microsoft.com/office/drawing/2014/main" id="{C5D2FBC8-9A9C-F829-875C-92F7F3A584A2}"/>
              </a:ext>
            </a:extLst>
          </p:cNvPr>
          <p:cNvGrpSpPr>
            <a:grpSpLocks noChangeAspect="1"/>
          </p:cNvGrpSpPr>
          <p:nvPr userDrawn="1"/>
        </p:nvGrpSpPr>
        <p:grpSpPr bwMode="gray">
          <a:xfrm>
            <a:off x="9793517" y="3448528"/>
            <a:ext cx="361950" cy="361950"/>
            <a:chOff x="6472" y="2034"/>
            <a:chExt cx="228" cy="228"/>
          </a:xfrm>
        </p:grpSpPr>
        <p:sp>
          <p:nvSpPr>
            <p:cNvPr id="237" name="Freeform 134">
              <a:extLst>
                <a:ext uri="{FF2B5EF4-FFF2-40B4-BE49-F238E27FC236}">
                  <a16:creationId xmlns:a16="http://schemas.microsoft.com/office/drawing/2014/main" id="{80A11B5B-B3C5-D490-2B76-AB3FC31DF4D9}"/>
                </a:ext>
              </a:extLst>
            </p:cNvPr>
            <p:cNvSpPr>
              <a:spLocks noEditPoints="1"/>
            </p:cNvSpPr>
            <p:nvPr/>
          </p:nvSpPr>
          <p:spPr bwMode="gray">
            <a:xfrm>
              <a:off x="6472" y="2034"/>
              <a:ext cx="228" cy="228"/>
            </a:xfrm>
            <a:custGeom>
              <a:avLst/>
              <a:gdLst>
                <a:gd name="T0" fmla="*/ 213 w 426"/>
                <a:gd name="T1" fmla="*/ 0 h 426"/>
                <a:gd name="T2" fmla="*/ 213 w 426"/>
                <a:gd name="T3" fmla="*/ 0 h 426"/>
                <a:gd name="T4" fmla="*/ 125 w 426"/>
                <a:gd name="T5" fmla="*/ 1 h 426"/>
                <a:gd name="T6" fmla="*/ 73 w 426"/>
                <a:gd name="T7" fmla="*/ 11 h 426"/>
                <a:gd name="T8" fmla="*/ 36 w 426"/>
                <a:gd name="T9" fmla="*/ 35 h 426"/>
                <a:gd name="T10" fmla="*/ 11 w 426"/>
                <a:gd name="T11" fmla="*/ 73 h 426"/>
                <a:gd name="T12" fmla="*/ 1 w 426"/>
                <a:gd name="T13" fmla="*/ 125 h 426"/>
                <a:gd name="T14" fmla="*/ 0 w 426"/>
                <a:gd name="T15" fmla="*/ 213 h 426"/>
                <a:gd name="T16" fmla="*/ 1 w 426"/>
                <a:gd name="T17" fmla="*/ 301 h 426"/>
                <a:gd name="T18" fmla="*/ 11 w 426"/>
                <a:gd name="T19" fmla="*/ 353 h 426"/>
                <a:gd name="T20" fmla="*/ 36 w 426"/>
                <a:gd name="T21" fmla="*/ 390 h 426"/>
                <a:gd name="T22" fmla="*/ 73 w 426"/>
                <a:gd name="T23" fmla="*/ 415 h 426"/>
                <a:gd name="T24" fmla="*/ 125 w 426"/>
                <a:gd name="T25" fmla="*/ 425 h 426"/>
                <a:gd name="T26" fmla="*/ 213 w 426"/>
                <a:gd name="T27" fmla="*/ 426 h 426"/>
                <a:gd name="T28" fmla="*/ 301 w 426"/>
                <a:gd name="T29" fmla="*/ 425 h 426"/>
                <a:gd name="T30" fmla="*/ 353 w 426"/>
                <a:gd name="T31" fmla="*/ 415 h 426"/>
                <a:gd name="T32" fmla="*/ 391 w 426"/>
                <a:gd name="T33" fmla="*/ 390 h 426"/>
                <a:gd name="T34" fmla="*/ 415 w 426"/>
                <a:gd name="T35" fmla="*/ 353 h 426"/>
                <a:gd name="T36" fmla="*/ 425 w 426"/>
                <a:gd name="T37" fmla="*/ 301 h 426"/>
                <a:gd name="T38" fmla="*/ 426 w 426"/>
                <a:gd name="T39" fmla="*/ 213 h 426"/>
                <a:gd name="T40" fmla="*/ 425 w 426"/>
                <a:gd name="T41" fmla="*/ 125 h 426"/>
                <a:gd name="T42" fmla="*/ 415 w 426"/>
                <a:gd name="T43" fmla="*/ 73 h 426"/>
                <a:gd name="T44" fmla="*/ 391 w 426"/>
                <a:gd name="T45" fmla="*/ 35 h 426"/>
                <a:gd name="T46" fmla="*/ 353 w 426"/>
                <a:gd name="T47" fmla="*/ 11 h 426"/>
                <a:gd name="T48" fmla="*/ 301 w 426"/>
                <a:gd name="T49" fmla="*/ 1 h 426"/>
                <a:gd name="T50" fmla="*/ 213 w 426"/>
                <a:gd name="T51" fmla="*/ 0 h 426"/>
                <a:gd name="T52" fmla="*/ 213 w 426"/>
                <a:gd name="T53" fmla="*/ 0 h 426"/>
                <a:gd name="T54" fmla="*/ 213 w 426"/>
                <a:gd name="T55" fmla="*/ 38 h 426"/>
                <a:gd name="T56" fmla="*/ 213 w 426"/>
                <a:gd name="T57" fmla="*/ 38 h 426"/>
                <a:gd name="T58" fmla="*/ 299 w 426"/>
                <a:gd name="T59" fmla="*/ 39 h 426"/>
                <a:gd name="T60" fmla="*/ 339 w 426"/>
                <a:gd name="T61" fmla="*/ 47 h 426"/>
                <a:gd name="T62" fmla="*/ 364 w 426"/>
                <a:gd name="T63" fmla="*/ 62 h 426"/>
                <a:gd name="T64" fmla="*/ 379 w 426"/>
                <a:gd name="T65" fmla="*/ 87 h 426"/>
                <a:gd name="T66" fmla="*/ 387 w 426"/>
                <a:gd name="T67" fmla="*/ 127 h 426"/>
                <a:gd name="T68" fmla="*/ 388 w 426"/>
                <a:gd name="T69" fmla="*/ 213 h 426"/>
                <a:gd name="T70" fmla="*/ 387 w 426"/>
                <a:gd name="T71" fmla="*/ 299 h 426"/>
                <a:gd name="T72" fmla="*/ 379 w 426"/>
                <a:gd name="T73" fmla="*/ 339 h 426"/>
                <a:gd name="T74" fmla="*/ 364 w 426"/>
                <a:gd name="T75" fmla="*/ 363 h 426"/>
                <a:gd name="T76" fmla="*/ 339 w 426"/>
                <a:gd name="T77" fmla="*/ 379 h 426"/>
                <a:gd name="T78" fmla="*/ 299 w 426"/>
                <a:gd name="T79" fmla="*/ 386 h 426"/>
                <a:gd name="T80" fmla="*/ 213 w 426"/>
                <a:gd name="T81" fmla="*/ 388 h 426"/>
                <a:gd name="T82" fmla="*/ 127 w 426"/>
                <a:gd name="T83" fmla="*/ 386 h 426"/>
                <a:gd name="T84" fmla="*/ 87 w 426"/>
                <a:gd name="T85" fmla="*/ 379 h 426"/>
                <a:gd name="T86" fmla="*/ 63 w 426"/>
                <a:gd name="T87" fmla="*/ 363 h 426"/>
                <a:gd name="T88" fmla="*/ 47 w 426"/>
                <a:gd name="T89" fmla="*/ 339 h 426"/>
                <a:gd name="T90" fmla="*/ 40 w 426"/>
                <a:gd name="T91" fmla="*/ 299 h 426"/>
                <a:gd name="T92" fmla="*/ 38 w 426"/>
                <a:gd name="T93" fmla="*/ 213 h 426"/>
                <a:gd name="T94" fmla="*/ 40 w 426"/>
                <a:gd name="T95" fmla="*/ 127 h 426"/>
                <a:gd name="T96" fmla="*/ 47 w 426"/>
                <a:gd name="T97" fmla="*/ 87 h 426"/>
                <a:gd name="T98" fmla="*/ 63 w 426"/>
                <a:gd name="T99" fmla="*/ 62 h 426"/>
                <a:gd name="T100" fmla="*/ 87 w 426"/>
                <a:gd name="T101" fmla="*/ 47 h 426"/>
                <a:gd name="T102" fmla="*/ 127 w 426"/>
                <a:gd name="T103" fmla="*/ 39 h 426"/>
                <a:gd name="T104" fmla="*/ 213 w 426"/>
                <a:gd name="T105" fmla="*/ 3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6" h="426">
                  <a:moveTo>
                    <a:pt x="213" y="0"/>
                  </a:moveTo>
                  <a:lnTo>
                    <a:pt x="213" y="0"/>
                  </a:lnTo>
                  <a:cubicBezTo>
                    <a:pt x="155" y="0"/>
                    <a:pt x="148" y="0"/>
                    <a:pt x="125" y="1"/>
                  </a:cubicBezTo>
                  <a:cubicBezTo>
                    <a:pt x="102" y="2"/>
                    <a:pt x="87" y="5"/>
                    <a:pt x="73" y="11"/>
                  </a:cubicBezTo>
                  <a:cubicBezTo>
                    <a:pt x="59" y="16"/>
                    <a:pt x="47" y="23"/>
                    <a:pt x="36" y="35"/>
                  </a:cubicBezTo>
                  <a:cubicBezTo>
                    <a:pt x="24" y="47"/>
                    <a:pt x="16" y="59"/>
                    <a:pt x="11" y="73"/>
                  </a:cubicBezTo>
                  <a:cubicBezTo>
                    <a:pt x="6" y="87"/>
                    <a:pt x="2" y="102"/>
                    <a:pt x="1" y="125"/>
                  </a:cubicBezTo>
                  <a:cubicBezTo>
                    <a:pt x="0" y="148"/>
                    <a:pt x="0" y="155"/>
                    <a:pt x="0" y="213"/>
                  </a:cubicBezTo>
                  <a:cubicBezTo>
                    <a:pt x="0" y="271"/>
                    <a:pt x="0" y="278"/>
                    <a:pt x="1" y="301"/>
                  </a:cubicBezTo>
                  <a:cubicBezTo>
                    <a:pt x="2" y="324"/>
                    <a:pt x="6" y="339"/>
                    <a:pt x="11" y="353"/>
                  </a:cubicBezTo>
                  <a:cubicBezTo>
                    <a:pt x="16" y="367"/>
                    <a:pt x="24" y="379"/>
                    <a:pt x="36" y="390"/>
                  </a:cubicBezTo>
                  <a:cubicBezTo>
                    <a:pt x="47" y="402"/>
                    <a:pt x="59" y="410"/>
                    <a:pt x="73" y="415"/>
                  </a:cubicBezTo>
                  <a:cubicBezTo>
                    <a:pt x="87" y="420"/>
                    <a:pt x="102" y="424"/>
                    <a:pt x="125" y="425"/>
                  </a:cubicBezTo>
                  <a:cubicBezTo>
                    <a:pt x="148" y="426"/>
                    <a:pt x="155" y="426"/>
                    <a:pt x="213" y="426"/>
                  </a:cubicBezTo>
                  <a:cubicBezTo>
                    <a:pt x="271" y="426"/>
                    <a:pt x="278" y="426"/>
                    <a:pt x="301" y="425"/>
                  </a:cubicBezTo>
                  <a:cubicBezTo>
                    <a:pt x="324" y="424"/>
                    <a:pt x="339" y="420"/>
                    <a:pt x="353" y="415"/>
                  </a:cubicBezTo>
                  <a:cubicBezTo>
                    <a:pt x="367" y="410"/>
                    <a:pt x="379" y="402"/>
                    <a:pt x="391" y="390"/>
                  </a:cubicBezTo>
                  <a:cubicBezTo>
                    <a:pt x="403" y="379"/>
                    <a:pt x="410" y="367"/>
                    <a:pt x="415" y="353"/>
                  </a:cubicBezTo>
                  <a:cubicBezTo>
                    <a:pt x="421" y="339"/>
                    <a:pt x="424" y="324"/>
                    <a:pt x="425" y="301"/>
                  </a:cubicBezTo>
                  <a:cubicBezTo>
                    <a:pt x="426" y="278"/>
                    <a:pt x="426" y="271"/>
                    <a:pt x="426" y="213"/>
                  </a:cubicBezTo>
                  <a:cubicBezTo>
                    <a:pt x="426" y="155"/>
                    <a:pt x="426" y="148"/>
                    <a:pt x="425" y="125"/>
                  </a:cubicBezTo>
                  <a:cubicBezTo>
                    <a:pt x="424" y="102"/>
                    <a:pt x="421" y="87"/>
                    <a:pt x="415" y="73"/>
                  </a:cubicBezTo>
                  <a:cubicBezTo>
                    <a:pt x="410" y="59"/>
                    <a:pt x="403" y="47"/>
                    <a:pt x="391" y="35"/>
                  </a:cubicBezTo>
                  <a:cubicBezTo>
                    <a:pt x="379" y="23"/>
                    <a:pt x="367" y="16"/>
                    <a:pt x="353" y="11"/>
                  </a:cubicBezTo>
                  <a:cubicBezTo>
                    <a:pt x="339" y="5"/>
                    <a:pt x="324" y="2"/>
                    <a:pt x="301" y="1"/>
                  </a:cubicBezTo>
                  <a:cubicBezTo>
                    <a:pt x="278" y="0"/>
                    <a:pt x="271" y="0"/>
                    <a:pt x="213" y="0"/>
                  </a:cubicBezTo>
                  <a:lnTo>
                    <a:pt x="213" y="0"/>
                  </a:lnTo>
                  <a:close/>
                  <a:moveTo>
                    <a:pt x="213" y="38"/>
                  </a:moveTo>
                  <a:lnTo>
                    <a:pt x="213" y="38"/>
                  </a:lnTo>
                  <a:cubicBezTo>
                    <a:pt x="270" y="38"/>
                    <a:pt x="277" y="38"/>
                    <a:pt x="299" y="39"/>
                  </a:cubicBezTo>
                  <a:cubicBezTo>
                    <a:pt x="320" y="40"/>
                    <a:pt x="331" y="44"/>
                    <a:pt x="339" y="47"/>
                  </a:cubicBezTo>
                  <a:cubicBezTo>
                    <a:pt x="349" y="50"/>
                    <a:pt x="356" y="55"/>
                    <a:pt x="364" y="62"/>
                  </a:cubicBezTo>
                  <a:cubicBezTo>
                    <a:pt x="371" y="70"/>
                    <a:pt x="376" y="77"/>
                    <a:pt x="379" y="87"/>
                  </a:cubicBezTo>
                  <a:cubicBezTo>
                    <a:pt x="382" y="95"/>
                    <a:pt x="386" y="106"/>
                    <a:pt x="387" y="127"/>
                  </a:cubicBezTo>
                  <a:cubicBezTo>
                    <a:pt x="388" y="149"/>
                    <a:pt x="388" y="156"/>
                    <a:pt x="388" y="213"/>
                  </a:cubicBezTo>
                  <a:cubicBezTo>
                    <a:pt x="388" y="270"/>
                    <a:pt x="388" y="277"/>
                    <a:pt x="387" y="299"/>
                  </a:cubicBezTo>
                  <a:cubicBezTo>
                    <a:pt x="386" y="320"/>
                    <a:pt x="382" y="331"/>
                    <a:pt x="379" y="339"/>
                  </a:cubicBezTo>
                  <a:cubicBezTo>
                    <a:pt x="376" y="349"/>
                    <a:pt x="371" y="356"/>
                    <a:pt x="364" y="363"/>
                  </a:cubicBezTo>
                  <a:cubicBezTo>
                    <a:pt x="356" y="371"/>
                    <a:pt x="349" y="375"/>
                    <a:pt x="339" y="379"/>
                  </a:cubicBezTo>
                  <a:cubicBezTo>
                    <a:pt x="331" y="382"/>
                    <a:pt x="320" y="386"/>
                    <a:pt x="299" y="386"/>
                  </a:cubicBezTo>
                  <a:cubicBezTo>
                    <a:pt x="277" y="388"/>
                    <a:pt x="270" y="388"/>
                    <a:pt x="213" y="388"/>
                  </a:cubicBezTo>
                  <a:cubicBezTo>
                    <a:pt x="156" y="388"/>
                    <a:pt x="149" y="388"/>
                    <a:pt x="127" y="386"/>
                  </a:cubicBezTo>
                  <a:cubicBezTo>
                    <a:pt x="106" y="386"/>
                    <a:pt x="95" y="382"/>
                    <a:pt x="87" y="379"/>
                  </a:cubicBezTo>
                  <a:cubicBezTo>
                    <a:pt x="77" y="375"/>
                    <a:pt x="70" y="371"/>
                    <a:pt x="63" y="363"/>
                  </a:cubicBezTo>
                  <a:cubicBezTo>
                    <a:pt x="55" y="356"/>
                    <a:pt x="51" y="349"/>
                    <a:pt x="47" y="339"/>
                  </a:cubicBezTo>
                  <a:cubicBezTo>
                    <a:pt x="44" y="331"/>
                    <a:pt x="40" y="320"/>
                    <a:pt x="40" y="299"/>
                  </a:cubicBezTo>
                  <a:cubicBezTo>
                    <a:pt x="38" y="277"/>
                    <a:pt x="38" y="270"/>
                    <a:pt x="38" y="213"/>
                  </a:cubicBezTo>
                  <a:cubicBezTo>
                    <a:pt x="38" y="156"/>
                    <a:pt x="38" y="149"/>
                    <a:pt x="40" y="127"/>
                  </a:cubicBezTo>
                  <a:cubicBezTo>
                    <a:pt x="40" y="106"/>
                    <a:pt x="44" y="95"/>
                    <a:pt x="47" y="87"/>
                  </a:cubicBezTo>
                  <a:cubicBezTo>
                    <a:pt x="51" y="77"/>
                    <a:pt x="55" y="70"/>
                    <a:pt x="63" y="62"/>
                  </a:cubicBezTo>
                  <a:cubicBezTo>
                    <a:pt x="70" y="55"/>
                    <a:pt x="77" y="50"/>
                    <a:pt x="87" y="47"/>
                  </a:cubicBezTo>
                  <a:cubicBezTo>
                    <a:pt x="95" y="44"/>
                    <a:pt x="106" y="40"/>
                    <a:pt x="127" y="39"/>
                  </a:cubicBezTo>
                  <a:cubicBezTo>
                    <a:pt x="149" y="38"/>
                    <a:pt x="156" y="38"/>
                    <a:pt x="213" y="38"/>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38" name="Freeform 135">
              <a:extLst>
                <a:ext uri="{FF2B5EF4-FFF2-40B4-BE49-F238E27FC236}">
                  <a16:creationId xmlns:a16="http://schemas.microsoft.com/office/drawing/2014/main" id="{5DFEB74A-7144-3B82-219F-AD09F9D7B6C0}"/>
                </a:ext>
              </a:extLst>
            </p:cNvPr>
            <p:cNvSpPr>
              <a:spLocks noEditPoints="1"/>
            </p:cNvSpPr>
            <p:nvPr/>
          </p:nvSpPr>
          <p:spPr bwMode="gray">
            <a:xfrm>
              <a:off x="6527" y="2089"/>
              <a:ext cx="118" cy="117"/>
            </a:xfrm>
            <a:custGeom>
              <a:avLst/>
              <a:gdLst>
                <a:gd name="T0" fmla="*/ 109 w 219"/>
                <a:gd name="T1" fmla="*/ 181 h 219"/>
                <a:gd name="T2" fmla="*/ 109 w 219"/>
                <a:gd name="T3" fmla="*/ 181 h 219"/>
                <a:gd name="T4" fmla="*/ 38 w 219"/>
                <a:gd name="T5" fmla="*/ 110 h 219"/>
                <a:gd name="T6" fmla="*/ 109 w 219"/>
                <a:gd name="T7" fmla="*/ 39 h 219"/>
                <a:gd name="T8" fmla="*/ 180 w 219"/>
                <a:gd name="T9" fmla="*/ 110 h 219"/>
                <a:gd name="T10" fmla="*/ 109 w 219"/>
                <a:gd name="T11" fmla="*/ 181 h 219"/>
                <a:gd name="T12" fmla="*/ 109 w 219"/>
                <a:gd name="T13" fmla="*/ 181 h 219"/>
                <a:gd name="T14" fmla="*/ 109 w 219"/>
                <a:gd name="T15" fmla="*/ 0 h 219"/>
                <a:gd name="T16" fmla="*/ 109 w 219"/>
                <a:gd name="T17" fmla="*/ 0 h 219"/>
                <a:gd name="T18" fmla="*/ 0 w 219"/>
                <a:gd name="T19" fmla="*/ 110 h 219"/>
                <a:gd name="T20" fmla="*/ 109 w 219"/>
                <a:gd name="T21" fmla="*/ 219 h 219"/>
                <a:gd name="T22" fmla="*/ 219 w 219"/>
                <a:gd name="T23" fmla="*/ 110 h 219"/>
                <a:gd name="T24" fmla="*/ 109 w 219"/>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219">
                  <a:moveTo>
                    <a:pt x="109" y="181"/>
                  </a:moveTo>
                  <a:lnTo>
                    <a:pt x="109" y="181"/>
                  </a:lnTo>
                  <a:cubicBezTo>
                    <a:pt x="70" y="181"/>
                    <a:pt x="38" y="149"/>
                    <a:pt x="38" y="110"/>
                  </a:cubicBezTo>
                  <a:cubicBezTo>
                    <a:pt x="38" y="71"/>
                    <a:pt x="70" y="39"/>
                    <a:pt x="109" y="39"/>
                  </a:cubicBezTo>
                  <a:cubicBezTo>
                    <a:pt x="148" y="39"/>
                    <a:pt x="180" y="71"/>
                    <a:pt x="180" y="110"/>
                  </a:cubicBezTo>
                  <a:cubicBezTo>
                    <a:pt x="180" y="149"/>
                    <a:pt x="148" y="181"/>
                    <a:pt x="109" y="181"/>
                  </a:cubicBezTo>
                  <a:lnTo>
                    <a:pt x="109" y="181"/>
                  </a:lnTo>
                  <a:close/>
                  <a:moveTo>
                    <a:pt x="109" y="0"/>
                  </a:moveTo>
                  <a:lnTo>
                    <a:pt x="109" y="0"/>
                  </a:lnTo>
                  <a:cubicBezTo>
                    <a:pt x="49" y="0"/>
                    <a:pt x="0" y="49"/>
                    <a:pt x="0" y="110"/>
                  </a:cubicBezTo>
                  <a:cubicBezTo>
                    <a:pt x="0" y="170"/>
                    <a:pt x="49" y="219"/>
                    <a:pt x="109" y="219"/>
                  </a:cubicBezTo>
                  <a:cubicBezTo>
                    <a:pt x="170" y="219"/>
                    <a:pt x="219" y="170"/>
                    <a:pt x="219" y="110"/>
                  </a:cubicBezTo>
                  <a:cubicBezTo>
                    <a:pt x="219" y="49"/>
                    <a:pt x="170" y="0"/>
                    <a:pt x="109" y="0"/>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39" name="Freeform 136">
              <a:extLst>
                <a:ext uri="{FF2B5EF4-FFF2-40B4-BE49-F238E27FC236}">
                  <a16:creationId xmlns:a16="http://schemas.microsoft.com/office/drawing/2014/main" id="{C433194B-55B3-909B-7386-51943B8E999D}"/>
                </a:ext>
              </a:extLst>
            </p:cNvPr>
            <p:cNvSpPr>
              <a:spLocks/>
            </p:cNvSpPr>
            <p:nvPr/>
          </p:nvSpPr>
          <p:spPr bwMode="gray">
            <a:xfrm>
              <a:off x="6633" y="2073"/>
              <a:ext cx="28" cy="28"/>
            </a:xfrm>
            <a:custGeom>
              <a:avLst/>
              <a:gdLst>
                <a:gd name="T0" fmla="*/ 52 w 52"/>
                <a:gd name="T1" fmla="*/ 26 h 52"/>
                <a:gd name="T2" fmla="*/ 52 w 52"/>
                <a:gd name="T3" fmla="*/ 26 h 52"/>
                <a:gd name="T4" fmla="*/ 26 w 52"/>
                <a:gd name="T5" fmla="*/ 52 h 52"/>
                <a:gd name="T6" fmla="*/ 0 w 52"/>
                <a:gd name="T7" fmla="*/ 26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lnTo>
                    <a:pt x="52" y="26"/>
                  </a:lnTo>
                  <a:cubicBezTo>
                    <a:pt x="52" y="40"/>
                    <a:pt x="40" y="52"/>
                    <a:pt x="26" y="52"/>
                  </a:cubicBezTo>
                  <a:cubicBezTo>
                    <a:pt x="12" y="52"/>
                    <a:pt x="0" y="40"/>
                    <a:pt x="0" y="26"/>
                  </a:cubicBezTo>
                  <a:cubicBezTo>
                    <a:pt x="0" y="12"/>
                    <a:pt x="12" y="0"/>
                    <a:pt x="26" y="0"/>
                  </a:cubicBezTo>
                  <a:cubicBezTo>
                    <a:pt x="40" y="0"/>
                    <a:pt x="52" y="12"/>
                    <a:pt x="52" y="26"/>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sp>
        <p:nvSpPr>
          <p:cNvPr id="240" name="Freeform 142">
            <a:extLst>
              <a:ext uri="{FF2B5EF4-FFF2-40B4-BE49-F238E27FC236}">
                <a16:creationId xmlns:a16="http://schemas.microsoft.com/office/drawing/2014/main" id="{BA3C7A99-711D-32D0-ECED-3B88079C68C9}"/>
              </a:ext>
            </a:extLst>
          </p:cNvPr>
          <p:cNvSpPr>
            <a:spLocks noEditPoints="1"/>
          </p:cNvSpPr>
          <p:nvPr userDrawn="1"/>
        </p:nvSpPr>
        <p:spPr bwMode="gray">
          <a:xfrm>
            <a:off x="7767867" y="4405656"/>
            <a:ext cx="387350" cy="385763"/>
          </a:xfrm>
          <a:custGeom>
            <a:avLst/>
            <a:gdLst>
              <a:gd name="T0" fmla="*/ 387 w 454"/>
              <a:gd name="T1" fmla="*/ 386 h 454"/>
              <a:gd name="T2" fmla="*/ 387 w 454"/>
              <a:gd name="T3" fmla="*/ 386 h 454"/>
              <a:gd name="T4" fmla="*/ 320 w 454"/>
              <a:gd name="T5" fmla="*/ 386 h 454"/>
              <a:gd name="T6" fmla="*/ 320 w 454"/>
              <a:gd name="T7" fmla="*/ 281 h 454"/>
              <a:gd name="T8" fmla="*/ 285 w 454"/>
              <a:gd name="T9" fmla="*/ 224 h 454"/>
              <a:gd name="T10" fmla="*/ 244 w 454"/>
              <a:gd name="T11" fmla="*/ 279 h 454"/>
              <a:gd name="T12" fmla="*/ 244 w 454"/>
              <a:gd name="T13" fmla="*/ 386 h 454"/>
              <a:gd name="T14" fmla="*/ 177 w 454"/>
              <a:gd name="T15" fmla="*/ 386 h 454"/>
              <a:gd name="T16" fmla="*/ 177 w 454"/>
              <a:gd name="T17" fmla="*/ 170 h 454"/>
              <a:gd name="T18" fmla="*/ 242 w 454"/>
              <a:gd name="T19" fmla="*/ 170 h 454"/>
              <a:gd name="T20" fmla="*/ 242 w 454"/>
              <a:gd name="T21" fmla="*/ 200 h 454"/>
              <a:gd name="T22" fmla="*/ 243 w 454"/>
              <a:gd name="T23" fmla="*/ 200 h 454"/>
              <a:gd name="T24" fmla="*/ 306 w 454"/>
              <a:gd name="T25" fmla="*/ 165 h 454"/>
              <a:gd name="T26" fmla="*/ 387 w 454"/>
              <a:gd name="T27" fmla="*/ 268 h 454"/>
              <a:gd name="T28" fmla="*/ 387 w 454"/>
              <a:gd name="T29" fmla="*/ 386 h 454"/>
              <a:gd name="T30" fmla="*/ 387 w 454"/>
              <a:gd name="T31" fmla="*/ 386 h 454"/>
              <a:gd name="T32" fmla="*/ 101 w 454"/>
              <a:gd name="T33" fmla="*/ 141 h 454"/>
              <a:gd name="T34" fmla="*/ 101 w 454"/>
              <a:gd name="T35" fmla="*/ 141 h 454"/>
              <a:gd name="T36" fmla="*/ 62 w 454"/>
              <a:gd name="T37" fmla="*/ 102 h 454"/>
              <a:gd name="T38" fmla="*/ 101 w 454"/>
              <a:gd name="T39" fmla="*/ 63 h 454"/>
              <a:gd name="T40" fmla="*/ 140 w 454"/>
              <a:gd name="T41" fmla="*/ 102 h 454"/>
              <a:gd name="T42" fmla="*/ 101 w 454"/>
              <a:gd name="T43" fmla="*/ 141 h 454"/>
              <a:gd name="T44" fmla="*/ 101 w 454"/>
              <a:gd name="T45" fmla="*/ 141 h 454"/>
              <a:gd name="T46" fmla="*/ 68 w 454"/>
              <a:gd name="T47" fmla="*/ 170 h 454"/>
              <a:gd name="T48" fmla="*/ 68 w 454"/>
              <a:gd name="T49" fmla="*/ 170 h 454"/>
              <a:gd name="T50" fmla="*/ 135 w 454"/>
              <a:gd name="T51" fmla="*/ 170 h 454"/>
              <a:gd name="T52" fmla="*/ 135 w 454"/>
              <a:gd name="T53" fmla="*/ 386 h 454"/>
              <a:gd name="T54" fmla="*/ 68 w 454"/>
              <a:gd name="T55" fmla="*/ 386 h 454"/>
              <a:gd name="T56" fmla="*/ 68 w 454"/>
              <a:gd name="T57" fmla="*/ 170 h 454"/>
              <a:gd name="T58" fmla="*/ 420 w 454"/>
              <a:gd name="T59" fmla="*/ 0 h 454"/>
              <a:gd name="T60" fmla="*/ 420 w 454"/>
              <a:gd name="T61" fmla="*/ 0 h 454"/>
              <a:gd name="T62" fmla="*/ 34 w 454"/>
              <a:gd name="T63" fmla="*/ 0 h 454"/>
              <a:gd name="T64" fmla="*/ 0 w 454"/>
              <a:gd name="T65" fmla="*/ 33 h 454"/>
              <a:gd name="T66" fmla="*/ 0 w 454"/>
              <a:gd name="T67" fmla="*/ 421 h 454"/>
              <a:gd name="T68" fmla="*/ 34 w 454"/>
              <a:gd name="T69" fmla="*/ 454 h 454"/>
              <a:gd name="T70" fmla="*/ 420 w 454"/>
              <a:gd name="T71" fmla="*/ 454 h 454"/>
              <a:gd name="T72" fmla="*/ 454 w 454"/>
              <a:gd name="T73" fmla="*/ 421 h 454"/>
              <a:gd name="T74" fmla="*/ 454 w 454"/>
              <a:gd name="T75" fmla="*/ 33 h 454"/>
              <a:gd name="T76" fmla="*/ 420 w 454"/>
              <a:gd name="T7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454">
                <a:moveTo>
                  <a:pt x="387" y="386"/>
                </a:moveTo>
                <a:lnTo>
                  <a:pt x="387" y="386"/>
                </a:lnTo>
                <a:lnTo>
                  <a:pt x="320" y="386"/>
                </a:lnTo>
                <a:lnTo>
                  <a:pt x="320" y="281"/>
                </a:lnTo>
                <a:cubicBezTo>
                  <a:pt x="320" y="256"/>
                  <a:pt x="319" y="224"/>
                  <a:pt x="285" y="224"/>
                </a:cubicBezTo>
                <a:cubicBezTo>
                  <a:pt x="250" y="224"/>
                  <a:pt x="244" y="251"/>
                  <a:pt x="244" y="279"/>
                </a:cubicBezTo>
                <a:lnTo>
                  <a:pt x="244" y="386"/>
                </a:lnTo>
                <a:lnTo>
                  <a:pt x="177" y="386"/>
                </a:lnTo>
                <a:lnTo>
                  <a:pt x="177" y="170"/>
                </a:lnTo>
                <a:lnTo>
                  <a:pt x="242" y="170"/>
                </a:lnTo>
                <a:lnTo>
                  <a:pt x="242" y="200"/>
                </a:lnTo>
                <a:lnTo>
                  <a:pt x="243" y="200"/>
                </a:lnTo>
                <a:cubicBezTo>
                  <a:pt x="251" y="183"/>
                  <a:pt x="273" y="165"/>
                  <a:pt x="306" y="165"/>
                </a:cubicBezTo>
                <a:cubicBezTo>
                  <a:pt x="374" y="165"/>
                  <a:pt x="387" y="210"/>
                  <a:pt x="387" y="268"/>
                </a:cubicBezTo>
                <a:lnTo>
                  <a:pt x="387" y="386"/>
                </a:lnTo>
                <a:lnTo>
                  <a:pt x="387" y="386"/>
                </a:lnTo>
                <a:close/>
                <a:moveTo>
                  <a:pt x="101" y="141"/>
                </a:moveTo>
                <a:lnTo>
                  <a:pt x="101" y="141"/>
                </a:lnTo>
                <a:cubicBezTo>
                  <a:pt x="80" y="141"/>
                  <a:pt x="62" y="123"/>
                  <a:pt x="62" y="102"/>
                </a:cubicBezTo>
                <a:cubicBezTo>
                  <a:pt x="62" y="80"/>
                  <a:pt x="80" y="63"/>
                  <a:pt x="101" y="63"/>
                </a:cubicBezTo>
                <a:cubicBezTo>
                  <a:pt x="123" y="63"/>
                  <a:pt x="140" y="80"/>
                  <a:pt x="140" y="102"/>
                </a:cubicBezTo>
                <a:cubicBezTo>
                  <a:pt x="140" y="123"/>
                  <a:pt x="123" y="141"/>
                  <a:pt x="101" y="141"/>
                </a:cubicBezTo>
                <a:lnTo>
                  <a:pt x="101" y="141"/>
                </a:lnTo>
                <a:close/>
                <a:moveTo>
                  <a:pt x="68" y="170"/>
                </a:moveTo>
                <a:lnTo>
                  <a:pt x="68" y="170"/>
                </a:lnTo>
                <a:lnTo>
                  <a:pt x="135" y="170"/>
                </a:lnTo>
                <a:lnTo>
                  <a:pt x="135" y="386"/>
                </a:lnTo>
                <a:lnTo>
                  <a:pt x="68" y="386"/>
                </a:lnTo>
                <a:lnTo>
                  <a:pt x="68" y="170"/>
                </a:lnTo>
                <a:close/>
                <a:moveTo>
                  <a:pt x="420" y="0"/>
                </a:moveTo>
                <a:lnTo>
                  <a:pt x="420" y="0"/>
                </a:lnTo>
                <a:lnTo>
                  <a:pt x="34" y="0"/>
                </a:lnTo>
                <a:cubicBezTo>
                  <a:pt x="15" y="0"/>
                  <a:pt x="0" y="15"/>
                  <a:pt x="0" y="33"/>
                </a:cubicBezTo>
                <a:lnTo>
                  <a:pt x="0" y="421"/>
                </a:lnTo>
                <a:cubicBezTo>
                  <a:pt x="0" y="439"/>
                  <a:pt x="15" y="454"/>
                  <a:pt x="34" y="454"/>
                </a:cubicBezTo>
                <a:lnTo>
                  <a:pt x="420" y="454"/>
                </a:lnTo>
                <a:cubicBezTo>
                  <a:pt x="439" y="454"/>
                  <a:pt x="454" y="439"/>
                  <a:pt x="454" y="421"/>
                </a:cubicBezTo>
                <a:lnTo>
                  <a:pt x="454" y="33"/>
                </a:lnTo>
                <a:cubicBezTo>
                  <a:pt x="454" y="15"/>
                  <a:pt x="439" y="0"/>
                  <a:pt x="420" y="0"/>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41" name="Freeform 147">
            <a:extLst>
              <a:ext uri="{FF2B5EF4-FFF2-40B4-BE49-F238E27FC236}">
                <a16:creationId xmlns:a16="http://schemas.microsoft.com/office/drawing/2014/main" id="{DA778B51-5FD4-04C9-9DEE-9F131DD0AB1A}"/>
              </a:ext>
            </a:extLst>
          </p:cNvPr>
          <p:cNvSpPr>
            <a:spLocks noEditPoints="1"/>
          </p:cNvSpPr>
          <p:nvPr userDrawn="1"/>
        </p:nvSpPr>
        <p:spPr bwMode="gray">
          <a:xfrm>
            <a:off x="8780693" y="4407244"/>
            <a:ext cx="395288" cy="384175"/>
          </a:xfrm>
          <a:custGeom>
            <a:avLst/>
            <a:gdLst>
              <a:gd name="T0" fmla="*/ 248 w 465"/>
              <a:gd name="T1" fmla="*/ 292 h 452"/>
              <a:gd name="T2" fmla="*/ 248 w 465"/>
              <a:gd name="T3" fmla="*/ 292 h 452"/>
              <a:gd name="T4" fmla="*/ 195 w 465"/>
              <a:gd name="T5" fmla="*/ 227 h 452"/>
              <a:gd name="T6" fmla="*/ 79 w 465"/>
              <a:gd name="T7" fmla="*/ 281 h 452"/>
              <a:gd name="T8" fmla="*/ 211 w 465"/>
              <a:gd name="T9" fmla="*/ 158 h 452"/>
              <a:gd name="T10" fmla="*/ 266 w 465"/>
              <a:gd name="T11" fmla="*/ 223 h 452"/>
              <a:gd name="T12" fmla="*/ 381 w 465"/>
              <a:gd name="T13" fmla="*/ 169 h 452"/>
              <a:gd name="T14" fmla="*/ 248 w 465"/>
              <a:gd name="T15" fmla="*/ 292 h 452"/>
              <a:gd name="T16" fmla="*/ 248 w 465"/>
              <a:gd name="T17" fmla="*/ 292 h 452"/>
              <a:gd name="T18" fmla="*/ 245 w 465"/>
              <a:gd name="T19" fmla="*/ 9 h 452"/>
              <a:gd name="T20" fmla="*/ 245 w 465"/>
              <a:gd name="T21" fmla="*/ 9 h 452"/>
              <a:gd name="T22" fmla="*/ 5 w 465"/>
              <a:gd name="T23" fmla="*/ 203 h 452"/>
              <a:gd name="T24" fmla="*/ 78 w 465"/>
              <a:gd name="T25" fmla="*/ 372 h 452"/>
              <a:gd name="T26" fmla="*/ 73 w 465"/>
              <a:gd name="T27" fmla="*/ 452 h 452"/>
              <a:gd name="T28" fmla="*/ 153 w 465"/>
              <a:gd name="T29" fmla="*/ 414 h 452"/>
              <a:gd name="T30" fmla="*/ 217 w 465"/>
              <a:gd name="T31" fmla="*/ 427 h 452"/>
              <a:gd name="T32" fmla="*/ 457 w 465"/>
              <a:gd name="T33" fmla="*/ 233 h 452"/>
              <a:gd name="T34" fmla="*/ 245 w 465"/>
              <a:gd name="T35" fmla="*/ 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5" h="452">
                <a:moveTo>
                  <a:pt x="248" y="292"/>
                </a:moveTo>
                <a:lnTo>
                  <a:pt x="248" y="292"/>
                </a:lnTo>
                <a:lnTo>
                  <a:pt x="195" y="227"/>
                </a:lnTo>
                <a:lnTo>
                  <a:pt x="79" y="281"/>
                </a:lnTo>
                <a:lnTo>
                  <a:pt x="211" y="158"/>
                </a:lnTo>
                <a:lnTo>
                  <a:pt x="266" y="223"/>
                </a:lnTo>
                <a:lnTo>
                  <a:pt x="381" y="169"/>
                </a:lnTo>
                <a:lnTo>
                  <a:pt x="248" y="292"/>
                </a:lnTo>
                <a:lnTo>
                  <a:pt x="248" y="292"/>
                </a:lnTo>
                <a:close/>
                <a:moveTo>
                  <a:pt x="245" y="9"/>
                </a:moveTo>
                <a:lnTo>
                  <a:pt x="245" y="9"/>
                </a:lnTo>
                <a:cubicBezTo>
                  <a:pt x="120" y="0"/>
                  <a:pt x="12" y="87"/>
                  <a:pt x="5" y="203"/>
                </a:cubicBezTo>
                <a:cubicBezTo>
                  <a:pt x="0" y="269"/>
                  <a:pt x="29" y="330"/>
                  <a:pt x="78" y="372"/>
                </a:cubicBezTo>
                <a:lnTo>
                  <a:pt x="73" y="452"/>
                </a:lnTo>
                <a:lnTo>
                  <a:pt x="153" y="414"/>
                </a:lnTo>
                <a:cubicBezTo>
                  <a:pt x="173" y="421"/>
                  <a:pt x="194" y="426"/>
                  <a:pt x="217" y="427"/>
                </a:cubicBezTo>
                <a:cubicBezTo>
                  <a:pt x="342" y="436"/>
                  <a:pt x="449" y="349"/>
                  <a:pt x="457" y="233"/>
                </a:cubicBezTo>
                <a:cubicBezTo>
                  <a:pt x="465" y="117"/>
                  <a:pt x="370" y="17"/>
                  <a:pt x="245" y="9"/>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nvGrpSpPr>
          <p:cNvPr id="242" name="Group 150">
            <a:extLst>
              <a:ext uri="{FF2B5EF4-FFF2-40B4-BE49-F238E27FC236}">
                <a16:creationId xmlns:a16="http://schemas.microsoft.com/office/drawing/2014/main" id="{F4624933-05F6-4001-6A9A-498C3A754D07}"/>
              </a:ext>
            </a:extLst>
          </p:cNvPr>
          <p:cNvGrpSpPr>
            <a:grpSpLocks noChangeAspect="1"/>
          </p:cNvGrpSpPr>
          <p:nvPr userDrawn="1"/>
        </p:nvGrpSpPr>
        <p:grpSpPr bwMode="gray">
          <a:xfrm>
            <a:off x="9799880" y="4418362"/>
            <a:ext cx="385763" cy="360363"/>
            <a:chOff x="6476" y="2789"/>
            <a:chExt cx="243" cy="227"/>
          </a:xfrm>
        </p:grpSpPr>
        <p:sp>
          <p:nvSpPr>
            <p:cNvPr id="243" name="Freeform 152">
              <a:extLst>
                <a:ext uri="{FF2B5EF4-FFF2-40B4-BE49-F238E27FC236}">
                  <a16:creationId xmlns:a16="http://schemas.microsoft.com/office/drawing/2014/main" id="{4BBC58E0-D194-8EE1-A209-AC18ECB8FF5F}"/>
                </a:ext>
              </a:extLst>
            </p:cNvPr>
            <p:cNvSpPr>
              <a:spLocks/>
            </p:cNvSpPr>
            <p:nvPr/>
          </p:nvSpPr>
          <p:spPr bwMode="gray">
            <a:xfrm>
              <a:off x="6597" y="2834"/>
              <a:ext cx="122" cy="137"/>
            </a:xfrm>
            <a:custGeom>
              <a:avLst/>
              <a:gdLst>
                <a:gd name="T0" fmla="*/ 213 w 227"/>
                <a:gd name="T1" fmla="*/ 0 h 255"/>
                <a:gd name="T2" fmla="*/ 213 w 227"/>
                <a:gd name="T3" fmla="*/ 0 h 255"/>
                <a:gd name="T4" fmla="*/ 15 w 227"/>
                <a:gd name="T5" fmla="*/ 0 h 255"/>
                <a:gd name="T6" fmla="*/ 0 w 227"/>
                <a:gd name="T7" fmla="*/ 15 h 255"/>
                <a:gd name="T8" fmla="*/ 15 w 227"/>
                <a:gd name="T9" fmla="*/ 29 h 255"/>
                <a:gd name="T10" fmla="*/ 172 w 227"/>
                <a:gd name="T11" fmla="*/ 29 h 255"/>
                <a:gd name="T12" fmla="*/ 85 w 227"/>
                <a:gd name="T13" fmla="*/ 96 h 255"/>
                <a:gd name="T14" fmla="*/ 22 w 227"/>
                <a:gd name="T15" fmla="*/ 57 h 255"/>
                <a:gd name="T16" fmla="*/ 7 w 227"/>
                <a:gd name="T17" fmla="*/ 81 h 255"/>
                <a:gd name="T18" fmla="*/ 78 w 227"/>
                <a:gd name="T19" fmla="*/ 126 h 255"/>
                <a:gd name="T20" fmla="*/ 85 w 227"/>
                <a:gd name="T21" fmla="*/ 128 h 255"/>
                <a:gd name="T22" fmla="*/ 94 w 227"/>
                <a:gd name="T23" fmla="*/ 125 h 255"/>
                <a:gd name="T24" fmla="*/ 199 w 227"/>
                <a:gd name="T25" fmla="*/ 43 h 255"/>
                <a:gd name="T26" fmla="*/ 199 w 227"/>
                <a:gd name="T27" fmla="*/ 227 h 255"/>
                <a:gd name="T28" fmla="*/ 15 w 227"/>
                <a:gd name="T29" fmla="*/ 227 h 255"/>
                <a:gd name="T30" fmla="*/ 0 w 227"/>
                <a:gd name="T31" fmla="*/ 241 h 255"/>
                <a:gd name="T32" fmla="*/ 15 w 227"/>
                <a:gd name="T33" fmla="*/ 255 h 255"/>
                <a:gd name="T34" fmla="*/ 213 w 227"/>
                <a:gd name="T35" fmla="*/ 255 h 255"/>
                <a:gd name="T36" fmla="*/ 227 w 227"/>
                <a:gd name="T37" fmla="*/ 241 h 255"/>
                <a:gd name="T38" fmla="*/ 227 w 227"/>
                <a:gd name="T39" fmla="*/ 15 h 255"/>
                <a:gd name="T40" fmla="*/ 213 w 227"/>
                <a:gd name="T4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255">
                  <a:moveTo>
                    <a:pt x="213" y="0"/>
                  </a:moveTo>
                  <a:lnTo>
                    <a:pt x="213" y="0"/>
                  </a:lnTo>
                  <a:lnTo>
                    <a:pt x="15" y="0"/>
                  </a:lnTo>
                  <a:cubicBezTo>
                    <a:pt x="7" y="0"/>
                    <a:pt x="0" y="7"/>
                    <a:pt x="0" y="15"/>
                  </a:cubicBezTo>
                  <a:cubicBezTo>
                    <a:pt x="0" y="22"/>
                    <a:pt x="7" y="29"/>
                    <a:pt x="15" y="29"/>
                  </a:cubicBezTo>
                  <a:lnTo>
                    <a:pt x="172" y="29"/>
                  </a:lnTo>
                  <a:lnTo>
                    <a:pt x="85" y="96"/>
                  </a:lnTo>
                  <a:lnTo>
                    <a:pt x="22" y="57"/>
                  </a:lnTo>
                  <a:lnTo>
                    <a:pt x="7" y="81"/>
                  </a:lnTo>
                  <a:lnTo>
                    <a:pt x="78" y="126"/>
                  </a:lnTo>
                  <a:cubicBezTo>
                    <a:pt x="80" y="127"/>
                    <a:pt x="83" y="128"/>
                    <a:pt x="85" y="128"/>
                  </a:cubicBezTo>
                  <a:cubicBezTo>
                    <a:pt x="89" y="128"/>
                    <a:pt x="92" y="127"/>
                    <a:pt x="94" y="125"/>
                  </a:cubicBezTo>
                  <a:lnTo>
                    <a:pt x="199" y="43"/>
                  </a:lnTo>
                  <a:lnTo>
                    <a:pt x="199" y="227"/>
                  </a:lnTo>
                  <a:lnTo>
                    <a:pt x="15" y="227"/>
                  </a:lnTo>
                  <a:cubicBezTo>
                    <a:pt x="7" y="227"/>
                    <a:pt x="0" y="233"/>
                    <a:pt x="0" y="241"/>
                  </a:cubicBezTo>
                  <a:cubicBezTo>
                    <a:pt x="0" y="249"/>
                    <a:pt x="7" y="255"/>
                    <a:pt x="15" y="255"/>
                  </a:cubicBezTo>
                  <a:lnTo>
                    <a:pt x="213" y="255"/>
                  </a:lnTo>
                  <a:cubicBezTo>
                    <a:pt x="221" y="255"/>
                    <a:pt x="227" y="249"/>
                    <a:pt x="227" y="241"/>
                  </a:cubicBezTo>
                  <a:lnTo>
                    <a:pt x="227" y="15"/>
                  </a:lnTo>
                  <a:cubicBezTo>
                    <a:pt x="227" y="7"/>
                    <a:pt x="221" y="0"/>
                    <a:pt x="213" y="0"/>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44" name="Freeform 153">
              <a:extLst>
                <a:ext uri="{FF2B5EF4-FFF2-40B4-BE49-F238E27FC236}">
                  <a16:creationId xmlns:a16="http://schemas.microsoft.com/office/drawing/2014/main" id="{273BD630-82B0-857F-F2A1-CAB95CDEBA2A}"/>
                </a:ext>
              </a:extLst>
            </p:cNvPr>
            <p:cNvSpPr>
              <a:spLocks/>
            </p:cNvSpPr>
            <p:nvPr/>
          </p:nvSpPr>
          <p:spPr bwMode="gray">
            <a:xfrm>
              <a:off x="6522" y="2880"/>
              <a:ext cx="45" cy="61"/>
            </a:xfrm>
            <a:custGeom>
              <a:avLst/>
              <a:gdLst>
                <a:gd name="T0" fmla="*/ 42 w 85"/>
                <a:gd name="T1" fmla="*/ 0 h 114"/>
                <a:gd name="T2" fmla="*/ 42 w 85"/>
                <a:gd name="T3" fmla="*/ 0 h 114"/>
                <a:gd name="T4" fmla="*/ 0 w 85"/>
                <a:gd name="T5" fmla="*/ 57 h 114"/>
                <a:gd name="T6" fmla="*/ 42 w 85"/>
                <a:gd name="T7" fmla="*/ 114 h 114"/>
                <a:gd name="T8" fmla="*/ 85 w 85"/>
                <a:gd name="T9" fmla="*/ 57 h 114"/>
                <a:gd name="T10" fmla="*/ 42 w 85"/>
                <a:gd name="T11" fmla="*/ 0 h 114"/>
              </a:gdLst>
              <a:ahLst/>
              <a:cxnLst>
                <a:cxn ang="0">
                  <a:pos x="T0" y="T1"/>
                </a:cxn>
                <a:cxn ang="0">
                  <a:pos x="T2" y="T3"/>
                </a:cxn>
                <a:cxn ang="0">
                  <a:pos x="T4" y="T5"/>
                </a:cxn>
                <a:cxn ang="0">
                  <a:pos x="T6" y="T7"/>
                </a:cxn>
                <a:cxn ang="0">
                  <a:pos x="T8" y="T9"/>
                </a:cxn>
                <a:cxn ang="0">
                  <a:pos x="T10" y="T11"/>
                </a:cxn>
              </a:cxnLst>
              <a:rect l="0" t="0" r="r" b="b"/>
              <a:pathLst>
                <a:path w="85" h="114">
                  <a:moveTo>
                    <a:pt x="42" y="0"/>
                  </a:moveTo>
                  <a:lnTo>
                    <a:pt x="42" y="0"/>
                  </a:lnTo>
                  <a:cubicBezTo>
                    <a:pt x="19" y="0"/>
                    <a:pt x="0" y="26"/>
                    <a:pt x="0" y="57"/>
                  </a:cubicBezTo>
                  <a:cubicBezTo>
                    <a:pt x="0" y="88"/>
                    <a:pt x="19" y="114"/>
                    <a:pt x="42" y="114"/>
                  </a:cubicBezTo>
                  <a:cubicBezTo>
                    <a:pt x="66" y="114"/>
                    <a:pt x="85" y="88"/>
                    <a:pt x="85" y="57"/>
                  </a:cubicBezTo>
                  <a:cubicBezTo>
                    <a:pt x="85" y="26"/>
                    <a:pt x="66" y="0"/>
                    <a:pt x="42" y="0"/>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45" name="Freeform 154">
              <a:extLst>
                <a:ext uri="{FF2B5EF4-FFF2-40B4-BE49-F238E27FC236}">
                  <a16:creationId xmlns:a16="http://schemas.microsoft.com/office/drawing/2014/main" id="{E5F0E86A-33F1-9A79-E2B9-95670FE58AF0}"/>
                </a:ext>
              </a:extLst>
            </p:cNvPr>
            <p:cNvSpPr>
              <a:spLocks noEditPoints="1"/>
            </p:cNvSpPr>
            <p:nvPr/>
          </p:nvSpPr>
          <p:spPr bwMode="gray">
            <a:xfrm>
              <a:off x="6476" y="2789"/>
              <a:ext cx="137" cy="227"/>
            </a:xfrm>
            <a:custGeom>
              <a:avLst/>
              <a:gdLst>
                <a:gd name="T0" fmla="*/ 127 w 255"/>
                <a:gd name="T1" fmla="*/ 312 h 425"/>
                <a:gd name="T2" fmla="*/ 127 w 255"/>
                <a:gd name="T3" fmla="*/ 312 h 425"/>
                <a:gd name="T4" fmla="*/ 56 w 255"/>
                <a:gd name="T5" fmla="*/ 227 h 425"/>
                <a:gd name="T6" fmla="*/ 127 w 255"/>
                <a:gd name="T7" fmla="*/ 142 h 425"/>
                <a:gd name="T8" fmla="*/ 198 w 255"/>
                <a:gd name="T9" fmla="*/ 227 h 425"/>
                <a:gd name="T10" fmla="*/ 127 w 255"/>
                <a:gd name="T11" fmla="*/ 312 h 425"/>
                <a:gd name="T12" fmla="*/ 127 w 255"/>
                <a:gd name="T13" fmla="*/ 312 h 425"/>
                <a:gd name="T14" fmla="*/ 250 w 255"/>
                <a:gd name="T15" fmla="*/ 4 h 425"/>
                <a:gd name="T16" fmla="*/ 250 w 255"/>
                <a:gd name="T17" fmla="*/ 4 h 425"/>
                <a:gd name="T18" fmla="*/ 238 w 255"/>
                <a:gd name="T19" fmla="*/ 1 h 425"/>
                <a:gd name="T20" fmla="*/ 11 w 255"/>
                <a:gd name="T21" fmla="*/ 43 h 425"/>
                <a:gd name="T22" fmla="*/ 0 w 255"/>
                <a:gd name="T23" fmla="*/ 57 h 425"/>
                <a:gd name="T24" fmla="*/ 0 w 255"/>
                <a:gd name="T25" fmla="*/ 369 h 425"/>
                <a:gd name="T26" fmla="*/ 11 w 255"/>
                <a:gd name="T27" fmla="*/ 383 h 425"/>
                <a:gd name="T28" fmla="*/ 238 w 255"/>
                <a:gd name="T29" fmla="*/ 425 h 425"/>
                <a:gd name="T30" fmla="*/ 241 w 255"/>
                <a:gd name="T31" fmla="*/ 425 h 425"/>
                <a:gd name="T32" fmla="*/ 250 w 255"/>
                <a:gd name="T33" fmla="*/ 422 h 425"/>
                <a:gd name="T34" fmla="*/ 255 w 255"/>
                <a:gd name="T35" fmla="*/ 411 h 425"/>
                <a:gd name="T36" fmla="*/ 255 w 255"/>
                <a:gd name="T37" fmla="*/ 15 h 425"/>
                <a:gd name="T38" fmla="*/ 250 w 255"/>
                <a:gd name="T39" fmla="*/ 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425">
                  <a:moveTo>
                    <a:pt x="127" y="312"/>
                  </a:moveTo>
                  <a:lnTo>
                    <a:pt x="127" y="312"/>
                  </a:lnTo>
                  <a:cubicBezTo>
                    <a:pt x="88" y="312"/>
                    <a:pt x="56" y="274"/>
                    <a:pt x="56" y="227"/>
                  </a:cubicBezTo>
                  <a:cubicBezTo>
                    <a:pt x="56" y="180"/>
                    <a:pt x="88" y="142"/>
                    <a:pt x="127" y="142"/>
                  </a:cubicBezTo>
                  <a:cubicBezTo>
                    <a:pt x="166" y="142"/>
                    <a:pt x="198" y="180"/>
                    <a:pt x="198" y="227"/>
                  </a:cubicBezTo>
                  <a:cubicBezTo>
                    <a:pt x="198" y="274"/>
                    <a:pt x="166" y="312"/>
                    <a:pt x="127" y="312"/>
                  </a:cubicBezTo>
                  <a:lnTo>
                    <a:pt x="127" y="312"/>
                  </a:lnTo>
                  <a:close/>
                  <a:moveTo>
                    <a:pt x="250" y="4"/>
                  </a:moveTo>
                  <a:lnTo>
                    <a:pt x="250" y="4"/>
                  </a:lnTo>
                  <a:cubicBezTo>
                    <a:pt x="246" y="1"/>
                    <a:pt x="242" y="0"/>
                    <a:pt x="238" y="1"/>
                  </a:cubicBezTo>
                  <a:lnTo>
                    <a:pt x="11" y="43"/>
                  </a:lnTo>
                  <a:cubicBezTo>
                    <a:pt x="5" y="44"/>
                    <a:pt x="0" y="50"/>
                    <a:pt x="0" y="57"/>
                  </a:cubicBezTo>
                  <a:lnTo>
                    <a:pt x="0" y="369"/>
                  </a:lnTo>
                  <a:cubicBezTo>
                    <a:pt x="0" y="375"/>
                    <a:pt x="5" y="381"/>
                    <a:pt x="11" y="383"/>
                  </a:cubicBezTo>
                  <a:lnTo>
                    <a:pt x="238" y="425"/>
                  </a:lnTo>
                  <a:cubicBezTo>
                    <a:pt x="239" y="425"/>
                    <a:pt x="240" y="425"/>
                    <a:pt x="241" y="425"/>
                  </a:cubicBezTo>
                  <a:cubicBezTo>
                    <a:pt x="244" y="425"/>
                    <a:pt x="247" y="424"/>
                    <a:pt x="250" y="422"/>
                  </a:cubicBezTo>
                  <a:cubicBezTo>
                    <a:pt x="253" y="419"/>
                    <a:pt x="255" y="415"/>
                    <a:pt x="255" y="411"/>
                  </a:cubicBezTo>
                  <a:lnTo>
                    <a:pt x="255" y="15"/>
                  </a:lnTo>
                  <a:cubicBezTo>
                    <a:pt x="255" y="10"/>
                    <a:pt x="253" y="6"/>
                    <a:pt x="250" y="4"/>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sp>
        <p:nvSpPr>
          <p:cNvPr id="246" name="Freeform 159">
            <a:extLst>
              <a:ext uri="{FF2B5EF4-FFF2-40B4-BE49-F238E27FC236}">
                <a16:creationId xmlns:a16="http://schemas.microsoft.com/office/drawing/2014/main" id="{9E218079-B754-7AEF-D54A-5483D574C739}"/>
              </a:ext>
            </a:extLst>
          </p:cNvPr>
          <p:cNvSpPr>
            <a:spLocks/>
          </p:cNvSpPr>
          <p:nvPr userDrawn="1"/>
        </p:nvSpPr>
        <p:spPr bwMode="gray">
          <a:xfrm>
            <a:off x="7844068" y="5367586"/>
            <a:ext cx="347663" cy="346075"/>
          </a:xfrm>
          <a:custGeom>
            <a:avLst/>
            <a:gdLst>
              <a:gd name="T0" fmla="*/ 0 w 408"/>
              <a:gd name="T1" fmla="*/ 0 h 408"/>
              <a:gd name="T2" fmla="*/ 0 w 408"/>
              <a:gd name="T3" fmla="*/ 0 h 408"/>
              <a:gd name="T4" fmla="*/ 0 w 408"/>
              <a:gd name="T5" fmla="*/ 78 h 408"/>
              <a:gd name="T6" fmla="*/ 329 w 408"/>
              <a:gd name="T7" fmla="*/ 408 h 408"/>
              <a:gd name="T8" fmla="*/ 408 w 408"/>
              <a:gd name="T9" fmla="*/ 408 h 408"/>
              <a:gd name="T10" fmla="*/ 0 w 408"/>
              <a:gd name="T11" fmla="*/ 0 h 408"/>
            </a:gdLst>
            <a:ahLst/>
            <a:cxnLst>
              <a:cxn ang="0">
                <a:pos x="T0" y="T1"/>
              </a:cxn>
              <a:cxn ang="0">
                <a:pos x="T2" y="T3"/>
              </a:cxn>
              <a:cxn ang="0">
                <a:pos x="T4" y="T5"/>
              </a:cxn>
              <a:cxn ang="0">
                <a:pos x="T6" y="T7"/>
              </a:cxn>
              <a:cxn ang="0">
                <a:pos x="T8" y="T9"/>
              </a:cxn>
              <a:cxn ang="0">
                <a:pos x="T10" y="T11"/>
              </a:cxn>
            </a:cxnLst>
            <a:rect l="0" t="0" r="r" b="b"/>
            <a:pathLst>
              <a:path w="408" h="408">
                <a:moveTo>
                  <a:pt x="0" y="0"/>
                </a:moveTo>
                <a:lnTo>
                  <a:pt x="0" y="0"/>
                </a:lnTo>
                <a:lnTo>
                  <a:pt x="0" y="78"/>
                </a:lnTo>
                <a:cubicBezTo>
                  <a:pt x="182" y="78"/>
                  <a:pt x="329" y="226"/>
                  <a:pt x="329" y="408"/>
                </a:cubicBezTo>
                <a:lnTo>
                  <a:pt x="408" y="408"/>
                </a:lnTo>
                <a:cubicBezTo>
                  <a:pt x="408" y="183"/>
                  <a:pt x="225" y="0"/>
                  <a:pt x="0" y="0"/>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47" name="Freeform 160">
            <a:extLst>
              <a:ext uri="{FF2B5EF4-FFF2-40B4-BE49-F238E27FC236}">
                <a16:creationId xmlns:a16="http://schemas.microsoft.com/office/drawing/2014/main" id="{0FACE3B1-7EE6-A9DB-D8FB-77671C55C34C}"/>
              </a:ext>
            </a:extLst>
          </p:cNvPr>
          <p:cNvSpPr>
            <a:spLocks/>
          </p:cNvSpPr>
          <p:nvPr userDrawn="1"/>
        </p:nvSpPr>
        <p:spPr bwMode="gray">
          <a:xfrm>
            <a:off x="7844068" y="5485061"/>
            <a:ext cx="228600" cy="228600"/>
          </a:xfrm>
          <a:custGeom>
            <a:avLst/>
            <a:gdLst>
              <a:gd name="T0" fmla="*/ 0 w 269"/>
              <a:gd name="T1" fmla="*/ 0 h 269"/>
              <a:gd name="T2" fmla="*/ 0 w 269"/>
              <a:gd name="T3" fmla="*/ 0 h 269"/>
              <a:gd name="T4" fmla="*/ 0 w 269"/>
              <a:gd name="T5" fmla="*/ 78 h 269"/>
              <a:gd name="T6" fmla="*/ 135 w 269"/>
              <a:gd name="T7" fmla="*/ 134 h 269"/>
              <a:gd name="T8" fmla="*/ 191 w 269"/>
              <a:gd name="T9" fmla="*/ 269 h 269"/>
              <a:gd name="T10" fmla="*/ 269 w 269"/>
              <a:gd name="T11" fmla="*/ 269 h 269"/>
              <a:gd name="T12" fmla="*/ 0 w 269"/>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69" h="269">
                <a:moveTo>
                  <a:pt x="0" y="0"/>
                </a:moveTo>
                <a:lnTo>
                  <a:pt x="0" y="0"/>
                </a:lnTo>
                <a:lnTo>
                  <a:pt x="0" y="78"/>
                </a:lnTo>
                <a:cubicBezTo>
                  <a:pt x="51" y="78"/>
                  <a:pt x="99" y="98"/>
                  <a:pt x="135" y="134"/>
                </a:cubicBezTo>
                <a:cubicBezTo>
                  <a:pt x="171" y="170"/>
                  <a:pt x="191" y="218"/>
                  <a:pt x="191" y="269"/>
                </a:cubicBezTo>
                <a:lnTo>
                  <a:pt x="269" y="269"/>
                </a:lnTo>
                <a:cubicBezTo>
                  <a:pt x="269" y="121"/>
                  <a:pt x="148" y="0"/>
                  <a:pt x="0" y="0"/>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48" name="Freeform 161">
            <a:extLst>
              <a:ext uri="{FF2B5EF4-FFF2-40B4-BE49-F238E27FC236}">
                <a16:creationId xmlns:a16="http://schemas.microsoft.com/office/drawing/2014/main" id="{5E6FA9D2-C5AA-54C2-ADCF-D9FB7F4D781F}"/>
              </a:ext>
            </a:extLst>
          </p:cNvPr>
          <p:cNvSpPr>
            <a:spLocks/>
          </p:cNvSpPr>
          <p:nvPr userDrawn="1"/>
        </p:nvSpPr>
        <p:spPr bwMode="gray">
          <a:xfrm>
            <a:off x="7844068" y="5621586"/>
            <a:ext cx="92075" cy="92075"/>
          </a:xfrm>
          <a:custGeom>
            <a:avLst/>
            <a:gdLst>
              <a:gd name="T0" fmla="*/ 54 w 109"/>
              <a:gd name="T1" fmla="*/ 0 h 109"/>
              <a:gd name="T2" fmla="*/ 54 w 109"/>
              <a:gd name="T3" fmla="*/ 0 h 109"/>
              <a:gd name="T4" fmla="*/ 0 w 109"/>
              <a:gd name="T5" fmla="*/ 55 h 109"/>
              <a:gd name="T6" fmla="*/ 54 w 109"/>
              <a:gd name="T7" fmla="*/ 109 h 109"/>
              <a:gd name="T8" fmla="*/ 109 w 109"/>
              <a:gd name="T9" fmla="*/ 55 h 109"/>
              <a:gd name="T10" fmla="*/ 54 w 109"/>
              <a:gd name="T11" fmla="*/ 0 h 109"/>
            </a:gdLst>
            <a:ahLst/>
            <a:cxnLst>
              <a:cxn ang="0">
                <a:pos x="T0" y="T1"/>
              </a:cxn>
              <a:cxn ang="0">
                <a:pos x="T2" y="T3"/>
              </a:cxn>
              <a:cxn ang="0">
                <a:pos x="T4" y="T5"/>
              </a:cxn>
              <a:cxn ang="0">
                <a:pos x="T6" y="T7"/>
              </a:cxn>
              <a:cxn ang="0">
                <a:pos x="T8" y="T9"/>
              </a:cxn>
              <a:cxn ang="0">
                <a:pos x="T10" y="T11"/>
              </a:cxn>
            </a:cxnLst>
            <a:rect l="0" t="0" r="r" b="b"/>
            <a:pathLst>
              <a:path w="109" h="109">
                <a:moveTo>
                  <a:pt x="54" y="0"/>
                </a:moveTo>
                <a:lnTo>
                  <a:pt x="54" y="0"/>
                </a:lnTo>
                <a:cubicBezTo>
                  <a:pt x="24" y="0"/>
                  <a:pt x="0" y="25"/>
                  <a:pt x="0" y="55"/>
                </a:cubicBezTo>
                <a:cubicBezTo>
                  <a:pt x="0" y="85"/>
                  <a:pt x="24" y="109"/>
                  <a:pt x="54" y="109"/>
                </a:cubicBezTo>
                <a:cubicBezTo>
                  <a:pt x="84" y="109"/>
                  <a:pt x="109" y="85"/>
                  <a:pt x="109" y="55"/>
                </a:cubicBezTo>
                <a:cubicBezTo>
                  <a:pt x="108" y="25"/>
                  <a:pt x="84" y="0"/>
                  <a:pt x="54" y="0"/>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49" name="Freeform 166">
            <a:extLst>
              <a:ext uri="{FF2B5EF4-FFF2-40B4-BE49-F238E27FC236}">
                <a16:creationId xmlns:a16="http://schemas.microsoft.com/office/drawing/2014/main" id="{9AE15761-8E66-4D4D-FA17-EAF08D24C7C5}"/>
              </a:ext>
            </a:extLst>
          </p:cNvPr>
          <p:cNvSpPr>
            <a:spLocks/>
          </p:cNvSpPr>
          <p:nvPr userDrawn="1"/>
        </p:nvSpPr>
        <p:spPr bwMode="gray">
          <a:xfrm>
            <a:off x="8826730" y="5392986"/>
            <a:ext cx="385762" cy="336550"/>
          </a:xfrm>
          <a:custGeom>
            <a:avLst/>
            <a:gdLst>
              <a:gd name="T0" fmla="*/ 453 w 453"/>
              <a:gd name="T1" fmla="*/ 45 h 395"/>
              <a:gd name="T2" fmla="*/ 453 w 453"/>
              <a:gd name="T3" fmla="*/ 45 h 395"/>
              <a:gd name="T4" fmla="*/ 401 w 453"/>
              <a:gd name="T5" fmla="*/ 61 h 395"/>
              <a:gd name="T6" fmla="*/ 441 w 453"/>
              <a:gd name="T7" fmla="*/ 7 h 395"/>
              <a:gd name="T8" fmla="*/ 381 w 453"/>
              <a:gd name="T9" fmla="*/ 31 h 395"/>
              <a:gd name="T10" fmla="*/ 315 w 453"/>
              <a:gd name="T11" fmla="*/ 0 h 395"/>
              <a:gd name="T12" fmla="*/ 222 w 453"/>
              <a:gd name="T13" fmla="*/ 99 h 395"/>
              <a:gd name="T14" fmla="*/ 224 w 453"/>
              <a:gd name="T15" fmla="*/ 122 h 395"/>
              <a:gd name="T16" fmla="*/ 33 w 453"/>
              <a:gd name="T17" fmla="*/ 19 h 395"/>
              <a:gd name="T18" fmla="*/ 21 w 453"/>
              <a:gd name="T19" fmla="*/ 70 h 395"/>
              <a:gd name="T20" fmla="*/ 61 w 453"/>
              <a:gd name="T21" fmla="*/ 152 h 395"/>
              <a:gd name="T22" fmla="*/ 19 w 453"/>
              <a:gd name="T23" fmla="*/ 140 h 395"/>
              <a:gd name="T24" fmla="*/ 19 w 453"/>
              <a:gd name="T25" fmla="*/ 141 h 395"/>
              <a:gd name="T26" fmla="*/ 93 w 453"/>
              <a:gd name="T27" fmla="*/ 240 h 395"/>
              <a:gd name="T28" fmla="*/ 68 w 453"/>
              <a:gd name="T29" fmla="*/ 243 h 395"/>
              <a:gd name="T30" fmla="*/ 51 w 453"/>
              <a:gd name="T31" fmla="*/ 241 h 395"/>
              <a:gd name="T32" fmla="*/ 136 w 453"/>
              <a:gd name="T33" fmla="*/ 310 h 395"/>
              <a:gd name="T34" fmla="*/ 23 w 453"/>
              <a:gd name="T35" fmla="*/ 352 h 395"/>
              <a:gd name="T36" fmla="*/ 0 w 453"/>
              <a:gd name="T37" fmla="*/ 350 h 395"/>
              <a:gd name="T38" fmla="*/ 142 w 453"/>
              <a:gd name="T39" fmla="*/ 395 h 395"/>
              <a:gd name="T40" fmla="*/ 404 w 453"/>
              <a:gd name="T41" fmla="*/ 113 h 395"/>
              <a:gd name="T42" fmla="*/ 404 w 453"/>
              <a:gd name="T43" fmla="*/ 101 h 395"/>
              <a:gd name="T44" fmla="*/ 453 w 453"/>
              <a:gd name="T45" fmla="*/ 4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3" h="395">
                <a:moveTo>
                  <a:pt x="453" y="45"/>
                </a:moveTo>
                <a:lnTo>
                  <a:pt x="453" y="45"/>
                </a:lnTo>
                <a:cubicBezTo>
                  <a:pt x="437" y="54"/>
                  <a:pt x="418" y="59"/>
                  <a:pt x="401" y="61"/>
                </a:cubicBezTo>
                <a:cubicBezTo>
                  <a:pt x="420" y="49"/>
                  <a:pt x="434" y="29"/>
                  <a:pt x="441" y="7"/>
                </a:cubicBezTo>
                <a:cubicBezTo>
                  <a:pt x="423" y="17"/>
                  <a:pt x="404" y="26"/>
                  <a:pt x="381" y="31"/>
                </a:cubicBezTo>
                <a:cubicBezTo>
                  <a:pt x="364" y="12"/>
                  <a:pt x="341" y="0"/>
                  <a:pt x="315" y="0"/>
                </a:cubicBezTo>
                <a:cubicBezTo>
                  <a:pt x="264" y="0"/>
                  <a:pt x="222" y="43"/>
                  <a:pt x="222" y="99"/>
                </a:cubicBezTo>
                <a:cubicBezTo>
                  <a:pt x="222" y="106"/>
                  <a:pt x="222" y="115"/>
                  <a:pt x="224" y="122"/>
                </a:cubicBezTo>
                <a:cubicBezTo>
                  <a:pt x="147" y="119"/>
                  <a:pt x="79" y="78"/>
                  <a:pt x="33" y="19"/>
                </a:cubicBezTo>
                <a:cubicBezTo>
                  <a:pt x="24" y="33"/>
                  <a:pt x="21" y="50"/>
                  <a:pt x="21" y="70"/>
                </a:cubicBezTo>
                <a:cubicBezTo>
                  <a:pt x="21" y="105"/>
                  <a:pt x="37" y="134"/>
                  <a:pt x="61" y="152"/>
                </a:cubicBezTo>
                <a:cubicBezTo>
                  <a:pt x="45" y="152"/>
                  <a:pt x="31" y="147"/>
                  <a:pt x="19" y="140"/>
                </a:cubicBezTo>
                <a:lnTo>
                  <a:pt x="19" y="141"/>
                </a:lnTo>
                <a:cubicBezTo>
                  <a:pt x="19" y="189"/>
                  <a:pt x="51" y="229"/>
                  <a:pt x="93" y="240"/>
                </a:cubicBezTo>
                <a:cubicBezTo>
                  <a:pt x="86" y="241"/>
                  <a:pt x="77" y="243"/>
                  <a:pt x="68" y="243"/>
                </a:cubicBezTo>
                <a:cubicBezTo>
                  <a:pt x="63" y="243"/>
                  <a:pt x="56" y="243"/>
                  <a:pt x="51" y="241"/>
                </a:cubicBezTo>
                <a:cubicBezTo>
                  <a:pt x="63" y="282"/>
                  <a:pt x="96" y="310"/>
                  <a:pt x="136" y="310"/>
                </a:cubicBezTo>
                <a:cubicBezTo>
                  <a:pt x="105" y="336"/>
                  <a:pt x="65" y="352"/>
                  <a:pt x="23" y="352"/>
                </a:cubicBezTo>
                <a:cubicBezTo>
                  <a:pt x="16" y="352"/>
                  <a:pt x="9" y="352"/>
                  <a:pt x="0" y="350"/>
                </a:cubicBezTo>
                <a:cubicBezTo>
                  <a:pt x="40" y="378"/>
                  <a:pt x="89" y="395"/>
                  <a:pt x="142" y="395"/>
                </a:cubicBezTo>
                <a:cubicBezTo>
                  <a:pt x="311" y="395"/>
                  <a:pt x="404" y="245"/>
                  <a:pt x="404" y="113"/>
                </a:cubicBezTo>
                <a:lnTo>
                  <a:pt x="404" y="101"/>
                </a:lnTo>
                <a:cubicBezTo>
                  <a:pt x="425" y="84"/>
                  <a:pt x="441" y="66"/>
                  <a:pt x="453" y="45"/>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50" name="Freeform 171">
            <a:extLst>
              <a:ext uri="{FF2B5EF4-FFF2-40B4-BE49-F238E27FC236}">
                <a16:creationId xmlns:a16="http://schemas.microsoft.com/office/drawing/2014/main" id="{094466AD-2D46-E9C4-1F32-123ED9670B0B}"/>
              </a:ext>
            </a:extLst>
          </p:cNvPr>
          <p:cNvSpPr>
            <a:spLocks noEditPoints="1"/>
          </p:cNvSpPr>
          <p:nvPr userDrawn="1"/>
        </p:nvSpPr>
        <p:spPr bwMode="gray">
          <a:xfrm>
            <a:off x="9785580" y="5404098"/>
            <a:ext cx="396875" cy="284163"/>
          </a:xfrm>
          <a:custGeom>
            <a:avLst/>
            <a:gdLst>
              <a:gd name="T0" fmla="*/ 185 w 466"/>
              <a:gd name="T1" fmla="*/ 237 h 334"/>
              <a:gd name="T2" fmla="*/ 185 w 466"/>
              <a:gd name="T3" fmla="*/ 237 h 334"/>
              <a:gd name="T4" fmla="*/ 185 w 466"/>
              <a:gd name="T5" fmla="*/ 96 h 334"/>
              <a:gd name="T6" fmla="*/ 307 w 466"/>
              <a:gd name="T7" fmla="*/ 167 h 334"/>
              <a:gd name="T8" fmla="*/ 185 w 466"/>
              <a:gd name="T9" fmla="*/ 237 h 334"/>
              <a:gd name="T10" fmla="*/ 185 w 466"/>
              <a:gd name="T11" fmla="*/ 237 h 334"/>
              <a:gd name="T12" fmla="*/ 457 w 466"/>
              <a:gd name="T13" fmla="*/ 52 h 334"/>
              <a:gd name="T14" fmla="*/ 457 w 466"/>
              <a:gd name="T15" fmla="*/ 52 h 334"/>
              <a:gd name="T16" fmla="*/ 415 w 466"/>
              <a:gd name="T17" fmla="*/ 10 h 334"/>
              <a:gd name="T18" fmla="*/ 233 w 466"/>
              <a:gd name="T19" fmla="*/ 0 h 334"/>
              <a:gd name="T20" fmla="*/ 51 w 466"/>
              <a:gd name="T21" fmla="*/ 10 h 334"/>
              <a:gd name="T22" fmla="*/ 10 w 466"/>
              <a:gd name="T23" fmla="*/ 52 h 334"/>
              <a:gd name="T24" fmla="*/ 0 w 466"/>
              <a:gd name="T25" fmla="*/ 167 h 334"/>
              <a:gd name="T26" fmla="*/ 10 w 466"/>
              <a:gd name="T27" fmla="*/ 282 h 334"/>
              <a:gd name="T28" fmla="*/ 51 w 466"/>
              <a:gd name="T29" fmla="*/ 324 h 334"/>
              <a:gd name="T30" fmla="*/ 233 w 466"/>
              <a:gd name="T31" fmla="*/ 334 h 334"/>
              <a:gd name="T32" fmla="*/ 415 w 466"/>
              <a:gd name="T33" fmla="*/ 324 h 334"/>
              <a:gd name="T34" fmla="*/ 457 w 466"/>
              <a:gd name="T35" fmla="*/ 282 h 334"/>
              <a:gd name="T36" fmla="*/ 466 w 466"/>
              <a:gd name="T37" fmla="*/ 167 h 334"/>
              <a:gd name="T38" fmla="*/ 457 w 466"/>
              <a:gd name="T39" fmla="*/ 5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6" h="334">
                <a:moveTo>
                  <a:pt x="185" y="237"/>
                </a:moveTo>
                <a:lnTo>
                  <a:pt x="185" y="237"/>
                </a:lnTo>
                <a:lnTo>
                  <a:pt x="185" y="96"/>
                </a:lnTo>
                <a:lnTo>
                  <a:pt x="307" y="167"/>
                </a:lnTo>
                <a:lnTo>
                  <a:pt x="185" y="237"/>
                </a:lnTo>
                <a:lnTo>
                  <a:pt x="185" y="237"/>
                </a:lnTo>
                <a:close/>
                <a:moveTo>
                  <a:pt x="457" y="52"/>
                </a:moveTo>
                <a:lnTo>
                  <a:pt x="457" y="52"/>
                </a:lnTo>
                <a:cubicBezTo>
                  <a:pt x="451" y="32"/>
                  <a:pt x="436" y="16"/>
                  <a:pt x="415" y="10"/>
                </a:cubicBezTo>
                <a:cubicBezTo>
                  <a:pt x="379" y="0"/>
                  <a:pt x="233" y="0"/>
                  <a:pt x="233" y="0"/>
                </a:cubicBezTo>
                <a:cubicBezTo>
                  <a:pt x="233" y="0"/>
                  <a:pt x="87" y="0"/>
                  <a:pt x="51" y="10"/>
                </a:cubicBezTo>
                <a:cubicBezTo>
                  <a:pt x="31" y="16"/>
                  <a:pt x="15" y="32"/>
                  <a:pt x="10" y="52"/>
                </a:cubicBezTo>
                <a:cubicBezTo>
                  <a:pt x="0" y="89"/>
                  <a:pt x="0" y="167"/>
                  <a:pt x="0" y="167"/>
                </a:cubicBezTo>
                <a:cubicBezTo>
                  <a:pt x="0" y="167"/>
                  <a:pt x="0" y="244"/>
                  <a:pt x="10" y="282"/>
                </a:cubicBezTo>
                <a:cubicBezTo>
                  <a:pt x="15" y="302"/>
                  <a:pt x="31" y="318"/>
                  <a:pt x="51" y="324"/>
                </a:cubicBezTo>
                <a:cubicBezTo>
                  <a:pt x="87" y="334"/>
                  <a:pt x="233" y="334"/>
                  <a:pt x="233" y="334"/>
                </a:cubicBezTo>
                <a:cubicBezTo>
                  <a:pt x="233" y="334"/>
                  <a:pt x="379" y="334"/>
                  <a:pt x="415" y="324"/>
                </a:cubicBezTo>
                <a:cubicBezTo>
                  <a:pt x="436" y="318"/>
                  <a:pt x="451" y="302"/>
                  <a:pt x="457" y="282"/>
                </a:cubicBezTo>
                <a:cubicBezTo>
                  <a:pt x="466" y="244"/>
                  <a:pt x="466" y="167"/>
                  <a:pt x="466" y="167"/>
                </a:cubicBezTo>
                <a:cubicBezTo>
                  <a:pt x="466" y="167"/>
                  <a:pt x="466" y="89"/>
                  <a:pt x="457" y="52"/>
                </a:cubicBezTo>
                <a:close/>
              </a:path>
            </a:pathLst>
          </a:custGeom>
          <a:solidFill>
            <a:srgbClr val="0079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51" name="Slide Number Placeholder 3">
            <a:extLst>
              <a:ext uri="{FF2B5EF4-FFF2-40B4-BE49-F238E27FC236}">
                <a16:creationId xmlns:a16="http://schemas.microsoft.com/office/drawing/2014/main" id="{3127EFD8-C13A-11DB-5459-4C3610F65F35}"/>
              </a:ext>
            </a:extLst>
          </p:cNvPr>
          <p:cNvSpPr>
            <a:spLocks noGrp="1"/>
          </p:cNvSpPr>
          <p:nvPr>
            <p:ph type="sldNum" sz="quarter" idx="11"/>
          </p:nvPr>
        </p:nvSpPr>
        <p:spPr>
          <a:xfrm>
            <a:off x="10972800" y="6248400"/>
            <a:ext cx="609600" cy="609600"/>
          </a:xfrm>
        </p:spPr>
        <p:txBody>
          <a:bodyPr/>
          <a:lstStyle/>
          <a:p>
            <a:fld id="{86AB923B-19CD-554A-A7CB-5C782A182CEF}" type="slidenum">
              <a:rPr lang="en-US" smtClean="0"/>
              <a:pPr/>
              <a:t>‹#›</a:t>
            </a:fld>
            <a:endParaRPr lang="en-US"/>
          </a:p>
        </p:txBody>
      </p:sp>
    </p:spTree>
    <p:extLst>
      <p:ext uri="{BB962C8B-B14F-4D97-AF65-F5344CB8AC3E}">
        <p14:creationId xmlns:p14="http://schemas.microsoft.com/office/powerpoint/2010/main" val="228256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55E2FF-087C-4900-9284-F2B029466C4A}"/>
              </a:ext>
            </a:extLst>
          </p:cNvPr>
          <p:cNvSpPr>
            <a:spLocks noGrp="1"/>
          </p:cNvSpPr>
          <p:nvPr>
            <p:ph type="title"/>
          </p:nvPr>
        </p:nvSpPr>
        <p:spPr>
          <a:xfrm>
            <a:off x="720970" y="211748"/>
            <a:ext cx="10515600" cy="1325563"/>
          </a:xfrm>
          <a:prstGeom prst="rect">
            <a:avLst/>
          </a:prstGeom>
        </p:spPr>
        <p:txBody>
          <a:bodyPr/>
          <a:lstStyle>
            <a:lvl1pPr>
              <a:defRPr/>
            </a:lvl1pPr>
          </a:lstStyle>
          <a:p>
            <a:r>
              <a:rPr lang="en-US"/>
              <a:t>Click to edit Master title style</a:t>
            </a:r>
            <a:endParaRPr lang="en-CA"/>
          </a:p>
        </p:txBody>
      </p:sp>
      <p:sp>
        <p:nvSpPr>
          <p:cNvPr id="7" name="Slide Number Placeholder 5">
            <a:extLst>
              <a:ext uri="{FF2B5EF4-FFF2-40B4-BE49-F238E27FC236}">
                <a16:creationId xmlns:a16="http://schemas.microsoft.com/office/drawing/2014/main" id="{EB3FFCD3-2585-49A6-9493-2B978A5D5F72}"/>
              </a:ext>
            </a:extLst>
          </p:cNvPr>
          <p:cNvSpPr>
            <a:spLocks noGrp="1"/>
          </p:cNvSpPr>
          <p:nvPr>
            <p:ph type="sldNum" sz="quarter" idx="12"/>
          </p:nvPr>
        </p:nvSpPr>
        <p:spPr>
          <a:xfrm>
            <a:off x="5750170" y="6523985"/>
            <a:ext cx="457200" cy="457200"/>
          </a:xfrm>
          <a:prstGeom prst="rect">
            <a:avLst/>
          </a:prstGeom>
        </p:spPr>
        <p:txBody>
          <a:bodyPr/>
          <a:lstStyle>
            <a:lvl1pPr algn="ctr">
              <a:defRPr/>
            </a:lvl1pPr>
          </a:lstStyle>
          <a:p>
            <a:fld id="{86AB923B-19CD-554A-A7CB-5C782A182CEF}" type="slidenum">
              <a:rPr lang="en-US" smtClean="0"/>
              <a:pPr/>
              <a:t>‹#›</a:t>
            </a:fld>
            <a:endParaRPr lang="en-US"/>
          </a:p>
        </p:txBody>
      </p:sp>
    </p:spTree>
    <p:extLst>
      <p:ext uri="{BB962C8B-B14F-4D97-AF65-F5344CB8AC3E}">
        <p14:creationId xmlns:p14="http://schemas.microsoft.com/office/powerpoint/2010/main" val="1903606915"/>
      </p:ext>
    </p:extLst>
  </p:cSld>
  <p:clrMapOvr>
    <a:masterClrMapping/>
  </p:clrMapOvr>
  <p:extLst>
    <p:ext uri="{DCECCB84-F9BA-43D5-87BE-67443E8EF086}">
      <p15:sldGuideLst xmlns:p15="http://schemas.microsoft.com/office/powerpoint/2012/main">
        <p15:guide id="1" orient="horz" pos="2455">
          <p15:clr>
            <a:srgbClr val="FBAE40"/>
          </p15:clr>
        </p15:guide>
        <p15:guide id="2" pos="3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Line 19">
            <a:extLst>
              <a:ext uri="{FF2B5EF4-FFF2-40B4-BE49-F238E27FC236}">
                <a16:creationId xmlns:a16="http://schemas.microsoft.com/office/drawing/2014/main" id="{A70E1A13-C5C9-4989-8593-FED2697D9FFA}"/>
              </a:ext>
            </a:extLst>
          </p:cNvPr>
          <p:cNvSpPr>
            <a:spLocks noChangeShapeType="1"/>
          </p:cNvSpPr>
          <p:nvPr userDrawn="1"/>
        </p:nvSpPr>
        <p:spPr bwMode="auto">
          <a:xfrm>
            <a:off x="832186" y="870857"/>
            <a:ext cx="10951027"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itle 1">
            <a:extLst>
              <a:ext uri="{FF2B5EF4-FFF2-40B4-BE49-F238E27FC236}">
                <a16:creationId xmlns:a16="http://schemas.microsoft.com/office/drawing/2014/main" id="{7255E2FF-087C-4900-9284-F2B029466C4A}"/>
              </a:ext>
            </a:extLst>
          </p:cNvPr>
          <p:cNvSpPr>
            <a:spLocks noGrp="1"/>
          </p:cNvSpPr>
          <p:nvPr>
            <p:ph type="title"/>
          </p:nvPr>
        </p:nvSpPr>
        <p:spPr>
          <a:xfrm>
            <a:off x="720970" y="211748"/>
            <a:ext cx="10515600" cy="1325563"/>
          </a:xfrm>
          <a:prstGeom prst="rect">
            <a:avLst/>
          </a:prstGeom>
        </p:spPr>
        <p:txBody>
          <a:bodyPr/>
          <a:lstStyle>
            <a:lvl1pPr>
              <a:defRPr/>
            </a:lvl1pPr>
          </a:lstStyle>
          <a:p>
            <a:r>
              <a:rPr lang="en-US"/>
              <a:t>Click to edit Master title style</a:t>
            </a:r>
            <a:endParaRPr lang="en-CA"/>
          </a:p>
        </p:txBody>
      </p:sp>
      <p:sp>
        <p:nvSpPr>
          <p:cNvPr id="8" name="Slide Number Placeholder 5">
            <a:extLst>
              <a:ext uri="{FF2B5EF4-FFF2-40B4-BE49-F238E27FC236}">
                <a16:creationId xmlns:a16="http://schemas.microsoft.com/office/drawing/2014/main" id="{6EFACE57-86AF-4233-9E83-75A2DA286ECA}"/>
              </a:ext>
            </a:extLst>
          </p:cNvPr>
          <p:cNvSpPr>
            <a:spLocks noGrp="1"/>
          </p:cNvSpPr>
          <p:nvPr>
            <p:ph type="sldNum" sz="quarter" idx="12"/>
          </p:nvPr>
        </p:nvSpPr>
        <p:spPr>
          <a:xfrm>
            <a:off x="5750170" y="6523985"/>
            <a:ext cx="457200" cy="457200"/>
          </a:xfrm>
          <a:prstGeom prst="rect">
            <a:avLst/>
          </a:prstGeom>
        </p:spPr>
        <p:txBody>
          <a:bodyPr/>
          <a:lstStyle>
            <a:lvl1pPr algn="ctr">
              <a:defRPr/>
            </a:lvl1pPr>
          </a:lstStyle>
          <a:p>
            <a:fld id="{86AB923B-19CD-554A-A7CB-5C782A182CEF}" type="slidenum">
              <a:rPr lang="en-US" smtClean="0"/>
              <a:pPr/>
              <a:t>‹#›</a:t>
            </a:fld>
            <a:endParaRPr lang="en-US"/>
          </a:p>
        </p:txBody>
      </p:sp>
    </p:spTree>
    <p:extLst>
      <p:ext uri="{BB962C8B-B14F-4D97-AF65-F5344CB8AC3E}">
        <p14:creationId xmlns:p14="http://schemas.microsoft.com/office/powerpoint/2010/main" val="3080865296"/>
      </p:ext>
    </p:extLst>
  </p:cSld>
  <p:clrMapOvr>
    <a:masterClrMapping/>
  </p:clrMapOvr>
  <p:extLst>
    <p:ext uri="{DCECCB84-F9BA-43D5-87BE-67443E8EF086}">
      <p15:sldGuideLst xmlns:p15="http://schemas.microsoft.com/office/powerpoint/2012/main">
        <p15:guide id="1" orient="horz" pos="2455">
          <p15:clr>
            <a:srgbClr val="FBAE40"/>
          </p15:clr>
        </p15:guide>
        <p15:guide id="2" pos="31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o image&#10;&#10;Description automatically generated with medium confidence">
            <a:extLst>
              <a:ext uri="{FF2B5EF4-FFF2-40B4-BE49-F238E27FC236}">
                <a16:creationId xmlns:a16="http://schemas.microsoft.com/office/drawing/2014/main" id="{4D9FE0A5-F8B4-4900-82AE-94199A99D0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0" y="5229225"/>
            <a:ext cx="12192000" cy="1704975"/>
          </a:xfrm>
          <a:prstGeom prst="rect">
            <a:avLst/>
          </a:prstGeom>
        </p:spPr>
      </p:pic>
      <p:sp>
        <p:nvSpPr>
          <p:cNvPr id="8" name="Title 8">
            <a:extLst>
              <a:ext uri="{FF2B5EF4-FFF2-40B4-BE49-F238E27FC236}">
                <a16:creationId xmlns:a16="http://schemas.microsoft.com/office/drawing/2014/main" id="{FA4DA4D3-0845-415E-8A1B-01BFF7801B17}"/>
              </a:ext>
            </a:extLst>
          </p:cNvPr>
          <p:cNvSpPr>
            <a:spLocks noGrp="1"/>
          </p:cNvSpPr>
          <p:nvPr>
            <p:ph type="title"/>
          </p:nvPr>
        </p:nvSpPr>
        <p:spPr>
          <a:xfrm>
            <a:off x="579968" y="1990725"/>
            <a:ext cx="11032066" cy="831850"/>
          </a:xfrm>
        </p:spPr>
        <p:txBody>
          <a:bodyPr/>
          <a:lstStyle>
            <a:lvl1pPr>
              <a:defRPr sz="3000"/>
            </a:lvl1pPr>
          </a:lstStyle>
          <a:p>
            <a:r>
              <a:rPr lang="en-US"/>
              <a:t>Click to edit Master title style</a:t>
            </a:r>
          </a:p>
        </p:txBody>
      </p:sp>
      <p:sp>
        <p:nvSpPr>
          <p:cNvPr id="9" name="Text Placeholder 14">
            <a:extLst>
              <a:ext uri="{FF2B5EF4-FFF2-40B4-BE49-F238E27FC236}">
                <a16:creationId xmlns:a16="http://schemas.microsoft.com/office/drawing/2014/main" id="{DE9553C6-B758-4317-92E1-E7CC67EEA657}"/>
              </a:ext>
            </a:extLst>
          </p:cNvPr>
          <p:cNvSpPr>
            <a:spLocks noGrp="1"/>
          </p:cNvSpPr>
          <p:nvPr>
            <p:ph type="body" sz="quarter" idx="10" hasCustomPrompt="1"/>
          </p:nvPr>
        </p:nvSpPr>
        <p:spPr>
          <a:xfrm>
            <a:off x="579968" y="3362332"/>
            <a:ext cx="11032066" cy="390525"/>
          </a:xfrm>
        </p:spPr>
        <p:txBody>
          <a:bodyPr/>
          <a:lstStyle>
            <a:lvl1pPr>
              <a:defRPr/>
            </a:lvl1pPr>
          </a:lstStyle>
          <a:p>
            <a:pPr lvl="0"/>
            <a:r>
              <a:rPr lang="en-US"/>
              <a:t>Click to edit Master Sub Title styles</a:t>
            </a:r>
          </a:p>
        </p:txBody>
      </p:sp>
      <p:sp>
        <p:nvSpPr>
          <p:cNvPr id="10" name="Text Placeholder 14">
            <a:extLst>
              <a:ext uri="{FF2B5EF4-FFF2-40B4-BE49-F238E27FC236}">
                <a16:creationId xmlns:a16="http://schemas.microsoft.com/office/drawing/2014/main" id="{258CBA6F-CE5F-4639-8B62-0741CFAE0CF9}"/>
              </a:ext>
            </a:extLst>
          </p:cNvPr>
          <p:cNvSpPr>
            <a:spLocks noGrp="1"/>
          </p:cNvSpPr>
          <p:nvPr>
            <p:ph type="body" sz="quarter" idx="11" hasCustomPrompt="1"/>
          </p:nvPr>
        </p:nvSpPr>
        <p:spPr>
          <a:xfrm>
            <a:off x="579967" y="4514850"/>
            <a:ext cx="4255812" cy="365760"/>
          </a:xfrm>
        </p:spPr>
        <p:txBody>
          <a:bodyPr anchor="ctr" anchorCtr="0"/>
          <a:lstStyle>
            <a:lvl1pPr>
              <a:defRPr b="1"/>
            </a:lvl1pPr>
          </a:lstStyle>
          <a:p>
            <a:pPr lvl="0"/>
            <a:r>
              <a:rPr lang="en-US"/>
              <a:t>Client name</a:t>
            </a:r>
          </a:p>
        </p:txBody>
      </p:sp>
      <p:pic>
        <p:nvPicPr>
          <p:cNvPr id="12" name="Picture 11">
            <a:extLst>
              <a:ext uri="{FF2B5EF4-FFF2-40B4-BE49-F238E27FC236}">
                <a16:creationId xmlns:a16="http://schemas.microsoft.com/office/drawing/2014/main" id="{FC0F16B7-AB98-455D-9DF2-3E8A53CA3F4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974738" y="5623463"/>
            <a:ext cx="2103014" cy="1072087"/>
          </a:xfrm>
          <a:prstGeom prst="rect">
            <a:avLst/>
          </a:prstGeom>
        </p:spPr>
      </p:pic>
    </p:spTree>
    <p:extLst>
      <p:ext uri="{BB962C8B-B14F-4D97-AF65-F5344CB8AC3E}">
        <p14:creationId xmlns:p14="http://schemas.microsoft.com/office/powerpoint/2010/main" val="23140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D122D1-1C53-4F13-8044-1ACF2AA1FFAC}"/>
              </a:ext>
            </a:extLst>
          </p:cNvPr>
          <p:cNvSpPr/>
          <p:nvPr userDrawn="1"/>
        </p:nvSpPr>
        <p:spPr bwMode="ltGray">
          <a:xfrm>
            <a:off x="0" y="5229222"/>
            <a:ext cx="12188143" cy="1628779"/>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a:p>
        </p:txBody>
      </p:sp>
      <p:pic>
        <p:nvPicPr>
          <p:cNvPr id="12" name="Picture 11">
            <a:extLst>
              <a:ext uri="{FF2B5EF4-FFF2-40B4-BE49-F238E27FC236}">
                <a16:creationId xmlns:a16="http://schemas.microsoft.com/office/drawing/2014/main" id="{D6D9642D-DC6F-4A7B-94BC-C1734EF63A5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5229224"/>
          </a:xfrm>
          <a:prstGeom prst="rect">
            <a:avLst/>
          </a:prstGeom>
        </p:spPr>
      </p:pic>
      <p:pic>
        <p:nvPicPr>
          <p:cNvPr id="6" name="Picture 5" descr="Shape, circle&#10;&#10;Description automatically generated">
            <a:extLst>
              <a:ext uri="{FF2B5EF4-FFF2-40B4-BE49-F238E27FC236}">
                <a16:creationId xmlns:a16="http://schemas.microsoft.com/office/drawing/2014/main" id="{6D588EEB-97FF-4673-947E-1AD64E9EF3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9463" y="2193216"/>
            <a:ext cx="5332619" cy="2995677"/>
          </a:xfrm>
          <a:prstGeom prst="rect">
            <a:avLst/>
          </a:prstGeom>
        </p:spPr>
      </p:pic>
      <p:pic>
        <p:nvPicPr>
          <p:cNvPr id="5" name="Picture 4" descr="Shape, circle&#10;&#10;Description automatically generated">
            <a:extLst>
              <a:ext uri="{FF2B5EF4-FFF2-40B4-BE49-F238E27FC236}">
                <a16:creationId xmlns:a16="http://schemas.microsoft.com/office/drawing/2014/main" id="{0E9CD31A-1132-4D2A-8895-99270319AF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824" b="7824"/>
          <a:stretch/>
        </p:blipFill>
        <p:spPr>
          <a:xfrm>
            <a:off x="474616" y="0"/>
            <a:ext cx="6199301" cy="5229224"/>
          </a:xfrm>
          <a:prstGeom prst="rect">
            <a:avLst/>
          </a:prstGeom>
        </p:spPr>
      </p:pic>
      <p:sp>
        <p:nvSpPr>
          <p:cNvPr id="10" name="Subtitle 2">
            <a:extLst>
              <a:ext uri="{FF2B5EF4-FFF2-40B4-BE49-F238E27FC236}">
                <a16:creationId xmlns:a16="http://schemas.microsoft.com/office/drawing/2014/main" id="{97BB6E9B-1A1B-433E-9966-1AD78D6CFFCF}"/>
              </a:ext>
            </a:extLst>
          </p:cNvPr>
          <p:cNvSpPr>
            <a:spLocks noGrp="1"/>
          </p:cNvSpPr>
          <p:nvPr>
            <p:ph type="subTitle" idx="1"/>
          </p:nvPr>
        </p:nvSpPr>
        <p:spPr bwMode="white">
          <a:xfrm>
            <a:off x="6673917" y="3571836"/>
            <a:ext cx="2904192" cy="914400"/>
          </a:xfrm>
        </p:spPr>
        <p:txBody>
          <a:bodyPr anchor="ctr" anchorCtr="0"/>
          <a:lstStyle>
            <a:lvl1pPr marL="0" indent="0" algn="l">
              <a:spcBef>
                <a:spcPts val="0"/>
              </a:spcBef>
              <a:buNone/>
              <a:defRPr sz="1600">
                <a:solidFill>
                  <a:schemeClr val="bg1"/>
                </a:solidFill>
                <a:latin typeface="Dax Offc Pro" panose="020B0504030101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Rectangle 14">
            <a:extLst>
              <a:ext uri="{FF2B5EF4-FFF2-40B4-BE49-F238E27FC236}">
                <a16:creationId xmlns:a16="http://schemas.microsoft.com/office/drawing/2014/main" id="{545CCC29-67C6-43BA-B387-C0D78E5E1290}"/>
              </a:ext>
            </a:extLst>
          </p:cNvPr>
          <p:cNvSpPr/>
          <p:nvPr userDrawn="1"/>
        </p:nvSpPr>
        <p:spPr bwMode="white">
          <a:xfrm>
            <a:off x="3857" y="5189301"/>
            <a:ext cx="12184286" cy="1068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a:p>
        </p:txBody>
      </p:sp>
      <p:sp>
        <p:nvSpPr>
          <p:cNvPr id="16" name="Title 6">
            <a:extLst>
              <a:ext uri="{FF2B5EF4-FFF2-40B4-BE49-F238E27FC236}">
                <a16:creationId xmlns:a16="http://schemas.microsoft.com/office/drawing/2014/main" id="{A7331551-8E4F-42A9-8C31-2192CB7D3348}"/>
              </a:ext>
            </a:extLst>
          </p:cNvPr>
          <p:cNvSpPr>
            <a:spLocks noGrp="1"/>
          </p:cNvSpPr>
          <p:nvPr>
            <p:ph type="ctrTitle"/>
          </p:nvPr>
        </p:nvSpPr>
        <p:spPr bwMode="white">
          <a:xfrm>
            <a:off x="959567" y="1169874"/>
            <a:ext cx="5067924" cy="2670048"/>
          </a:xfrm>
        </p:spPr>
        <p:txBody>
          <a:bodyPr>
            <a:normAutofit/>
          </a:bodyPr>
          <a:lstStyle>
            <a:lvl1pPr>
              <a:defRPr>
                <a:solidFill>
                  <a:schemeClr val="bg1"/>
                </a:solidFill>
                <a:latin typeface="Dax Offc Pro" panose="020B0504030101020102" pitchFamily="34" charset="0"/>
              </a:defRPr>
            </a:lvl1pPr>
          </a:lstStyle>
          <a:p>
            <a:r>
              <a:rPr lang="en-US" sz="4000"/>
              <a:t>Longest </a:t>
            </a:r>
            <a:r>
              <a:rPr lang="en-US" sz="4000" b="1"/>
              <a:t>case scenario </a:t>
            </a:r>
            <a:r>
              <a:rPr lang="en-US" sz="4000"/>
              <a:t>title could be up to 3 lines long</a:t>
            </a:r>
          </a:p>
        </p:txBody>
      </p:sp>
      <p:pic>
        <p:nvPicPr>
          <p:cNvPr id="17" name="Picture 16">
            <a:extLst>
              <a:ext uri="{FF2B5EF4-FFF2-40B4-BE49-F238E27FC236}">
                <a16:creationId xmlns:a16="http://schemas.microsoft.com/office/drawing/2014/main" id="{245F1CE8-9C88-4A8B-9C09-DCEAC7CE5CC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00258" y="5507568"/>
            <a:ext cx="2103014" cy="1072087"/>
          </a:xfrm>
          <a:prstGeom prst="rect">
            <a:avLst/>
          </a:prstGeom>
        </p:spPr>
      </p:pic>
    </p:spTree>
    <p:extLst>
      <p:ext uri="{BB962C8B-B14F-4D97-AF65-F5344CB8AC3E}">
        <p14:creationId xmlns:p14="http://schemas.microsoft.com/office/powerpoint/2010/main" val="117834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Two people sitting on a couch&#10;&#10;Description automatically generated with medium confidence">
            <a:extLst>
              <a:ext uri="{FF2B5EF4-FFF2-40B4-BE49-F238E27FC236}">
                <a16:creationId xmlns:a16="http://schemas.microsoft.com/office/drawing/2014/main" id="{480FFDA6-ADE7-4D55-AC57-921235D2CC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10" t="34688" r="25486" b="4375"/>
          <a:stretch/>
        </p:blipFill>
        <p:spPr>
          <a:xfrm>
            <a:off x="7714" y="1"/>
            <a:ext cx="12184286" cy="6858000"/>
          </a:xfrm>
          <a:prstGeom prst="rect">
            <a:avLst/>
          </a:prstGeom>
        </p:spPr>
      </p:pic>
      <p:sp>
        <p:nvSpPr>
          <p:cNvPr id="12" name="Rectangle 11">
            <a:extLst>
              <a:ext uri="{FF2B5EF4-FFF2-40B4-BE49-F238E27FC236}">
                <a16:creationId xmlns:a16="http://schemas.microsoft.com/office/drawing/2014/main" id="{F95CFDB0-E59B-4AB7-A8C3-7BD2D7E4216D}"/>
              </a:ext>
            </a:extLst>
          </p:cNvPr>
          <p:cNvSpPr/>
          <p:nvPr userDrawn="1"/>
        </p:nvSpPr>
        <p:spPr bwMode="ltGray">
          <a:xfrm>
            <a:off x="0" y="5229222"/>
            <a:ext cx="12188143" cy="1628779"/>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a:p>
        </p:txBody>
      </p:sp>
      <p:pic>
        <p:nvPicPr>
          <p:cNvPr id="5" name="Picture 4" descr="Shape, circle&#10;&#10;Description automatically generated">
            <a:extLst>
              <a:ext uri="{FF2B5EF4-FFF2-40B4-BE49-F238E27FC236}">
                <a16:creationId xmlns:a16="http://schemas.microsoft.com/office/drawing/2014/main" id="{0E9CD31A-1132-4D2A-8895-99270319AF1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824" b="7824"/>
          <a:stretch/>
        </p:blipFill>
        <p:spPr>
          <a:xfrm>
            <a:off x="509340" y="-764"/>
            <a:ext cx="6284999" cy="5301512"/>
          </a:xfrm>
          <a:prstGeom prst="rect">
            <a:avLst/>
          </a:prstGeom>
        </p:spPr>
      </p:pic>
      <p:sp>
        <p:nvSpPr>
          <p:cNvPr id="10" name="Subtitle 2">
            <a:extLst>
              <a:ext uri="{FF2B5EF4-FFF2-40B4-BE49-F238E27FC236}">
                <a16:creationId xmlns:a16="http://schemas.microsoft.com/office/drawing/2014/main" id="{ED78611A-776C-42B9-BF1B-D6D14E90E2D5}"/>
              </a:ext>
            </a:extLst>
          </p:cNvPr>
          <p:cNvSpPr>
            <a:spLocks noGrp="1"/>
          </p:cNvSpPr>
          <p:nvPr>
            <p:ph type="subTitle" idx="1"/>
          </p:nvPr>
        </p:nvSpPr>
        <p:spPr bwMode="white">
          <a:xfrm>
            <a:off x="1045003" y="3429000"/>
            <a:ext cx="5049452" cy="612648"/>
          </a:xfrm>
        </p:spPr>
        <p:txBody>
          <a:bodyPr/>
          <a:lstStyle>
            <a:lvl1pPr marL="0" indent="0" algn="l">
              <a:spcBef>
                <a:spcPts val="0"/>
              </a:spcBef>
              <a:buNone/>
              <a:defRPr sz="1600">
                <a:solidFill>
                  <a:schemeClr val="bg1"/>
                </a:solidFill>
                <a:latin typeface="Dax Offc Pro" panose="020B0504030101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Rectangle 12">
            <a:extLst>
              <a:ext uri="{FF2B5EF4-FFF2-40B4-BE49-F238E27FC236}">
                <a16:creationId xmlns:a16="http://schemas.microsoft.com/office/drawing/2014/main" id="{EEF3F5CB-D016-4C10-9C5B-821EF40C3478}"/>
              </a:ext>
            </a:extLst>
          </p:cNvPr>
          <p:cNvSpPr/>
          <p:nvPr userDrawn="1"/>
        </p:nvSpPr>
        <p:spPr bwMode="white">
          <a:xfrm>
            <a:off x="3857" y="5189301"/>
            <a:ext cx="12184286" cy="1068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a:p>
        </p:txBody>
      </p:sp>
      <p:sp>
        <p:nvSpPr>
          <p:cNvPr id="14" name="Title 6">
            <a:extLst>
              <a:ext uri="{FF2B5EF4-FFF2-40B4-BE49-F238E27FC236}">
                <a16:creationId xmlns:a16="http://schemas.microsoft.com/office/drawing/2014/main" id="{6698C3C2-B2B1-4676-A817-868B1B387AB2}"/>
              </a:ext>
            </a:extLst>
          </p:cNvPr>
          <p:cNvSpPr>
            <a:spLocks noGrp="1"/>
          </p:cNvSpPr>
          <p:nvPr>
            <p:ph type="ctrTitle"/>
          </p:nvPr>
        </p:nvSpPr>
        <p:spPr bwMode="white">
          <a:xfrm>
            <a:off x="1026531" y="957439"/>
            <a:ext cx="5067924" cy="2336177"/>
          </a:xfrm>
        </p:spPr>
        <p:txBody>
          <a:bodyPr>
            <a:normAutofit/>
          </a:bodyPr>
          <a:lstStyle>
            <a:lvl1pPr>
              <a:defRPr>
                <a:solidFill>
                  <a:schemeClr val="bg1"/>
                </a:solidFill>
                <a:latin typeface="Dax Offc Pro" panose="020B0504030101020102" pitchFamily="34" charset="0"/>
              </a:defRPr>
            </a:lvl1pPr>
          </a:lstStyle>
          <a:p>
            <a:r>
              <a:rPr lang="en-US" sz="4000"/>
              <a:t>Longest </a:t>
            </a:r>
            <a:r>
              <a:rPr lang="en-US" sz="4000" b="1"/>
              <a:t>case scenario </a:t>
            </a:r>
            <a:r>
              <a:rPr lang="en-US" sz="4000"/>
              <a:t>title could be up to 3 lines long</a:t>
            </a:r>
          </a:p>
        </p:txBody>
      </p:sp>
      <p:pic>
        <p:nvPicPr>
          <p:cNvPr id="15" name="Picture 14">
            <a:extLst>
              <a:ext uri="{FF2B5EF4-FFF2-40B4-BE49-F238E27FC236}">
                <a16:creationId xmlns:a16="http://schemas.microsoft.com/office/drawing/2014/main" id="{D942C2AD-4328-42F4-868F-101EE9D48D3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00258" y="5507568"/>
            <a:ext cx="2103014" cy="1072087"/>
          </a:xfrm>
          <a:prstGeom prst="rect">
            <a:avLst/>
          </a:prstGeom>
        </p:spPr>
      </p:pic>
    </p:spTree>
    <p:extLst>
      <p:ext uri="{BB962C8B-B14F-4D97-AF65-F5344CB8AC3E}">
        <p14:creationId xmlns:p14="http://schemas.microsoft.com/office/powerpoint/2010/main" val="54830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F76F7F-0F4D-4173-BAAB-6F919CB16F8B}"/>
              </a:ext>
            </a:extLst>
          </p:cNvPr>
          <p:cNvSpPr/>
          <p:nvPr userDrawn="1"/>
        </p:nvSpPr>
        <p:spPr bwMode="ltGray">
          <a:xfrm>
            <a:off x="0" y="5229222"/>
            <a:ext cx="12188143" cy="1628779"/>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a:p>
        </p:txBody>
      </p:sp>
      <p:pic>
        <p:nvPicPr>
          <p:cNvPr id="12" name="Picture 11">
            <a:extLst>
              <a:ext uri="{FF2B5EF4-FFF2-40B4-BE49-F238E27FC236}">
                <a16:creationId xmlns:a16="http://schemas.microsoft.com/office/drawing/2014/main" id="{D6D9642D-DC6F-4A7B-94BC-C1734EF63A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0"/>
          <a:stretch/>
        </p:blipFill>
        <p:spPr>
          <a:xfrm>
            <a:off x="-1" y="0"/>
            <a:ext cx="12192001" cy="5229224"/>
          </a:xfrm>
          <a:prstGeom prst="rect">
            <a:avLst/>
          </a:prstGeom>
        </p:spPr>
      </p:pic>
      <p:sp>
        <p:nvSpPr>
          <p:cNvPr id="9" name="Title 1">
            <a:extLst>
              <a:ext uri="{FF2B5EF4-FFF2-40B4-BE49-F238E27FC236}">
                <a16:creationId xmlns:a16="http://schemas.microsoft.com/office/drawing/2014/main" id="{33BC78EB-387A-4322-A737-DCA2BF799E37}"/>
              </a:ext>
            </a:extLst>
          </p:cNvPr>
          <p:cNvSpPr>
            <a:spLocks noGrp="1"/>
          </p:cNvSpPr>
          <p:nvPr>
            <p:ph type="ctrTitle"/>
          </p:nvPr>
        </p:nvSpPr>
        <p:spPr bwMode="black">
          <a:xfrm>
            <a:off x="671804" y="1334278"/>
            <a:ext cx="8229600" cy="1145286"/>
          </a:xfrm>
        </p:spPr>
        <p:txBody>
          <a:bodyPr anchor="b" anchorCtr="0"/>
          <a:lstStyle>
            <a:lvl1pPr>
              <a:defRPr sz="4000" b="0">
                <a:solidFill>
                  <a:srgbClr val="0079C1"/>
                </a:solidFill>
                <a:latin typeface="Dax Offc Pro" panose="020B0504030101020102" pitchFamily="34" charset="0"/>
                <a:cs typeface="Arial"/>
              </a:defRPr>
            </a:lvl1pPr>
          </a:lstStyle>
          <a:p>
            <a:r>
              <a:rPr lang="en-US"/>
              <a:t>Click to edit Master title style</a:t>
            </a:r>
          </a:p>
        </p:txBody>
      </p:sp>
      <p:sp>
        <p:nvSpPr>
          <p:cNvPr id="10" name="Subtitle 2">
            <a:extLst>
              <a:ext uri="{FF2B5EF4-FFF2-40B4-BE49-F238E27FC236}">
                <a16:creationId xmlns:a16="http://schemas.microsoft.com/office/drawing/2014/main" id="{DDECE8FC-7859-4374-8EEE-423B564576A2}"/>
              </a:ext>
            </a:extLst>
          </p:cNvPr>
          <p:cNvSpPr>
            <a:spLocks noGrp="1"/>
          </p:cNvSpPr>
          <p:nvPr>
            <p:ph type="subTitle" idx="1"/>
          </p:nvPr>
        </p:nvSpPr>
        <p:spPr>
          <a:xfrm>
            <a:off x="671804" y="2705877"/>
            <a:ext cx="5943600" cy="630936"/>
          </a:xfrm>
        </p:spPr>
        <p:txBody>
          <a:bodyPr anchor="t" anchorCtr="0"/>
          <a:lstStyle>
            <a:lvl1pPr marL="0" indent="0" algn="l">
              <a:spcBef>
                <a:spcPts val="0"/>
              </a:spcBef>
              <a:buNone/>
              <a:defRPr sz="1600">
                <a:solidFill>
                  <a:srgbClr val="0079C1"/>
                </a:solidFill>
                <a:latin typeface="Dax Offc Pro" panose="020B0504030101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Rectangle 12">
            <a:extLst>
              <a:ext uri="{FF2B5EF4-FFF2-40B4-BE49-F238E27FC236}">
                <a16:creationId xmlns:a16="http://schemas.microsoft.com/office/drawing/2014/main" id="{1AE8A731-C55F-4F18-B8AD-5B1DC77E2B49}"/>
              </a:ext>
            </a:extLst>
          </p:cNvPr>
          <p:cNvSpPr/>
          <p:nvPr userDrawn="1"/>
        </p:nvSpPr>
        <p:spPr bwMode="white">
          <a:xfrm>
            <a:off x="3857" y="5189301"/>
            <a:ext cx="12184286" cy="1068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a:p>
        </p:txBody>
      </p:sp>
      <p:pic>
        <p:nvPicPr>
          <p:cNvPr id="11" name="Picture 10">
            <a:extLst>
              <a:ext uri="{FF2B5EF4-FFF2-40B4-BE49-F238E27FC236}">
                <a16:creationId xmlns:a16="http://schemas.microsoft.com/office/drawing/2014/main" id="{D2560ED0-BE1F-4CE0-A570-E56EE6C472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3921" y="5507568"/>
            <a:ext cx="2103014" cy="1072087"/>
          </a:xfrm>
          <a:prstGeom prst="rect">
            <a:avLst/>
          </a:prstGeom>
        </p:spPr>
      </p:pic>
    </p:spTree>
    <p:extLst>
      <p:ext uri="{BB962C8B-B14F-4D97-AF65-F5344CB8AC3E}">
        <p14:creationId xmlns:p14="http://schemas.microsoft.com/office/powerpoint/2010/main" val="595515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95B69-A795-3BE1-D1C9-B44529A76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Ref Library</a:t>
            </a:r>
            <a:endParaRPr lang="en-CA"/>
          </a:p>
        </p:txBody>
      </p:sp>
      <p:sp>
        <p:nvSpPr>
          <p:cNvPr id="3" name="Text Placeholder 2">
            <a:extLst>
              <a:ext uri="{FF2B5EF4-FFF2-40B4-BE49-F238E27FC236}">
                <a16:creationId xmlns:a16="http://schemas.microsoft.com/office/drawing/2014/main" id="{2F9B9F77-F882-B291-6F75-5A03EBB72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91445-E166-1742-A110-34C040812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19E03-2FA6-4D97-A4D6-BF83109F32BF}" type="datetimeFigureOut">
              <a:rPr lang="en-CA" smtClean="0"/>
              <a:t>2025-04-16</a:t>
            </a:fld>
            <a:endParaRPr lang="en-CA"/>
          </a:p>
        </p:txBody>
      </p:sp>
      <p:sp>
        <p:nvSpPr>
          <p:cNvPr id="5" name="Footer Placeholder 4">
            <a:extLst>
              <a:ext uri="{FF2B5EF4-FFF2-40B4-BE49-F238E27FC236}">
                <a16:creationId xmlns:a16="http://schemas.microsoft.com/office/drawing/2014/main" id="{C54AA6BD-70EC-28D7-D1C7-0BD519AE0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8E8FCBF-D50F-864A-B828-6A06A70CD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B6C67-215D-455C-9767-D6624784FF80}" type="slidenum">
              <a:rPr lang="en-CA" smtClean="0"/>
              <a:t>‹#›</a:t>
            </a:fld>
            <a:endParaRPr lang="en-CA"/>
          </a:p>
        </p:txBody>
      </p:sp>
    </p:spTree>
    <p:extLst>
      <p:ext uri="{BB962C8B-B14F-4D97-AF65-F5344CB8AC3E}">
        <p14:creationId xmlns:p14="http://schemas.microsoft.com/office/powerpoint/2010/main" val="1752516441"/>
      </p:ext>
    </p:extLst>
  </p:cSld>
  <p:clrMap bg1="lt1" tx1="dk1" bg2="lt2" tx2="dk2" accent1="accent1" accent2="accent2" accent3="accent3" accent4="accent4" accent5="accent5" accent6="accent6" hlink="hlink" folHlink="folHlink"/>
  <p:sldLayoutIdLst>
    <p:sldLayoutId id="2147483770" r:id="rId1"/>
    <p:sldLayoutId id="2147483772" r:id="rId2"/>
    <p:sldLayoutId id="21474837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AFD854-018A-45AE-91E4-942B9DAE383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015695" y="6277205"/>
            <a:ext cx="1028345" cy="524235"/>
          </a:xfrm>
          <a:prstGeom prst="rect">
            <a:avLst/>
          </a:prstGeom>
          <a:ln>
            <a:noFill/>
          </a:ln>
        </p:spPr>
      </p:pic>
      <p:pic>
        <p:nvPicPr>
          <p:cNvPr id="8" name="Picture 7" descr="No image&#10;&#10;Description automatically generated with medium confidence">
            <a:extLst>
              <a:ext uri="{FF2B5EF4-FFF2-40B4-BE49-F238E27FC236}">
                <a16:creationId xmlns:a16="http://schemas.microsoft.com/office/drawing/2014/main" id="{13EABF95-DFA3-45E1-AAF1-332348F4A5E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ltGray">
          <a:xfrm>
            <a:off x="0" y="0"/>
            <a:ext cx="367923" cy="6866683"/>
          </a:xfrm>
          <a:prstGeom prst="rect">
            <a:avLst/>
          </a:prstGeom>
        </p:spPr>
      </p:pic>
      <p:sp>
        <p:nvSpPr>
          <p:cNvPr id="7" name="Slide Number Placeholder 5">
            <a:extLst>
              <a:ext uri="{FF2B5EF4-FFF2-40B4-BE49-F238E27FC236}">
                <a16:creationId xmlns:a16="http://schemas.microsoft.com/office/drawing/2014/main" id="{A2F7F0AA-8972-47FA-9B14-F5C3FA7F86F4}"/>
              </a:ext>
            </a:extLst>
          </p:cNvPr>
          <p:cNvSpPr>
            <a:spLocks noGrp="1"/>
          </p:cNvSpPr>
          <p:nvPr>
            <p:ph type="sldNum" sz="quarter" idx="4"/>
          </p:nvPr>
        </p:nvSpPr>
        <p:spPr>
          <a:xfrm>
            <a:off x="5750170" y="6523985"/>
            <a:ext cx="457200" cy="457200"/>
          </a:xfrm>
          <a:prstGeom prst="rect">
            <a:avLst/>
          </a:prstGeom>
        </p:spPr>
        <p:txBody>
          <a:bodyPr/>
          <a:lstStyle>
            <a:lvl1pPr>
              <a:defRPr sz="1000">
                <a:solidFill>
                  <a:schemeClr val="bg1">
                    <a:lumMod val="50000"/>
                  </a:schemeClr>
                </a:solidFill>
                <a:latin typeface="Dax Offc Pro" panose="020B0504030101020102" pitchFamily="34" charset="0"/>
              </a:defRPr>
            </a:lvl1pPr>
          </a:lstStyle>
          <a:p>
            <a:pPr algn="ctr"/>
            <a:fld id="{86AB923B-19CD-554A-A7CB-5C782A182CEF}" type="slidenum">
              <a:rPr lang="en-US" smtClean="0"/>
              <a:pPr algn="ctr"/>
              <a:t>‹#›</a:t>
            </a:fld>
            <a:endParaRPr lang="en-US"/>
          </a:p>
        </p:txBody>
      </p:sp>
      <p:sp>
        <p:nvSpPr>
          <p:cNvPr id="6" name="Date Placeholder 3">
            <a:extLst>
              <a:ext uri="{FF2B5EF4-FFF2-40B4-BE49-F238E27FC236}">
                <a16:creationId xmlns:a16="http://schemas.microsoft.com/office/drawing/2014/main" id="{9E29D9D0-416E-45F5-AE26-C1E498FAF03E}"/>
              </a:ext>
            </a:extLst>
          </p:cNvPr>
          <p:cNvSpPr txBox="1">
            <a:spLocks/>
          </p:cNvSpPr>
          <p:nvPr userDrawn="1"/>
        </p:nvSpPr>
        <p:spPr bwMode="gray">
          <a:xfrm>
            <a:off x="813248" y="6469036"/>
            <a:ext cx="4402832" cy="376238"/>
          </a:xfrm>
          <a:prstGeom prst="rect">
            <a:avLst/>
          </a:prstGeom>
        </p:spPr>
        <p:txBody>
          <a:bodyPr lIns="0" tIns="0" rIns="0" bIns="0" anchor="ctr" anchorCtr="0"/>
          <a:lstStyle>
            <a:defPPr>
              <a:defRPr lang="en-US"/>
            </a:defPPr>
            <a:lvl1pPr marL="0" algn="r" defTabSz="457200" rtl="0" eaLnBrk="1" latinLnBrk="0" hangingPunct="1">
              <a:defRPr sz="1200" kern="1200">
                <a:solidFill>
                  <a:srgbClr val="FFFFFF"/>
                </a:solidFill>
                <a:latin typeface="Dax Offc Pro" panose="020B0504030101020102" pitchFamily="34" charset="0"/>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1000">
              <a:solidFill>
                <a:schemeClr val="tx1">
                  <a:lumMod val="50000"/>
                  <a:lumOff val="50000"/>
                </a:schemeClr>
              </a:solidFill>
            </a:endParaRPr>
          </a:p>
        </p:txBody>
      </p:sp>
    </p:spTree>
    <p:extLst>
      <p:ext uri="{BB962C8B-B14F-4D97-AF65-F5344CB8AC3E}">
        <p14:creationId xmlns:p14="http://schemas.microsoft.com/office/powerpoint/2010/main" val="1376733120"/>
      </p:ext>
    </p:extLst>
  </p:cSld>
  <p:clrMap bg1="lt1" tx1="dk1" bg2="lt2" tx2="dk2" accent1="accent1" accent2="accent2" accent3="accent3" accent4="accent4" accent5="accent5" accent6="accent6" hlink="hlink" folHlink="folHlink"/>
  <p:sldLayoutIdLst>
    <p:sldLayoutId id="2147483780" r:id="rId1"/>
    <p:sldLayoutId id="2147483781" r:id="rId2"/>
  </p:sldLayoutIdLst>
  <p:hf hdr="0" ftr="0"/>
  <p:txStyles>
    <p:titleStyle>
      <a:lvl1pPr algn="l" defTabSz="914400" rtl="0" eaLnBrk="1" latinLnBrk="0" hangingPunct="1">
        <a:lnSpc>
          <a:spcPct val="90000"/>
        </a:lnSpc>
        <a:spcBef>
          <a:spcPct val="0"/>
        </a:spcBef>
        <a:buNone/>
        <a:defRPr sz="2400" kern="1200">
          <a:solidFill>
            <a:schemeClr val="tx1"/>
          </a:solidFill>
          <a:latin typeface="Dax Offc Pro" panose="020B05040301010201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7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931C1-CF8F-4ECE-A08C-0E302888E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DF8D6BD-1555-41ED-BC9B-7E292D75C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8678694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7.jpe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2.sv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41.png"/><Relationship Id="rId5" Type="http://schemas.openxmlformats.org/officeDocument/2006/relationships/image" Target="../media/image27.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7.jpe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28.emf"/><Relationship Id="rId5" Type="http://schemas.openxmlformats.org/officeDocument/2006/relationships/oleObject" Target="../embeddings/oleObject2.bin"/><Relationship Id="rId4" Type="http://schemas.microsoft.com/office/2018/10/relationships/comments" Target="../comments/modernComment_6665_A125A39A.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28.emf"/><Relationship Id="rId5" Type="http://schemas.openxmlformats.org/officeDocument/2006/relationships/oleObject" Target="../embeddings/oleObject2.bin"/><Relationship Id="rId4" Type="http://schemas.microsoft.com/office/2018/10/relationships/comments" Target="../comments/modernComment_7FFFC8A1_C22905C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44.png"/><Relationship Id="rId5" Type="http://schemas.openxmlformats.org/officeDocument/2006/relationships/image" Target="../media/image28.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7.jpe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sv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41.png"/><Relationship Id="rId5" Type="http://schemas.openxmlformats.org/officeDocument/2006/relationships/image" Target="../media/image27.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3.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microsoft.com/office/2018/10/relationships/comments" Target="../comments/modernComment_7FFFC894_752D5A6F.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4.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www.bmo.com/main/personal/investments/rates/" TargetMode="External"/><Relationship Id="rId3" Type="http://schemas.openxmlformats.org/officeDocument/2006/relationships/notesSlide" Target="../notesSlides/notesSlide14.xml"/><Relationship Id="rId7" Type="http://schemas.openxmlformats.org/officeDocument/2006/relationships/hyperlink" Target="https://www.bmo.com/main/personal/investments/csp/" TargetMode="Externa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hyperlink" Target="https://www.bmo.com/main/personal/investments/" TargetMode="External"/><Relationship Id="rId5" Type="http://schemas.openxmlformats.org/officeDocument/2006/relationships/image" Target="../media/image27.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15.xml"/><Relationship Id="rId7" Type="http://schemas.openxmlformats.org/officeDocument/2006/relationships/image" Target="../media/image56.sv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55.png"/><Relationship Id="rId5" Type="http://schemas.openxmlformats.org/officeDocument/2006/relationships/image" Target="../media/image27.emf"/><Relationship Id="rId10" Type="http://schemas.openxmlformats.org/officeDocument/2006/relationships/image" Target="../media/image59.emf"/><Relationship Id="rId4" Type="http://schemas.openxmlformats.org/officeDocument/2006/relationships/oleObject" Target="../embeddings/oleObject5.bin"/><Relationship Id="rId9" Type="http://schemas.openxmlformats.org/officeDocument/2006/relationships/image" Target="../media/image58.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7.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bmo.com/main/personal/loans-line-of-credit/loans/rrsp-retro-activator-loan/" TargetMode="External"/><Relationship Id="rId2" Type="http://schemas.openxmlformats.org/officeDocument/2006/relationships/hyperlink" Target="https://www.bmo.com/main/personal/investments/csp/" TargetMode="External"/><Relationship Id="rId1" Type="http://schemas.openxmlformats.org/officeDocument/2006/relationships/slideLayout" Target="../slideLayouts/slideLayout5.xml"/><Relationship Id="rId4" Type="http://schemas.openxmlformats.org/officeDocument/2006/relationships/hyperlink" Target="https://www.bmo.com/main/personal/investments/rate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s://www.bmo.com/main/personal/investments/rrsp-calculator/" TargetMode="External"/><Relationship Id="rId7" Type="http://schemas.openxmlformats.org/officeDocument/2006/relationships/image" Target="../media/image63.emf"/><Relationship Id="rId2" Type="http://schemas.openxmlformats.org/officeDocument/2006/relationships/hyperlink" Target="https://www.bmo.com/main/personal/investments/" TargetMode="External"/><Relationship Id="rId1" Type="http://schemas.openxmlformats.org/officeDocument/2006/relationships/slideLayout" Target="../slideLayouts/slideLayout5.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59.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8.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microsoft.com/office/2018/10/relationships/comments" Target="../comments/modernComment_7FFFC89A_6DA06832.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hyperlink" Target="https://www.bmo.com/main/personal/mortgages/first-time-home-buyer/" TargetMode="External"/><Relationship Id="rId1" Type="http://schemas.openxmlformats.org/officeDocument/2006/relationships/slideLayout" Target="../slideLayouts/slideLayout5.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3.emf"/></Relationships>
</file>

<file path=ppt/slides/_rels/slide34.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3" Type="http://schemas.openxmlformats.org/officeDocument/2006/relationships/notesSlide" Target="../notesSlides/notesSlide18.xml"/><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image" Target="../media/image27.emf"/><Relationship Id="rId11" Type="http://schemas.openxmlformats.org/officeDocument/2006/relationships/image" Target="../media/image71.png"/><Relationship Id="rId5" Type="http://schemas.openxmlformats.org/officeDocument/2006/relationships/oleObject" Target="../embeddings/oleObject5.bin"/><Relationship Id="rId15" Type="http://schemas.openxmlformats.org/officeDocument/2006/relationships/image" Target="../media/image75.emf"/><Relationship Id="rId10" Type="http://schemas.openxmlformats.org/officeDocument/2006/relationships/image" Target="../media/image70.svg"/><Relationship Id="rId4" Type="http://schemas.microsoft.com/office/2018/10/relationships/comments" Target="../comments/modernComment_7FFFC8A4_8C896454.xml"/><Relationship Id="rId9" Type="http://schemas.openxmlformats.org/officeDocument/2006/relationships/image" Target="../media/image69.png"/><Relationship Id="rId14" Type="http://schemas.openxmlformats.org/officeDocument/2006/relationships/image" Target="../media/image74.svg"/></Relationships>
</file>

<file path=ppt/slides/_rels/slide35.xml.rels><?xml version="1.0" encoding="UTF-8" standalone="yes"?>
<Relationships xmlns="http://schemas.openxmlformats.org/package/2006/relationships"><Relationship Id="rId3" Type="http://schemas.openxmlformats.org/officeDocument/2006/relationships/hyperlink" Target="tel:1-800-668-7327" TargetMode="External"/><Relationship Id="rId7" Type="http://schemas.openxmlformats.org/officeDocument/2006/relationships/hyperlink" Target="mailto:bmo.etfs@bmo.com" TargetMode="External"/><Relationship Id="rId2" Type="http://schemas.openxmlformats.org/officeDocument/2006/relationships/image" Target="../media/image76.emf"/><Relationship Id="rId1" Type="http://schemas.openxmlformats.org/officeDocument/2006/relationships/slideLayout" Target="../slideLayouts/slideLayout4.xml"/><Relationship Id="rId6" Type="http://schemas.openxmlformats.org/officeDocument/2006/relationships/hyperlink" Target="tel:1-866-486-2846" TargetMode="External"/><Relationship Id="rId5" Type="http://schemas.openxmlformats.org/officeDocument/2006/relationships/hyperlink" Target="tel:1-800-361-1392" TargetMode="External"/><Relationship Id="rId4" Type="http://schemas.openxmlformats.org/officeDocument/2006/relationships/hyperlink" Target="mailto:clientservices.mutualfunds@bmo.com"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bmo.com/pdf/mf/prospectus/en/5142888_BMOII_disclosure_booklet.pdf?msockid=132ea01ab2646b4a1028b4ceb664608c"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vestopedia.com/terms/c/capitalgain.asp" TargetMode="External"/><Relationship Id="rId2" Type="http://schemas.microsoft.com/office/2018/10/relationships/comments" Target="../comments/modernComment_7FFFC8A6_87820409.xml"/><Relationship Id="rId1" Type="http://schemas.openxmlformats.org/officeDocument/2006/relationships/slideLayout" Target="../slideLayouts/slideLayout5.xml"/><Relationship Id="rId5" Type="http://schemas.openxmlformats.org/officeDocument/2006/relationships/hyperlink" Target="https://www.investopedia.com/terms/i/investmentstrategy.asp" TargetMode="External"/><Relationship Id="rId4" Type="http://schemas.openxmlformats.org/officeDocument/2006/relationships/hyperlink" Target="https://www.investopedia.com/terms/i/indexfund.asp"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8.emf"/><Relationship Id="rId10" Type="http://schemas.openxmlformats.org/officeDocument/2006/relationships/image" Target="../media/image34.png"/><Relationship Id="rId4" Type="http://schemas.openxmlformats.org/officeDocument/2006/relationships/oleObject" Target="../embeddings/oleObject2.bin"/><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hart" Target="../charts/chart1.xml"/><Relationship Id="rId5" Type="http://schemas.openxmlformats.org/officeDocument/2006/relationships/image" Target="../media/image28.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3B154D7-3FDB-176C-11EA-321FC826DB21}"/>
              </a:ext>
            </a:extLst>
          </p:cNvPr>
          <p:cNvSpPr>
            <a:spLocks noGrp="1"/>
          </p:cNvSpPr>
          <p:nvPr>
            <p:ph type="subTitle" idx="1"/>
          </p:nvPr>
        </p:nvSpPr>
        <p:spPr>
          <a:xfrm>
            <a:off x="6629223" y="3744831"/>
            <a:ext cx="2904192" cy="914400"/>
          </a:xfrm>
        </p:spPr>
        <p:txBody>
          <a:bodyPr>
            <a:normAutofit/>
          </a:bodyPr>
          <a:lstStyle/>
          <a:p>
            <a:pPr algn="ctr"/>
            <a:r>
              <a:rPr lang="en-CA" sz="2800" b="1" spc="300"/>
              <a:t>CLIENT SEMINAR</a:t>
            </a:r>
          </a:p>
        </p:txBody>
      </p:sp>
      <p:sp>
        <p:nvSpPr>
          <p:cNvPr id="4" name="Title 3">
            <a:extLst>
              <a:ext uri="{FF2B5EF4-FFF2-40B4-BE49-F238E27FC236}">
                <a16:creationId xmlns:a16="http://schemas.microsoft.com/office/drawing/2014/main" id="{5CA389E1-8B8B-9B0D-7A55-43B106A665DB}"/>
              </a:ext>
            </a:extLst>
          </p:cNvPr>
          <p:cNvSpPr>
            <a:spLocks noGrp="1"/>
          </p:cNvSpPr>
          <p:nvPr>
            <p:ph type="ctrTitle"/>
          </p:nvPr>
        </p:nvSpPr>
        <p:spPr>
          <a:xfrm>
            <a:off x="1272745" y="1169874"/>
            <a:ext cx="4692961" cy="2670048"/>
          </a:xfrm>
        </p:spPr>
        <p:txBody>
          <a:bodyPr>
            <a:normAutofit/>
          </a:bodyPr>
          <a:lstStyle/>
          <a:p>
            <a:r>
              <a:rPr lang="en-CA" b="1"/>
              <a:t>Investing 101: </a:t>
            </a:r>
            <a:br>
              <a:rPr lang="en-CA"/>
            </a:br>
            <a:r>
              <a:rPr lang="en-CA" sz="4000"/>
              <a:t>The Basics of Mutual Funds, ETFs &amp; Investment Accounts</a:t>
            </a:r>
            <a:endParaRPr lang="en-CA"/>
          </a:p>
        </p:txBody>
      </p:sp>
      <p:sp>
        <p:nvSpPr>
          <p:cNvPr id="3" name="Content Placeholder 2">
            <a:extLst>
              <a:ext uri="{FF2B5EF4-FFF2-40B4-BE49-F238E27FC236}">
                <a16:creationId xmlns:a16="http://schemas.microsoft.com/office/drawing/2014/main" id="{72CEAB7C-F403-9FF3-DB90-2C89532F9FEC}"/>
              </a:ext>
            </a:extLst>
          </p:cNvPr>
          <p:cNvSpPr>
            <a:spLocks noGrp="1"/>
          </p:cNvSpPr>
          <p:nvPr>
            <p:ph idx="4294967295"/>
          </p:nvPr>
        </p:nvSpPr>
        <p:spPr>
          <a:xfrm>
            <a:off x="4448433" y="5807676"/>
            <a:ext cx="7179275" cy="556055"/>
          </a:xfrm>
        </p:spPr>
        <p:txBody>
          <a:bodyPr vert="horz" lIns="91440" tIns="45720" rIns="91440" bIns="45720" rtlCol="0" anchor="t">
            <a:normAutofit fontScale="92500" lnSpcReduction="10000"/>
          </a:bodyPr>
          <a:lstStyle/>
          <a:p>
            <a:pPr marL="0" indent="0" algn="r">
              <a:buNone/>
            </a:pPr>
            <a:r>
              <a:rPr lang="en-CA" sz="2000" b="1">
                <a:solidFill>
                  <a:schemeClr val="bg1"/>
                </a:solidFill>
                <a:latin typeface="Dax Offc Pro"/>
              </a:rPr>
              <a:t>Presented by:  </a:t>
            </a:r>
            <a:r>
              <a:rPr lang="en-CA" sz="2000">
                <a:solidFill>
                  <a:schemeClr val="bg1"/>
                </a:solidFill>
                <a:latin typeface="Dax Offc Pro"/>
              </a:rPr>
              <a:t>insert </a:t>
            </a:r>
            <a:r>
              <a:rPr lang="en-CA" sz="2000" err="1">
                <a:solidFill>
                  <a:schemeClr val="bg1"/>
                </a:solidFill>
                <a:latin typeface="Dax Offc Pro"/>
              </a:rPr>
              <a:t>fp</a:t>
            </a:r>
            <a:r>
              <a:rPr lang="en-CA" sz="2000">
                <a:solidFill>
                  <a:schemeClr val="bg1"/>
                </a:solidFill>
                <a:latin typeface="Dax Offc Pro"/>
              </a:rPr>
              <a:t>/pb name</a:t>
            </a:r>
            <a:br>
              <a:rPr lang="en-CA" sz="2000">
                <a:latin typeface="Dax Offc Pro"/>
              </a:rPr>
            </a:br>
            <a:r>
              <a:rPr lang="en-CA" sz="2000" b="1">
                <a:solidFill>
                  <a:schemeClr val="bg1"/>
                </a:solidFill>
                <a:latin typeface="Dax Offc Pro"/>
              </a:rPr>
              <a:t>Date: Day, Month, Year</a:t>
            </a:r>
            <a:endParaRPr lang="en-CA" sz="2000" b="1">
              <a:solidFill>
                <a:schemeClr val="bg1"/>
              </a:solidFill>
              <a:latin typeface="Dax Offc Pro" panose="020B0504030101020102" pitchFamily="34" charset="0"/>
            </a:endParaRPr>
          </a:p>
        </p:txBody>
      </p:sp>
    </p:spTree>
    <p:extLst>
      <p:ext uri="{BB962C8B-B14F-4D97-AF65-F5344CB8AC3E}">
        <p14:creationId xmlns:p14="http://schemas.microsoft.com/office/powerpoint/2010/main" val="11294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8B31A1B-4841-490C-8930-E97EA58582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48B31A1B-4841-490C-8930-E97EA58582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Title 18">
            <a:extLst>
              <a:ext uri="{FF2B5EF4-FFF2-40B4-BE49-F238E27FC236}">
                <a16:creationId xmlns:a16="http://schemas.microsoft.com/office/drawing/2014/main" id="{56B210C9-B846-7975-A7FA-30115A290E6B}"/>
              </a:ext>
            </a:extLst>
          </p:cNvPr>
          <p:cNvSpPr>
            <a:spLocks noGrp="1"/>
          </p:cNvSpPr>
          <p:nvPr>
            <p:ph type="title"/>
          </p:nvPr>
        </p:nvSpPr>
        <p:spPr/>
        <p:txBody>
          <a:bodyPr/>
          <a:lstStyle/>
          <a:p>
            <a:r>
              <a:rPr lang="en-CA"/>
              <a:t>Mutual Fund - Fund Facts Overview</a:t>
            </a:r>
          </a:p>
        </p:txBody>
      </p:sp>
      <p:sp>
        <p:nvSpPr>
          <p:cNvPr id="4" name="Slide Number Placeholder 3">
            <a:extLst>
              <a:ext uri="{FF2B5EF4-FFF2-40B4-BE49-F238E27FC236}">
                <a16:creationId xmlns:a16="http://schemas.microsoft.com/office/drawing/2014/main" id="{F7D62AFF-C18B-49FE-9462-70694AF8D8FF}"/>
              </a:ext>
            </a:extLst>
          </p:cNvPr>
          <p:cNvSpPr>
            <a:spLocks noGrp="1"/>
          </p:cNvSpPr>
          <p:nvPr>
            <p:ph type="sldNum" sz="quarter" idx="12"/>
          </p:nvPr>
        </p:nvSpPr>
        <p:spPr/>
        <p:txBody>
          <a:bodyPr/>
          <a:lstStyle/>
          <a:p>
            <a:fld id="{CACB24DD-6A29-4150-8515-2ABE6F8C9A77}" type="slidenum">
              <a:rPr lang="en-CA" smtClean="0"/>
              <a:t>10</a:t>
            </a:fld>
            <a:endParaRPr lang="en-CA"/>
          </a:p>
        </p:txBody>
      </p:sp>
      <p:sp>
        <p:nvSpPr>
          <p:cNvPr id="20" name="Content Placeholder 19">
            <a:extLst>
              <a:ext uri="{FF2B5EF4-FFF2-40B4-BE49-F238E27FC236}">
                <a16:creationId xmlns:a16="http://schemas.microsoft.com/office/drawing/2014/main" id="{5B3BB383-251A-9B51-B89E-520830F2AF6F}"/>
              </a:ext>
            </a:extLst>
          </p:cNvPr>
          <p:cNvSpPr>
            <a:spLocks noGrp="1"/>
          </p:cNvSpPr>
          <p:nvPr>
            <p:ph idx="4294967295"/>
          </p:nvPr>
        </p:nvSpPr>
        <p:spPr>
          <a:xfrm>
            <a:off x="720968" y="1154113"/>
            <a:ext cx="5667132" cy="1252537"/>
          </a:xfrm>
          <a:prstGeom prst="rect">
            <a:avLst/>
          </a:prstGeom>
        </p:spPr>
        <p:txBody>
          <a:bodyPr/>
          <a:lstStyle/>
          <a:p>
            <a:pPr marL="0" indent="0">
              <a:lnSpc>
                <a:spcPct val="110000"/>
              </a:lnSpc>
              <a:buNone/>
            </a:pPr>
            <a:r>
              <a:rPr lang="en-CA" sz="1800"/>
              <a:t>Fund Facts are a </a:t>
            </a:r>
            <a:r>
              <a:rPr lang="en-US" sz="1800" b="1">
                <a:solidFill>
                  <a:srgbClr val="0079C1"/>
                </a:solidFill>
              </a:rPr>
              <a:t>short, easy-to-read document designed to provide investors with key information about a mutual fund. </a:t>
            </a:r>
          </a:p>
          <a:p>
            <a:pPr marL="0" indent="0">
              <a:lnSpc>
                <a:spcPct val="110000"/>
              </a:lnSpc>
              <a:buNone/>
            </a:pPr>
            <a:r>
              <a:rPr lang="en-US" sz="1800"/>
              <a:t>The document contains key information about the mutual fund, including a description of the fund and its performance, as well as the risks and costs of owning it. </a:t>
            </a:r>
          </a:p>
        </p:txBody>
      </p:sp>
      <p:grpSp>
        <p:nvGrpSpPr>
          <p:cNvPr id="2" name="Group 1">
            <a:extLst>
              <a:ext uri="{FF2B5EF4-FFF2-40B4-BE49-F238E27FC236}">
                <a16:creationId xmlns:a16="http://schemas.microsoft.com/office/drawing/2014/main" id="{5CE88B55-EBC2-9647-E341-AD1B09FCD534}"/>
              </a:ext>
            </a:extLst>
          </p:cNvPr>
          <p:cNvGrpSpPr/>
          <p:nvPr/>
        </p:nvGrpSpPr>
        <p:grpSpPr>
          <a:xfrm>
            <a:off x="7035801" y="282431"/>
            <a:ext cx="4435230" cy="5783503"/>
            <a:chOff x="7301525" y="628934"/>
            <a:chExt cx="4169505" cy="5437000"/>
          </a:xfrm>
        </p:grpSpPr>
        <p:pic>
          <p:nvPicPr>
            <p:cNvPr id="25" name="Picture 24" descr="A document with numbers and graphs&#10;&#10;AI-generated content may be incorrect.">
              <a:extLst>
                <a:ext uri="{FF2B5EF4-FFF2-40B4-BE49-F238E27FC236}">
                  <a16:creationId xmlns:a16="http://schemas.microsoft.com/office/drawing/2014/main" id="{8B7859E7-DBC8-0875-8888-42383BD8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3966" y="1064521"/>
              <a:ext cx="3877064" cy="5001413"/>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23" name="Picture 22" descr="A document with pie chart and numbers&#10;&#10;AI-generated content may be incorrect.">
              <a:extLst>
                <a:ext uri="{FF2B5EF4-FFF2-40B4-BE49-F238E27FC236}">
                  <a16:creationId xmlns:a16="http://schemas.microsoft.com/office/drawing/2014/main" id="{A1B01135-B5C9-A186-EE3D-9F66884CEB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1525" y="628934"/>
              <a:ext cx="3824653" cy="5012145"/>
            </a:xfrm>
            <a:prstGeom prst="rect">
              <a:avLst/>
            </a:prstGeom>
            <a:ln>
              <a:solidFill>
                <a:schemeClr val="bg2">
                  <a:lumMod val="90000"/>
                </a:schemeClr>
              </a:solidFill>
            </a:ln>
            <a:effectLst>
              <a:outerShdw blurRad="50800" dist="38100" dir="2700000" algn="tl" rotWithShape="0">
                <a:prstClr val="black">
                  <a:alpha val="40000"/>
                </a:prstClr>
              </a:outerShdw>
            </a:effectLst>
          </p:spPr>
        </p:pic>
      </p:grpSp>
      <p:pic>
        <p:nvPicPr>
          <p:cNvPr id="3" name="Picture 2" descr="No image&#10;&#10;Description automatically generated with medium confidence">
            <a:extLst>
              <a:ext uri="{FF2B5EF4-FFF2-40B4-BE49-F238E27FC236}">
                <a16:creationId xmlns:a16="http://schemas.microsoft.com/office/drawing/2014/main" id="{7E611AD8-0078-B78A-A56A-03D6BE44850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ltGray">
          <a:xfrm>
            <a:off x="831771" y="3812501"/>
            <a:ext cx="5134299" cy="1891386"/>
          </a:xfrm>
          <a:prstGeom prst="rect">
            <a:avLst/>
          </a:prstGeom>
        </p:spPr>
      </p:pic>
      <p:sp>
        <p:nvSpPr>
          <p:cNvPr id="5" name="Michael Anderson,…">
            <a:extLst>
              <a:ext uri="{FF2B5EF4-FFF2-40B4-BE49-F238E27FC236}">
                <a16:creationId xmlns:a16="http://schemas.microsoft.com/office/drawing/2014/main" id="{079CA68C-9332-4C2E-1A6B-10A1F5ACD62F}"/>
              </a:ext>
            </a:extLst>
          </p:cNvPr>
          <p:cNvSpPr txBox="1"/>
          <p:nvPr/>
        </p:nvSpPr>
        <p:spPr bwMode="white">
          <a:xfrm>
            <a:off x="1159124" y="4215160"/>
            <a:ext cx="4479592" cy="108606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a:lnSpc>
                <a:spcPct val="110000"/>
              </a:lnSpc>
              <a:defRPr sz="1800" spc="-18"/>
            </a:pPr>
            <a:r>
              <a:rPr lang="en-US" sz="2000">
                <a:solidFill>
                  <a:schemeClr val="bg1"/>
                </a:solidFill>
              </a:rPr>
              <a:t>Mutual fund dealers are required to deliver Fund Facts to investors prior to the purchase of a mutual fund.</a:t>
            </a:r>
          </a:p>
        </p:txBody>
      </p:sp>
      <p:sp>
        <p:nvSpPr>
          <p:cNvPr id="8" name="TextBox 7">
            <a:extLst>
              <a:ext uri="{FF2B5EF4-FFF2-40B4-BE49-F238E27FC236}">
                <a16:creationId xmlns:a16="http://schemas.microsoft.com/office/drawing/2014/main" id="{D05C1853-0092-3FD3-F407-C763AF1E11F4}"/>
              </a:ext>
            </a:extLst>
          </p:cNvPr>
          <p:cNvSpPr txBox="1"/>
          <p:nvPr/>
        </p:nvSpPr>
        <p:spPr>
          <a:xfrm>
            <a:off x="780499" y="5938366"/>
            <a:ext cx="6096000" cy="707886"/>
          </a:xfrm>
          <a:prstGeom prst="rect">
            <a:avLst/>
          </a:prstGeom>
          <a:noFill/>
        </p:spPr>
        <p:txBody>
          <a:bodyPr wrap="square">
            <a:spAutoFit/>
          </a:bodyPr>
          <a:lstStyle/>
          <a:p>
            <a:r>
              <a:rPr lang="en-US" sz="800" b="0" i="0">
                <a:solidFill>
                  <a:srgbClr val="222222"/>
                </a:solidFill>
                <a:effectLst/>
                <a:latin typeface="ProximaNova-Regular"/>
              </a:rPr>
              <a:t>All investments involve risk. The value of a Mutual Fund can go down as well as up and you could lose money. The risk of a Mutual Fund is rated based on the volatility of the Mutual Fund’s returns using the standardized risk classification methodology mandated by the Canadian Securities Administrators. Historical volatility doesn’t tell you how volatile a Mutual Fund will be in the future. A Mutual Fund with a risk rating of “low” can still lose money. For more information about the risk rating and specific risks that can affect a Mutual Fund’s returns, see the BMO Mutual Fund’s simplified prospectus.</a:t>
            </a:r>
            <a:endParaRPr lang="en-CA" sz="800"/>
          </a:p>
        </p:txBody>
      </p:sp>
    </p:spTree>
    <p:extLst>
      <p:ext uri="{BB962C8B-B14F-4D97-AF65-F5344CB8AC3E}">
        <p14:creationId xmlns:p14="http://schemas.microsoft.com/office/powerpoint/2010/main" val="311791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85AD2E1-76CB-4E54-9F88-FCBAA77ED8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D85AD2E1-76CB-4E54-9F88-FCBAA77ED8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7AE99F3-B931-E310-2CE9-8D1681168691}"/>
              </a:ext>
            </a:extLst>
          </p:cNvPr>
          <p:cNvSpPr>
            <a:spLocks noGrp="1"/>
          </p:cNvSpPr>
          <p:nvPr>
            <p:ph type="title"/>
          </p:nvPr>
        </p:nvSpPr>
        <p:spPr>
          <a:xfrm>
            <a:off x="720970" y="211749"/>
            <a:ext cx="10515600" cy="554708"/>
          </a:xfrm>
        </p:spPr>
        <p:txBody>
          <a:bodyPr/>
          <a:lstStyle/>
          <a:p>
            <a:r>
              <a:rPr lang="en-CA"/>
              <a:t>Quick Summary</a:t>
            </a:r>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11</a:t>
            </a:fld>
            <a:endParaRPr lang="en-US">
              <a:solidFill>
                <a:prstClr val="black"/>
              </a:solidFill>
            </a:endParaRPr>
          </a:p>
        </p:txBody>
      </p:sp>
      <p:sp>
        <p:nvSpPr>
          <p:cNvPr id="34" name="TextBox 33">
            <a:extLst>
              <a:ext uri="{FF2B5EF4-FFF2-40B4-BE49-F238E27FC236}">
                <a16:creationId xmlns:a16="http://schemas.microsoft.com/office/drawing/2014/main" id="{9E518E8D-4BE1-0CA8-7FB8-20C754D2F2F9}"/>
              </a:ext>
            </a:extLst>
          </p:cNvPr>
          <p:cNvSpPr txBox="1"/>
          <p:nvPr/>
        </p:nvSpPr>
        <p:spPr>
          <a:xfrm>
            <a:off x="3690356" y="2013270"/>
            <a:ext cx="6079327" cy="400110"/>
          </a:xfrm>
          <a:prstGeom prst="rect">
            <a:avLst/>
          </a:prstGeom>
          <a:noFill/>
        </p:spPr>
        <p:txBody>
          <a:bodyPr wrap="square" rtlCol="0">
            <a:spAutoFit/>
          </a:bodyPr>
          <a:lstStyle/>
          <a:p>
            <a:r>
              <a:rPr lang="en-US" sz="2000"/>
              <a:t>Diversified, cost-efficient and professionally managed</a:t>
            </a:r>
          </a:p>
        </p:txBody>
      </p:sp>
      <p:sp>
        <p:nvSpPr>
          <p:cNvPr id="35" name="TextBox 34">
            <a:extLst>
              <a:ext uri="{FF2B5EF4-FFF2-40B4-BE49-F238E27FC236}">
                <a16:creationId xmlns:a16="http://schemas.microsoft.com/office/drawing/2014/main" id="{C7090F09-0C29-9867-6787-BA0C4FDC66D5}"/>
              </a:ext>
            </a:extLst>
          </p:cNvPr>
          <p:cNvSpPr txBox="1"/>
          <p:nvPr/>
        </p:nvSpPr>
        <p:spPr>
          <a:xfrm>
            <a:off x="3690357" y="3125214"/>
            <a:ext cx="6079326" cy="400110"/>
          </a:xfrm>
          <a:prstGeom prst="rect">
            <a:avLst/>
          </a:prstGeom>
          <a:noFill/>
        </p:spPr>
        <p:txBody>
          <a:bodyPr wrap="square" rtlCol="0">
            <a:spAutoFit/>
          </a:bodyPr>
          <a:lstStyle/>
          <a:p>
            <a:r>
              <a:rPr lang="en-US" sz="2000"/>
              <a:t>Available for all account types including your TFSA</a:t>
            </a:r>
          </a:p>
        </p:txBody>
      </p:sp>
      <p:sp>
        <p:nvSpPr>
          <p:cNvPr id="36" name="TextBox 35">
            <a:extLst>
              <a:ext uri="{FF2B5EF4-FFF2-40B4-BE49-F238E27FC236}">
                <a16:creationId xmlns:a16="http://schemas.microsoft.com/office/drawing/2014/main" id="{C2F83A54-6F32-D5C9-BA99-7ECA64428159}"/>
              </a:ext>
            </a:extLst>
          </p:cNvPr>
          <p:cNvSpPr txBox="1"/>
          <p:nvPr/>
        </p:nvSpPr>
        <p:spPr>
          <a:xfrm>
            <a:off x="3690357" y="4161208"/>
            <a:ext cx="6079327" cy="1015663"/>
          </a:xfrm>
          <a:prstGeom prst="rect">
            <a:avLst/>
          </a:prstGeom>
          <a:noFill/>
        </p:spPr>
        <p:txBody>
          <a:bodyPr wrap="square" rtlCol="0">
            <a:spAutoFit/>
          </a:bodyPr>
          <a:lstStyle/>
          <a:p>
            <a:r>
              <a:rPr lang="en-US" sz="2000"/>
              <a:t>Your money is grouped with people who have similar goals and can be invested in stocks, ETFs, bonds, cash or other mutual funds</a:t>
            </a:r>
            <a:endParaRPr lang="en-CA" sz="1400">
              <a:cs typeface="Arial" panose="020B0604020202020204" pitchFamily="34" charset="0"/>
            </a:endParaRPr>
          </a:p>
        </p:txBody>
      </p:sp>
      <p:grpSp>
        <p:nvGrpSpPr>
          <p:cNvPr id="11" name="Group 10">
            <a:extLst>
              <a:ext uri="{FF2B5EF4-FFF2-40B4-BE49-F238E27FC236}">
                <a16:creationId xmlns:a16="http://schemas.microsoft.com/office/drawing/2014/main" id="{EFED4B59-B73D-01B1-B372-DBDA219DF7E6}"/>
              </a:ext>
            </a:extLst>
          </p:cNvPr>
          <p:cNvGrpSpPr/>
          <p:nvPr/>
        </p:nvGrpSpPr>
        <p:grpSpPr>
          <a:xfrm>
            <a:off x="3002088" y="2013270"/>
            <a:ext cx="471044" cy="471044"/>
            <a:chOff x="5351612" y="2663758"/>
            <a:chExt cx="1446681" cy="1446681"/>
          </a:xfrm>
        </p:grpSpPr>
        <p:pic>
          <p:nvPicPr>
            <p:cNvPr id="8" name="Graphic 7" descr="Checkmark with solid fill">
              <a:extLst>
                <a:ext uri="{FF2B5EF4-FFF2-40B4-BE49-F238E27FC236}">
                  <a16:creationId xmlns:a16="http://schemas.microsoft.com/office/drawing/2014/main" id="{85978E96-C492-DD34-8454-49BDE2C7D1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1"/>
              <a:ext cx="914400" cy="914400"/>
            </a:xfrm>
            <a:prstGeom prst="rect">
              <a:avLst/>
            </a:prstGeom>
          </p:spPr>
        </p:pic>
        <p:sp>
          <p:nvSpPr>
            <p:cNvPr id="10" name="Oval 9">
              <a:extLst>
                <a:ext uri="{FF2B5EF4-FFF2-40B4-BE49-F238E27FC236}">
                  <a16:creationId xmlns:a16="http://schemas.microsoft.com/office/drawing/2014/main" id="{40DBC1BF-4C33-C8AE-DA67-425EA6AF6C56}"/>
                </a:ext>
              </a:extLst>
            </p:cNvPr>
            <p:cNvSpPr/>
            <p:nvPr/>
          </p:nvSpPr>
          <p:spPr>
            <a:xfrm>
              <a:off x="5351612" y="2663758"/>
              <a:ext cx="1446681" cy="1446681"/>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a:extLst>
              <a:ext uri="{FF2B5EF4-FFF2-40B4-BE49-F238E27FC236}">
                <a16:creationId xmlns:a16="http://schemas.microsoft.com/office/drawing/2014/main" id="{7E235999-A3AE-A3A0-4877-A284E32F360D}"/>
              </a:ext>
            </a:extLst>
          </p:cNvPr>
          <p:cNvGrpSpPr/>
          <p:nvPr/>
        </p:nvGrpSpPr>
        <p:grpSpPr>
          <a:xfrm>
            <a:off x="3002088" y="3125214"/>
            <a:ext cx="471044" cy="471044"/>
            <a:chOff x="5351612" y="2663758"/>
            <a:chExt cx="1446681" cy="1446681"/>
          </a:xfrm>
        </p:grpSpPr>
        <p:pic>
          <p:nvPicPr>
            <p:cNvPr id="13" name="Graphic 12" descr="Checkmark with solid fill">
              <a:extLst>
                <a:ext uri="{FF2B5EF4-FFF2-40B4-BE49-F238E27FC236}">
                  <a16:creationId xmlns:a16="http://schemas.microsoft.com/office/drawing/2014/main" id="{C12DEFA5-A744-232E-9A9A-2F325FD2A5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1"/>
              <a:ext cx="914400" cy="914400"/>
            </a:xfrm>
            <a:prstGeom prst="rect">
              <a:avLst/>
            </a:prstGeom>
          </p:spPr>
        </p:pic>
        <p:sp>
          <p:nvSpPr>
            <p:cNvPr id="14" name="Oval 13">
              <a:extLst>
                <a:ext uri="{FF2B5EF4-FFF2-40B4-BE49-F238E27FC236}">
                  <a16:creationId xmlns:a16="http://schemas.microsoft.com/office/drawing/2014/main" id="{410EFD05-36F0-622C-B6FD-DD6C0717EF8E}"/>
                </a:ext>
              </a:extLst>
            </p:cNvPr>
            <p:cNvSpPr/>
            <p:nvPr/>
          </p:nvSpPr>
          <p:spPr>
            <a:xfrm>
              <a:off x="5351612" y="2663758"/>
              <a:ext cx="1446681" cy="1446681"/>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1894F89B-2451-BDE6-2D0D-B6637AD19C63}"/>
              </a:ext>
            </a:extLst>
          </p:cNvPr>
          <p:cNvGrpSpPr/>
          <p:nvPr/>
        </p:nvGrpSpPr>
        <p:grpSpPr>
          <a:xfrm>
            <a:off x="3002088" y="4257121"/>
            <a:ext cx="471044" cy="471044"/>
            <a:chOff x="5351612" y="2663758"/>
            <a:chExt cx="1446681" cy="1446681"/>
          </a:xfrm>
        </p:grpSpPr>
        <p:pic>
          <p:nvPicPr>
            <p:cNvPr id="16" name="Graphic 15" descr="Checkmark with solid fill">
              <a:extLst>
                <a:ext uri="{FF2B5EF4-FFF2-40B4-BE49-F238E27FC236}">
                  <a16:creationId xmlns:a16="http://schemas.microsoft.com/office/drawing/2014/main" id="{D116FC27-9A05-795D-4F8A-10145ACA56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1"/>
              <a:ext cx="914400" cy="914400"/>
            </a:xfrm>
            <a:prstGeom prst="rect">
              <a:avLst/>
            </a:prstGeom>
          </p:spPr>
        </p:pic>
        <p:sp>
          <p:nvSpPr>
            <p:cNvPr id="17" name="Oval 16">
              <a:extLst>
                <a:ext uri="{FF2B5EF4-FFF2-40B4-BE49-F238E27FC236}">
                  <a16:creationId xmlns:a16="http://schemas.microsoft.com/office/drawing/2014/main" id="{1866FE00-DB95-2D68-5922-C534CEAD1B01}"/>
                </a:ext>
              </a:extLst>
            </p:cNvPr>
            <p:cNvSpPr/>
            <p:nvPr/>
          </p:nvSpPr>
          <p:spPr>
            <a:xfrm>
              <a:off x="5351612" y="2663758"/>
              <a:ext cx="1446681" cy="1446681"/>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0788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C77D9-71DF-1218-BD5C-6460D11A4993}"/>
              </a:ext>
            </a:extLst>
          </p:cNvPr>
          <p:cNvSpPr>
            <a:spLocks noGrp="1"/>
          </p:cNvSpPr>
          <p:nvPr>
            <p:ph type="ctrTitle"/>
          </p:nvPr>
        </p:nvSpPr>
        <p:spPr/>
        <p:txBody>
          <a:bodyPr/>
          <a:lstStyle/>
          <a:p>
            <a:r>
              <a:rPr lang="en-US"/>
              <a:t>Exchange Traded Funds (ETFs) Overview</a:t>
            </a:r>
            <a:endParaRPr lang="en-CA"/>
          </a:p>
        </p:txBody>
      </p:sp>
      <p:graphicFrame>
        <p:nvGraphicFramePr>
          <p:cNvPr id="6" name="Object 5" hidden="1">
            <a:extLst>
              <a:ext uri="{FF2B5EF4-FFF2-40B4-BE49-F238E27FC236}">
                <a16:creationId xmlns:a16="http://schemas.microsoft.com/office/drawing/2014/main" id="{5251F63B-85DE-49FD-AD37-112B52669F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251F63B-85DE-49FD-AD37-112B52669F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78645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7E97DF2-E1BE-4DE0-B8C2-7FD0BCC18E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31" imgH="232" progId="TCLayout.ActiveDocument.1">
                  <p:embed/>
                </p:oleObj>
              </mc:Choice>
              <mc:Fallback>
                <p:oleObj name="think-cell Slide" r:id="rId5" imgW="231" imgH="232" progId="TCLayout.ActiveDocument.1">
                  <p:embed/>
                  <p:pic>
                    <p:nvPicPr>
                      <p:cNvPr id="7" name="Object 6" hidden="1">
                        <a:extLst>
                          <a:ext uri="{FF2B5EF4-FFF2-40B4-BE49-F238E27FC236}">
                            <a16:creationId xmlns:a16="http://schemas.microsoft.com/office/drawing/2014/main" id="{07E97DF2-E1BE-4DE0-B8C2-7FD0BCC18E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1774962-3948-2EEE-3744-B3B99D1233EB}"/>
              </a:ext>
            </a:extLst>
          </p:cNvPr>
          <p:cNvSpPr>
            <a:spLocks noGrp="1"/>
          </p:cNvSpPr>
          <p:nvPr>
            <p:ph type="title"/>
          </p:nvPr>
        </p:nvSpPr>
        <p:spPr/>
        <p:txBody>
          <a:bodyPr/>
          <a:lstStyle/>
          <a:p>
            <a:r>
              <a:rPr lang="en-CA"/>
              <a:t>Exchange Traded Funds (ETFs)</a:t>
            </a:r>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13</a:t>
            </a:fld>
            <a:endParaRPr lang="en-US">
              <a:solidFill>
                <a:prstClr val="black"/>
              </a:solidFill>
            </a:endParaRPr>
          </a:p>
        </p:txBody>
      </p:sp>
      <p:sp>
        <p:nvSpPr>
          <p:cNvPr id="29" name="TextBox 28">
            <a:extLst>
              <a:ext uri="{FF2B5EF4-FFF2-40B4-BE49-F238E27FC236}">
                <a16:creationId xmlns:a16="http://schemas.microsoft.com/office/drawing/2014/main" id="{F9B0D210-A764-2A8E-FF74-62771B31FFFF}"/>
              </a:ext>
            </a:extLst>
          </p:cNvPr>
          <p:cNvSpPr txBox="1"/>
          <p:nvPr/>
        </p:nvSpPr>
        <p:spPr bwMode="auto">
          <a:xfrm>
            <a:off x="720969" y="1168508"/>
            <a:ext cx="11037893" cy="791114"/>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pPr>
              <a:lnSpc>
                <a:spcPct val="120000"/>
              </a:lnSpc>
            </a:pPr>
            <a:r>
              <a:rPr lang="en-US" sz="2000">
                <a:solidFill>
                  <a:schemeClr val="accent2"/>
                </a:solidFill>
              </a:rPr>
              <a:t>An Exchange Traded Fund (ETF) is an open-ended fund that is listed and traded on a stock exchange which can be bought or sold directly during trading hours, much like a stock.</a:t>
            </a:r>
          </a:p>
        </p:txBody>
      </p:sp>
      <p:sp>
        <p:nvSpPr>
          <p:cNvPr id="3" name="TextBox 2">
            <a:extLst>
              <a:ext uri="{FF2B5EF4-FFF2-40B4-BE49-F238E27FC236}">
                <a16:creationId xmlns:a16="http://schemas.microsoft.com/office/drawing/2014/main" id="{24AD3F49-9234-DFC7-7271-5747517FE3DB}"/>
              </a:ext>
            </a:extLst>
          </p:cNvPr>
          <p:cNvSpPr txBox="1"/>
          <p:nvPr/>
        </p:nvSpPr>
        <p:spPr bwMode="auto">
          <a:xfrm>
            <a:off x="720970" y="2754401"/>
            <a:ext cx="5375030" cy="1872307"/>
          </a:xfrm>
          <a:prstGeom prst="rect">
            <a:avLst/>
          </a:prstGeom>
          <a:noFill/>
          <a:ln>
            <a:noFill/>
          </a:ln>
          <a:extLst>
            <a:ext uri="{FAA26D3D-D897-4be2-8F04-BA451C77F1D7}">
              <ma14:placeholderFlag xmlns:ma14="http://schemas.microsoft.com/office/mac/drawingml/2011/main" xmlns="" val="1"/>
            </a:ext>
          </a:extLst>
        </p:spPr>
        <p:txBody>
          <a:bodyPr wrap="square" lIns="91440" tIns="45720" rIns="91440" bIns="45720" anchor="t">
            <a:spAutoFit/>
          </a:bodyPr>
          <a:lstStyle/>
          <a:p>
            <a:pPr marL="285750" indent="-285750">
              <a:lnSpc>
                <a:spcPct val="120000"/>
              </a:lnSpc>
              <a:spcAft>
                <a:spcPts val="1200"/>
              </a:spcAft>
              <a:buFont typeface="Arial" panose="020B0604020202020204" pitchFamily="34" charset="0"/>
              <a:buChar char="•"/>
            </a:pPr>
            <a:r>
              <a:rPr lang="en-US"/>
              <a:t>The asset mix of an ETF generally aims to track the performance of an index or asset class. </a:t>
            </a:r>
          </a:p>
          <a:p>
            <a:pPr marL="285750" indent="-285750">
              <a:lnSpc>
                <a:spcPct val="120000"/>
              </a:lnSpc>
              <a:spcAft>
                <a:spcPts val="1200"/>
              </a:spcAft>
              <a:buFont typeface="Arial" panose="020B0604020202020204" pitchFamily="34" charset="0"/>
              <a:buChar char="•"/>
            </a:pPr>
            <a:r>
              <a:rPr lang="en-US"/>
              <a:t>There are different types of ETFs available in the marketplace and can be broadly classified into equity, bond, and commodity ETFs.</a:t>
            </a:r>
          </a:p>
        </p:txBody>
      </p:sp>
      <p:pic>
        <p:nvPicPr>
          <p:cNvPr id="11" name="Picture 10" descr="No image&#10;&#10;Description automatically generated with medium confidence">
            <a:extLst>
              <a:ext uri="{FF2B5EF4-FFF2-40B4-BE49-F238E27FC236}">
                <a16:creationId xmlns:a16="http://schemas.microsoft.com/office/drawing/2014/main" id="{2A915946-2A9A-AB22-0874-9EC2F7D4BBB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ltGray">
          <a:xfrm>
            <a:off x="6624563" y="2735322"/>
            <a:ext cx="5134299" cy="1891386"/>
          </a:xfrm>
          <a:prstGeom prst="rect">
            <a:avLst/>
          </a:prstGeom>
        </p:spPr>
      </p:pic>
      <p:sp>
        <p:nvSpPr>
          <p:cNvPr id="10" name="TextBox 9">
            <a:extLst>
              <a:ext uri="{FF2B5EF4-FFF2-40B4-BE49-F238E27FC236}">
                <a16:creationId xmlns:a16="http://schemas.microsoft.com/office/drawing/2014/main" id="{310CD01E-64DF-8D40-3515-CCB9E60B031E}"/>
              </a:ext>
            </a:extLst>
          </p:cNvPr>
          <p:cNvSpPr txBox="1"/>
          <p:nvPr/>
        </p:nvSpPr>
        <p:spPr>
          <a:xfrm>
            <a:off x="6944587" y="3100792"/>
            <a:ext cx="4571288" cy="1053622"/>
          </a:xfrm>
          <a:prstGeom prst="rect">
            <a:avLst/>
          </a:prstGeom>
          <a:noFill/>
        </p:spPr>
        <p:txBody>
          <a:bodyPr wrap="square">
            <a:spAutoFit/>
          </a:bodyPr>
          <a:lstStyle/>
          <a:p>
            <a:pPr>
              <a:lnSpc>
                <a:spcPct val="120000"/>
              </a:lnSpc>
              <a:spcAft>
                <a:spcPts val="1200"/>
              </a:spcAft>
            </a:pPr>
            <a:r>
              <a:rPr lang="en-US">
                <a:solidFill>
                  <a:schemeClr val="bg1"/>
                </a:solidFill>
              </a:rPr>
              <a:t>An ETF is a basket of securities which may consist of stocks, bonds, or other assets such as commodities. </a:t>
            </a:r>
          </a:p>
        </p:txBody>
      </p:sp>
    </p:spTree>
    <p:extLst>
      <p:ext uri="{BB962C8B-B14F-4D97-AF65-F5344CB8AC3E}">
        <p14:creationId xmlns:p14="http://schemas.microsoft.com/office/powerpoint/2010/main" val="2703598490"/>
      </p:ext>
    </p:extLst>
  </p:cSld>
  <p:clrMapOvr>
    <a:masterClrMapping/>
  </p:clrMapOvr>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7E97DF2-E1BE-4DE0-B8C2-7FD0BCC18E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31" imgH="232" progId="TCLayout.ActiveDocument.1">
                  <p:embed/>
                </p:oleObj>
              </mc:Choice>
              <mc:Fallback>
                <p:oleObj name="think-cell Slide" r:id="rId5" imgW="231" imgH="232" progId="TCLayout.ActiveDocument.1">
                  <p:embed/>
                  <p:pic>
                    <p:nvPicPr>
                      <p:cNvPr id="7" name="Object 6" hidden="1">
                        <a:extLst>
                          <a:ext uri="{FF2B5EF4-FFF2-40B4-BE49-F238E27FC236}">
                            <a16:creationId xmlns:a16="http://schemas.microsoft.com/office/drawing/2014/main" id="{07E97DF2-E1BE-4DE0-B8C2-7FD0BCC18E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1774962-3948-2EEE-3744-B3B99D1233EB}"/>
              </a:ext>
            </a:extLst>
          </p:cNvPr>
          <p:cNvSpPr>
            <a:spLocks noGrp="1"/>
          </p:cNvSpPr>
          <p:nvPr>
            <p:ph type="title"/>
          </p:nvPr>
        </p:nvSpPr>
        <p:spPr>
          <a:xfrm>
            <a:off x="720970" y="211749"/>
            <a:ext cx="10515600" cy="467310"/>
          </a:xfrm>
        </p:spPr>
        <p:txBody>
          <a:bodyPr/>
          <a:lstStyle/>
          <a:p>
            <a:r>
              <a:rPr lang="en-CA"/>
              <a:t>Benefits of ETFs</a:t>
            </a:r>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14</a:t>
            </a:fld>
            <a:endParaRPr lang="en-US">
              <a:solidFill>
                <a:prstClr val="black"/>
              </a:solidFill>
            </a:endParaRPr>
          </a:p>
        </p:txBody>
      </p:sp>
      <p:pic>
        <p:nvPicPr>
          <p:cNvPr id="27" name="Picture 26" descr="A diagram of benefits&#10;&#10;AI-generated content may be incorrect.">
            <a:extLst>
              <a:ext uri="{FF2B5EF4-FFF2-40B4-BE49-F238E27FC236}">
                <a16:creationId xmlns:a16="http://schemas.microsoft.com/office/drawing/2014/main" id="{3776D2FA-47F9-6008-7A39-C7A5E510D7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504" y="986075"/>
            <a:ext cx="4232987" cy="5046269"/>
          </a:xfrm>
          <a:prstGeom prst="rect">
            <a:avLst/>
          </a:prstGeom>
        </p:spPr>
      </p:pic>
      <p:sp>
        <p:nvSpPr>
          <p:cNvPr id="30" name="TextBox 29">
            <a:extLst>
              <a:ext uri="{FF2B5EF4-FFF2-40B4-BE49-F238E27FC236}">
                <a16:creationId xmlns:a16="http://schemas.microsoft.com/office/drawing/2014/main" id="{B62F4BCF-69A9-F4F4-ACB5-D061653FA5B4}"/>
              </a:ext>
            </a:extLst>
          </p:cNvPr>
          <p:cNvSpPr txBox="1"/>
          <p:nvPr/>
        </p:nvSpPr>
        <p:spPr bwMode="auto">
          <a:xfrm>
            <a:off x="5392275" y="1692694"/>
            <a:ext cx="6350546" cy="4339650"/>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b="1"/>
              <a:t>Lower cost – </a:t>
            </a:r>
            <a:r>
              <a:rPr lang="en-US"/>
              <a:t>ETFs tend to charge lower management fees and expenses than many other diversified investment options. </a:t>
            </a:r>
            <a:br>
              <a:rPr lang="en-US"/>
            </a:br>
            <a:endParaRPr lang="en-US"/>
          </a:p>
          <a:p>
            <a:r>
              <a:rPr lang="en-US" b="1"/>
              <a:t>Portfolio Transparency – </a:t>
            </a:r>
            <a:r>
              <a:rPr lang="en-US"/>
              <a:t>An investor can view the current trading price of an ETF at any time during the course of a regular trading day.</a:t>
            </a:r>
            <a:br>
              <a:rPr lang="en-US"/>
            </a:br>
            <a:endParaRPr lang="en-US"/>
          </a:p>
          <a:p>
            <a:r>
              <a:rPr lang="en-US" b="1"/>
              <a:t>Liquidity &amp; Flexibility – </a:t>
            </a:r>
            <a:r>
              <a:rPr lang="en-US"/>
              <a:t>Unlike other investments, ETFs enable investors to buy and sell at any point while the markets are open.</a:t>
            </a:r>
            <a:br>
              <a:rPr lang="en-US"/>
            </a:br>
            <a:endParaRPr lang="en-US"/>
          </a:p>
          <a:p>
            <a:r>
              <a:rPr lang="en-US" b="1"/>
              <a:t>Diversification – </a:t>
            </a:r>
            <a:r>
              <a:rPr lang="en-US"/>
              <a:t>ETFs aim to incorporate all, or a representative sample of the securities that make up an index, regardless of the number of securities involved.</a:t>
            </a:r>
          </a:p>
          <a:p>
            <a:endParaRPr lang="en-US" sz="2000"/>
          </a:p>
        </p:txBody>
      </p:sp>
    </p:spTree>
    <p:extLst>
      <p:ext uri="{BB962C8B-B14F-4D97-AF65-F5344CB8AC3E}">
        <p14:creationId xmlns:p14="http://schemas.microsoft.com/office/powerpoint/2010/main" val="3257468361"/>
      </p:ext>
    </p:extLst>
  </p:cSld>
  <p:clrMapOvr>
    <a:masterClrMapping/>
  </p:clrMapOvr>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7E97DF2-E1BE-4DE0-B8C2-7FD0BCC18E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Object 6" hidden="1">
                        <a:extLst>
                          <a:ext uri="{FF2B5EF4-FFF2-40B4-BE49-F238E27FC236}">
                            <a16:creationId xmlns:a16="http://schemas.microsoft.com/office/drawing/2014/main" id="{07E97DF2-E1BE-4DE0-B8C2-7FD0BCC18E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9166E2F-82F8-6FAB-7504-F928B9AD89DD}"/>
              </a:ext>
            </a:extLst>
          </p:cNvPr>
          <p:cNvSpPr>
            <a:spLocks noGrp="1"/>
          </p:cNvSpPr>
          <p:nvPr>
            <p:ph type="title"/>
          </p:nvPr>
        </p:nvSpPr>
        <p:spPr/>
        <p:txBody>
          <a:bodyPr/>
          <a:lstStyle/>
          <a:p>
            <a:r>
              <a:rPr lang="en-CA"/>
              <a:t>Types of ETFs</a:t>
            </a:r>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15</a:t>
            </a:fld>
            <a:endParaRPr lang="en-US">
              <a:solidFill>
                <a:prstClr val="black"/>
              </a:solidFill>
            </a:endParaRPr>
          </a:p>
        </p:txBody>
      </p:sp>
      <p:sp>
        <p:nvSpPr>
          <p:cNvPr id="6" name="TextBox 5">
            <a:extLst>
              <a:ext uri="{FF2B5EF4-FFF2-40B4-BE49-F238E27FC236}">
                <a16:creationId xmlns:a16="http://schemas.microsoft.com/office/drawing/2014/main" id="{4E6A2178-39A5-44AD-BF18-7378B7648E24}"/>
              </a:ext>
            </a:extLst>
          </p:cNvPr>
          <p:cNvSpPr txBox="1"/>
          <p:nvPr/>
        </p:nvSpPr>
        <p:spPr>
          <a:xfrm>
            <a:off x="5978770" y="5986684"/>
            <a:ext cx="6025423" cy="185613"/>
          </a:xfrm>
          <a:prstGeom prst="rect">
            <a:avLst/>
          </a:prstGeom>
          <a:noFill/>
        </p:spPr>
        <p:txBody>
          <a:bodyPr wrap="square" lIns="0" tIns="0" rIns="0" bIns="0" rtlCol="0" anchor="t">
            <a:noAutofit/>
          </a:bodyPr>
          <a:lstStyle/>
          <a:p>
            <a:pPr>
              <a:spcBef>
                <a:spcPts val="1000"/>
              </a:spcBef>
            </a:pPr>
            <a:r>
              <a:rPr lang="en-CA" sz="1000">
                <a:latin typeface="+mj-lt"/>
                <a:cs typeface="Arial"/>
              </a:rPr>
              <a:t>Source: BMO ETFs and Build Wealth Canada, For Illustrative purposes only.</a:t>
            </a:r>
            <a:endParaRPr lang="en-US" sz="2400">
              <a:latin typeface="+mj-lt"/>
            </a:endParaRPr>
          </a:p>
        </p:txBody>
      </p:sp>
      <p:pic>
        <p:nvPicPr>
          <p:cNvPr id="3" name="Picture 2">
            <a:extLst>
              <a:ext uri="{FF2B5EF4-FFF2-40B4-BE49-F238E27FC236}">
                <a16:creationId xmlns:a16="http://schemas.microsoft.com/office/drawing/2014/main" id="{039D4AD7-4DA6-4CAC-80B4-6601ED557083}"/>
              </a:ext>
            </a:extLst>
          </p:cNvPr>
          <p:cNvPicPr>
            <a:picLocks noChangeAspect="1"/>
          </p:cNvPicPr>
          <p:nvPr/>
        </p:nvPicPr>
        <p:blipFill rotWithShape="1">
          <a:blip r:embed="rId6"/>
          <a:srcRect l="3904" t="4809" r="2144" b="7359"/>
          <a:stretch/>
        </p:blipFill>
        <p:spPr>
          <a:xfrm>
            <a:off x="5978770" y="1223004"/>
            <a:ext cx="5747955" cy="4411992"/>
          </a:xfrm>
          <a:prstGeom prst="rect">
            <a:avLst/>
          </a:prstGeom>
        </p:spPr>
      </p:pic>
      <p:sp>
        <p:nvSpPr>
          <p:cNvPr id="14" name="TextBox 13">
            <a:extLst>
              <a:ext uri="{FF2B5EF4-FFF2-40B4-BE49-F238E27FC236}">
                <a16:creationId xmlns:a16="http://schemas.microsoft.com/office/drawing/2014/main" id="{2156D07B-0F2C-92D8-BA6C-EE7D0F7F3885}"/>
              </a:ext>
            </a:extLst>
          </p:cNvPr>
          <p:cNvSpPr txBox="1"/>
          <p:nvPr/>
        </p:nvSpPr>
        <p:spPr bwMode="auto">
          <a:xfrm>
            <a:off x="720970" y="1566108"/>
            <a:ext cx="4259724" cy="3970318"/>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pPr algn="l"/>
            <a:r>
              <a:rPr lang="en-US" b="0" i="0">
                <a:solidFill>
                  <a:srgbClr val="00263A"/>
                </a:solidFill>
                <a:effectLst/>
                <a:latin typeface="+mj-lt"/>
              </a:rPr>
              <a:t>The types of ETFs can be broken down into primary categories, beginning with the main investment asset classes, then by investment style, sector, strategy or regional exposure.</a:t>
            </a:r>
          </a:p>
          <a:p>
            <a:pPr algn="l"/>
            <a:endParaRPr lang="en-US" b="0" i="0">
              <a:solidFill>
                <a:srgbClr val="00263A"/>
              </a:solidFill>
              <a:effectLst/>
              <a:latin typeface="+mj-lt"/>
            </a:endParaRPr>
          </a:p>
          <a:p>
            <a:pPr algn="l"/>
            <a:r>
              <a:rPr lang="en-US" b="0" i="0">
                <a:solidFill>
                  <a:srgbClr val="00263A"/>
                </a:solidFill>
                <a:effectLst/>
                <a:latin typeface="+mj-lt"/>
              </a:rPr>
              <a:t>For example, asset classes include stocks, bonds, commodities and currencies. </a:t>
            </a:r>
          </a:p>
          <a:p>
            <a:pPr algn="l"/>
            <a:endParaRPr lang="en-US">
              <a:solidFill>
                <a:srgbClr val="00263A"/>
              </a:solidFill>
              <a:latin typeface="+mj-lt"/>
            </a:endParaRPr>
          </a:p>
          <a:p>
            <a:pPr algn="l"/>
            <a:r>
              <a:rPr lang="en-US" b="0" i="0">
                <a:solidFill>
                  <a:srgbClr val="00263A"/>
                </a:solidFill>
                <a:effectLst/>
                <a:latin typeface="+mj-lt"/>
              </a:rPr>
              <a:t>There are also ETFs that invest in multiple assets, ETFs that use alternative strategies like futures or options and ETFs with a focus on sustainability. </a:t>
            </a:r>
          </a:p>
          <a:p>
            <a:pPr algn="l"/>
            <a:endParaRPr lang="en-US" b="0" i="0">
              <a:solidFill>
                <a:srgbClr val="00263A"/>
              </a:solidFill>
              <a:effectLst/>
              <a:latin typeface="+mj-lt"/>
            </a:endParaRPr>
          </a:p>
        </p:txBody>
      </p:sp>
    </p:spTree>
    <p:extLst>
      <p:ext uri="{BB962C8B-B14F-4D97-AF65-F5344CB8AC3E}">
        <p14:creationId xmlns:p14="http://schemas.microsoft.com/office/powerpoint/2010/main" val="213993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59B6-6C29-0FF9-AEF6-1493F1A71B8E}"/>
              </a:ext>
            </a:extLst>
          </p:cNvPr>
          <p:cNvSpPr>
            <a:spLocks noGrp="1"/>
          </p:cNvSpPr>
          <p:nvPr>
            <p:ph type="title"/>
          </p:nvPr>
        </p:nvSpPr>
        <p:spPr/>
        <p:txBody>
          <a:bodyPr/>
          <a:lstStyle/>
          <a:p>
            <a:r>
              <a:rPr lang="en-CA"/>
              <a:t>Evaluating ETFs for your Portfolio</a:t>
            </a:r>
          </a:p>
        </p:txBody>
      </p:sp>
      <p:sp>
        <p:nvSpPr>
          <p:cNvPr id="3" name="Slide Number Placeholder 2">
            <a:extLst>
              <a:ext uri="{FF2B5EF4-FFF2-40B4-BE49-F238E27FC236}">
                <a16:creationId xmlns:a16="http://schemas.microsoft.com/office/drawing/2014/main" id="{7DD9A0E2-64DD-4D9D-5E8B-DC0BD1176E6E}"/>
              </a:ext>
            </a:extLst>
          </p:cNvPr>
          <p:cNvSpPr>
            <a:spLocks noGrp="1"/>
          </p:cNvSpPr>
          <p:nvPr>
            <p:ph type="sldNum" sz="quarter" idx="12"/>
          </p:nvPr>
        </p:nvSpPr>
        <p:spPr/>
        <p:txBody>
          <a:bodyPr/>
          <a:lstStyle/>
          <a:p>
            <a:pPr>
              <a:defRPr/>
            </a:pPr>
            <a:fld id="{A8C2AA5B-A104-014F-B9FD-226CAFC3787C}" type="slidenum">
              <a:rPr lang="en-US" smtClean="0"/>
              <a:pPr>
                <a:defRPr/>
              </a:pPr>
              <a:t>16</a:t>
            </a:fld>
            <a:endParaRPr lang="en-US"/>
          </a:p>
        </p:txBody>
      </p:sp>
      <p:sp>
        <p:nvSpPr>
          <p:cNvPr id="4" name="Content Placeholder 3">
            <a:extLst>
              <a:ext uri="{FF2B5EF4-FFF2-40B4-BE49-F238E27FC236}">
                <a16:creationId xmlns:a16="http://schemas.microsoft.com/office/drawing/2014/main" id="{5EDA82ED-DF7B-94CA-E2A8-C9E17DD9DD5C}"/>
              </a:ext>
            </a:extLst>
          </p:cNvPr>
          <p:cNvSpPr>
            <a:spLocks noGrp="1"/>
          </p:cNvSpPr>
          <p:nvPr>
            <p:ph idx="4294967295"/>
          </p:nvPr>
        </p:nvSpPr>
        <p:spPr>
          <a:xfrm>
            <a:off x="720969" y="982087"/>
            <a:ext cx="11111639" cy="1335088"/>
          </a:xfrm>
          <a:prstGeom prst="rect">
            <a:avLst/>
          </a:prstGeom>
        </p:spPr>
        <p:txBody>
          <a:bodyPr/>
          <a:lstStyle/>
          <a:p>
            <a:pPr marL="0" indent="0">
              <a:lnSpc>
                <a:spcPct val="110000"/>
              </a:lnSpc>
              <a:buNone/>
            </a:pPr>
            <a:r>
              <a:rPr lang="en-US" sz="2000" b="0">
                <a:solidFill>
                  <a:schemeClr val="accent2"/>
                </a:solidFill>
              </a:rPr>
              <a:t>The Canadian ETF market has expanded significantly. With hundreds of Canadian listed ETFs currently available, it has become increasingly important for investors to understand how to evaluate ETFs.</a:t>
            </a:r>
            <a:endParaRPr lang="en-CA" sz="2000" b="0">
              <a:solidFill>
                <a:schemeClr val="accent2"/>
              </a:solidFill>
            </a:endParaRPr>
          </a:p>
        </p:txBody>
      </p:sp>
      <p:sp>
        <p:nvSpPr>
          <p:cNvPr id="5" name="Text Placeholder 20">
            <a:extLst>
              <a:ext uri="{FF2B5EF4-FFF2-40B4-BE49-F238E27FC236}">
                <a16:creationId xmlns:a16="http://schemas.microsoft.com/office/drawing/2014/main" id="{364B6269-BAAA-9DC2-CEDC-CF767F65D004}"/>
              </a:ext>
            </a:extLst>
          </p:cNvPr>
          <p:cNvSpPr txBox="1">
            <a:spLocks/>
          </p:cNvSpPr>
          <p:nvPr/>
        </p:nvSpPr>
        <p:spPr>
          <a:xfrm>
            <a:off x="6155554" y="1899030"/>
            <a:ext cx="533400" cy="530352"/>
          </a:xfrm>
          <a:prstGeom prst="rect">
            <a:avLst/>
          </a:prstGeom>
          <a:solidFill>
            <a:srgbClr val="0079C1"/>
          </a:solidFill>
        </p:spPr>
        <p:txBody>
          <a:bodyPr vert="horz" lIns="0" tIns="45720" rIns="0" bIns="4572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1800" b="1"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ysClr val="window" lastClr="FFFFFF"/>
              </a:solidFill>
              <a:effectLst/>
              <a:uLnTx/>
              <a:uFillTx/>
              <a:latin typeface="Dax Offc Pro" panose="020B0504030101020102" pitchFamily="34" charset="0"/>
            </a:endParaRPr>
          </a:p>
        </p:txBody>
      </p:sp>
      <p:sp>
        <p:nvSpPr>
          <p:cNvPr id="8" name="Text Placeholder 19">
            <a:extLst>
              <a:ext uri="{FF2B5EF4-FFF2-40B4-BE49-F238E27FC236}">
                <a16:creationId xmlns:a16="http://schemas.microsoft.com/office/drawing/2014/main" id="{3D6382EF-F9E0-7F6A-3798-80AF6F14FA3C}"/>
              </a:ext>
            </a:extLst>
          </p:cNvPr>
          <p:cNvSpPr txBox="1">
            <a:spLocks/>
          </p:cNvSpPr>
          <p:nvPr/>
        </p:nvSpPr>
        <p:spPr>
          <a:xfrm>
            <a:off x="833745" y="2380852"/>
            <a:ext cx="4993257" cy="1056736"/>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600"/>
              </a:spcBef>
              <a:buFont typeface="Arial" panose="020B0604020202020204" pitchFamily="34" charset="0"/>
              <a:buNone/>
              <a:defRPr sz="1200" b="0" i="0" kern="1200" cap="none" baseline="0">
                <a:solidFill>
                  <a:schemeClr val="tx2"/>
                </a:solidFill>
                <a:latin typeface="+mn-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solidFill>
                <a:srgbClr val="828282"/>
              </a:solidFill>
              <a:latin typeface="Dax Offc Pro" panose="020B0504030101020102" pitchFamily="34" charset="0"/>
            </a:endParaRPr>
          </a:p>
        </p:txBody>
      </p:sp>
      <p:sp>
        <p:nvSpPr>
          <p:cNvPr id="9" name="Text Placeholder 20">
            <a:extLst>
              <a:ext uri="{FF2B5EF4-FFF2-40B4-BE49-F238E27FC236}">
                <a16:creationId xmlns:a16="http://schemas.microsoft.com/office/drawing/2014/main" id="{E61A5F8E-5C20-C8C6-5DE3-327CE96CB080}"/>
              </a:ext>
            </a:extLst>
          </p:cNvPr>
          <p:cNvSpPr txBox="1">
            <a:spLocks/>
          </p:cNvSpPr>
          <p:nvPr/>
        </p:nvSpPr>
        <p:spPr>
          <a:xfrm>
            <a:off x="833746" y="1899030"/>
            <a:ext cx="533400" cy="530352"/>
          </a:xfrm>
          <a:prstGeom prst="rect">
            <a:avLst/>
          </a:prstGeom>
          <a:solidFill>
            <a:srgbClr val="0079C1"/>
          </a:solidFill>
        </p:spPr>
        <p:txBody>
          <a:bodyPr vert="horz" lIns="0" tIns="45720" rIns="0" bIns="4572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1800" b="1"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ysClr val="window" lastClr="FFFFFF"/>
              </a:solidFill>
              <a:effectLst/>
              <a:uLnTx/>
              <a:uFillTx/>
              <a:latin typeface="Dax Offc Pro" panose="020B0504030101020102" pitchFamily="34" charset="0"/>
            </a:endParaRPr>
          </a:p>
        </p:txBody>
      </p:sp>
      <p:sp>
        <p:nvSpPr>
          <p:cNvPr id="12" name="Text Placeholder 20">
            <a:extLst>
              <a:ext uri="{FF2B5EF4-FFF2-40B4-BE49-F238E27FC236}">
                <a16:creationId xmlns:a16="http://schemas.microsoft.com/office/drawing/2014/main" id="{B450E1A5-6318-A455-29D4-783D29D38BA4}"/>
              </a:ext>
            </a:extLst>
          </p:cNvPr>
          <p:cNvSpPr txBox="1">
            <a:spLocks/>
          </p:cNvSpPr>
          <p:nvPr/>
        </p:nvSpPr>
        <p:spPr>
          <a:xfrm>
            <a:off x="833746" y="4134605"/>
            <a:ext cx="533400" cy="530352"/>
          </a:xfrm>
          <a:prstGeom prst="rect">
            <a:avLst/>
          </a:prstGeom>
          <a:solidFill>
            <a:srgbClr val="0079C1"/>
          </a:solidFill>
        </p:spPr>
        <p:txBody>
          <a:bodyPr vert="horz" lIns="0" tIns="45720" rIns="0" bIns="4572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1800" b="1"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ysClr val="window" lastClr="FFFFFF"/>
              </a:solidFill>
              <a:effectLst/>
              <a:uLnTx/>
              <a:uFillTx/>
              <a:latin typeface="Dax Offc Pro" panose="020B0504030101020102" pitchFamily="34" charset="0"/>
            </a:endParaRPr>
          </a:p>
        </p:txBody>
      </p:sp>
      <p:sp>
        <p:nvSpPr>
          <p:cNvPr id="15" name="Text Placeholder 20">
            <a:extLst>
              <a:ext uri="{FF2B5EF4-FFF2-40B4-BE49-F238E27FC236}">
                <a16:creationId xmlns:a16="http://schemas.microsoft.com/office/drawing/2014/main" id="{C7E5E3C0-33C4-3D62-D989-FA00F56122D7}"/>
              </a:ext>
            </a:extLst>
          </p:cNvPr>
          <p:cNvSpPr txBox="1">
            <a:spLocks/>
          </p:cNvSpPr>
          <p:nvPr/>
        </p:nvSpPr>
        <p:spPr>
          <a:xfrm>
            <a:off x="6145076" y="4134605"/>
            <a:ext cx="533400" cy="530352"/>
          </a:xfrm>
          <a:prstGeom prst="rect">
            <a:avLst/>
          </a:prstGeom>
          <a:solidFill>
            <a:srgbClr val="0079C1"/>
          </a:solidFill>
        </p:spPr>
        <p:txBody>
          <a:bodyPr vert="horz" lIns="0" tIns="45720" rIns="0" bIns="4572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1800" b="1"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ysClr val="window" lastClr="FFFFFF"/>
              </a:solidFill>
              <a:effectLst/>
              <a:uLnTx/>
              <a:uFillTx/>
              <a:latin typeface="Dax Offc Pro" panose="020B0504030101020102" pitchFamily="34" charset="0"/>
            </a:endParaRPr>
          </a:p>
        </p:txBody>
      </p:sp>
      <p:pic>
        <p:nvPicPr>
          <p:cNvPr id="16" name="Picture 15">
            <a:extLst>
              <a:ext uri="{FF2B5EF4-FFF2-40B4-BE49-F238E27FC236}">
                <a16:creationId xmlns:a16="http://schemas.microsoft.com/office/drawing/2014/main" id="{EAC30024-9267-A7E6-7B08-E7379C015A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black">
          <a:xfrm>
            <a:off x="908422" y="4207757"/>
            <a:ext cx="384048" cy="384048"/>
          </a:xfrm>
          <a:prstGeom prst="rect">
            <a:avLst/>
          </a:prstGeom>
        </p:spPr>
      </p:pic>
      <p:pic>
        <p:nvPicPr>
          <p:cNvPr id="17" name="Picture 16">
            <a:extLst>
              <a:ext uri="{FF2B5EF4-FFF2-40B4-BE49-F238E27FC236}">
                <a16:creationId xmlns:a16="http://schemas.microsoft.com/office/drawing/2014/main" id="{0A85F984-E57A-8FE7-6106-B77F08EA04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black">
          <a:xfrm>
            <a:off x="6228896" y="4216901"/>
            <a:ext cx="365760" cy="365760"/>
          </a:xfrm>
          <a:prstGeom prst="rect">
            <a:avLst/>
          </a:prstGeom>
        </p:spPr>
      </p:pic>
      <p:pic>
        <p:nvPicPr>
          <p:cNvPr id="18" name="Picture 17">
            <a:extLst>
              <a:ext uri="{FF2B5EF4-FFF2-40B4-BE49-F238E27FC236}">
                <a16:creationId xmlns:a16="http://schemas.microsoft.com/office/drawing/2014/main" id="{71223A14-70EA-1FCD-CEBD-6C6B4714D4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black">
          <a:xfrm>
            <a:off x="909841" y="1973601"/>
            <a:ext cx="374904" cy="374904"/>
          </a:xfrm>
          <a:prstGeom prst="rect">
            <a:avLst/>
          </a:prstGeom>
          <a:ln w="3175">
            <a:noFill/>
          </a:ln>
        </p:spPr>
      </p:pic>
      <p:pic>
        <p:nvPicPr>
          <p:cNvPr id="22" name="Picture 21">
            <a:extLst>
              <a:ext uri="{FF2B5EF4-FFF2-40B4-BE49-F238E27FC236}">
                <a16:creationId xmlns:a16="http://schemas.microsoft.com/office/drawing/2014/main" id="{6549479B-B4F5-754B-ABE3-5AC5C40955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black">
          <a:xfrm>
            <a:off x="6216514" y="1958466"/>
            <a:ext cx="411480" cy="411480"/>
          </a:xfrm>
          <a:prstGeom prst="rect">
            <a:avLst/>
          </a:prstGeom>
          <a:ln w="3175">
            <a:noFill/>
          </a:ln>
        </p:spPr>
      </p:pic>
      <p:sp>
        <p:nvSpPr>
          <p:cNvPr id="6" name="Text Placeholder 18">
            <a:extLst>
              <a:ext uri="{FF2B5EF4-FFF2-40B4-BE49-F238E27FC236}">
                <a16:creationId xmlns:a16="http://schemas.microsoft.com/office/drawing/2014/main" id="{CC29EB7E-E07C-51AF-E56E-1C1128F0815F}"/>
              </a:ext>
            </a:extLst>
          </p:cNvPr>
          <p:cNvSpPr txBox="1">
            <a:spLocks/>
          </p:cNvSpPr>
          <p:nvPr/>
        </p:nvSpPr>
        <p:spPr>
          <a:xfrm>
            <a:off x="1479288" y="1899030"/>
            <a:ext cx="4347715" cy="481822"/>
          </a:xfrm>
          <a:prstGeom prst="rect">
            <a:avLst/>
          </a:prstGeom>
        </p:spPr>
        <p:txBody>
          <a:bodyPr vert="horz" lIns="91440" tIns="45720" rIns="91440" bIns="4572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200" b="1" i="0" kern="1200" cap="none" baseline="0">
                <a:solidFill>
                  <a:schemeClr val="tx2"/>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US" sz="1600">
                <a:solidFill>
                  <a:srgbClr val="000000"/>
                </a:solidFill>
                <a:latin typeface="Dax Offc Pro" panose="020B0504030101020102" pitchFamily="34" charset="0"/>
              </a:rPr>
              <a:t>Choose Your Exposure</a:t>
            </a:r>
          </a:p>
        </p:txBody>
      </p:sp>
      <p:sp>
        <p:nvSpPr>
          <p:cNvPr id="10" name="TextBox 9">
            <a:extLst>
              <a:ext uri="{FF2B5EF4-FFF2-40B4-BE49-F238E27FC236}">
                <a16:creationId xmlns:a16="http://schemas.microsoft.com/office/drawing/2014/main" id="{6017773E-A989-3EEB-0A3E-2514F67086C1}"/>
              </a:ext>
            </a:extLst>
          </p:cNvPr>
          <p:cNvSpPr txBox="1"/>
          <p:nvPr/>
        </p:nvSpPr>
        <p:spPr>
          <a:xfrm>
            <a:off x="988137" y="2593097"/>
            <a:ext cx="4684467" cy="1017779"/>
          </a:xfrm>
          <a:prstGeom prst="rect">
            <a:avLst/>
          </a:prstGeom>
          <a:noFill/>
        </p:spPr>
        <p:txBody>
          <a:bodyPr wrap="square" lIns="0" tIns="0" rIns="0" bIns="0">
            <a:noAutofit/>
          </a:bodyPr>
          <a:lstStyle/>
          <a:p>
            <a:pPr>
              <a:lnSpc>
                <a:spcPct val="110000"/>
              </a:lnSpc>
              <a:spcBef>
                <a:spcPts val="1200"/>
              </a:spcBef>
            </a:pPr>
            <a:r>
              <a:rPr lang="en-US" sz="1400">
                <a:solidFill>
                  <a:srgbClr val="000000"/>
                </a:solidFill>
                <a:latin typeface="Dax Offc Pro" panose="020B0504030101020102" pitchFamily="34" charset="0"/>
              </a:rPr>
              <a:t>First, review the merits of diversification available through a wider exposure ETF against the precise targeting allowed by an industry ETF. For example, an investor looking to invest in Canadian banks could use broad market equity ETFs, dividend ETFs, financial sector ETFs, or a bank specific ETF.</a:t>
            </a:r>
          </a:p>
        </p:txBody>
      </p:sp>
      <p:sp>
        <p:nvSpPr>
          <p:cNvPr id="11" name="Text Placeholder 18">
            <a:extLst>
              <a:ext uri="{FF2B5EF4-FFF2-40B4-BE49-F238E27FC236}">
                <a16:creationId xmlns:a16="http://schemas.microsoft.com/office/drawing/2014/main" id="{949C6EF7-532C-A28A-19F2-7753F9B6BB53}"/>
              </a:ext>
            </a:extLst>
          </p:cNvPr>
          <p:cNvSpPr txBox="1">
            <a:spLocks/>
          </p:cNvSpPr>
          <p:nvPr/>
        </p:nvSpPr>
        <p:spPr>
          <a:xfrm>
            <a:off x="1479288" y="4129873"/>
            <a:ext cx="4347715" cy="481822"/>
          </a:xfrm>
          <a:prstGeom prst="rect">
            <a:avLst/>
          </a:prstGeom>
        </p:spPr>
        <p:txBody>
          <a:bodyPr vert="horz" lIns="91440" tIns="45720" rIns="91440" bIns="4572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200" b="1" i="0" kern="1200" cap="none" baseline="0">
                <a:solidFill>
                  <a:schemeClr val="tx2"/>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US" sz="1600">
                <a:solidFill>
                  <a:srgbClr val="000000"/>
                </a:solidFill>
                <a:latin typeface="Dax Offc Pro" panose="020B0504030101020102" pitchFamily="34" charset="0"/>
              </a:rPr>
              <a:t>Choose How to Access the Exposure</a:t>
            </a:r>
          </a:p>
        </p:txBody>
      </p:sp>
      <p:sp>
        <p:nvSpPr>
          <p:cNvPr id="13" name="Text Placeholder 18">
            <a:extLst>
              <a:ext uri="{FF2B5EF4-FFF2-40B4-BE49-F238E27FC236}">
                <a16:creationId xmlns:a16="http://schemas.microsoft.com/office/drawing/2014/main" id="{C719224A-7F05-D534-6D38-D529876F0ECA}"/>
              </a:ext>
            </a:extLst>
          </p:cNvPr>
          <p:cNvSpPr txBox="1">
            <a:spLocks/>
          </p:cNvSpPr>
          <p:nvPr/>
        </p:nvSpPr>
        <p:spPr>
          <a:xfrm>
            <a:off x="6790620" y="1899030"/>
            <a:ext cx="4347715" cy="481822"/>
          </a:xfrm>
          <a:prstGeom prst="rect">
            <a:avLst/>
          </a:prstGeom>
        </p:spPr>
        <p:txBody>
          <a:bodyPr vert="horz" lIns="91440" tIns="45720" rIns="91440" bIns="4572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200" b="1" i="0" kern="1200" cap="none" baseline="0">
                <a:solidFill>
                  <a:schemeClr val="tx2"/>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US" sz="1600">
                <a:solidFill>
                  <a:srgbClr val="000000"/>
                </a:solidFill>
                <a:latin typeface="Dax Offc Pro" panose="020B0504030101020102" pitchFamily="34" charset="0"/>
              </a:rPr>
              <a:t>Choose How the Portfolio is Weighted</a:t>
            </a:r>
          </a:p>
        </p:txBody>
      </p:sp>
      <p:sp>
        <p:nvSpPr>
          <p:cNvPr id="14" name="Text Placeholder 18">
            <a:extLst>
              <a:ext uri="{FF2B5EF4-FFF2-40B4-BE49-F238E27FC236}">
                <a16:creationId xmlns:a16="http://schemas.microsoft.com/office/drawing/2014/main" id="{9471CE9A-477A-3830-2973-248C95DCF20D}"/>
              </a:ext>
            </a:extLst>
          </p:cNvPr>
          <p:cNvSpPr txBox="1">
            <a:spLocks/>
          </p:cNvSpPr>
          <p:nvPr/>
        </p:nvSpPr>
        <p:spPr>
          <a:xfrm>
            <a:off x="6790617" y="4139338"/>
            <a:ext cx="4347715" cy="481822"/>
          </a:xfrm>
          <a:prstGeom prst="rect">
            <a:avLst/>
          </a:prstGeom>
        </p:spPr>
        <p:txBody>
          <a:bodyPr vert="horz" lIns="91440" tIns="45720" rIns="91440" bIns="4572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200" b="1" i="0" kern="1200" cap="none" baseline="0">
                <a:solidFill>
                  <a:schemeClr val="tx2"/>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US" sz="1600">
                <a:solidFill>
                  <a:srgbClr val="000000"/>
                </a:solidFill>
                <a:latin typeface="Dax Offc Pro" panose="020B0504030101020102" pitchFamily="34" charset="0"/>
              </a:rPr>
              <a:t>Choose a Trusted Provider</a:t>
            </a:r>
          </a:p>
        </p:txBody>
      </p:sp>
      <p:sp>
        <p:nvSpPr>
          <p:cNvPr id="19" name="TextBox 18">
            <a:extLst>
              <a:ext uri="{FF2B5EF4-FFF2-40B4-BE49-F238E27FC236}">
                <a16:creationId xmlns:a16="http://schemas.microsoft.com/office/drawing/2014/main" id="{CB648017-3CC7-810F-71D3-F4FB3022DB8B}"/>
              </a:ext>
            </a:extLst>
          </p:cNvPr>
          <p:cNvSpPr txBox="1"/>
          <p:nvPr/>
        </p:nvSpPr>
        <p:spPr>
          <a:xfrm>
            <a:off x="6299465" y="2543809"/>
            <a:ext cx="4684467" cy="1017779"/>
          </a:xfrm>
          <a:prstGeom prst="rect">
            <a:avLst/>
          </a:prstGeom>
          <a:noFill/>
        </p:spPr>
        <p:txBody>
          <a:bodyPr wrap="square" lIns="0" tIns="0" rIns="0" bIns="0">
            <a:noAutofit/>
          </a:bodyPr>
          <a:lstStyle/>
          <a:p>
            <a:pPr>
              <a:lnSpc>
                <a:spcPct val="110000"/>
              </a:lnSpc>
              <a:spcBef>
                <a:spcPts val="1200"/>
              </a:spcBef>
            </a:pPr>
            <a:r>
              <a:rPr lang="en-US" sz="1400">
                <a:solidFill>
                  <a:srgbClr val="000000"/>
                </a:solidFill>
                <a:latin typeface="Dax Offc Pro" panose="020B0504030101020102" pitchFamily="34" charset="0"/>
              </a:rPr>
              <a:t>While ETFs may target the same market segment or industry, they could use a different weighting scheme such as market capitalization, equal weighting, or factor weighting. The appropriate choice may differ across asset classes or through the preferences of specific investors.</a:t>
            </a:r>
          </a:p>
        </p:txBody>
      </p:sp>
      <p:sp>
        <p:nvSpPr>
          <p:cNvPr id="20" name="TextBox 19">
            <a:extLst>
              <a:ext uri="{FF2B5EF4-FFF2-40B4-BE49-F238E27FC236}">
                <a16:creationId xmlns:a16="http://schemas.microsoft.com/office/drawing/2014/main" id="{51554A7C-073F-5E82-4205-1EA03CD99886}"/>
              </a:ext>
            </a:extLst>
          </p:cNvPr>
          <p:cNvSpPr txBox="1"/>
          <p:nvPr/>
        </p:nvSpPr>
        <p:spPr>
          <a:xfrm>
            <a:off x="988137" y="4770260"/>
            <a:ext cx="4684467" cy="1017779"/>
          </a:xfrm>
          <a:prstGeom prst="rect">
            <a:avLst/>
          </a:prstGeom>
          <a:noFill/>
        </p:spPr>
        <p:txBody>
          <a:bodyPr wrap="square" lIns="0" tIns="0" rIns="0" bIns="0">
            <a:noAutofit/>
          </a:bodyPr>
          <a:lstStyle/>
          <a:p>
            <a:pPr>
              <a:lnSpc>
                <a:spcPct val="110000"/>
              </a:lnSpc>
              <a:spcBef>
                <a:spcPts val="1200"/>
              </a:spcBef>
            </a:pPr>
            <a:r>
              <a:rPr lang="en-US" sz="1400">
                <a:solidFill>
                  <a:srgbClr val="000000"/>
                </a:solidFill>
                <a:latin typeface="Dax Offc Pro" panose="020B0504030101020102" pitchFamily="34" charset="0"/>
              </a:rPr>
              <a:t>The majority of Canadian ETFs attain exposure by holding physical securities. A subset of ETFs use total return swaps to get market exposure. These ETFs receive the return of an index from a financial institution. An investor should analyze the added counterparty risk and additional fees against the advantages offered through the swap.</a:t>
            </a:r>
          </a:p>
        </p:txBody>
      </p:sp>
      <p:sp>
        <p:nvSpPr>
          <p:cNvPr id="21" name="TextBox 20">
            <a:extLst>
              <a:ext uri="{FF2B5EF4-FFF2-40B4-BE49-F238E27FC236}">
                <a16:creationId xmlns:a16="http://schemas.microsoft.com/office/drawing/2014/main" id="{32B4887D-29E9-FA94-CF77-064C6C330943}"/>
              </a:ext>
            </a:extLst>
          </p:cNvPr>
          <p:cNvSpPr txBox="1"/>
          <p:nvPr/>
        </p:nvSpPr>
        <p:spPr>
          <a:xfrm>
            <a:off x="6299465" y="4732513"/>
            <a:ext cx="4684467" cy="1017779"/>
          </a:xfrm>
          <a:prstGeom prst="rect">
            <a:avLst/>
          </a:prstGeom>
          <a:noFill/>
        </p:spPr>
        <p:txBody>
          <a:bodyPr wrap="square" lIns="0" tIns="0" rIns="0" bIns="0">
            <a:noAutofit/>
          </a:bodyPr>
          <a:lstStyle/>
          <a:p>
            <a:pPr>
              <a:lnSpc>
                <a:spcPct val="110000"/>
              </a:lnSpc>
              <a:spcBef>
                <a:spcPts val="1200"/>
              </a:spcBef>
            </a:pPr>
            <a:r>
              <a:rPr lang="en-US" sz="1400">
                <a:solidFill>
                  <a:srgbClr val="000000"/>
                </a:solidFill>
                <a:latin typeface="Dax Offc Pro" panose="020B0504030101020102" pitchFamily="34" charset="0"/>
              </a:rPr>
              <a:t>It is important to look at the track record, the product shelf, the ability to recognize investment trends, the capability to initiate industry development and the financial soundness of a provider. As the industry matures, ETF closures may occur, putting greater importance on using established providers.</a:t>
            </a:r>
          </a:p>
        </p:txBody>
      </p:sp>
      <p:sp>
        <p:nvSpPr>
          <p:cNvPr id="23" name="Rectangle 22">
            <a:extLst>
              <a:ext uri="{FF2B5EF4-FFF2-40B4-BE49-F238E27FC236}">
                <a16:creationId xmlns:a16="http://schemas.microsoft.com/office/drawing/2014/main" id="{26A5D896-4018-3CC7-5250-C03FC95B9B7A}"/>
              </a:ext>
            </a:extLst>
          </p:cNvPr>
          <p:cNvSpPr/>
          <p:nvPr/>
        </p:nvSpPr>
        <p:spPr>
          <a:xfrm>
            <a:off x="833743" y="4129872"/>
            <a:ext cx="4993257" cy="2169328"/>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Dax Offc Pro" panose="020B0504030101020102" pitchFamily="34" charset="0"/>
            </a:endParaRPr>
          </a:p>
        </p:txBody>
      </p:sp>
      <p:sp>
        <p:nvSpPr>
          <p:cNvPr id="24" name="Rectangle 23">
            <a:extLst>
              <a:ext uri="{FF2B5EF4-FFF2-40B4-BE49-F238E27FC236}">
                <a16:creationId xmlns:a16="http://schemas.microsoft.com/office/drawing/2014/main" id="{77D4139C-5989-37DE-9017-4FE6208D72EF}"/>
              </a:ext>
            </a:extLst>
          </p:cNvPr>
          <p:cNvSpPr/>
          <p:nvPr/>
        </p:nvSpPr>
        <p:spPr>
          <a:xfrm>
            <a:off x="6145072" y="4129872"/>
            <a:ext cx="4993257" cy="2169328"/>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Dax Offc Pro" panose="020B0504030101020102" pitchFamily="34" charset="0"/>
            </a:endParaRPr>
          </a:p>
        </p:txBody>
      </p:sp>
      <p:sp>
        <p:nvSpPr>
          <p:cNvPr id="25" name="Rectangle 24">
            <a:extLst>
              <a:ext uri="{FF2B5EF4-FFF2-40B4-BE49-F238E27FC236}">
                <a16:creationId xmlns:a16="http://schemas.microsoft.com/office/drawing/2014/main" id="{34598472-B294-3BFA-B77D-ED54960B80C7}"/>
              </a:ext>
            </a:extLst>
          </p:cNvPr>
          <p:cNvSpPr/>
          <p:nvPr/>
        </p:nvSpPr>
        <p:spPr>
          <a:xfrm>
            <a:off x="833743" y="1899029"/>
            <a:ext cx="4993257" cy="1953052"/>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Dax Offc Pro" panose="020B0504030101020102" pitchFamily="34" charset="0"/>
            </a:endParaRPr>
          </a:p>
        </p:txBody>
      </p:sp>
      <p:sp>
        <p:nvSpPr>
          <p:cNvPr id="26" name="Rectangle 25">
            <a:extLst>
              <a:ext uri="{FF2B5EF4-FFF2-40B4-BE49-F238E27FC236}">
                <a16:creationId xmlns:a16="http://schemas.microsoft.com/office/drawing/2014/main" id="{96829081-CE0A-8F3A-8121-D5ADCE1C3C44}"/>
              </a:ext>
            </a:extLst>
          </p:cNvPr>
          <p:cNvSpPr/>
          <p:nvPr/>
        </p:nvSpPr>
        <p:spPr>
          <a:xfrm>
            <a:off x="6145075" y="1899029"/>
            <a:ext cx="4993257" cy="1953052"/>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Dax Offc Pro" panose="020B0504030101020102" pitchFamily="34" charset="0"/>
            </a:endParaRPr>
          </a:p>
        </p:txBody>
      </p:sp>
    </p:spTree>
    <p:extLst>
      <p:ext uri="{BB962C8B-B14F-4D97-AF65-F5344CB8AC3E}">
        <p14:creationId xmlns:p14="http://schemas.microsoft.com/office/powerpoint/2010/main" val="1416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8B31A1B-4841-490C-8930-E97EA58582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48B31A1B-4841-490C-8930-E97EA58582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E27CF53-34A0-92FB-3097-E0143861F14E}"/>
              </a:ext>
            </a:extLst>
          </p:cNvPr>
          <p:cNvSpPr>
            <a:spLocks noGrp="1"/>
          </p:cNvSpPr>
          <p:nvPr>
            <p:ph type="title"/>
          </p:nvPr>
        </p:nvSpPr>
        <p:spPr/>
        <p:txBody>
          <a:bodyPr/>
          <a:lstStyle/>
          <a:p>
            <a:r>
              <a:rPr lang="en-CA"/>
              <a:t>ETF - Fund Facts Overview</a:t>
            </a:r>
          </a:p>
        </p:txBody>
      </p:sp>
      <p:sp>
        <p:nvSpPr>
          <p:cNvPr id="12" name="TextBox 11">
            <a:extLst>
              <a:ext uri="{FF2B5EF4-FFF2-40B4-BE49-F238E27FC236}">
                <a16:creationId xmlns:a16="http://schemas.microsoft.com/office/drawing/2014/main" id="{FA22C51F-C19A-CCB5-E392-01FEF5796D1C}"/>
              </a:ext>
            </a:extLst>
          </p:cNvPr>
          <p:cNvSpPr txBox="1"/>
          <p:nvPr/>
        </p:nvSpPr>
        <p:spPr bwMode="auto">
          <a:xfrm>
            <a:off x="748266" y="1366277"/>
            <a:ext cx="5802660" cy="1872307"/>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pPr>
              <a:lnSpc>
                <a:spcPct val="120000"/>
              </a:lnSpc>
              <a:spcAft>
                <a:spcPts val="1200"/>
              </a:spcAft>
            </a:pPr>
            <a:r>
              <a:rPr lang="en-US" b="0" i="0">
                <a:solidFill>
                  <a:srgbClr val="000000"/>
                </a:solidFill>
                <a:effectLst/>
                <a:latin typeface="+mj-lt"/>
              </a:rPr>
              <a:t>A fund fact is an </a:t>
            </a:r>
            <a:r>
              <a:rPr lang="en-US" b="1" i="0">
                <a:solidFill>
                  <a:srgbClr val="0079C1"/>
                </a:solidFill>
                <a:effectLst/>
                <a:latin typeface="+mj-lt"/>
              </a:rPr>
              <a:t>easy-to-read document that outlines key information about the investment product. </a:t>
            </a:r>
          </a:p>
          <a:p>
            <a:pPr>
              <a:lnSpc>
                <a:spcPct val="120000"/>
              </a:lnSpc>
              <a:spcAft>
                <a:spcPts val="1200"/>
              </a:spcAft>
            </a:pPr>
            <a:r>
              <a:rPr lang="en-US" b="0" i="0">
                <a:solidFill>
                  <a:srgbClr val="000000"/>
                </a:solidFill>
                <a:effectLst/>
                <a:latin typeface="+mj-lt"/>
              </a:rPr>
              <a:t>It's designed to help investors make informed investment decisions by including information about the fund's holdings, risk, performance, costs, etc.</a:t>
            </a:r>
          </a:p>
        </p:txBody>
      </p:sp>
      <p:grpSp>
        <p:nvGrpSpPr>
          <p:cNvPr id="5" name="Group 4">
            <a:extLst>
              <a:ext uri="{FF2B5EF4-FFF2-40B4-BE49-F238E27FC236}">
                <a16:creationId xmlns:a16="http://schemas.microsoft.com/office/drawing/2014/main" id="{DCED15D1-D9A0-6743-16BE-F2F1D7DEF4C7}"/>
              </a:ext>
            </a:extLst>
          </p:cNvPr>
          <p:cNvGrpSpPr/>
          <p:nvPr/>
        </p:nvGrpSpPr>
        <p:grpSpPr>
          <a:xfrm>
            <a:off x="7151428" y="316745"/>
            <a:ext cx="4453834" cy="5911732"/>
            <a:chOff x="7565802" y="866757"/>
            <a:chExt cx="4039460" cy="5361718"/>
          </a:xfrm>
        </p:grpSpPr>
        <p:pic>
          <p:nvPicPr>
            <p:cNvPr id="17" name="Picture 16" descr="A screenshot of a document&#10;&#10;AI-generated content may be incorrect.">
              <a:extLst>
                <a:ext uri="{FF2B5EF4-FFF2-40B4-BE49-F238E27FC236}">
                  <a16:creationId xmlns:a16="http://schemas.microsoft.com/office/drawing/2014/main" id="{4A10F097-B2E9-EA00-64AD-A6AD498C9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9690" y="1259804"/>
              <a:ext cx="3825572" cy="4968671"/>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15" name="Picture 14" descr="A blue and white document with text and numbers&#10;&#10;AI-generated content may be incorrect.">
              <a:extLst>
                <a:ext uri="{FF2B5EF4-FFF2-40B4-BE49-F238E27FC236}">
                  <a16:creationId xmlns:a16="http://schemas.microsoft.com/office/drawing/2014/main" id="{967EFC78-FBAC-FF9B-BC50-E445B2EA84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5802" y="866757"/>
              <a:ext cx="3802710" cy="4945809"/>
            </a:xfrm>
            <a:prstGeom prst="rect">
              <a:avLst/>
            </a:prstGeom>
            <a:ln>
              <a:solidFill>
                <a:schemeClr val="bg2">
                  <a:lumMod val="90000"/>
                </a:schemeClr>
              </a:solidFill>
            </a:ln>
            <a:effectLst>
              <a:outerShdw blurRad="50800" dist="38100" dir="2700000" algn="tl" rotWithShape="0">
                <a:prstClr val="black">
                  <a:alpha val="40000"/>
                </a:prstClr>
              </a:outerShdw>
            </a:effectLst>
          </p:spPr>
        </p:pic>
      </p:grpSp>
      <p:pic>
        <p:nvPicPr>
          <p:cNvPr id="2" name="Picture 1" descr="No image&#10;&#10;Description automatically generated with medium confidence">
            <a:extLst>
              <a:ext uri="{FF2B5EF4-FFF2-40B4-BE49-F238E27FC236}">
                <a16:creationId xmlns:a16="http://schemas.microsoft.com/office/drawing/2014/main" id="{EE00517E-5027-651C-B273-4C87562C01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ltGray">
          <a:xfrm>
            <a:off x="831771" y="3812501"/>
            <a:ext cx="5134299" cy="1891386"/>
          </a:xfrm>
          <a:prstGeom prst="rect">
            <a:avLst/>
          </a:prstGeom>
        </p:spPr>
      </p:pic>
      <p:sp>
        <p:nvSpPr>
          <p:cNvPr id="4" name="Michael Anderson,…">
            <a:extLst>
              <a:ext uri="{FF2B5EF4-FFF2-40B4-BE49-F238E27FC236}">
                <a16:creationId xmlns:a16="http://schemas.microsoft.com/office/drawing/2014/main" id="{9649B33E-1233-8551-5734-40CCD9F753E4}"/>
              </a:ext>
            </a:extLst>
          </p:cNvPr>
          <p:cNvSpPr txBox="1"/>
          <p:nvPr/>
        </p:nvSpPr>
        <p:spPr bwMode="white">
          <a:xfrm>
            <a:off x="1159124" y="4067102"/>
            <a:ext cx="4479592" cy="142462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a:lnSpc>
                <a:spcPct val="110000"/>
              </a:lnSpc>
              <a:defRPr sz="1800" spc="-18"/>
            </a:pPr>
            <a:r>
              <a:rPr lang="en-US" sz="2000">
                <a:solidFill>
                  <a:schemeClr val="bg1"/>
                </a:solidFill>
              </a:rPr>
              <a:t>Each time a new Canadian-based ETF is purchased in either a self-directed or BMO account, you’ll receive your ETF's fund fact. </a:t>
            </a:r>
          </a:p>
        </p:txBody>
      </p:sp>
      <p:sp>
        <p:nvSpPr>
          <p:cNvPr id="8" name="TextBox 7">
            <a:extLst>
              <a:ext uri="{FF2B5EF4-FFF2-40B4-BE49-F238E27FC236}">
                <a16:creationId xmlns:a16="http://schemas.microsoft.com/office/drawing/2014/main" id="{4834D653-1018-3DCC-60E7-A85B898AF851}"/>
              </a:ext>
            </a:extLst>
          </p:cNvPr>
          <p:cNvSpPr txBox="1"/>
          <p:nvPr/>
        </p:nvSpPr>
        <p:spPr>
          <a:xfrm>
            <a:off x="748266" y="5865223"/>
            <a:ext cx="6096000" cy="584775"/>
          </a:xfrm>
          <a:prstGeom prst="rect">
            <a:avLst/>
          </a:prstGeom>
          <a:noFill/>
        </p:spPr>
        <p:txBody>
          <a:bodyPr wrap="square">
            <a:spAutoFit/>
          </a:bodyPr>
          <a:lstStyle/>
          <a:p>
            <a:r>
              <a:rPr lang="en-US" sz="800" b="0" i="0">
                <a:solidFill>
                  <a:srgbClr val="222222"/>
                </a:solidFill>
                <a:effectLst/>
                <a:latin typeface="ProximaNova-Regular"/>
              </a:rPr>
              <a:t>All investments involve risk. The value of an ETF can go down as well as up and you could lose money. The risk of an ETF is rated based on the volatility of the ETF’s returns using the standardized risk classification methodology mandated by the Canadian Securities Administrators. Historical volatility doesn’t tell you how volatile an ETF will be in the future. An ETF with a risk rating of “low” can still lose money. For more information about the risk rating and specific risks that can affect an ETF’s returns, see the BMO ETFs’ simplified prospectus.</a:t>
            </a:r>
            <a:endParaRPr lang="en-CA" sz="800"/>
          </a:p>
        </p:txBody>
      </p:sp>
    </p:spTree>
    <p:extLst>
      <p:ext uri="{BB962C8B-B14F-4D97-AF65-F5344CB8AC3E}">
        <p14:creationId xmlns:p14="http://schemas.microsoft.com/office/powerpoint/2010/main" val="422873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85AD2E1-76CB-4E54-9F88-FCBAA77ED8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D85AD2E1-76CB-4E54-9F88-FCBAA77ED8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35430364-A319-2B80-1E43-00BA33316E13}"/>
              </a:ext>
            </a:extLst>
          </p:cNvPr>
          <p:cNvSpPr>
            <a:spLocks noGrp="1"/>
          </p:cNvSpPr>
          <p:nvPr>
            <p:ph type="title"/>
          </p:nvPr>
        </p:nvSpPr>
        <p:spPr/>
        <p:txBody>
          <a:bodyPr/>
          <a:lstStyle/>
          <a:p>
            <a:r>
              <a:rPr lang="en-CA"/>
              <a:t>Quick Summary</a:t>
            </a:r>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18</a:t>
            </a:fld>
            <a:endParaRPr lang="en-US">
              <a:solidFill>
                <a:prstClr val="black"/>
              </a:solidFill>
            </a:endParaRPr>
          </a:p>
        </p:txBody>
      </p:sp>
      <p:sp>
        <p:nvSpPr>
          <p:cNvPr id="11" name="TextBox 10">
            <a:extLst>
              <a:ext uri="{FF2B5EF4-FFF2-40B4-BE49-F238E27FC236}">
                <a16:creationId xmlns:a16="http://schemas.microsoft.com/office/drawing/2014/main" id="{6F935C83-03A2-3F30-9DC5-EE488CA2F498}"/>
              </a:ext>
            </a:extLst>
          </p:cNvPr>
          <p:cNvSpPr txBox="1"/>
          <p:nvPr/>
        </p:nvSpPr>
        <p:spPr>
          <a:xfrm>
            <a:off x="3737760" y="2011192"/>
            <a:ext cx="5837819" cy="400110"/>
          </a:xfrm>
          <a:prstGeom prst="rect">
            <a:avLst/>
          </a:prstGeom>
          <a:noFill/>
        </p:spPr>
        <p:txBody>
          <a:bodyPr wrap="square" rtlCol="0">
            <a:spAutoFit/>
          </a:bodyPr>
          <a:lstStyle/>
          <a:p>
            <a:r>
              <a:rPr lang="en-US" sz="2000"/>
              <a:t>Diversification, liquidity, and flexible trading</a:t>
            </a:r>
            <a:endParaRPr lang="en-CA" sz="1400">
              <a:cs typeface="Arial" panose="020B0604020202020204" pitchFamily="34" charset="0"/>
            </a:endParaRPr>
          </a:p>
        </p:txBody>
      </p:sp>
      <p:sp>
        <p:nvSpPr>
          <p:cNvPr id="12" name="TextBox 11">
            <a:extLst>
              <a:ext uri="{FF2B5EF4-FFF2-40B4-BE49-F238E27FC236}">
                <a16:creationId xmlns:a16="http://schemas.microsoft.com/office/drawing/2014/main" id="{A6669EAD-F8B0-201B-D951-B43CBCD8B17A}"/>
              </a:ext>
            </a:extLst>
          </p:cNvPr>
          <p:cNvSpPr txBox="1"/>
          <p:nvPr/>
        </p:nvSpPr>
        <p:spPr>
          <a:xfrm>
            <a:off x="3737760" y="3125056"/>
            <a:ext cx="5837819" cy="400110"/>
          </a:xfrm>
          <a:prstGeom prst="rect">
            <a:avLst/>
          </a:prstGeom>
          <a:noFill/>
        </p:spPr>
        <p:txBody>
          <a:bodyPr wrap="square" rtlCol="0">
            <a:spAutoFit/>
          </a:bodyPr>
          <a:lstStyle/>
          <a:p>
            <a:r>
              <a:rPr lang="en-US" sz="2000"/>
              <a:t>Cost efficient from lower management fees</a:t>
            </a:r>
            <a:endParaRPr lang="en-CA" sz="1400">
              <a:cs typeface="Arial" panose="020B0604020202020204" pitchFamily="34" charset="0"/>
            </a:endParaRPr>
          </a:p>
        </p:txBody>
      </p:sp>
      <p:sp>
        <p:nvSpPr>
          <p:cNvPr id="13" name="TextBox 12">
            <a:extLst>
              <a:ext uri="{FF2B5EF4-FFF2-40B4-BE49-F238E27FC236}">
                <a16:creationId xmlns:a16="http://schemas.microsoft.com/office/drawing/2014/main" id="{B15AC5BB-F3B1-C072-1621-7C6FD615302A}"/>
              </a:ext>
            </a:extLst>
          </p:cNvPr>
          <p:cNvSpPr txBox="1"/>
          <p:nvPr/>
        </p:nvSpPr>
        <p:spPr>
          <a:xfrm>
            <a:off x="3737761" y="4138700"/>
            <a:ext cx="5837820" cy="707886"/>
          </a:xfrm>
          <a:prstGeom prst="rect">
            <a:avLst/>
          </a:prstGeom>
          <a:noFill/>
        </p:spPr>
        <p:txBody>
          <a:bodyPr wrap="square" lIns="91440" tIns="45720" rIns="91440" bIns="45720" rtlCol="0" anchor="t">
            <a:spAutoFit/>
          </a:bodyPr>
          <a:lstStyle/>
          <a:p>
            <a:r>
              <a:rPr lang="en-US" sz="2000"/>
              <a:t>Wide selection of exposures with complete portfolio transparency</a:t>
            </a:r>
            <a:endParaRPr lang="en-CA" sz="1400">
              <a:cs typeface="Arial" panose="020B0604020202020204" pitchFamily="34" charset="0"/>
            </a:endParaRPr>
          </a:p>
        </p:txBody>
      </p:sp>
      <p:grpSp>
        <p:nvGrpSpPr>
          <p:cNvPr id="9" name="Group 8">
            <a:extLst>
              <a:ext uri="{FF2B5EF4-FFF2-40B4-BE49-F238E27FC236}">
                <a16:creationId xmlns:a16="http://schemas.microsoft.com/office/drawing/2014/main" id="{F89758E8-6CAC-5963-2485-A2F7CE7130F1}"/>
              </a:ext>
            </a:extLst>
          </p:cNvPr>
          <p:cNvGrpSpPr/>
          <p:nvPr/>
        </p:nvGrpSpPr>
        <p:grpSpPr>
          <a:xfrm>
            <a:off x="3002088" y="2013270"/>
            <a:ext cx="471044" cy="471044"/>
            <a:chOff x="5351612" y="2663758"/>
            <a:chExt cx="1446681" cy="1446681"/>
          </a:xfrm>
        </p:grpSpPr>
        <p:pic>
          <p:nvPicPr>
            <p:cNvPr id="10" name="Graphic 9" descr="Checkmark with solid fill">
              <a:extLst>
                <a:ext uri="{FF2B5EF4-FFF2-40B4-BE49-F238E27FC236}">
                  <a16:creationId xmlns:a16="http://schemas.microsoft.com/office/drawing/2014/main" id="{441B02C8-C51C-4F06-44DA-3086205C1A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1"/>
              <a:ext cx="914400" cy="914400"/>
            </a:xfrm>
            <a:prstGeom prst="rect">
              <a:avLst/>
            </a:prstGeom>
          </p:spPr>
        </p:pic>
        <p:sp>
          <p:nvSpPr>
            <p:cNvPr id="14" name="Oval 13">
              <a:extLst>
                <a:ext uri="{FF2B5EF4-FFF2-40B4-BE49-F238E27FC236}">
                  <a16:creationId xmlns:a16="http://schemas.microsoft.com/office/drawing/2014/main" id="{E49C67BD-A078-DEFC-88E0-267DF120A690}"/>
                </a:ext>
              </a:extLst>
            </p:cNvPr>
            <p:cNvSpPr/>
            <p:nvPr/>
          </p:nvSpPr>
          <p:spPr>
            <a:xfrm>
              <a:off x="5351612" y="2663758"/>
              <a:ext cx="1446681" cy="1446681"/>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814D2C79-7CD2-6B94-1CE9-1F0F833FE5A5}"/>
              </a:ext>
            </a:extLst>
          </p:cNvPr>
          <p:cNvGrpSpPr/>
          <p:nvPr/>
        </p:nvGrpSpPr>
        <p:grpSpPr>
          <a:xfrm>
            <a:off x="3002088" y="3125214"/>
            <a:ext cx="471044" cy="471044"/>
            <a:chOff x="5351612" y="2663758"/>
            <a:chExt cx="1446681" cy="1446681"/>
          </a:xfrm>
        </p:grpSpPr>
        <p:pic>
          <p:nvPicPr>
            <p:cNvPr id="16" name="Graphic 15" descr="Checkmark with solid fill">
              <a:extLst>
                <a:ext uri="{FF2B5EF4-FFF2-40B4-BE49-F238E27FC236}">
                  <a16:creationId xmlns:a16="http://schemas.microsoft.com/office/drawing/2014/main" id="{FF8AF2D3-19EC-61CA-FB4F-B9CB058479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1"/>
              <a:ext cx="914400" cy="914400"/>
            </a:xfrm>
            <a:prstGeom prst="rect">
              <a:avLst/>
            </a:prstGeom>
          </p:spPr>
        </p:pic>
        <p:sp>
          <p:nvSpPr>
            <p:cNvPr id="17" name="Oval 16">
              <a:extLst>
                <a:ext uri="{FF2B5EF4-FFF2-40B4-BE49-F238E27FC236}">
                  <a16:creationId xmlns:a16="http://schemas.microsoft.com/office/drawing/2014/main" id="{CB07F26F-60C9-5DC8-4028-43FBE255B458}"/>
                </a:ext>
              </a:extLst>
            </p:cNvPr>
            <p:cNvSpPr/>
            <p:nvPr/>
          </p:nvSpPr>
          <p:spPr>
            <a:xfrm>
              <a:off x="5351612" y="2663758"/>
              <a:ext cx="1446681" cy="1446681"/>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751C15E0-BAE2-FDC9-9FF6-1F6B13081A44}"/>
              </a:ext>
            </a:extLst>
          </p:cNvPr>
          <p:cNvGrpSpPr/>
          <p:nvPr/>
        </p:nvGrpSpPr>
        <p:grpSpPr>
          <a:xfrm>
            <a:off x="3002088" y="4257121"/>
            <a:ext cx="471044" cy="471044"/>
            <a:chOff x="5351612" y="2663758"/>
            <a:chExt cx="1446681" cy="1446681"/>
          </a:xfrm>
        </p:grpSpPr>
        <p:pic>
          <p:nvPicPr>
            <p:cNvPr id="20" name="Graphic 19" descr="Checkmark with solid fill">
              <a:extLst>
                <a:ext uri="{FF2B5EF4-FFF2-40B4-BE49-F238E27FC236}">
                  <a16:creationId xmlns:a16="http://schemas.microsoft.com/office/drawing/2014/main" id="{27399505-3CDA-2B42-6FCE-F0D3487585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1"/>
              <a:ext cx="914400" cy="914400"/>
            </a:xfrm>
            <a:prstGeom prst="rect">
              <a:avLst/>
            </a:prstGeom>
          </p:spPr>
        </p:pic>
        <p:sp>
          <p:nvSpPr>
            <p:cNvPr id="21" name="Oval 20">
              <a:extLst>
                <a:ext uri="{FF2B5EF4-FFF2-40B4-BE49-F238E27FC236}">
                  <a16:creationId xmlns:a16="http://schemas.microsoft.com/office/drawing/2014/main" id="{8677D05B-9275-63AE-9123-B40453A8041E}"/>
                </a:ext>
              </a:extLst>
            </p:cNvPr>
            <p:cNvSpPr/>
            <p:nvPr/>
          </p:nvSpPr>
          <p:spPr>
            <a:xfrm>
              <a:off x="5351612" y="2663758"/>
              <a:ext cx="1446681" cy="1446681"/>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56965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FCCCB7-9022-D6EB-911B-A8E85724BBEC}"/>
              </a:ext>
            </a:extLst>
          </p:cNvPr>
          <p:cNvSpPr>
            <a:spLocks noGrp="1"/>
          </p:cNvSpPr>
          <p:nvPr>
            <p:ph type="ctrTitle"/>
          </p:nvPr>
        </p:nvSpPr>
        <p:spPr/>
        <p:txBody>
          <a:bodyPr/>
          <a:lstStyle/>
          <a:p>
            <a:r>
              <a:rPr lang="en-US"/>
              <a:t>Continuous Savings Plan (CSP) &amp; Dollar-Cost Averaging (DCA)</a:t>
            </a:r>
            <a:endParaRPr lang="en-CA"/>
          </a:p>
        </p:txBody>
      </p:sp>
      <p:graphicFrame>
        <p:nvGraphicFramePr>
          <p:cNvPr id="6" name="Object 5" hidden="1">
            <a:extLst>
              <a:ext uri="{FF2B5EF4-FFF2-40B4-BE49-F238E27FC236}">
                <a16:creationId xmlns:a16="http://schemas.microsoft.com/office/drawing/2014/main" id="{5251F63B-85DE-49FD-AD37-112B52669F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251F63B-85DE-49FD-AD37-112B52669F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28FD965A-06B4-4B89-BF44-8A3F728D4957}"/>
              </a:ext>
            </a:extLst>
          </p:cNvPr>
          <p:cNvSpPr>
            <a:spLocks noGrp="1"/>
          </p:cNvSpPr>
          <p:nvPr>
            <p:ph type="sldNum" sz="quarter" idx="4294967295"/>
          </p:nvPr>
        </p:nvSpPr>
        <p:spPr>
          <a:xfrm>
            <a:off x="11582400" y="6248400"/>
            <a:ext cx="609600" cy="609600"/>
          </a:xfrm>
        </p:spPr>
        <p:txBody>
          <a:bodyPr/>
          <a:lstStyle/>
          <a:p>
            <a:fld id="{CACB24DD-6A29-4150-8515-2ABE6F8C9A77}" type="slidenum">
              <a:rPr lang="en-CA" smtClean="0"/>
              <a:t>19</a:t>
            </a:fld>
            <a:endParaRPr lang="en-CA"/>
          </a:p>
        </p:txBody>
      </p:sp>
    </p:spTree>
    <p:extLst>
      <p:ext uri="{BB962C8B-B14F-4D97-AF65-F5344CB8AC3E}">
        <p14:creationId xmlns:p14="http://schemas.microsoft.com/office/powerpoint/2010/main" val="384421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6FD7-F529-32AB-E9E1-82B4F971C74C}"/>
              </a:ext>
            </a:extLst>
          </p:cNvPr>
          <p:cNvSpPr>
            <a:spLocks noGrp="1"/>
          </p:cNvSpPr>
          <p:nvPr>
            <p:ph type="title"/>
          </p:nvPr>
        </p:nvSpPr>
        <p:spPr/>
        <p:txBody>
          <a:bodyPr/>
          <a:lstStyle/>
          <a:p>
            <a:r>
              <a:rPr lang="en-CA"/>
              <a:t>Agenda</a:t>
            </a:r>
          </a:p>
        </p:txBody>
      </p:sp>
      <p:sp>
        <p:nvSpPr>
          <p:cNvPr id="6" name="Slide Number Placeholder 5">
            <a:extLst>
              <a:ext uri="{FF2B5EF4-FFF2-40B4-BE49-F238E27FC236}">
                <a16:creationId xmlns:a16="http://schemas.microsoft.com/office/drawing/2014/main" id="{1711FAF1-0C0E-BE28-44C5-3E0ADBB5BD29}"/>
              </a:ext>
            </a:extLst>
          </p:cNvPr>
          <p:cNvSpPr>
            <a:spLocks noGrp="1"/>
          </p:cNvSpPr>
          <p:nvPr>
            <p:ph type="sldNum" sz="quarter" idx="12"/>
          </p:nvPr>
        </p:nvSpPr>
        <p:spPr/>
        <p:txBody>
          <a:bodyPr/>
          <a:lstStyle/>
          <a:p>
            <a:fld id="{CACB24DD-6A29-4150-8515-2ABE6F8C9A77}" type="slidenum">
              <a:rPr lang="en-CA" smtClean="0"/>
              <a:t>2</a:t>
            </a:fld>
            <a:endParaRPr lang="en-CA"/>
          </a:p>
        </p:txBody>
      </p:sp>
      <p:sp>
        <p:nvSpPr>
          <p:cNvPr id="4" name="Text Placeholder 13">
            <a:hlinkClick r:id="rId2" action="ppaction://hlinksldjump"/>
            <a:extLst>
              <a:ext uri="{FF2B5EF4-FFF2-40B4-BE49-F238E27FC236}">
                <a16:creationId xmlns:a16="http://schemas.microsoft.com/office/drawing/2014/main" id="{D1D66E99-D565-17BA-39AF-79A33C0770BF}"/>
              </a:ext>
            </a:extLst>
          </p:cNvPr>
          <p:cNvSpPr txBox="1">
            <a:spLocks/>
          </p:cNvSpPr>
          <p:nvPr/>
        </p:nvSpPr>
        <p:spPr>
          <a:xfrm>
            <a:off x="720970" y="1549158"/>
            <a:ext cx="5114932" cy="622904"/>
          </a:xfrm>
          <a:prstGeom prst="rect">
            <a:avLst/>
          </a:prstGeom>
          <a:noFill/>
          <a:ln w="9525">
            <a:solidFill>
              <a:srgbClr val="FFFFFF">
                <a:lumMod val="75000"/>
              </a:srgbClr>
            </a:solidFill>
          </a:ln>
        </p:spPr>
        <p:txBody>
          <a:bodyPr vert="horz" lIns="868680" tIns="0" rIns="182880" bIns="3600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800" b="1" i="0" kern="1200" cap="none" baseline="0">
                <a:solidFill>
                  <a:schemeClr val="tx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0">
                <a:solidFill>
                  <a:schemeClr val="accent2"/>
                </a:solidFill>
                <a:latin typeface="Dax Offc Pro" panose="020B0504030101020102" pitchFamily="34" charset="0"/>
              </a:rPr>
              <a:t>Mutual Fund Overview</a:t>
            </a:r>
          </a:p>
        </p:txBody>
      </p:sp>
      <p:sp>
        <p:nvSpPr>
          <p:cNvPr id="5" name="Text Placeholder 13">
            <a:hlinkClick r:id="rId3" action="ppaction://hlinksldjump"/>
            <a:extLst>
              <a:ext uri="{FF2B5EF4-FFF2-40B4-BE49-F238E27FC236}">
                <a16:creationId xmlns:a16="http://schemas.microsoft.com/office/drawing/2014/main" id="{88F5E215-190A-9868-8824-4E3BFA0FA162}"/>
              </a:ext>
            </a:extLst>
          </p:cNvPr>
          <p:cNvSpPr txBox="1">
            <a:spLocks/>
          </p:cNvSpPr>
          <p:nvPr/>
        </p:nvSpPr>
        <p:spPr>
          <a:xfrm>
            <a:off x="720970" y="2496383"/>
            <a:ext cx="5114932" cy="622904"/>
          </a:xfrm>
          <a:prstGeom prst="rect">
            <a:avLst/>
          </a:prstGeom>
          <a:noFill/>
          <a:ln w="9525">
            <a:solidFill>
              <a:srgbClr val="FFFFFF">
                <a:lumMod val="75000"/>
              </a:srgbClr>
            </a:solidFill>
          </a:ln>
        </p:spPr>
        <p:txBody>
          <a:bodyPr vert="horz" lIns="868680" tIns="0" rIns="182880" bIns="3600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800" b="1" i="0" kern="1200" cap="none" baseline="0">
                <a:solidFill>
                  <a:schemeClr val="tx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0">
                <a:solidFill>
                  <a:schemeClr val="accent2"/>
                </a:solidFill>
                <a:latin typeface="Dax Offc Pro" panose="020B0504030101020102" pitchFamily="34" charset="0"/>
              </a:rPr>
              <a:t>Exchange Traded Funds Overview</a:t>
            </a:r>
          </a:p>
        </p:txBody>
      </p:sp>
      <p:sp>
        <p:nvSpPr>
          <p:cNvPr id="7" name="Text Placeholder 13">
            <a:extLst>
              <a:ext uri="{FF2B5EF4-FFF2-40B4-BE49-F238E27FC236}">
                <a16:creationId xmlns:a16="http://schemas.microsoft.com/office/drawing/2014/main" id="{65915338-2490-6E8A-C9F5-7FC1D0A3734D}"/>
              </a:ext>
            </a:extLst>
          </p:cNvPr>
          <p:cNvSpPr txBox="1">
            <a:spLocks/>
          </p:cNvSpPr>
          <p:nvPr/>
        </p:nvSpPr>
        <p:spPr>
          <a:xfrm>
            <a:off x="720970" y="3443608"/>
            <a:ext cx="5114932" cy="622904"/>
          </a:xfrm>
          <a:prstGeom prst="rect">
            <a:avLst/>
          </a:prstGeom>
          <a:noFill/>
          <a:ln w="9525">
            <a:solidFill>
              <a:srgbClr val="FFFFFF">
                <a:lumMod val="75000"/>
              </a:srgbClr>
            </a:solidFill>
          </a:ln>
        </p:spPr>
        <p:txBody>
          <a:bodyPr vert="horz" lIns="868680" tIns="0" rIns="182880" bIns="3600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800" b="1" i="0" kern="1200" cap="none" baseline="0">
                <a:solidFill>
                  <a:schemeClr val="tx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tab pos="4041775" algn="r"/>
              </a:tabLst>
              <a:defRPr/>
            </a:pPr>
            <a:r>
              <a:rPr kumimoji="0" lang="en-CA" sz="1800" b="0" i="0" u="none" strike="noStrike" kern="1200" cap="none" spc="0" normalizeH="0" baseline="0" noProof="0">
                <a:ln>
                  <a:noFill/>
                </a:ln>
                <a:solidFill>
                  <a:srgbClr val="0075BE"/>
                </a:solidFill>
                <a:effectLst/>
                <a:uLnTx/>
                <a:uFillTx/>
                <a:latin typeface="Dax Offc Pro" panose="020B0504030101020102" pitchFamily="34" charset="0"/>
              </a:rPr>
              <a:t>Different Investment Accounts</a:t>
            </a:r>
          </a:p>
        </p:txBody>
      </p:sp>
      <p:sp>
        <p:nvSpPr>
          <p:cNvPr id="9" name="Text Placeholder 13">
            <a:extLst>
              <a:ext uri="{FF2B5EF4-FFF2-40B4-BE49-F238E27FC236}">
                <a16:creationId xmlns:a16="http://schemas.microsoft.com/office/drawing/2014/main" id="{A1FAA7D9-D4C0-7A49-8F53-1EC6FCB6C7C0}"/>
              </a:ext>
            </a:extLst>
          </p:cNvPr>
          <p:cNvSpPr txBox="1">
            <a:spLocks/>
          </p:cNvSpPr>
          <p:nvPr/>
        </p:nvSpPr>
        <p:spPr>
          <a:xfrm>
            <a:off x="6460589" y="1549157"/>
            <a:ext cx="5114932" cy="1140431"/>
          </a:xfrm>
          <a:prstGeom prst="rect">
            <a:avLst/>
          </a:prstGeom>
          <a:noFill/>
          <a:ln w="9525">
            <a:solidFill>
              <a:srgbClr val="FFFFFF">
                <a:lumMod val="75000"/>
              </a:srgbClr>
            </a:solidFill>
          </a:ln>
        </p:spPr>
        <p:txBody>
          <a:bodyPr vert="horz" lIns="868680" tIns="0" rIns="182880" bIns="3600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800" b="1" i="0" kern="1200" cap="none" baseline="0">
                <a:solidFill>
                  <a:schemeClr val="tx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041775" algn="r"/>
              </a:tabLst>
              <a:defRPr/>
            </a:pPr>
            <a:r>
              <a:rPr kumimoji="0" lang="en-US" sz="1800" b="0" i="0" u="none" strike="noStrike" kern="1200" cap="none" spc="0" normalizeH="0" baseline="0" noProof="0">
                <a:ln>
                  <a:noFill/>
                </a:ln>
                <a:solidFill>
                  <a:srgbClr val="0075BE"/>
                </a:solidFill>
                <a:effectLst/>
                <a:uLnTx/>
                <a:uFillTx/>
                <a:latin typeface="Dax Offc Pro" panose="020B0504030101020102" pitchFamily="34" charset="0"/>
              </a:rPr>
              <a:t>Continuous Savings Plan (CSPs) &amp; Dollar-Cost Averaging (DCA)</a:t>
            </a:r>
          </a:p>
        </p:txBody>
      </p:sp>
      <p:sp>
        <p:nvSpPr>
          <p:cNvPr id="10" name="Text Placeholder 13">
            <a:extLst>
              <a:ext uri="{FF2B5EF4-FFF2-40B4-BE49-F238E27FC236}">
                <a16:creationId xmlns:a16="http://schemas.microsoft.com/office/drawing/2014/main" id="{CF62A9FB-BA88-D020-3B72-AB7463CCBF7F}"/>
              </a:ext>
            </a:extLst>
          </p:cNvPr>
          <p:cNvSpPr txBox="1">
            <a:spLocks/>
          </p:cNvSpPr>
          <p:nvPr/>
        </p:nvSpPr>
        <p:spPr>
          <a:xfrm>
            <a:off x="6460589" y="2926080"/>
            <a:ext cx="5114932" cy="1140431"/>
          </a:xfrm>
          <a:prstGeom prst="rect">
            <a:avLst/>
          </a:prstGeom>
          <a:noFill/>
          <a:ln w="9525">
            <a:solidFill>
              <a:srgbClr val="FFFFFF">
                <a:lumMod val="75000"/>
              </a:srgbClr>
            </a:solidFill>
          </a:ln>
        </p:spPr>
        <p:txBody>
          <a:bodyPr vert="horz" lIns="868680" tIns="0" rIns="182880" bIns="3600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800" b="1" i="0" kern="1200" cap="none" baseline="0">
                <a:solidFill>
                  <a:schemeClr val="tx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tab pos="4041775" algn="r"/>
              </a:tabLst>
              <a:defRPr/>
            </a:pPr>
            <a:r>
              <a:rPr kumimoji="0" lang="en-US" sz="1800" b="0" i="0" u="none" strike="noStrike" kern="1200" cap="none" spc="0" normalizeH="0" baseline="0" noProof="0">
                <a:ln>
                  <a:noFill/>
                </a:ln>
                <a:solidFill>
                  <a:srgbClr val="0075BE"/>
                </a:solidFill>
                <a:effectLst/>
                <a:uLnTx/>
                <a:uFillTx/>
                <a:latin typeface="Dax Offc Pro" panose="020B0504030101020102" pitchFamily="34" charset="0"/>
              </a:rPr>
              <a:t>Different Investment Accounts:</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tab pos="4041775" algn="r"/>
              </a:tabLst>
              <a:defRPr/>
            </a:pPr>
            <a:r>
              <a:rPr kumimoji="0" lang="en-US" sz="1800" b="0" i="0" u="none" strike="noStrike" kern="1200" cap="none" spc="0" normalizeH="0" baseline="0" noProof="0">
                <a:ln>
                  <a:noFill/>
                </a:ln>
                <a:solidFill>
                  <a:srgbClr val="0075BE"/>
                </a:solidFill>
                <a:effectLst/>
                <a:uLnTx/>
                <a:uFillTx/>
                <a:latin typeface="Dax Offc Pro" panose="020B0504030101020102" pitchFamily="34" charset="0"/>
              </a:rPr>
              <a:t>TFSAs, RRSPs, FHSAs</a:t>
            </a:r>
          </a:p>
        </p:txBody>
      </p:sp>
      <p:sp>
        <p:nvSpPr>
          <p:cNvPr id="13" name="Text Placeholder 17">
            <a:extLst>
              <a:ext uri="{FF2B5EF4-FFF2-40B4-BE49-F238E27FC236}">
                <a16:creationId xmlns:a16="http://schemas.microsoft.com/office/drawing/2014/main" id="{34DB03B2-282B-C195-EAEB-EF72173A919F}"/>
              </a:ext>
            </a:extLst>
          </p:cNvPr>
          <p:cNvSpPr txBox="1">
            <a:spLocks/>
          </p:cNvSpPr>
          <p:nvPr/>
        </p:nvSpPr>
        <p:spPr>
          <a:xfrm>
            <a:off x="720970" y="1549158"/>
            <a:ext cx="749437" cy="622904"/>
          </a:xfrm>
          <a:prstGeom prst="rect">
            <a:avLst/>
          </a:prstGeom>
          <a:solidFill>
            <a:srgbClr val="004068"/>
          </a:solidFill>
        </p:spPr>
        <p:txBody>
          <a:bodyPr vert="horz" lIns="0" tIns="0" rIns="0" bIns="3600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2800" b="0"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 lastClr="FFFFFF"/>
                </a:solidFill>
                <a:effectLst/>
                <a:uLnTx/>
                <a:uFillTx/>
                <a:latin typeface="Dax Offc Pro" panose="020B0504030101020102" pitchFamily="34" charset="0"/>
              </a:rPr>
              <a:t>01</a:t>
            </a:r>
          </a:p>
        </p:txBody>
      </p:sp>
      <p:sp>
        <p:nvSpPr>
          <p:cNvPr id="14" name="Text Placeholder 17">
            <a:extLst>
              <a:ext uri="{FF2B5EF4-FFF2-40B4-BE49-F238E27FC236}">
                <a16:creationId xmlns:a16="http://schemas.microsoft.com/office/drawing/2014/main" id="{3D527F07-570E-8EB4-4D35-F7CA89CC12E7}"/>
              </a:ext>
            </a:extLst>
          </p:cNvPr>
          <p:cNvSpPr txBox="1">
            <a:spLocks/>
          </p:cNvSpPr>
          <p:nvPr/>
        </p:nvSpPr>
        <p:spPr>
          <a:xfrm>
            <a:off x="720970" y="2496383"/>
            <a:ext cx="749437" cy="622904"/>
          </a:xfrm>
          <a:prstGeom prst="rect">
            <a:avLst/>
          </a:prstGeom>
          <a:solidFill>
            <a:srgbClr val="004068"/>
          </a:solidFill>
        </p:spPr>
        <p:txBody>
          <a:bodyPr vert="horz" lIns="0" tIns="0" rIns="0" bIns="3600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2800" b="0"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 lastClr="FFFFFF"/>
                </a:solidFill>
                <a:effectLst/>
                <a:uLnTx/>
                <a:uFillTx/>
                <a:latin typeface="Dax Offc Pro" panose="020B0504030101020102" pitchFamily="34" charset="0"/>
              </a:rPr>
              <a:t>02</a:t>
            </a:r>
          </a:p>
        </p:txBody>
      </p:sp>
      <p:sp>
        <p:nvSpPr>
          <p:cNvPr id="15" name="Text Placeholder 17">
            <a:extLst>
              <a:ext uri="{FF2B5EF4-FFF2-40B4-BE49-F238E27FC236}">
                <a16:creationId xmlns:a16="http://schemas.microsoft.com/office/drawing/2014/main" id="{CE67EEC9-337A-0886-7616-B7E384C4F9CB}"/>
              </a:ext>
            </a:extLst>
          </p:cNvPr>
          <p:cNvSpPr txBox="1">
            <a:spLocks/>
          </p:cNvSpPr>
          <p:nvPr/>
        </p:nvSpPr>
        <p:spPr>
          <a:xfrm>
            <a:off x="720970" y="3443608"/>
            <a:ext cx="749437" cy="622904"/>
          </a:xfrm>
          <a:prstGeom prst="rect">
            <a:avLst/>
          </a:prstGeom>
          <a:solidFill>
            <a:srgbClr val="004068"/>
          </a:solidFill>
        </p:spPr>
        <p:txBody>
          <a:bodyPr vert="horz" lIns="0" tIns="0" rIns="0" bIns="3600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2800" b="0"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 lastClr="FFFFFF"/>
                </a:solidFill>
                <a:effectLst/>
                <a:uLnTx/>
                <a:uFillTx/>
                <a:latin typeface="Dax Offc Pro" panose="020B0504030101020102" pitchFamily="34" charset="0"/>
              </a:rPr>
              <a:t>03</a:t>
            </a:r>
          </a:p>
        </p:txBody>
      </p:sp>
      <p:sp>
        <p:nvSpPr>
          <p:cNvPr id="17" name="Text Placeholder 17">
            <a:extLst>
              <a:ext uri="{FF2B5EF4-FFF2-40B4-BE49-F238E27FC236}">
                <a16:creationId xmlns:a16="http://schemas.microsoft.com/office/drawing/2014/main" id="{8663F8AE-34D7-DA52-9426-828D66E73440}"/>
              </a:ext>
            </a:extLst>
          </p:cNvPr>
          <p:cNvSpPr txBox="1">
            <a:spLocks/>
          </p:cNvSpPr>
          <p:nvPr/>
        </p:nvSpPr>
        <p:spPr>
          <a:xfrm>
            <a:off x="6460589" y="1549157"/>
            <a:ext cx="749437" cy="1140431"/>
          </a:xfrm>
          <a:prstGeom prst="rect">
            <a:avLst/>
          </a:prstGeom>
          <a:solidFill>
            <a:srgbClr val="004068"/>
          </a:solidFill>
        </p:spPr>
        <p:txBody>
          <a:bodyPr vert="horz" lIns="0" tIns="0" rIns="0" bIns="3600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2800" b="0"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 lastClr="FFFFFF"/>
                </a:solidFill>
                <a:effectLst/>
                <a:uLnTx/>
                <a:uFillTx/>
                <a:latin typeface="Dax Offc Pro" panose="020B0504030101020102" pitchFamily="34" charset="0"/>
              </a:rPr>
              <a:t>04</a:t>
            </a:r>
          </a:p>
        </p:txBody>
      </p:sp>
      <p:sp>
        <p:nvSpPr>
          <p:cNvPr id="18" name="Text Placeholder 17">
            <a:extLst>
              <a:ext uri="{FF2B5EF4-FFF2-40B4-BE49-F238E27FC236}">
                <a16:creationId xmlns:a16="http://schemas.microsoft.com/office/drawing/2014/main" id="{D410EC03-3AAB-8D73-0599-90445A328B61}"/>
              </a:ext>
            </a:extLst>
          </p:cNvPr>
          <p:cNvSpPr txBox="1">
            <a:spLocks/>
          </p:cNvSpPr>
          <p:nvPr/>
        </p:nvSpPr>
        <p:spPr>
          <a:xfrm>
            <a:off x="6460589" y="2926080"/>
            <a:ext cx="749437" cy="1140431"/>
          </a:xfrm>
          <a:prstGeom prst="rect">
            <a:avLst/>
          </a:prstGeom>
          <a:solidFill>
            <a:srgbClr val="004068"/>
          </a:solidFill>
        </p:spPr>
        <p:txBody>
          <a:bodyPr vert="horz" lIns="0" tIns="0" rIns="0" bIns="36000" rtlCol="0" anchor="ctr">
            <a:noAutofit/>
          </a:bodyPr>
          <a:lstStyle>
            <a:lvl1pPr marL="0" indent="0" algn="ctr" defTabSz="914400" rtl="0" eaLnBrk="1" latinLnBrk="0" hangingPunct="1">
              <a:lnSpc>
                <a:spcPct val="130000"/>
              </a:lnSpc>
              <a:spcBef>
                <a:spcPts val="1000"/>
              </a:spcBef>
              <a:buFont typeface="Arial" panose="020B0604020202020204" pitchFamily="34" charset="0"/>
              <a:buNone/>
              <a:defRPr sz="2800" b="0" i="0" kern="1200" cap="none" baseline="0">
                <a:solidFill>
                  <a:schemeClr val="bg1"/>
                </a:solidFill>
                <a:latin typeface="+mj-lt"/>
                <a:ea typeface="+mn-ea"/>
                <a:cs typeface="Segoe UI Semilight" panose="020B0402040204020203" pitchFamily="34" charset="0"/>
              </a:defRPr>
            </a:lvl1pPr>
            <a:lvl2pPr marL="685800" indent="-228600" algn="l" defTabSz="914400" rtl="0" eaLnBrk="1" latinLnBrk="0" hangingPunct="1">
              <a:lnSpc>
                <a:spcPct val="13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 lastClr="FFFFFF"/>
                </a:solidFill>
                <a:effectLst/>
                <a:uLnTx/>
                <a:uFillTx/>
                <a:latin typeface="Dax Offc Pro" panose="020B0504030101020102" pitchFamily="34" charset="0"/>
              </a:rPr>
              <a:t>05</a:t>
            </a:r>
          </a:p>
        </p:txBody>
      </p:sp>
    </p:spTree>
    <p:extLst>
      <p:ext uri="{BB962C8B-B14F-4D97-AF65-F5344CB8AC3E}">
        <p14:creationId xmlns:p14="http://schemas.microsoft.com/office/powerpoint/2010/main" val="1119343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D135-BE83-6FF4-FC69-AEE2D2E5E50C}"/>
              </a:ext>
            </a:extLst>
          </p:cNvPr>
          <p:cNvSpPr>
            <a:spLocks noGrp="1"/>
          </p:cNvSpPr>
          <p:nvPr>
            <p:ph type="title"/>
          </p:nvPr>
        </p:nvSpPr>
        <p:spPr/>
        <p:txBody>
          <a:bodyPr/>
          <a:lstStyle/>
          <a:p>
            <a:r>
              <a:rPr lang="en-CA"/>
              <a:t>Continuous Savings Plan (CSPs)</a:t>
            </a:r>
          </a:p>
        </p:txBody>
      </p:sp>
      <p:sp>
        <p:nvSpPr>
          <p:cNvPr id="3" name="Slide Number Placeholder 2">
            <a:extLst>
              <a:ext uri="{FF2B5EF4-FFF2-40B4-BE49-F238E27FC236}">
                <a16:creationId xmlns:a16="http://schemas.microsoft.com/office/drawing/2014/main" id="{28E04D55-2B0F-E238-4287-BA3FB22162AD}"/>
              </a:ext>
            </a:extLst>
          </p:cNvPr>
          <p:cNvSpPr>
            <a:spLocks noGrp="1"/>
          </p:cNvSpPr>
          <p:nvPr>
            <p:ph type="sldNum" sz="quarter" idx="12"/>
          </p:nvPr>
        </p:nvSpPr>
        <p:spPr/>
        <p:txBody>
          <a:bodyPr/>
          <a:lstStyle/>
          <a:p>
            <a:pPr>
              <a:defRPr/>
            </a:pPr>
            <a:fld id="{A8C2AA5B-A104-014F-B9FD-226CAFC3787C}" type="slidenum">
              <a:rPr lang="en-US" smtClean="0"/>
              <a:pPr>
                <a:defRPr/>
              </a:pPr>
              <a:t>20</a:t>
            </a:fld>
            <a:endParaRPr lang="en-US"/>
          </a:p>
        </p:txBody>
      </p:sp>
      <p:sp>
        <p:nvSpPr>
          <p:cNvPr id="6" name="Content Placeholder 5">
            <a:extLst>
              <a:ext uri="{FF2B5EF4-FFF2-40B4-BE49-F238E27FC236}">
                <a16:creationId xmlns:a16="http://schemas.microsoft.com/office/drawing/2014/main" id="{706AC1D1-79E3-9C18-7D5F-7B08146B1848}"/>
              </a:ext>
            </a:extLst>
          </p:cNvPr>
          <p:cNvSpPr>
            <a:spLocks noGrp="1"/>
          </p:cNvSpPr>
          <p:nvPr>
            <p:ph idx="4294967295"/>
          </p:nvPr>
        </p:nvSpPr>
        <p:spPr>
          <a:xfrm>
            <a:off x="720970" y="1147663"/>
            <a:ext cx="3526177" cy="3353085"/>
          </a:xfrm>
          <a:prstGeom prst="rect">
            <a:avLst/>
          </a:prstGeom>
        </p:spPr>
        <p:txBody>
          <a:bodyPr lIns="91440" tIns="45720" rIns="91440" bIns="45720" anchor="t"/>
          <a:lstStyle/>
          <a:p>
            <a:pPr marL="0" indent="0">
              <a:lnSpc>
                <a:spcPct val="110000"/>
              </a:lnSpc>
              <a:buNone/>
            </a:pPr>
            <a:r>
              <a:rPr lang="en-CA" sz="2000">
                <a:solidFill>
                  <a:srgbClr val="0079C1"/>
                </a:solidFill>
              </a:rPr>
              <a:t>See how quickly your savings grow when you invest regularly.</a:t>
            </a:r>
          </a:p>
          <a:p>
            <a:pPr marL="0" indent="0">
              <a:lnSpc>
                <a:spcPct val="110000"/>
              </a:lnSpc>
              <a:buNone/>
            </a:pPr>
            <a:r>
              <a:rPr lang="en-US" sz="1800"/>
              <a:t>It can be hard to find the money to make large, lump sum investments during the year. Consider the benefits of making automatic, monthly contributions to your investment account with a BMO Continuous Savings Plan (CSP). Smaller amounts on a regular basis can make a big difference over the long term.</a:t>
            </a:r>
            <a:endParaRPr lang="en-US" sz="2000"/>
          </a:p>
          <a:p>
            <a:pPr marL="0" indent="0">
              <a:lnSpc>
                <a:spcPct val="110000"/>
              </a:lnSpc>
              <a:buNone/>
            </a:pPr>
            <a:endParaRPr lang="en-CA" sz="2000"/>
          </a:p>
        </p:txBody>
      </p:sp>
      <p:pic>
        <p:nvPicPr>
          <p:cNvPr id="8" name="Picture 7" descr="A graph showing a diagram of a vacation&#10;&#10;AI-generated content may be incorrect.">
            <a:extLst>
              <a:ext uri="{FF2B5EF4-FFF2-40B4-BE49-F238E27FC236}">
                <a16:creationId xmlns:a16="http://schemas.microsoft.com/office/drawing/2014/main" id="{E410DAAF-8CF3-1AE9-E826-B05156AB76BE}"/>
              </a:ext>
            </a:extLst>
          </p:cNvPr>
          <p:cNvPicPr>
            <a:picLocks noChangeAspect="1"/>
          </p:cNvPicPr>
          <p:nvPr/>
        </p:nvPicPr>
        <p:blipFill>
          <a:blip r:embed="rId2">
            <a:extLst>
              <a:ext uri="{28A0092B-C50C-407E-A947-70E740481C1C}">
                <a14:useLocalDpi xmlns:a14="http://schemas.microsoft.com/office/drawing/2010/main" val="0"/>
              </a:ext>
            </a:extLst>
          </a:blip>
          <a:srcRect b="18739"/>
          <a:stretch/>
        </p:blipFill>
        <p:spPr>
          <a:xfrm>
            <a:off x="4745062" y="1569265"/>
            <a:ext cx="7048097" cy="4398397"/>
          </a:xfrm>
          <a:prstGeom prst="rect">
            <a:avLst/>
          </a:prstGeom>
        </p:spPr>
      </p:pic>
      <p:pic>
        <p:nvPicPr>
          <p:cNvPr id="10" name="Picture 9">
            <a:extLst>
              <a:ext uri="{FF2B5EF4-FFF2-40B4-BE49-F238E27FC236}">
                <a16:creationId xmlns:a16="http://schemas.microsoft.com/office/drawing/2014/main" id="{4F0901A2-D54D-BFD7-450D-E1C201A3350F}"/>
              </a:ext>
            </a:extLst>
          </p:cNvPr>
          <p:cNvPicPr>
            <a:picLocks noChangeAspect="1"/>
          </p:cNvPicPr>
          <p:nvPr/>
        </p:nvPicPr>
        <p:blipFill>
          <a:blip r:embed="rId3"/>
          <a:stretch>
            <a:fillRect/>
          </a:stretch>
        </p:blipFill>
        <p:spPr>
          <a:xfrm>
            <a:off x="4650262" y="1147663"/>
            <a:ext cx="3779848" cy="472481"/>
          </a:xfrm>
          <a:prstGeom prst="rect">
            <a:avLst/>
          </a:prstGeom>
        </p:spPr>
      </p:pic>
      <p:sp>
        <p:nvSpPr>
          <p:cNvPr id="5" name="TextBox 4">
            <a:extLst>
              <a:ext uri="{FF2B5EF4-FFF2-40B4-BE49-F238E27FC236}">
                <a16:creationId xmlns:a16="http://schemas.microsoft.com/office/drawing/2014/main" id="{53398177-817E-7270-447C-5A44451D95E1}"/>
              </a:ext>
            </a:extLst>
          </p:cNvPr>
          <p:cNvSpPr txBox="1"/>
          <p:nvPr/>
        </p:nvSpPr>
        <p:spPr>
          <a:xfrm>
            <a:off x="486697" y="5939210"/>
            <a:ext cx="11218606" cy="584775"/>
          </a:xfrm>
          <a:prstGeom prst="rect">
            <a:avLst/>
          </a:prstGeom>
          <a:noFill/>
        </p:spPr>
        <p:txBody>
          <a:bodyPr wrap="square">
            <a:spAutoFit/>
          </a:bodyPr>
          <a:lstStyle/>
          <a:p>
            <a:r>
              <a:rPr lang="en-US" sz="800"/>
              <a:t>The examples provided above are for illustrative purposes only and are not, and should not be construed as, investment advice to any individual. Investments should be evaluated relative to each individual’s investment objectives and professional advice should be obtained with respect to any circumstance. The examples provided above assume that payments are made at the end of each month and a nominal annual rate of return of 6% compounded monthly. BMO Mutual Funds are offered by BMO Investments Inc., a financial services firm and a separate legal entity from Bank of Montreal. Commissions, trailing commissions, management fees and expenses all may be associated with mutual fund investments. Please read the fund facts or prospectus before investing. Mutual funds are not guaranteed, their values change frequently and past performance may not be repeated. ® “BMO (m-bar roundel symbol)” is a registered trade-mark of Bank of Montreal, used under </a:t>
            </a:r>
            <a:r>
              <a:rPr lang="en-US" sz="800" err="1"/>
              <a:t>licence</a:t>
            </a:r>
            <a:r>
              <a:rPr lang="en-US" sz="800"/>
              <a:t>.</a:t>
            </a:r>
            <a:endParaRPr lang="en-CA" sz="800"/>
          </a:p>
        </p:txBody>
      </p:sp>
      <p:sp>
        <p:nvSpPr>
          <p:cNvPr id="4" name="TextBox 3">
            <a:extLst>
              <a:ext uri="{FF2B5EF4-FFF2-40B4-BE49-F238E27FC236}">
                <a16:creationId xmlns:a16="http://schemas.microsoft.com/office/drawing/2014/main" id="{47958EB3-B5AF-9306-DCFA-C63DDCC77131}"/>
              </a:ext>
            </a:extLst>
          </p:cNvPr>
          <p:cNvSpPr txBox="1"/>
          <p:nvPr/>
        </p:nvSpPr>
        <p:spPr>
          <a:xfrm>
            <a:off x="10334487" y="1146313"/>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222222"/>
                </a:solidFill>
                <a:highlight>
                  <a:srgbClr val="F6F6F6"/>
                </a:highlight>
                <a:latin typeface="ProximaNova-Regular"/>
              </a:rPr>
              <a:t>"For illustrative purposes only"</a:t>
            </a:r>
            <a:endParaRPr lang="en-US" sz="800"/>
          </a:p>
        </p:txBody>
      </p:sp>
    </p:spTree>
    <p:extLst>
      <p:ext uri="{BB962C8B-B14F-4D97-AF65-F5344CB8AC3E}">
        <p14:creationId xmlns:p14="http://schemas.microsoft.com/office/powerpoint/2010/main" val="141236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D135-BE83-6FF4-FC69-AEE2D2E5E50C}"/>
              </a:ext>
            </a:extLst>
          </p:cNvPr>
          <p:cNvSpPr>
            <a:spLocks noGrp="1"/>
          </p:cNvSpPr>
          <p:nvPr>
            <p:ph type="title"/>
          </p:nvPr>
        </p:nvSpPr>
        <p:spPr/>
        <p:txBody>
          <a:bodyPr/>
          <a:lstStyle/>
          <a:p>
            <a:r>
              <a:rPr lang="en-CA"/>
              <a:t>Dollar-Cost Averaging (DCA)</a:t>
            </a:r>
          </a:p>
        </p:txBody>
      </p:sp>
      <p:sp>
        <p:nvSpPr>
          <p:cNvPr id="3" name="Slide Number Placeholder 2">
            <a:extLst>
              <a:ext uri="{FF2B5EF4-FFF2-40B4-BE49-F238E27FC236}">
                <a16:creationId xmlns:a16="http://schemas.microsoft.com/office/drawing/2014/main" id="{28E04D55-2B0F-E238-4287-BA3FB22162AD}"/>
              </a:ext>
            </a:extLst>
          </p:cNvPr>
          <p:cNvSpPr>
            <a:spLocks noGrp="1"/>
          </p:cNvSpPr>
          <p:nvPr>
            <p:ph type="sldNum" sz="quarter" idx="12"/>
          </p:nvPr>
        </p:nvSpPr>
        <p:spPr/>
        <p:txBody>
          <a:bodyPr/>
          <a:lstStyle/>
          <a:p>
            <a:pPr>
              <a:defRPr/>
            </a:pPr>
            <a:fld id="{A8C2AA5B-A104-014F-B9FD-226CAFC3787C}" type="slidenum">
              <a:rPr lang="en-US" smtClean="0"/>
              <a:pPr>
                <a:defRPr/>
              </a:pPr>
              <a:t>21</a:t>
            </a:fld>
            <a:endParaRPr lang="en-US"/>
          </a:p>
        </p:txBody>
      </p:sp>
      <p:sp>
        <p:nvSpPr>
          <p:cNvPr id="6" name="Content Placeholder 5">
            <a:extLst>
              <a:ext uri="{FF2B5EF4-FFF2-40B4-BE49-F238E27FC236}">
                <a16:creationId xmlns:a16="http://schemas.microsoft.com/office/drawing/2014/main" id="{706AC1D1-79E3-9C18-7D5F-7B08146B1848}"/>
              </a:ext>
            </a:extLst>
          </p:cNvPr>
          <p:cNvSpPr>
            <a:spLocks noGrp="1"/>
          </p:cNvSpPr>
          <p:nvPr>
            <p:ph idx="4294967295"/>
          </p:nvPr>
        </p:nvSpPr>
        <p:spPr>
          <a:xfrm>
            <a:off x="720970" y="683545"/>
            <a:ext cx="11022012" cy="576263"/>
          </a:xfrm>
          <a:prstGeom prst="rect">
            <a:avLst/>
          </a:prstGeom>
        </p:spPr>
        <p:txBody>
          <a:bodyPr/>
          <a:lstStyle/>
          <a:p>
            <a:pPr marL="0" indent="0">
              <a:buNone/>
            </a:pPr>
            <a:r>
              <a:rPr lang="en-US" sz="2000">
                <a:solidFill>
                  <a:schemeClr val="accent2"/>
                </a:solidFill>
              </a:rPr>
              <a:t>With dollar cost averaging, you buy more units of mutual funds when prices are low and fewer when prices are high. Over time, this can reduce your average cost per unit.</a:t>
            </a:r>
            <a:endParaRPr lang="en-CA" sz="2000">
              <a:solidFill>
                <a:schemeClr val="accent2"/>
              </a:solidFill>
            </a:endParaRPr>
          </a:p>
        </p:txBody>
      </p:sp>
      <p:pic>
        <p:nvPicPr>
          <p:cNvPr id="8" name="Picture 7">
            <a:extLst>
              <a:ext uri="{FF2B5EF4-FFF2-40B4-BE49-F238E27FC236}">
                <a16:creationId xmlns:a16="http://schemas.microsoft.com/office/drawing/2014/main" id="{D0E05C19-32D3-9D6E-1835-C1595CD7D2C5}"/>
              </a:ext>
            </a:extLst>
          </p:cNvPr>
          <p:cNvPicPr>
            <a:picLocks noChangeAspect="1"/>
          </p:cNvPicPr>
          <p:nvPr/>
        </p:nvPicPr>
        <p:blipFill>
          <a:blip r:embed="rId3"/>
          <a:stretch>
            <a:fillRect/>
          </a:stretch>
        </p:blipFill>
        <p:spPr>
          <a:xfrm>
            <a:off x="1866940" y="1299564"/>
            <a:ext cx="8458120" cy="4733953"/>
          </a:xfrm>
          <a:prstGeom prst="rect">
            <a:avLst/>
          </a:prstGeom>
        </p:spPr>
      </p:pic>
      <p:sp>
        <p:nvSpPr>
          <p:cNvPr id="4" name="TextBox 3">
            <a:extLst>
              <a:ext uri="{FF2B5EF4-FFF2-40B4-BE49-F238E27FC236}">
                <a16:creationId xmlns:a16="http://schemas.microsoft.com/office/drawing/2014/main" id="{BF443979-F783-0155-F387-7577B347CB86}"/>
              </a:ext>
            </a:extLst>
          </p:cNvPr>
          <p:cNvSpPr txBox="1"/>
          <p:nvPr/>
        </p:nvSpPr>
        <p:spPr>
          <a:xfrm>
            <a:off x="432865" y="6075528"/>
            <a:ext cx="10473234"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222222"/>
                </a:solidFill>
                <a:highlight>
                  <a:srgbClr val="F6F6F6"/>
                </a:highlight>
                <a:ea typeface="+mn-lt"/>
                <a:cs typeface="+mn-lt"/>
              </a:rPr>
              <a:t>The chart illustrates the impact to an initial investment of $150,000 dollars from December 2019 to December 2020 in the BMO Dividend Fund Series A. It is not intended to reflect future returns on investments in the BMO Dividend Fund Series A. Historical Performance: 2.17 YTD; 12.35 1YR; 5.22 3YR; 11.86 5YR; 7.08 10YR; 9.62 Since inception. As of March 31st 2025</a:t>
            </a:r>
            <a:endParaRPr lang="en-US" sz="1000" dirty="0">
              <a:ea typeface="+mn-lt"/>
              <a:cs typeface="+mn-lt"/>
            </a:endParaRPr>
          </a:p>
          <a:p>
            <a:r>
              <a:rPr lang="en-US" sz="1000" dirty="0">
                <a:solidFill>
                  <a:srgbClr val="222222"/>
                </a:solidFill>
                <a:highlight>
                  <a:srgbClr val="F6F6F6"/>
                </a:highlight>
                <a:ea typeface="+mn-lt"/>
                <a:cs typeface="+mn-lt"/>
              </a:rPr>
              <a:t>The chart illustrates the impact to an initial investment of $150,000 dollars from December 2019 to December 2020 in the BMO Core Plus Bond Fund Series A. It is not intended to reflect future returns on investments in the BMO Core Plus Bond Fund Series A. Historical Performance: 1.61 YTD; 6.77 1YR; 1.70 3YR; 0.02 5YR; 0.87 10YR; 1.34 Since inception. As of March 31st 2025</a:t>
            </a:r>
            <a:endParaRPr lang="en-US" sz="1000" dirty="0">
              <a:ea typeface="+mn-lt"/>
              <a:cs typeface="+mn-lt"/>
            </a:endParaRPr>
          </a:p>
          <a:p>
            <a:endParaRPr lang="en-US" sz="600">
              <a:solidFill>
                <a:srgbClr val="222222"/>
              </a:solidFill>
              <a:highlight>
                <a:srgbClr val="F6F6F6"/>
              </a:highlight>
              <a:latin typeface="ProximaNova-Regular"/>
            </a:endParaRPr>
          </a:p>
        </p:txBody>
      </p:sp>
    </p:spTree>
    <p:extLst>
      <p:ext uri="{BB962C8B-B14F-4D97-AF65-F5344CB8AC3E}">
        <p14:creationId xmlns:p14="http://schemas.microsoft.com/office/powerpoint/2010/main" val="1965906543"/>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6E2C-EEEB-606A-EA93-9743A324FD2A}"/>
              </a:ext>
            </a:extLst>
          </p:cNvPr>
          <p:cNvSpPr>
            <a:spLocks noGrp="1"/>
          </p:cNvSpPr>
          <p:nvPr>
            <p:ph type="title"/>
          </p:nvPr>
        </p:nvSpPr>
        <p:spPr/>
        <p:txBody>
          <a:bodyPr/>
          <a:lstStyle/>
          <a:p>
            <a:r>
              <a:rPr lang="en-CA"/>
              <a:t>Quick Summary and Main Differences: CSPs &amp; DCA</a:t>
            </a:r>
          </a:p>
        </p:txBody>
      </p:sp>
      <p:sp>
        <p:nvSpPr>
          <p:cNvPr id="3" name="Slide Number Placeholder 2">
            <a:extLst>
              <a:ext uri="{FF2B5EF4-FFF2-40B4-BE49-F238E27FC236}">
                <a16:creationId xmlns:a16="http://schemas.microsoft.com/office/drawing/2014/main" id="{95685CDB-B3AE-C569-82CA-ADEC0657EB8A}"/>
              </a:ext>
            </a:extLst>
          </p:cNvPr>
          <p:cNvSpPr>
            <a:spLocks noGrp="1"/>
          </p:cNvSpPr>
          <p:nvPr>
            <p:ph type="sldNum" sz="quarter" idx="12"/>
          </p:nvPr>
        </p:nvSpPr>
        <p:spPr/>
        <p:txBody>
          <a:bodyPr/>
          <a:lstStyle/>
          <a:p>
            <a:pPr>
              <a:defRPr/>
            </a:pPr>
            <a:fld id="{A8C2AA5B-A104-014F-B9FD-226CAFC3787C}" type="slidenum">
              <a:rPr lang="en-US" smtClean="0">
                <a:latin typeface="+mj-lt"/>
              </a:rPr>
              <a:pPr>
                <a:defRPr/>
              </a:pPr>
              <a:t>22</a:t>
            </a:fld>
            <a:endParaRPr lang="en-US">
              <a:latin typeface="+mj-lt"/>
            </a:endParaRPr>
          </a:p>
        </p:txBody>
      </p:sp>
      <p:graphicFrame>
        <p:nvGraphicFramePr>
          <p:cNvPr id="12" name="Table 11">
            <a:extLst>
              <a:ext uri="{FF2B5EF4-FFF2-40B4-BE49-F238E27FC236}">
                <a16:creationId xmlns:a16="http://schemas.microsoft.com/office/drawing/2014/main" id="{3266AD01-EE63-5F91-663C-A64330F66037}"/>
              </a:ext>
            </a:extLst>
          </p:cNvPr>
          <p:cNvGraphicFramePr>
            <a:graphicFrameLocks noGrp="1"/>
          </p:cNvGraphicFramePr>
          <p:nvPr>
            <p:extLst>
              <p:ext uri="{D42A27DB-BD31-4B8C-83A1-F6EECF244321}">
                <p14:modId xmlns:p14="http://schemas.microsoft.com/office/powerpoint/2010/main" val="1431843515"/>
              </p:ext>
            </p:extLst>
          </p:nvPr>
        </p:nvGraphicFramePr>
        <p:xfrm>
          <a:off x="736073" y="874529"/>
          <a:ext cx="10942594" cy="5059680"/>
        </p:xfrm>
        <a:graphic>
          <a:graphicData uri="http://schemas.openxmlformats.org/drawingml/2006/table">
            <a:tbl>
              <a:tblPr firstRow="1" firstCol="1" bandRow="1">
                <a:tableStyleId>{D27102A9-8310-4765-A935-A1911B00CA55}</a:tableStyleId>
              </a:tblPr>
              <a:tblGrid>
                <a:gridCol w="1706084">
                  <a:extLst>
                    <a:ext uri="{9D8B030D-6E8A-4147-A177-3AD203B41FA5}">
                      <a16:colId xmlns:a16="http://schemas.microsoft.com/office/drawing/2014/main" val="931865313"/>
                    </a:ext>
                  </a:extLst>
                </a:gridCol>
                <a:gridCol w="4618255">
                  <a:extLst>
                    <a:ext uri="{9D8B030D-6E8A-4147-A177-3AD203B41FA5}">
                      <a16:colId xmlns:a16="http://schemas.microsoft.com/office/drawing/2014/main" val="53420670"/>
                    </a:ext>
                  </a:extLst>
                </a:gridCol>
                <a:gridCol w="4618255">
                  <a:extLst>
                    <a:ext uri="{9D8B030D-6E8A-4147-A177-3AD203B41FA5}">
                      <a16:colId xmlns:a16="http://schemas.microsoft.com/office/drawing/2014/main" val="922594658"/>
                    </a:ext>
                  </a:extLst>
                </a:gridCol>
              </a:tblGrid>
              <a:tr h="548640">
                <a:tc>
                  <a:txBody>
                    <a:bodyPr/>
                    <a:lstStyle/>
                    <a:p>
                      <a:endParaRPr lang="en-CA">
                        <a:solidFill>
                          <a:schemeClr val="accent2"/>
                        </a:solidFill>
                      </a:endParaRPr>
                    </a:p>
                  </a:txBody>
                  <a:tcPr marL="137160" marR="137160" marT="137160" marB="1371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accent2"/>
                          </a:solidFill>
                          <a:latin typeface="+mn-lt"/>
                          <a:ea typeface="+mn-ea"/>
                          <a:cs typeface="+mn-cs"/>
                        </a:rPr>
                        <a:t>CSP Program</a:t>
                      </a:r>
                      <a:endParaRPr lang="en-CA" sz="2000">
                        <a:solidFill>
                          <a:schemeClr val="accent2"/>
                        </a:solidFill>
                      </a:endParaRPr>
                    </a:p>
                  </a:txBody>
                  <a:tcPr marL="137160" marR="137160" marT="137160" marB="137160" anchor="ctr"/>
                </a:tc>
                <a:tc>
                  <a:txBody>
                    <a:bodyPr/>
                    <a:lstStyle/>
                    <a:p>
                      <a:pPr algn="ctr"/>
                      <a:r>
                        <a:rPr lang="en-US" sz="2000" b="1" kern="1200">
                          <a:solidFill>
                            <a:schemeClr val="accent2"/>
                          </a:solidFill>
                          <a:latin typeface="+mn-lt"/>
                          <a:ea typeface="+mn-ea"/>
                          <a:cs typeface="+mn-cs"/>
                        </a:rPr>
                        <a:t>DCA Program</a:t>
                      </a:r>
                      <a:endParaRPr lang="en-CA" sz="2000">
                        <a:solidFill>
                          <a:schemeClr val="accent2"/>
                        </a:solidFill>
                      </a:endParaRPr>
                    </a:p>
                  </a:txBody>
                  <a:tcPr marL="137160" marR="137160" marT="137160" marB="137160" anchor="ctr"/>
                </a:tc>
                <a:extLst>
                  <a:ext uri="{0D108BD9-81ED-4DB2-BD59-A6C34878D82A}">
                    <a16:rowId xmlns:a16="http://schemas.microsoft.com/office/drawing/2014/main" val="885201337"/>
                  </a:ext>
                </a:extLst>
              </a:tr>
              <a:tr h="370840">
                <a:tc>
                  <a:txBody>
                    <a:bodyPr/>
                    <a:lstStyle/>
                    <a:p>
                      <a:r>
                        <a:rPr lang="en-US"/>
                        <a:t>Minimum Investment</a:t>
                      </a:r>
                      <a:endParaRPr lang="en-CA"/>
                    </a:p>
                  </a:txBody>
                  <a:tcPr marL="137160" marR="137160" marT="137160" marB="137160"/>
                </a:tc>
                <a:tc>
                  <a:txBody>
                    <a:bodyPr/>
                    <a:lstStyle/>
                    <a:p>
                      <a:pPr marL="285750" indent="-285750">
                        <a:spcAft>
                          <a:spcPts val="600"/>
                        </a:spcAft>
                        <a:buFont typeface="Arial" panose="020B0604020202020204" pitchFamily="34" charset="0"/>
                        <a:buChar char="•"/>
                      </a:pPr>
                      <a:r>
                        <a:rPr lang="en-US"/>
                        <a:t>As little as $50 a week</a:t>
                      </a:r>
                    </a:p>
                  </a:txBody>
                  <a:tcPr marL="137160" marR="137160" marT="137160" marB="137160"/>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a:solidFill>
                            <a:schemeClr val="tx1"/>
                          </a:solidFill>
                          <a:latin typeface="+mn-lt"/>
                          <a:ea typeface="+mn-ea"/>
                          <a:cs typeface="+mn-cs"/>
                        </a:rPr>
                        <a:t>Initial investment of $5,000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a:solidFill>
                            <a:schemeClr val="tx1"/>
                          </a:solidFill>
                          <a:latin typeface="+mn-lt"/>
                          <a:ea typeface="+mn-ea"/>
                          <a:cs typeface="+mn-cs"/>
                        </a:rPr>
                        <a:t>Minimum transfer amount to any one BMO Fund each time is $50</a:t>
                      </a:r>
                    </a:p>
                  </a:txBody>
                  <a:tcPr marL="137160" marR="137160" marT="137160" marB="137160"/>
                </a:tc>
                <a:extLst>
                  <a:ext uri="{0D108BD9-81ED-4DB2-BD59-A6C34878D82A}">
                    <a16:rowId xmlns:a16="http://schemas.microsoft.com/office/drawing/2014/main" val="3012315306"/>
                  </a:ext>
                </a:extLst>
              </a:tr>
              <a:tr h="370840">
                <a:tc>
                  <a:txBody>
                    <a:bodyPr/>
                    <a:lstStyle/>
                    <a:p>
                      <a:r>
                        <a:rPr lang="en-US"/>
                        <a:t>How it works</a:t>
                      </a:r>
                      <a:endParaRPr lang="en-CA"/>
                    </a:p>
                  </a:txBody>
                  <a:tcPr marL="137160" marR="137160" marT="137160" marB="137160"/>
                </a:tc>
                <a:tc>
                  <a:txBody>
                    <a:bodyPr/>
                    <a:lstStyle/>
                    <a:p>
                      <a:pPr marL="285750" indent="-285750" algn="l">
                        <a:spcAft>
                          <a:spcPts val="600"/>
                        </a:spcAft>
                        <a:buFont typeface="Arial" panose="020B0604020202020204" pitchFamily="34" charset="0"/>
                        <a:buChar char="•"/>
                      </a:pPr>
                      <a:r>
                        <a:rPr lang="en-US" sz="1800" kern="1200">
                          <a:solidFill>
                            <a:schemeClr val="tx1"/>
                          </a:solidFill>
                          <a:latin typeface="+mn-lt"/>
                          <a:ea typeface="+mn-ea"/>
                          <a:cs typeface="+mn-cs"/>
                        </a:rPr>
                        <a:t>During market dips, your CSP contributions will buy more shares </a:t>
                      </a:r>
                    </a:p>
                    <a:p>
                      <a:pPr marL="285750" indent="-285750" algn="l">
                        <a:spcAft>
                          <a:spcPts val="600"/>
                        </a:spcAft>
                        <a:buFont typeface="Arial" panose="020B0604020202020204" pitchFamily="34" charset="0"/>
                        <a:buChar char="•"/>
                      </a:pPr>
                      <a:r>
                        <a:rPr lang="en-US" sz="1800" kern="1200">
                          <a:solidFill>
                            <a:schemeClr val="tx1"/>
                          </a:solidFill>
                          <a:latin typeface="+mn-lt"/>
                          <a:ea typeface="+mn-ea"/>
                          <a:cs typeface="+mn-cs"/>
                        </a:rPr>
                        <a:t>As the market goes up over time, those shares increase in value</a:t>
                      </a:r>
                      <a:endParaRPr lang="en-CA" sz="1800" kern="1200">
                        <a:solidFill>
                          <a:schemeClr val="tx1"/>
                        </a:solidFill>
                        <a:latin typeface="+mn-lt"/>
                        <a:ea typeface="+mn-ea"/>
                        <a:cs typeface="+mn-cs"/>
                      </a:endParaRPr>
                    </a:p>
                  </a:txBody>
                  <a:tcPr marL="137160" marR="137160" marT="137160" marB="137160"/>
                </a:tc>
                <a:tc>
                  <a:txBody>
                    <a:bodyPr/>
                    <a:lstStyle/>
                    <a:p>
                      <a:pPr marL="285750" indent="-285750">
                        <a:spcAft>
                          <a:spcPts val="600"/>
                        </a:spcAft>
                        <a:buFont typeface="Arial" panose="020B0604020202020204" pitchFamily="34" charset="0"/>
                        <a:buChar char="•"/>
                      </a:pPr>
                      <a:r>
                        <a:rPr lang="en-US" sz="1800" kern="1200">
                          <a:solidFill>
                            <a:schemeClr val="tx1"/>
                          </a:solidFill>
                          <a:latin typeface="+mn-lt"/>
                          <a:ea typeface="+mn-ea"/>
                          <a:cs typeface="+mn-cs"/>
                        </a:rPr>
                        <a:t>You can arrange for transfer to a maximum of five other Funds of your choice </a:t>
                      </a:r>
                    </a:p>
                    <a:p>
                      <a:pPr marL="285750" indent="-285750">
                        <a:spcAft>
                          <a:spcPts val="600"/>
                        </a:spcAft>
                        <a:buFont typeface="Arial" panose="020B0604020202020204" pitchFamily="34" charset="0"/>
                        <a:buChar char="•"/>
                      </a:pPr>
                      <a:r>
                        <a:rPr lang="en-US" sz="1800" kern="1200">
                          <a:solidFill>
                            <a:schemeClr val="tx1"/>
                          </a:solidFill>
                          <a:latin typeface="+mn-lt"/>
                          <a:ea typeface="+mn-ea"/>
                          <a:cs typeface="+mn-cs"/>
                        </a:rPr>
                        <a:t>Each Fund must be of the same currency and load</a:t>
                      </a:r>
                    </a:p>
                    <a:p>
                      <a:pPr marL="285750" indent="-285750">
                        <a:spcAft>
                          <a:spcPts val="600"/>
                        </a:spcAft>
                        <a:buFont typeface="Arial" panose="020B0604020202020204" pitchFamily="34" charset="0"/>
                        <a:buChar char="•"/>
                      </a:pPr>
                      <a:r>
                        <a:rPr lang="en-US" sz="1800" kern="1200">
                          <a:solidFill>
                            <a:schemeClr val="tx1"/>
                          </a:solidFill>
                          <a:latin typeface="+mn-lt"/>
                          <a:ea typeface="+mn-ea"/>
                          <a:cs typeface="+mn-cs"/>
                        </a:rPr>
                        <a:t>Frequency options range from weekly to annually</a:t>
                      </a:r>
                      <a:endParaRPr lang="en-CA"/>
                    </a:p>
                  </a:txBody>
                  <a:tcPr marL="137160" marR="137160" marT="137160" marB="137160"/>
                </a:tc>
                <a:extLst>
                  <a:ext uri="{0D108BD9-81ED-4DB2-BD59-A6C34878D82A}">
                    <a16:rowId xmlns:a16="http://schemas.microsoft.com/office/drawing/2014/main" val="697781315"/>
                  </a:ext>
                </a:extLst>
              </a:tr>
              <a:tr h="370840">
                <a:tc>
                  <a:txBody>
                    <a:bodyPr/>
                    <a:lstStyle/>
                    <a:p>
                      <a:r>
                        <a:rPr lang="en-US"/>
                        <a:t>Benefits</a:t>
                      </a:r>
                      <a:endParaRPr lang="en-CA"/>
                    </a:p>
                  </a:txBody>
                  <a:tcPr marL="137160" marR="137160" marT="137160" marB="137160" anchor="ctr"/>
                </a:tc>
                <a:tc gridSpan="2">
                  <a:txBody>
                    <a:bodyPr/>
                    <a:lstStyle/>
                    <a:p>
                      <a:pPr marL="0" lvl="0" indent="0" algn="ctr">
                        <a:spcAft>
                          <a:spcPts val="600"/>
                        </a:spcAft>
                        <a:buFont typeface="Arial" panose="020B0604020202020204" pitchFamily="34" charset="0"/>
                        <a:buNone/>
                      </a:pPr>
                      <a:r>
                        <a:rPr lang="en-US" sz="2000">
                          <a:solidFill>
                            <a:schemeClr val="tx1"/>
                          </a:solidFill>
                        </a:rPr>
                        <a:t>Helps keep you focused on long-term goals.</a:t>
                      </a:r>
                    </a:p>
                    <a:p>
                      <a:pPr marL="0" lvl="0" indent="0" algn="ctr">
                        <a:spcAft>
                          <a:spcPts val="600"/>
                        </a:spcAft>
                        <a:buFont typeface="Arial" panose="020B0604020202020204" pitchFamily="34" charset="0"/>
                        <a:buNone/>
                      </a:pPr>
                      <a:r>
                        <a:rPr lang="en-US" sz="2000">
                          <a:solidFill>
                            <a:schemeClr val="tx1"/>
                          </a:solidFill>
                        </a:rPr>
                        <a:t>Helps you avoid market timing and emotional investment decisions</a:t>
                      </a:r>
                      <a:endParaRPr lang="en-CA" sz="2000" kern="1200">
                        <a:solidFill>
                          <a:schemeClr val="tx1"/>
                        </a:solidFill>
                        <a:latin typeface="+mn-lt"/>
                        <a:ea typeface="+mn-ea"/>
                        <a:cs typeface="+mn-cs"/>
                      </a:endParaRPr>
                    </a:p>
                  </a:txBody>
                  <a:tcPr marL="137160" marR="137160" marT="137160" marB="137160" anchor="ctr"/>
                </a:tc>
                <a:tc hMerge="1">
                  <a:txBody>
                    <a:bodyPr/>
                    <a:lstStyle/>
                    <a:p>
                      <a:pPr marL="285750" indent="-285750">
                        <a:spcAft>
                          <a:spcPts val="600"/>
                        </a:spcAft>
                        <a:buFont typeface="Arial" panose="020B0604020202020204" pitchFamily="34" charset="0"/>
                        <a:buChar char="•"/>
                      </a:pPr>
                      <a:endParaRPr lang="en-CA"/>
                    </a:p>
                  </a:txBody>
                  <a:tcPr marL="137160" marR="137160" marT="137160" marB="137160"/>
                </a:tc>
                <a:extLst>
                  <a:ext uri="{0D108BD9-81ED-4DB2-BD59-A6C34878D82A}">
                    <a16:rowId xmlns:a16="http://schemas.microsoft.com/office/drawing/2014/main" val="1349861342"/>
                  </a:ext>
                </a:extLst>
              </a:tr>
            </a:tbl>
          </a:graphicData>
        </a:graphic>
      </p:graphicFrame>
    </p:spTree>
    <p:extLst>
      <p:ext uri="{BB962C8B-B14F-4D97-AF65-F5344CB8AC3E}">
        <p14:creationId xmlns:p14="http://schemas.microsoft.com/office/powerpoint/2010/main" val="1203822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4B880-A9B8-35CD-2C8C-0EF45F7E5421}"/>
              </a:ext>
            </a:extLst>
          </p:cNvPr>
          <p:cNvSpPr>
            <a:spLocks noGrp="1"/>
          </p:cNvSpPr>
          <p:nvPr>
            <p:ph type="ctrTitle"/>
          </p:nvPr>
        </p:nvSpPr>
        <p:spPr/>
        <p:txBody>
          <a:bodyPr/>
          <a:lstStyle/>
          <a:p>
            <a:r>
              <a:rPr lang="en-CA"/>
              <a:t>Tax-Free Savings Account (TFSA)</a:t>
            </a:r>
          </a:p>
        </p:txBody>
      </p:sp>
      <p:graphicFrame>
        <p:nvGraphicFramePr>
          <p:cNvPr id="6" name="Object 5" hidden="1">
            <a:extLst>
              <a:ext uri="{FF2B5EF4-FFF2-40B4-BE49-F238E27FC236}">
                <a16:creationId xmlns:a16="http://schemas.microsoft.com/office/drawing/2014/main" id="{5251F63B-85DE-49FD-AD37-112B52669F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251F63B-85DE-49FD-AD37-112B52669F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28FD965A-06B4-4B89-BF44-8A3F728D4957}"/>
              </a:ext>
            </a:extLst>
          </p:cNvPr>
          <p:cNvSpPr>
            <a:spLocks noGrp="1"/>
          </p:cNvSpPr>
          <p:nvPr>
            <p:ph type="sldNum" sz="quarter" idx="4294967295"/>
          </p:nvPr>
        </p:nvSpPr>
        <p:spPr>
          <a:xfrm>
            <a:off x="11582400" y="6248400"/>
            <a:ext cx="609600" cy="609600"/>
          </a:xfrm>
        </p:spPr>
        <p:txBody>
          <a:bodyPr/>
          <a:lstStyle/>
          <a:p>
            <a:fld id="{CACB24DD-6A29-4150-8515-2ABE6F8C9A77}" type="slidenum">
              <a:rPr lang="en-CA" smtClean="0"/>
              <a:t>23</a:t>
            </a:fld>
            <a:endParaRPr lang="en-CA"/>
          </a:p>
        </p:txBody>
      </p:sp>
    </p:spTree>
    <p:extLst>
      <p:ext uri="{BB962C8B-B14F-4D97-AF65-F5344CB8AC3E}">
        <p14:creationId xmlns:p14="http://schemas.microsoft.com/office/powerpoint/2010/main" val="2207216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D3B8D4-9343-02C3-2EAC-1561F344731C}"/>
              </a:ext>
            </a:extLst>
          </p:cNvPr>
          <p:cNvSpPr>
            <a:spLocks noGrp="1"/>
          </p:cNvSpPr>
          <p:nvPr>
            <p:ph type="title"/>
          </p:nvPr>
        </p:nvSpPr>
        <p:spPr/>
        <p:txBody>
          <a:bodyPr/>
          <a:lstStyle/>
          <a:p>
            <a:r>
              <a:rPr lang="en-CA"/>
              <a:t>What is a Tax-Free Savings Account (TFSA)?</a:t>
            </a:r>
          </a:p>
        </p:txBody>
      </p:sp>
      <p:sp>
        <p:nvSpPr>
          <p:cNvPr id="7" name="TextBox 6">
            <a:extLst>
              <a:ext uri="{FF2B5EF4-FFF2-40B4-BE49-F238E27FC236}">
                <a16:creationId xmlns:a16="http://schemas.microsoft.com/office/drawing/2014/main" id="{2F9D815A-8800-C23B-E94A-21885AF66565}"/>
              </a:ext>
            </a:extLst>
          </p:cNvPr>
          <p:cNvSpPr txBox="1"/>
          <p:nvPr/>
        </p:nvSpPr>
        <p:spPr bwMode="auto">
          <a:xfrm>
            <a:off x="720970" y="1101901"/>
            <a:ext cx="5486399" cy="4350678"/>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pPr algn="l">
              <a:lnSpc>
                <a:spcPct val="110000"/>
              </a:lnSpc>
              <a:spcAft>
                <a:spcPts val="1200"/>
              </a:spcAft>
            </a:pPr>
            <a:r>
              <a:rPr lang="en-US" sz="2000" i="0">
                <a:solidFill>
                  <a:srgbClr val="0079C1"/>
                </a:solidFill>
                <a:effectLst/>
                <a:latin typeface="+mj-lt"/>
                <a:cs typeface="Heebo" panose="00000500000000000000" pitchFamily="2" charset="-79"/>
              </a:rPr>
              <a:t>Tax-free savings accounts (TFSAs) are so much more than a savings account. Your savings grow tax-free and can hold various investment types, making TFSAs</a:t>
            </a:r>
            <a:r>
              <a:rPr lang="en-US" sz="2000">
                <a:solidFill>
                  <a:srgbClr val="0079C1"/>
                </a:solidFill>
                <a:latin typeface="+mj-lt"/>
                <a:cs typeface="Heebo" panose="00000500000000000000" pitchFamily="2" charset="-79"/>
              </a:rPr>
              <a:t> a </a:t>
            </a:r>
            <a:r>
              <a:rPr lang="en-US" sz="2000" i="0">
                <a:solidFill>
                  <a:srgbClr val="0079C1"/>
                </a:solidFill>
                <a:effectLst/>
                <a:latin typeface="+mj-lt"/>
                <a:cs typeface="Heebo" panose="00000500000000000000" pitchFamily="2" charset="-79"/>
              </a:rPr>
              <a:t>great option to help you reach all of your savings and investing goals.</a:t>
            </a:r>
            <a:endParaRPr lang="en-US" sz="2000" i="0">
              <a:solidFill>
                <a:srgbClr val="001928"/>
              </a:solidFill>
              <a:effectLst/>
              <a:latin typeface="+mj-lt"/>
              <a:cs typeface="Heebo" panose="00000500000000000000" pitchFamily="2" charset="-79"/>
            </a:endParaRPr>
          </a:p>
          <a:p>
            <a:pPr marL="285750" indent="-285750">
              <a:lnSpc>
                <a:spcPct val="110000"/>
              </a:lnSpc>
              <a:spcAft>
                <a:spcPts val="1200"/>
              </a:spcAft>
              <a:buFont typeface="Arial" panose="020B0604020202020204" pitchFamily="34" charset="0"/>
              <a:buChar char="•"/>
            </a:pPr>
            <a:r>
              <a:rPr lang="en-US" b="0" i="0">
                <a:solidFill>
                  <a:srgbClr val="001928"/>
                </a:solidFill>
                <a:effectLst/>
                <a:latin typeface="+mj-lt"/>
                <a:cs typeface="Heebo" panose="00000500000000000000" pitchFamily="2" charset="-79"/>
              </a:rPr>
              <a:t>Invest in your TFSA up to the annual limit and watch it grow, tax-free</a:t>
            </a:r>
          </a:p>
          <a:p>
            <a:pPr marL="285750" indent="-285750">
              <a:lnSpc>
                <a:spcPct val="110000"/>
              </a:lnSpc>
              <a:spcAft>
                <a:spcPts val="1200"/>
              </a:spcAft>
              <a:buFont typeface="Arial" panose="020B0604020202020204" pitchFamily="34" charset="0"/>
              <a:buChar char="•"/>
            </a:pPr>
            <a:r>
              <a:rPr lang="en-US" b="0" i="0">
                <a:solidFill>
                  <a:srgbClr val="001928"/>
                </a:solidFill>
                <a:effectLst/>
                <a:latin typeface="+mj-lt"/>
                <a:cs typeface="Heebo" panose="00000500000000000000" pitchFamily="2" charset="-79"/>
              </a:rPr>
              <a:t>You can fill your TFSA with various investments, such as stocks, bonds, ETFs, mutual funds and Guaranteed Investment Certificates (GICs)</a:t>
            </a:r>
          </a:p>
          <a:p>
            <a:pPr marL="285750" indent="-285750">
              <a:lnSpc>
                <a:spcPct val="110000"/>
              </a:lnSpc>
              <a:spcAft>
                <a:spcPts val="1200"/>
              </a:spcAft>
              <a:buFont typeface="Arial" panose="020B0604020202020204" pitchFamily="34" charset="0"/>
              <a:buChar char="•"/>
            </a:pPr>
            <a:r>
              <a:rPr lang="en-US" b="0" i="0">
                <a:solidFill>
                  <a:srgbClr val="001928"/>
                </a:solidFill>
                <a:effectLst/>
                <a:latin typeface="+mj-lt"/>
                <a:cs typeface="Heebo" panose="00000500000000000000" pitchFamily="2" charset="-79"/>
              </a:rPr>
              <a:t>Tax-free savings accounts allow you to make withdrawals, without penalty, whenever you’d like</a:t>
            </a:r>
          </a:p>
        </p:txBody>
      </p:sp>
      <p:pic>
        <p:nvPicPr>
          <p:cNvPr id="5" name="Picture 4" descr="A person sitting on a window sill with a computer&#10;&#10;AI-generated content may be incorrect.">
            <a:extLst>
              <a:ext uri="{FF2B5EF4-FFF2-40B4-BE49-F238E27FC236}">
                <a16:creationId xmlns:a16="http://schemas.microsoft.com/office/drawing/2014/main" id="{F48817A0-DE61-3E54-5349-279B454F942F}"/>
              </a:ext>
            </a:extLst>
          </p:cNvPr>
          <p:cNvPicPr>
            <a:picLocks noChangeAspect="1"/>
          </p:cNvPicPr>
          <p:nvPr/>
        </p:nvPicPr>
        <p:blipFill>
          <a:blip r:embed="rId2" cstate="print">
            <a:extLst>
              <a:ext uri="{28A0092B-C50C-407E-A947-70E740481C1C}">
                <a14:useLocalDpi xmlns:a14="http://schemas.microsoft.com/office/drawing/2010/main" val="0"/>
              </a:ext>
            </a:extLst>
          </a:blip>
          <a:srcRect l="12221" t="5071" r="37565" b="497"/>
          <a:stretch/>
        </p:blipFill>
        <p:spPr>
          <a:xfrm>
            <a:off x="7396238" y="-360947"/>
            <a:ext cx="4287765" cy="5378116"/>
          </a:xfrm>
          <a:prstGeom prst="rect">
            <a:avLst/>
          </a:prstGeom>
        </p:spPr>
      </p:pic>
      <p:pic>
        <p:nvPicPr>
          <p:cNvPr id="2" name="Picture 1" descr="No image&#10;&#10;Description automatically generated with medium confidence">
            <a:extLst>
              <a:ext uri="{FF2B5EF4-FFF2-40B4-BE49-F238E27FC236}">
                <a16:creationId xmlns:a16="http://schemas.microsoft.com/office/drawing/2014/main" id="{DCCEB279-0709-7F9E-CDAC-A7BC048424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7583"/>
          <a:stretch/>
        </p:blipFill>
        <p:spPr bwMode="ltGray">
          <a:xfrm>
            <a:off x="6536746" y="4093045"/>
            <a:ext cx="4555445" cy="2036174"/>
          </a:xfrm>
          <a:prstGeom prst="rect">
            <a:avLst/>
          </a:prstGeom>
        </p:spPr>
      </p:pic>
      <p:sp>
        <p:nvSpPr>
          <p:cNvPr id="8" name="TextBox 7">
            <a:extLst>
              <a:ext uri="{FF2B5EF4-FFF2-40B4-BE49-F238E27FC236}">
                <a16:creationId xmlns:a16="http://schemas.microsoft.com/office/drawing/2014/main" id="{6748BCCF-84D2-496F-D15F-5936292D54CC}"/>
              </a:ext>
            </a:extLst>
          </p:cNvPr>
          <p:cNvSpPr txBox="1"/>
          <p:nvPr/>
        </p:nvSpPr>
        <p:spPr>
          <a:xfrm>
            <a:off x="6984179" y="4413675"/>
            <a:ext cx="3976589" cy="1384995"/>
          </a:xfrm>
          <a:prstGeom prst="rect">
            <a:avLst/>
          </a:prstGeom>
          <a:noFill/>
        </p:spPr>
        <p:txBody>
          <a:bodyPr wrap="square" rtlCol="0">
            <a:spAutoFit/>
          </a:bodyPr>
          <a:lstStyle/>
          <a:p>
            <a:pPr>
              <a:spcAft>
                <a:spcPts val="600"/>
              </a:spcAft>
            </a:pPr>
            <a:r>
              <a:rPr lang="en-CA" sz="2000" b="1">
                <a:solidFill>
                  <a:schemeClr val="bg1"/>
                </a:solidFill>
              </a:rPr>
              <a:t>WHO CAN OPEN A TFSA?</a:t>
            </a:r>
            <a:endParaRPr lang="en-CA" sz="2000">
              <a:solidFill>
                <a:schemeClr val="bg1"/>
              </a:solidFill>
            </a:endParaRPr>
          </a:p>
          <a:p>
            <a:pPr marL="285750" indent="-285750">
              <a:spcAft>
                <a:spcPts val="600"/>
              </a:spcAft>
              <a:buFont typeface="Arial" panose="020B0604020202020204" pitchFamily="34" charset="0"/>
              <a:buChar char="•"/>
            </a:pPr>
            <a:r>
              <a:rPr lang="en-CA">
                <a:solidFill>
                  <a:schemeClr val="bg1"/>
                </a:solidFill>
              </a:rPr>
              <a:t>Anyone 18 years of age or older </a:t>
            </a:r>
          </a:p>
          <a:p>
            <a:pPr marL="285750" indent="-285750">
              <a:spcAft>
                <a:spcPts val="600"/>
              </a:spcAft>
              <a:buFont typeface="Arial" panose="020B0604020202020204" pitchFamily="34" charset="0"/>
              <a:buChar char="•"/>
            </a:pPr>
            <a:r>
              <a:rPr lang="en-CA">
                <a:solidFill>
                  <a:schemeClr val="bg1"/>
                </a:solidFill>
              </a:rPr>
              <a:t>Canadian Resident with a valid social insurance number (SIN)</a:t>
            </a:r>
          </a:p>
        </p:txBody>
      </p:sp>
    </p:spTree>
    <p:extLst>
      <p:ext uri="{BB962C8B-B14F-4D97-AF65-F5344CB8AC3E}">
        <p14:creationId xmlns:p14="http://schemas.microsoft.com/office/powerpoint/2010/main" val="4201748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85AD2E1-76CB-4E54-9F88-FCBAA77ED8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D85AD2E1-76CB-4E54-9F88-FCBAA77ED8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DDC850-029E-5FE3-CD6A-92C429F4664C}"/>
              </a:ext>
            </a:extLst>
          </p:cNvPr>
          <p:cNvSpPr>
            <a:spLocks noGrp="1"/>
          </p:cNvSpPr>
          <p:nvPr>
            <p:ph type="title"/>
          </p:nvPr>
        </p:nvSpPr>
        <p:spPr>
          <a:xfrm>
            <a:off x="720970" y="211748"/>
            <a:ext cx="10515600" cy="630463"/>
          </a:xfrm>
        </p:spPr>
        <p:txBody>
          <a:bodyPr/>
          <a:lstStyle/>
          <a:p>
            <a:r>
              <a:rPr lang="en-US"/>
              <a:t>How to make the most out of your TFSA</a:t>
            </a:r>
            <a:endParaRPr lang="en-CA"/>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25</a:t>
            </a:fld>
            <a:endParaRPr lang="en-US">
              <a:solidFill>
                <a:prstClr val="black"/>
              </a:solidFill>
            </a:endParaRPr>
          </a:p>
        </p:txBody>
      </p:sp>
      <p:sp>
        <p:nvSpPr>
          <p:cNvPr id="17" name="TextBox 16">
            <a:extLst>
              <a:ext uri="{FF2B5EF4-FFF2-40B4-BE49-F238E27FC236}">
                <a16:creationId xmlns:a16="http://schemas.microsoft.com/office/drawing/2014/main" id="{94AD80F7-2D49-40D9-0529-4A8AFDE09848}"/>
              </a:ext>
            </a:extLst>
          </p:cNvPr>
          <p:cNvSpPr txBox="1"/>
          <p:nvPr/>
        </p:nvSpPr>
        <p:spPr bwMode="auto">
          <a:xfrm>
            <a:off x="1637677" y="1211315"/>
            <a:ext cx="9553073" cy="4739759"/>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accent2"/>
                </a:solidFill>
                <a:effectLst/>
                <a:latin typeface="+mj-lt"/>
                <a:cs typeface="Heebo" panose="00000500000000000000" pitchFamily="2" charset="-79"/>
              </a:rPr>
              <a:t>Make sure you have the right investments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1928"/>
                </a:solidFill>
                <a:effectLst/>
                <a:latin typeface="+mj-lt"/>
                <a:cs typeface="Heebo" panose="00000500000000000000" pitchFamily="2" charset="-79"/>
              </a:rPr>
              <a:t>Make sure the investments you hold in a TFSA align with your risk profile and </a:t>
            </a:r>
            <a:r>
              <a:rPr kumimoji="0" lang="en-US" altLang="en-US" sz="1800" b="1" i="0" u="none" strike="noStrike" cap="none" normalizeH="0" baseline="0">
                <a:ln>
                  <a:noFill/>
                </a:ln>
                <a:solidFill>
                  <a:schemeClr val="accent2"/>
                </a:solidFill>
                <a:effectLst/>
                <a:latin typeface="+mj-lt"/>
                <a:cs typeface="Heebo" panose="00000500000000000000" pitchFamily="2" charset="-79"/>
                <a:hlinkClick r:id="rId6">
                  <a:extLst>
                    <a:ext uri="{A12FA001-AC4F-418D-AE19-62706E023703}">
                      <ahyp:hlinkClr xmlns:ahyp="http://schemas.microsoft.com/office/drawing/2018/hyperlinkcolor" val="tx"/>
                    </a:ext>
                  </a:extLst>
                </a:hlinkClick>
              </a:rPr>
              <a:t>investment</a:t>
            </a:r>
            <a:r>
              <a:rPr kumimoji="0" lang="en-US" altLang="en-US" sz="1800" b="0" i="0" u="none" strike="noStrike" cap="none" normalizeH="0" baseline="0">
                <a:ln>
                  <a:noFill/>
                </a:ln>
                <a:solidFill>
                  <a:srgbClr val="001928"/>
                </a:solidFill>
                <a:effectLst/>
                <a:latin typeface="+mj-lt"/>
                <a:cs typeface="Heebo" panose="00000500000000000000" pitchFamily="2" charset="-79"/>
              </a:rPr>
              <a:t> horizon. Saving for retirement? Stocks, ETFs and mutual funds are great choices.</a:t>
            </a:r>
            <a:endParaRPr kumimoji="0" lang="en-US" altLang="en-US" sz="1050" b="0" i="0" u="none" strike="noStrike" cap="none" normalizeH="0" baseline="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1928"/>
              </a:solidFill>
              <a:effectLst/>
              <a:latin typeface="+mj-lt"/>
              <a:cs typeface="Heebo" panose="00000500000000000000"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accent2"/>
                </a:solidFill>
                <a:effectLst/>
                <a:latin typeface="+mj-lt"/>
                <a:cs typeface="Heebo" panose="00000500000000000000" pitchFamily="2" charset="-79"/>
              </a:rPr>
              <a:t>Max out contributions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1928"/>
                </a:solidFill>
                <a:effectLst/>
                <a:latin typeface="+mj-lt"/>
                <a:cs typeface="Heebo" panose="00000500000000000000" pitchFamily="2" charset="-79"/>
              </a:rPr>
              <a:t>Know your limits and invest within them. This year, the limit for your TFSA is $7,000. The maximum you can contribute to your TFSA, if you haven’t already funded it, is $102,000.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1928"/>
              </a:solidFill>
              <a:effectLst/>
              <a:latin typeface="+mj-lt"/>
              <a:cs typeface="Heebo" panose="00000500000000000000"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accent2"/>
                </a:solidFill>
                <a:effectLst/>
                <a:latin typeface="+mj-lt"/>
                <a:cs typeface="Heebo" panose="00000500000000000000" pitchFamily="2" charset="-79"/>
              </a:rPr>
              <a:t>Save early and often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1928"/>
                </a:solidFill>
                <a:effectLst/>
                <a:latin typeface="+mj-lt"/>
                <a:cs typeface="Heebo" panose="00000500000000000000" pitchFamily="2" charset="-79"/>
              </a:rPr>
              <a:t>The key to growing your TFSA is to take advantage of it as soon as possible. The earlier you start contributing to your TFSA, the more time your money can grow tax-free. For easy savings, check out our </a:t>
            </a:r>
            <a:r>
              <a:rPr kumimoji="0" lang="en-US" altLang="en-US" sz="1800" b="1" i="0" u="none" strike="noStrike" cap="none" normalizeH="0" baseline="0">
                <a:ln>
                  <a:noFill/>
                </a:ln>
                <a:solidFill>
                  <a:schemeClr val="accent2"/>
                </a:solidFill>
                <a:effectLst/>
                <a:latin typeface="+mj-lt"/>
                <a:cs typeface="Heebo" panose="00000500000000000000" pitchFamily="2" charset="-79"/>
                <a:hlinkClick r:id="rId7">
                  <a:extLst>
                    <a:ext uri="{A12FA001-AC4F-418D-AE19-62706E023703}">
                      <ahyp:hlinkClr xmlns:ahyp="http://schemas.microsoft.com/office/drawing/2018/hyperlinkcolor" val="tx"/>
                    </a:ext>
                  </a:extLst>
                </a:hlinkClick>
              </a:rPr>
              <a:t>Continuous Savings Plan.</a:t>
            </a:r>
            <a:endParaRPr kumimoji="0" lang="en-US" altLang="en-US" sz="1050" b="0" i="0" u="none" strike="noStrike" cap="none" normalizeH="0" baseline="0">
              <a:ln>
                <a:noFill/>
              </a:ln>
              <a:solidFill>
                <a:schemeClr val="accent2"/>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1928"/>
              </a:solidFill>
              <a:effectLst/>
              <a:latin typeface="+mj-lt"/>
              <a:cs typeface="Heebo" panose="00000500000000000000"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accent2"/>
                </a:solidFill>
                <a:effectLst/>
                <a:latin typeface="+mj-lt"/>
                <a:cs typeface="Heebo" panose="00000500000000000000" pitchFamily="2" charset="-79"/>
              </a:rPr>
              <a:t>Take advantage of our savings account rates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1928"/>
                </a:solidFill>
                <a:effectLst/>
                <a:latin typeface="+mj-lt"/>
                <a:cs typeface="Heebo" panose="00000500000000000000" pitchFamily="2" charset="-79"/>
              </a:rPr>
              <a:t>On top of everything else a TFSA</a:t>
            </a:r>
            <a:r>
              <a:rPr lang="en-US" altLang="en-US">
                <a:solidFill>
                  <a:srgbClr val="001928"/>
                </a:solidFill>
                <a:latin typeface="+mj-lt"/>
                <a:cs typeface="Heebo" panose="00000500000000000000" pitchFamily="2" charset="-79"/>
              </a:rPr>
              <a:t> </a:t>
            </a:r>
            <a:r>
              <a:rPr kumimoji="0" lang="en-US" altLang="en-US" sz="1800" b="0" i="0" u="none" strike="noStrike" cap="none" normalizeH="0" baseline="0">
                <a:ln>
                  <a:noFill/>
                </a:ln>
                <a:solidFill>
                  <a:srgbClr val="001928"/>
                </a:solidFill>
                <a:effectLst/>
                <a:latin typeface="+mj-lt"/>
                <a:cs typeface="Heebo" panose="00000500000000000000" pitchFamily="2" charset="-79"/>
              </a:rPr>
              <a:t>can do for you, here’s another great reason to save: </a:t>
            </a:r>
            <a:r>
              <a:rPr kumimoji="0" lang="en-US" altLang="en-US" sz="1800" b="1" i="0" u="none" strike="noStrike" cap="none" normalizeH="0" baseline="0">
                <a:ln>
                  <a:noFill/>
                </a:ln>
                <a:solidFill>
                  <a:schemeClr val="accent2"/>
                </a:solidFill>
                <a:effectLst/>
                <a:latin typeface="+mj-lt"/>
                <a:cs typeface="Heebo" panose="00000500000000000000" pitchFamily="2" charset="-79"/>
                <a:hlinkClick r:id="rId8">
                  <a:extLst>
                    <a:ext uri="{A12FA001-AC4F-418D-AE19-62706E023703}">
                      <ahyp:hlinkClr xmlns:ahyp="http://schemas.microsoft.com/office/drawing/2018/hyperlinkcolor" val="tx"/>
                    </a:ext>
                  </a:extLst>
                </a:hlinkClick>
              </a:rPr>
              <a:t>Special rates and offers</a:t>
            </a:r>
            <a:r>
              <a:rPr kumimoji="0" lang="en-US" altLang="en-US" sz="1800" b="0" i="0" u="none" strike="noStrike" cap="none" normalizeH="0" baseline="0">
                <a:ln>
                  <a:noFill/>
                </a:ln>
                <a:solidFill>
                  <a:schemeClr val="accent2"/>
                </a:solidFill>
                <a:effectLst/>
                <a:latin typeface="+mj-lt"/>
                <a:cs typeface="Heebo" panose="00000500000000000000" pitchFamily="2" charset="-79"/>
              </a:rPr>
              <a:t> </a:t>
            </a:r>
            <a:r>
              <a:rPr kumimoji="0" lang="en-US" altLang="en-US" sz="1800" b="0" i="0" u="none" strike="noStrike" cap="none" normalizeH="0" baseline="0">
                <a:ln>
                  <a:noFill/>
                </a:ln>
                <a:solidFill>
                  <a:srgbClr val="001928"/>
                </a:solidFill>
                <a:effectLst/>
                <a:latin typeface="+mj-lt"/>
                <a:cs typeface="Heebo" panose="00000500000000000000" pitchFamily="2" charset="-79"/>
              </a:rPr>
              <a:t>to help you make real financial progress right from the start. It’s easy to get started today.</a:t>
            </a:r>
            <a:endParaRPr kumimoji="0" lang="en-US" altLang="en-US" sz="2800" b="0" i="0" u="none" strike="noStrike" cap="none" normalizeH="0" baseline="0">
              <a:ln>
                <a:noFill/>
              </a:ln>
              <a:effectLst/>
              <a:latin typeface="+mj-lt"/>
            </a:endParaRPr>
          </a:p>
        </p:txBody>
      </p:sp>
      <p:sp>
        <p:nvSpPr>
          <p:cNvPr id="3" name="TextBox 2">
            <a:extLst>
              <a:ext uri="{FF2B5EF4-FFF2-40B4-BE49-F238E27FC236}">
                <a16:creationId xmlns:a16="http://schemas.microsoft.com/office/drawing/2014/main" id="{A0648447-78B5-E90F-5307-B9714CEE5A47}"/>
              </a:ext>
            </a:extLst>
          </p:cNvPr>
          <p:cNvSpPr txBox="1"/>
          <p:nvPr/>
        </p:nvSpPr>
        <p:spPr>
          <a:xfrm>
            <a:off x="866274" y="903317"/>
            <a:ext cx="723275" cy="4908395"/>
          </a:xfrm>
          <a:prstGeom prst="rect">
            <a:avLst/>
          </a:prstGeom>
          <a:noFill/>
        </p:spPr>
        <p:txBody>
          <a:bodyPr wrap="none" rtlCol="0">
            <a:spAutoFit/>
          </a:bodyPr>
          <a:lstStyle/>
          <a:p>
            <a:pPr>
              <a:lnSpc>
                <a:spcPct val="150000"/>
              </a:lnSpc>
            </a:pPr>
            <a:r>
              <a:rPr lang="en-US" sz="5400">
                <a:solidFill>
                  <a:schemeClr val="bg2">
                    <a:lumMod val="75000"/>
                  </a:schemeClr>
                </a:solidFill>
              </a:rPr>
              <a:t>1.</a:t>
            </a:r>
          </a:p>
          <a:p>
            <a:pPr>
              <a:lnSpc>
                <a:spcPct val="150000"/>
              </a:lnSpc>
            </a:pPr>
            <a:r>
              <a:rPr lang="en-US" sz="5400">
                <a:solidFill>
                  <a:schemeClr val="bg2">
                    <a:lumMod val="75000"/>
                  </a:schemeClr>
                </a:solidFill>
              </a:rPr>
              <a:t>2.</a:t>
            </a:r>
          </a:p>
          <a:p>
            <a:pPr>
              <a:lnSpc>
                <a:spcPct val="150000"/>
              </a:lnSpc>
            </a:pPr>
            <a:r>
              <a:rPr lang="en-US" sz="5400">
                <a:solidFill>
                  <a:schemeClr val="bg2">
                    <a:lumMod val="75000"/>
                  </a:schemeClr>
                </a:solidFill>
              </a:rPr>
              <a:t>3.</a:t>
            </a:r>
          </a:p>
          <a:p>
            <a:pPr>
              <a:lnSpc>
                <a:spcPct val="150000"/>
              </a:lnSpc>
            </a:pPr>
            <a:r>
              <a:rPr lang="en-US" sz="5400">
                <a:solidFill>
                  <a:schemeClr val="bg2">
                    <a:lumMod val="75000"/>
                  </a:schemeClr>
                </a:solidFill>
              </a:rPr>
              <a:t>4.</a:t>
            </a:r>
            <a:endParaRPr lang="en-CA" sz="5400">
              <a:solidFill>
                <a:schemeClr val="bg2">
                  <a:lumMod val="75000"/>
                </a:schemeClr>
              </a:solidFill>
            </a:endParaRPr>
          </a:p>
        </p:txBody>
      </p:sp>
      <p:sp>
        <p:nvSpPr>
          <p:cNvPr id="6" name="TextBox 5">
            <a:extLst>
              <a:ext uri="{FF2B5EF4-FFF2-40B4-BE49-F238E27FC236}">
                <a16:creationId xmlns:a16="http://schemas.microsoft.com/office/drawing/2014/main" id="{870BC912-0E5C-2C11-D71C-310F819DE3CB}"/>
              </a:ext>
            </a:extLst>
          </p:cNvPr>
          <p:cNvSpPr txBox="1"/>
          <p:nvPr/>
        </p:nvSpPr>
        <p:spPr>
          <a:xfrm>
            <a:off x="613181" y="6384623"/>
            <a:ext cx="4224290" cy="338554"/>
          </a:xfrm>
          <a:prstGeom prst="rect">
            <a:avLst/>
          </a:prstGeom>
          <a:noFill/>
        </p:spPr>
        <p:txBody>
          <a:bodyPr wrap="square">
            <a:spAutoFit/>
          </a:bodyPr>
          <a:lstStyle/>
          <a:p>
            <a:r>
              <a:rPr lang="en-US" sz="800" b="0" i="0">
                <a:solidFill>
                  <a:srgbClr val="222222"/>
                </a:solidFill>
                <a:effectLst/>
                <a:latin typeface="ProximaNova-Regular"/>
              </a:rPr>
              <a:t>Risk Profile - Comprised of a client’s risk tolerance (i.e. client’s willingness to accept risk) and risk capacity (i.e. a client’s ability to endure potential financial loss).</a:t>
            </a:r>
            <a:endParaRPr lang="en-CA" sz="800"/>
          </a:p>
        </p:txBody>
      </p:sp>
    </p:spTree>
    <p:extLst>
      <p:ext uri="{BB962C8B-B14F-4D97-AF65-F5344CB8AC3E}">
        <p14:creationId xmlns:p14="http://schemas.microsoft.com/office/powerpoint/2010/main" val="2670346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85AD2E1-76CB-4E54-9F88-FCBAA77ED8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D85AD2E1-76CB-4E54-9F88-FCBAA77ED8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BF2329-7960-576C-4A04-745167F4E88A}"/>
              </a:ext>
            </a:extLst>
          </p:cNvPr>
          <p:cNvSpPr>
            <a:spLocks noGrp="1"/>
          </p:cNvSpPr>
          <p:nvPr>
            <p:ph type="title"/>
          </p:nvPr>
        </p:nvSpPr>
        <p:spPr>
          <a:xfrm>
            <a:off x="720970" y="211748"/>
            <a:ext cx="10515600" cy="537455"/>
          </a:xfrm>
        </p:spPr>
        <p:txBody>
          <a:bodyPr/>
          <a:lstStyle/>
          <a:p>
            <a:r>
              <a:rPr lang="en-CA"/>
              <a:t>Quick Summary</a:t>
            </a:r>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z="900" smtClean="0">
                <a:solidFill>
                  <a:prstClr val="black"/>
                </a:solidFill>
              </a:rPr>
              <a:pPr/>
              <a:t>26</a:t>
            </a:fld>
            <a:endParaRPr lang="en-US" sz="900">
              <a:solidFill>
                <a:prstClr val="black"/>
              </a:solidFill>
            </a:endParaRPr>
          </a:p>
        </p:txBody>
      </p:sp>
      <p:sp>
        <p:nvSpPr>
          <p:cNvPr id="8" name="TextBox 7">
            <a:extLst>
              <a:ext uri="{FF2B5EF4-FFF2-40B4-BE49-F238E27FC236}">
                <a16:creationId xmlns:a16="http://schemas.microsoft.com/office/drawing/2014/main" id="{6354CFC3-1CC6-46F2-A615-884CB84FC1B0}"/>
              </a:ext>
            </a:extLst>
          </p:cNvPr>
          <p:cNvSpPr txBox="1"/>
          <p:nvPr/>
        </p:nvSpPr>
        <p:spPr>
          <a:xfrm>
            <a:off x="3817559" y="1615413"/>
            <a:ext cx="6419252" cy="400110"/>
          </a:xfrm>
          <a:prstGeom prst="rect">
            <a:avLst/>
          </a:prstGeom>
          <a:noFill/>
        </p:spPr>
        <p:txBody>
          <a:bodyPr wrap="square" rtlCol="0">
            <a:spAutoFit/>
          </a:bodyPr>
          <a:lstStyle/>
          <a:p>
            <a:r>
              <a:rPr lang="en-CA" sz="2000"/>
              <a:t>Review contribution limits to TFSA before contributing</a:t>
            </a:r>
          </a:p>
        </p:txBody>
      </p:sp>
      <p:sp>
        <p:nvSpPr>
          <p:cNvPr id="21" name="TextBox 20">
            <a:extLst>
              <a:ext uri="{FF2B5EF4-FFF2-40B4-BE49-F238E27FC236}">
                <a16:creationId xmlns:a16="http://schemas.microsoft.com/office/drawing/2014/main" id="{4B453C53-2DAC-4C7E-902B-BAA264486D65}"/>
              </a:ext>
            </a:extLst>
          </p:cNvPr>
          <p:cNvSpPr txBox="1"/>
          <p:nvPr/>
        </p:nvSpPr>
        <p:spPr>
          <a:xfrm>
            <a:off x="3817559" y="2674861"/>
            <a:ext cx="6419252" cy="707886"/>
          </a:xfrm>
          <a:prstGeom prst="rect">
            <a:avLst/>
          </a:prstGeom>
          <a:noFill/>
        </p:spPr>
        <p:txBody>
          <a:bodyPr wrap="square" rtlCol="0">
            <a:spAutoFit/>
          </a:bodyPr>
          <a:lstStyle/>
          <a:p>
            <a:r>
              <a:rPr lang="en-CA" sz="2000"/>
              <a:t>TFSA is a flexible option for students earning tax-free growth</a:t>
            </a:r>
            <a:endParaRPr lang="en-CA" sz="2000">
              <a:solidFill>
                <a:srgbClr val="027AC3"/>
              </a:solidFill>
            </a:endParaRPr>
          </a:p>
        </p:txBody>
      </p:sp>
      <p:sp>
        <p:nvSpPr>
          <p:cNvPr id="22" name="TextBox 21">
            <a:extLst>
              <a:ext uri="{FF2B5EF4-FFF2-40B4-BE49-F238E27FC236}">
                <a16:creationId xmlns:a16="http://schemas.microsoft.com/office/drawing/2014/main" id="{E9927ABD-8B22-4538-935A-27E7A2ECCC4B}"/>
              </a:ext>
            </a:extLst>
          </p:cNvPr>
          <p:cNvSpPr txBox="1"/>
          <p:nvPr/>
        </p:nvSpPr>
        <p:spPr>
          <a:xfrm>
            <a:off x="3834775" y="3912910"/>
            <a:ext cx="6419252" cy="707886"/>
          </a:xfrm>
          <a:prstGeom prst="rect">
            <a:avLst/>
          </a:prstGeom>
          <a:noFill/>
        </p:spPr>
        <p:txBody>
          <a:bodyPr wrap="square" rtlCol="0">
            <a:spAutoFit/>
          </a:bodyPr>
          <a:lstStyle/>
          <a:p>
            <a:r>
              <a:rPr lang="en-CA" sz="2000"/>
              <a:t>Continuous Savings Plans make regular investment contributions easy </a:t>
            </a:r>
          </a:p>
        </p:txBody>
      </p:sp>
      <p:sp>
        <p:nvSpPr>
          <p:cNvPr id="16" name="TextBox 15">
            <a:extLst>
              <a:ext uri="{FF2B5EF4-FFF2-40B4-BE49-F238E27FC236}">
                <a16:creationId xmlns:a16="http://schemas.microsoft.com/office/drawing/2014/main" id="{27FC67D9-57B1-42CF-BC91-550D61096AB3}"/>
              </a:ext>
            </a:extLst>
          </p:cNvPr>
          <p:cNvSpPr txBox="1"/>
          <p:nvPr/>
        </p:nvSpPr>
        <p:spPr>
          <a:xfrm>
            <a:off x="3817559" y="5150959"/>
            <a:ext cx="6419252" cy="707886"/>
          </a:xfrm>
          <a:prstGeom prst="rect">
            <a:avLst/>
          </a:prstGeom>
          <a:noFill/>
        </p:spPr>
        <p:txBody>
          <a:bodyPr wrap="square" lIns="91440" tIns="45720" rIns="91440" bIns="45720" rtlCol="0" anchor="t">
            <a:spAutoFit/>
          </a:bodyPr>
          <a:lstStyle/>
          <a:p>
            <a:r>
              <a:rPr lang="en-CA" sz="2000"/>
              <a:t>Diversification is an important and powerful strategy to use when building your investment portfolio</a:t>
            </a:r>
          </a:p>
        </p:txBody>
      </p:sp>
      <p:pic>
        <p:nvPicPr>
          <p:cNvPr id="3" name="Graphic 2">
            <a:extLst>
              <a:ext uri="{FF2B5EF4-FFF2-40B4-BE49-F238E27FC236}">
                <a16:creationId xmlns:a16="http://schemas.microsoft.com/office/drawing/2014/main" id="{15413974-D4A0-9D60-406C-1DA459B88E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4373" y="1414343"/>
            <a:ext cx="833612" cy="833612"/>
          </a:xfrm>
          <a:prstGeom prst="rect">
            <a:avLst/>
          </a:prstGeom>
        </p:spPr>
      </p:pic>
      <p:pic>
        <p:nvPicPr>
          <p:cNvPr id="5" name="Picture 4">
            <a:extLst>
              <a:ext uri="{FF2B5EF4-FFF2-40B4-BE49-F238E27FC236}">
                <a16:creationId xmlns:a16="http://schemas.microsoft.com/office/drawing/2014/main" id="{F753A9DA-436A-BA65-D145-AE2251DB028A}"/>
              </a:ext>
            </a:extLst>
          </p:cNvPr>
          <p:cNvPicPr>
            <a:picLocks noChangeAspect="1"/>
          </p:cNvPicPr>
          <p:nvPr/>
        </p:nvPicPr>
        <p:blipFill>
          <a:blip r:embed="rId8"/>
          <a:stretch>
            <a:fillRect/>
          </a:stretch>
        </p:blipFill>
        <p:spPr>
          <a:xfrm>
            <a:off x="2716908" y="3809653"/>
            <a:ext cx="914400" cy="914400"/>
          </a:xfrm>
          <a:prstGeom prst="rect">
            <a:avLst/>
          </a:prstGeom>
          <a:ln w="3175">
            <a:noFill/>
          </a:ln>
        </p:spPr>
      </p:pic>
      <p:pic>
        <p:nvPicPr>
          <p:cNvPr id="9" name="Picture 8">
            <a:extLst>
              <a:ext uri="{FF2B5EF4-FFF2-40B4-BE49-F238E27FC236}">
                <a16:creationId xmlns:a16="http://schemas.microsoft.com/office/drawing/2014/main" id="{E72BFBB6-89C9-0667-57C3-AD2DC42254EF}"/>
              </a:ext>
            </a:extLst>
          </p:cNvPr>
          <p:cNvPicPr>
            <a:picLocks noChangeAspect="1"/>
          </p:cNvPicPr>
          <p:nvPr/>
        </p:nvPicPr>
        <p:blipFill>
          <a:blip r:embed="rId9"/>
          <a:stretch>
            <a:fillRect/>
          </a:stretch>
        </p:blipFill>
        <p:spPr>
          <a:xfrm>
            <a:off x="2716908" y="5047702"/>
            <a:ext cx="914400" cy="914400"/>
          </a:xfrm>
          <a:prstGeom prst="rect">
            <a:avLst/>
          </a:prstGeom>
          <a:ln w="3175">
            <a:noFill/>
          </a:ln>
        </p:spPr>
      </p:pic>
      <p:pic>
        <p:nvPicPr>
          <p:cNvPr id="10" name="Picture 9">
            <a:extLst>
              <a:ext uri="{FF2B5EF4-FFF2-40B4-BE49-F238E27FC236}">
                <a16:creationId xmlns:a16="http://schemas.microsoft.com/office/drawing/2014/main" id="{8CCBBAC9-11E1-C5F4-7624-58685EAC4227}"/>
              </a:ext>
            </a:extLst>
          </p:cNvPr>
          <p:cNvPicPr>
            <a:picLocks noChangeAspect="1"/>
          </p:cNvPicPr>
          <p:nvPr/>
        </p:nvPicPr>
        <p:blipFill>
          <a:blip r:embed="rId10"/>
          <a:stretch>
            <a:fillRect/>
          </a:stretch>
        </p:blipFill>
        <p:spPr>
          <a:xfrm>
            <a:off x="2716908" y="2571604"/>
            <a:ext cx="914400" cy="914400"/>
          </a:xfrm>
          <a:prstGeom prst="rect">
            <a:avLst/>
          </a:prstGeom>
          <a:ln w="3175">
            <a:noFill/>
          </a:ln>
        </p:spPr>
      </p:pic>
    </p:spTree>
    <p:extLst>
      <p:ext uri="{BB962C8B-B14F-4D97-AF65-F5344CB8AC3E}">
        <p14:creationId xmlns:p14="http://schemas.microsoft.com/office/powerpoint/2010/main" val="3442179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E1196-6948-29D9-DA34-E2D01EF8B34D}"/>
              </a:ext>
            </a:extLst>
          </p:cNvPr>
          <p:cNvSpPr>
            <a:spLocks noGrp="1"/>
          </p:cNvSpPr>
          <p:nvPr>
            <p:ph type="ctrTitle"/>
          </p:nvPr>
        </p:nvSpPr>
        <p:spPr>
          <a:xfrm>
            <a:off x="959566" y="1169874"/>
            <a:ext cx="9989171" cy="2670048"/>
          </a:xfrm>
        </p:spPr>
        <p:txBody>
          <a:bodyPr/>
          <a:lstStyle/>
          <a:p>
            <a:r>
              <a:rPr lang="en-US"/>
              <a:t>Registered Retirement Savings Plan (RRSP)</a:t>
            </a:r>
            <a:endParaRPr lang="en-CA"/>
          </a:p>
        </p:txBody>
      </p:sp>
      <p:graphicFrame>
        <p:nvGraphicFramePr>
          <p:cNvPr id="6" name="Object 5" hidden="1">
            <a:extLst>
              <a:ext uri="{FF2B5EF4-FFF2-40B4-BE49-F238E27FC236}">
                <a16:creationId xmlns:a16="http://schemas.microsoft.com/office/drawing/2014/main" id="{5251F63B-85DE-49FD-AD37-112B52669F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251F63B-85DE-49FD-AD37-112B52669F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28FD965A-06B4-4B89-BF44-8A3F728D4957}"/>
              </a:ext>
            </a:extLst>
          </p:cNvPr>
          <p:cNvSpPr>
            <a:spLocks noGrp="1"/>
          </p:cNvSpPr>
          <p:nvPr>
            <p:ph type="sldNum" sz="quarter" idx="4294967295"/>
          </p:nvPr>
        </p:nvSpPr>
        <p:spPr>
          <a:xfrm>
            <a:off x="11582400" y="6248400"/>
            <a:ext cx="609600" cy="609600"/>
          </a:xfrm>
        </p:spPr>
        <p:txBody>
          <a:bodyPr/>
          <a:lstStyle/>
          <a:p>
            <a:fld id="{CACB24DD-6A29-4150-8515-2ABE6F8C9A77}" type="slidenum">
              <a:rPr lang="en-CA" smtClean="0"/>
              <a:t>27</a:t>
            </a:fld>
            <a:endParaRPr lang="en-CA"/>
          </a:p>
        </p:txBody>
      </p:sp>
    </p:spTree>
    <p:extLst>
      <p:ext uri="{BB962C8B-B14F-4D97-AF65-F5344CB8AC3E}">
        <p14:creationId xmlns:p14="http://schemas.microsoft.com/office/powerpoint/2010/main" val="123084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20305-416A-B7AC-B5BE-77C77C90A27E}"/>
              </a:ext>
            </a:extLst>
          </p:cNvPr>
          <p:cNvSpPr>
            <a:spLocks noGrp="1"/>
          </p:cNvSpPr>
          <p:nvPr>
            <p:ph type="title"/>
          </p:nvPr>
        </p:nvSpPr>
        <p:spPr/>
        <p:txBody>
          <a:bodyPr/>
          <a:lstStyle/>
          <a:p>
            <a:r>
              <a:rPr lang="en-CA"/>
              <a:t>What is a Registered Retirement Savings Plan (RRSPs)?</a:t>
            </a:r>
          </a:p>
        </p:txBody>
      </p:sp>
      <p:sp>
        <p:nvSpPr>
          <p:cNvPr id="7" name="TextBox 6">
            <a:extLst>
              <a:ext uri="{FF2B5EF4-FFF2-40B4-BE49-F238E27FC236}">
                <a16:creationId xmlns:a16="http://schemas.microsoft.com/office/drawing/2014/main" id="{83265C14-EC40-B5E3-2C31-2E3880ACEC73}"/>
              </a:ext>
            </a:extLst>
          </p:cNvPr>
          <p:cNvSpPr txBox="1"/>
          <p:nvPr/>
        </p:nvSpPr>
        <p:spPr bwMode="auto">
          <a:xfrm>
            <a:off x="5540105" y="1409456"/>
            <a:ext cx="6104238" cy="3170099"/>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pPr algn="l">
              <a:spcAft>
                <a:spcPts val="1200"/>
              </a:spcAft>
            </a:pPr>
            <a:r>
              <a:rPr lang="en-US" sz="2000" i="0">
                <a:solidFill>
                  <a:schemeClr val="accent2"/>
                </a:solidFill>
                <a:effectLst/>
                <a:latin typeface="+mj-lt"/>
                <a:cs typeface="Heebo" panose="00000500000000000000" pitchFamily="2" charset="-79"/>
              </a:rPr>
              <a:t>Registered Retirement Savings Plans (RRSPs) are accounts specifically designed to help Canadians invest for retirement. See how investing with BMO can help you achieve your retirement dreams.</a:t>
            </a:r>
            <a:endParaRPr lang="en-US" b="1" i="0">
              <a:solidFill>
                <a:srgbClr val="001928"/>
              </a:solidFill>
              <a:effectLst/>
              <a:latin typeface="+mj-lt"/>
              <a:cs typeface="Heebo" panose="00000500000000000000" pitchFamily="2" charset="-79"/>
            </a:endParaRPr>
          </a:p>
          <a:p>
            <a:pPr marL="285750" indent="-285750" algn="l">
              <a:spcAft>
                <a:spcPts val="1200"/>
              </a:spcAft>
              <a:buFont typeface="Arial" panose="020B0604020202020204" pitchFamily="34" charset="0"/>
              <a:buChar char="•"/>
            </a:pPr>
            <a:r>
              <a:rPr lang="en-US" b="0" i="0">
                <a:solidFill>
                  <a:srgbClr val="001928"/>
                </a:solidFill>
                <a:effectLst/>
                <a:latin typeface="+mj-lt"/>
                <a:cs typeface="Heebo" panose="00000500000000000000" pitchFamily="2" charset="-79"/>
              </a:rPr>
              <a:t>Invest in your RRSP up to the annual limit and watch it grow, tax-free</a:t>
            </a:r>
          </a:p>
          <a:p>
            <a:pPr marL="285750" indent="-285750" algn="l">
              <a:spcAft>
                <a:spcPts val="1200"/>
              </a:spcAft>
              <a:buFont typeface="Arial" panose="020B0604020202020204" pitchFamily="34" charset="0"/>
              <a:buChar char="•"/>
            </a:pPr>
            <a:r>
              <a:rPr lang="en-US" b="0" i="0">
                <a:solidFill>
                  <a:srgbClr val="001928"/>
                </a:solidFill>
                <a:effectLst/>
                <a:latin typeface="+mj-lt"/>
                <a:cs typeface="Heebo" panose="00000500000000000000" pitchFamily="2" charset="-79"/>
              </a:rPr>
              <a:t>Fill it with a mix of investments, like, stocks, mutual funds and savings accounts</a:t>
            </a:r>
          </a:p>
          <a:p>
            <a:pPr marL="285750" indent="-285750" algn="l">
              <a:spcAft>
                <a:spcPts val="1200"/>
              </a:spcAft>
              <a:buFont typeface="Arial" panose="020B0604020202020204" pitchFamily="34" charset="0"/>
              <a:buChar char="•"/>
            </a:pPr>
            <a:r>
              <a:rPr lang="en-US" b="0" i="0">
                <a:solidFill>
                  <a:srgbClr val="001928"/>
                </a:solidFill>
                <a:effectLst/>
                <a:latin typeface="+mj-lt"/>
                <a:cs typeface="Heebo" panose="00000500000000000000" pitchFamily="2" charset="-79"/>
              </a:rPr>
              <a:t>Get a tax break on any income you invest in your RRSP</a:t>
            </a:r>
          </a:p>
        </p:txBody>
      </p:sp>
      <p:pic>
        <p:nvPicPr>
          <p:cNvPr id="9" name="Picture 8" descr="A person talking on a cell phone&#10;&#10;AI-generated content may be incorrect.">
            <a:extLst>
              <a:ext uri="{FF2B5EF4-FFF2-40B4-BE49-F238E27FC236}">
                <a16:creationId xmlns:a16="http://schemas.microsoft.com/office/drawing/2014/main" id="{2B5615B9-2218-33E6-1215-C9BCFDB86287}"/>
              </a:ext>
            </a:extLst>
          </p:cNvPr>
          <p:cNvPicPr>
            <a:picLocks noChangeAspect="1"/>
          </p:cNvPicPr>
          <p:nvPr/>
        </p:nvPicPr>
        <p:blipFill>
          <a:blip r:embed="rId2">
            <a:extLst>
              <a:ext uri="{28A0092B-C50C-407E-A947-70E740481C1C}">
                <a14:useLocalDpi xmlns:a14="http://schemas.microsoft.com/office/drawing/2010/main" val="0"/>
              </a:ext>
            </a:extLst>
          </a:blip>
          <a:srcRect l="35356" r="5980"/>
          <a:stretch/>
        </p:blipFill>
        <p:spPr>
          <a:xfrm>
            <a:off x="842962" y="1324121"/>
            <a:ext cx="4143376" cy="4767302"/>
          </a:xfrm>
          <a:prstGeom prst="rect">
            <a:avLst/>
          </a:prstGeom>
        </p:spPr>
      </p:pic>
    </p:spTree>
    <p:extLst>
      <p:ext uri="{BB962C8B-B14F-4D97-AF65-F5344CB8AC3E}">
        <p14:creationId xmlns:p14="http://schemas.microsoft.com/office/powerpoint/2010/main" val="135294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20305-416A-B7AC-B5BE-77C77C90A27E}"/>
              </a:ext>
            </a:extLst>
          </p:cNvPr>
          <p:cNvSpPr>
            <a:spLocks noGrp="1"/>
          </p:cNvSpPr>
          <p:nvPr>
            <p:ph type="title"/>
          </p:nvPr>
        </p:nvSpPr>
        <p:spPr/>
        <p:txBody>
          <a:bodyPr/>
          <a:lstStyle/>
          <a:p>
            <a:r>
              <a:rPr lang="en-CA"/>
              <a:t>How to make the most of your RRSP</a:t>
            </a:r>
          </a:p>
        </p:txBody>
      </p:sp>
      <p:sp>
        <p:nvSpPr>
          <p:cNvPr id="3" name="TextBox 2">
            <a:extLst>
              <a:ext uri="{FF2B5EF4-FFF2-40B4-BE49-F238E27FC236}">
                <a16:creationId xmlns:a16="http://schemas.microsoft.com/office/drawing/2014/main" id="{8D6BE315-78F4-F5F1-038D-63A282237BAD}"/>
              </a:ext>
            </a:extLst>
          </p:cNvPr>
          <p:cNvSpPr txBox="1"/>
          <p:nvPr/>
        </p:nvSpPr>
        <p:spPr bwMode="auto">
          <a:xfrm>
            <a:off x="720970" y="1078747"/>
            <a:ext cx="9817768" cy="400110"/>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2000" b="0" i="0">
                <a:solidFill>
                  <a:schemeClr val="accent2"/>
                </a:solidFill>
                <a:effectLst/>
                <a:latin typeface="+mj-lt"/>
                <a:cs typeface="Heebo" panose="00000500000000000000" pitchFamily="2" charset="-79"/>
              </a:rPr>
              <a:t>Here are a few ways to make sure your RRSP is working hard for you.</a:t>
            </a:r>
            <a:endParaRPr lang="en-CA" sz="2000">
              <a:solidFill>
                <a:schemeClr val="accent2"/>
              </a:solidFill>
              <a:latin typeface="+mj-lt"/>
            </a:endParaRPr>
          </a:p>
        </p:txBody>
      </p:sp>
      <p:sp>
        <p:nvSpPr>
          <p:cNvPr id="7" name="TextBox 6">
            <a:extLst>
              <a:ext uri="{FF2B5EF4-FFF2-40B4-BE49-F238E27FC236}">
                <a16:creationId xmlns:a16="http://schemas.microsoft.com/office/drawing/2014/main" id="{AB396825-8C55-2A73-41C7-B05EC921CF91}"/>
              </a:ext>
            </a:extLst>
          </p:cNvPr>
          <p:cNvSpPr txBox="1"/>
          <p:nvPr/>
        </p:nvSpPr>
        <p:spPr bwMode="auto">
          <a:xfrm>
            <a:off x="1530238" y="1635161"/>
            <a:ext cx="10220603" cy="4154984"/>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pPr algn="l"/>
            <a:r>
              <a:rPr lang="en-US" b="1" i="0">
                <a:solidFill>
                  <a:schemeClr val="accent2"/>
                </a:solidFill>
                <a:effectLst/>
                <a:latin typeface="+mj-lt"/>
                <a:cs typeface="Heebo" panose="00000500000000000000" pitchFamily="2" charset="-79"/>
              </a:rPr>
              <a:t>Start planning early</a:t>
            </a:r>
          </a:p>
          <a:p>
            <a:pPr algn="l"/>
            <a:r>
              <a:rPr lang="en-US" sz="1600" b="0" i="0">
                <a:solidFill>
                  <a:srgbClr val="001928"/>
                </a:solidFill>
                <a:effectLst/>
                <a:latin typeface="+mj-lt"/>
                <a:cs typeface="Heebo" panose="00000500000000000000" pitchFamily="2" charset="-79"/>
              </a:rPr>
              <a:t>The secret to RRSP growth is to take advantage of it as soon as possible. The earlier you start contributing to your RRSP with a </a:t>
            </a:r>
            <a:r>
              <a:rPr lang="en-US" sz="1600" b="1" i="0" u="none" strike="noStrike">
                <a:solidFill>
                  <a:schemeClr val="accent2"/>
                </a:solidFill>
                <a:effectLst/>
                <a:latin typeface="+mj-lt"/>
                <a:cs typeface="Heebo" panose="00000500000000000000" pitchFamily="2" charset="-79"/>
                <a:hlinkClick r:id="rId2">
                  <a:extLst>
                    <a:ext uri="{A12FA001-AC4F-418D-AE19-62706E023703}">
                      <ahyp:hlinkClr xmlns:ahyp="http://schemas.microsoft.com/office/drawing/2018/hyperlinkcolor" val="tx"/>
                    </a:ext>
                  </a:extLst>
                </a:hlinkClick>
              </a:rPr>
              <a:t>Continuous Savings Plan</a:t>
            </a:r>
            <a:r>
              <a:rPr lang="en-US" sz="1600" b="0" i="0">
                <a:solidFill>
                  <a:srgbClr val="001928"/>
                </a:solidFill>
                <a:effectLst/>
                <a:latin typeface="+mj-lt"/>
                <a:cs typeface="Heebo" panose="00000500000000000000" pitchFamily="2" charset="-79"/>
              </a:rPr>
              <a:t>, the more time your money has to grow tax-free.</a:t>
            </a:r>
            <a:br>
              <a:rPr lang="en-US" sz="1600" b="0" i="0">
                <a:solidFill>
                  <a:srgbClr val="001928"/>
                </a:solidFill>
                <a:effectLst/>
                <a:latin typeface="+mj-lt"/>
                <a:cs typeface="Heebo" panose="00000500000000000000" pitchFamily="2" charset="-79"/>
              </a:rPr>
            </a:br>
            <a:endParaRPr lang="en-US" sz="1600" b="0" i="0">
              <a:solidFill>
                <a:srgbClr val="001928"/>
              </a:solidFill>
              <a:effectLst/>
              <a:latin typeface="+mj-lt"/>
              <a:cs typeface="Heebo" panose="00000500000000000000" pitchFamily="2" charset="-79"/>
            </a:endParaRPr>
          </a:p>
          <a:p>
            <a:pPr algn="l"/>
            <a:r>
              <a:rPr lang="en-US" b="1" i="0">
                <a:solidFill>
                  <a:schemeClr val="accent2"/>
                </a:solidFill>
                <a:effectLst/>
                <a:latin typeface="+mj-lt"/>
                <a:cs typeface="Heebo" panose="00000500000000000000" pitchFamily="2" charset="-79"/>
              </a:rPr>
              <a:t>Max out contributions</a:t>
            </a:r>
          </a:p>
          <a:p>
            <a:pPr algn="l"/>
            <a:r>
              <a:rPr lang="en-US" sz="1600" b="0" i="0">
                <a:solidFill>
                  <a:srgbClr val="001928"/>
                </a:solidFill>
                <a:effectLst/>
                <a:latin typeface="+mj-lt"/>
                <a:cs typeface="Heebo" panose="00000500000000000000" pitchFamily="2" charset="-79"/>
              </a:rPr>
              <a:t>We know that life happens and it’s not always easy to put a ton away for retirement. But making small, regular contributions can help you get closer to hitting that limit each year. Did you know? You can maximize your RRSP contribution with an RRSP loan. </a:t>
            </a:r>
            <a:r>
              <a:rPr lang="en-US" sz="1600" b="1" i="0" u="none" strike="noStrike">
                <a:solidFill>
                  <a:schemeClr val="accent2"/>
                </a:solidFill>
                <a:effectLst/>
                <a:latin typeface="+mj-lt"/>
                <a:cs typeface="Heebo" panose="00000500000000000000" pitchFamily="2" charset="-79"/>
                <a:hlinkClick r:id="rId3">
                  <a:extLst>
                    <a:ext uri="{A12FA001-AC4F-418D-AE19-62706E023703}">
                      <ahyp:hlinkClr xmlns:ahyp="http://schemas.microsoft.com/office/drawing/2018/hyperlinkcolor" val="tx"/>
                    </a:ext>
                  </a:extLst>
                </a:hlinkClick>
              </a:rPr>
              <a:t>Learn more</a:t>
            </a:r>
            <a:r>
              <a:rPr lang="en-US" sz="1600" b="0" i="0">
                <a:solidFill>
                  <a:srgbClr val="001928"/>
                </a:solidFill>
                <a:effectLst/>
                <a:latin typeface="+mj-lt"/>
                <a:cs typeface="Heebo" panose="00000500000000000000" pitchFamily="2" charset="-79"/>
              </a:rPr>
              <a:t>.</a:t>
            </a:r>
            <a:br>
              <a:rPr lang="en-US" sz="1600" b="0" i="0">
                <a:solidFill>
                  <a:srgbClr val="001928"/>
                </a:solidFill>
                <a:effectLst/>
                <a:latin typeface="+mj-lt"/>
                <a:cs typeface="Heebo" panose="00000500000000000000" pitchFamily="2" charset="-79"/>
              </a:rPr>
            </a:br>
            <a:endParaRPr lang="en-US" sz="1600" b="0" i="0">
              <a:solidFill>
                <a:srgbClr val="001928"/>
              </a:solidFill>
              <a:effectLst/>
              <a:latin typeface="+mj-lt"/>
              <a:cs typeface="Heebo" panose="00000500000000000000" pitchFamily="2" charset="-79"/>
            </a:endParaRPr>
          </a:p>
          <a:p>
            <a:pPr algn="l"/>
            <a:r>
              <a:rPr lang="en-US" b="1" i="0">
                <a:solidFill>
                  <a:schemeClr val="accent2"/>
                </a:solidFill>
                <a:effectLst/>
                <a:latin typeface="+mj-lt"/>
                <a:cs typeface="Heebo" panose="00000500000000000000" pitchFamily="2" charset="-79"/>
              </a:rPr>
              <a:t>Make up for missed contributions</a:t>
            </a:r>
          </a:p>
          <a:p>
            <a:pPr algn="l"/>
            <a:r>
              <a:rPr lang="en-US" sz="1600" b="0" i="0">
                <a:solidFill>
                  <a:srgbClr val="001928"/>
                </a:solidFill>
                <a:effectLst/>
                <a:latin typeface="+mj-lt"/>
                <a:cs typeface="Heebo" panose="00000500000000000000" pitchFamily="2" charset="-79"/>
              </a:rPr>
              <a:t>If you fell short of your maximum contribution, it’s not too late. The room you have left will roll over into next year, so you have another shot at saving as much as you can.</a:t>
            </a:r>
            <a:br>
              <a:rPr lang="en-US" sz="1600" b="0" i="0">
                <a:solidFill>
                  <a:srgbClr val="001928"/>
                </a:solidFill>
                <a:effectLst/>
                <a:latin typeface="+mj-lt"/>
                <a:cs typeface="Heebo" panose="00000500000000000000" pitchFamily="2" charset="-79"/>
              </a:rPr>
            </a:br>
            <a:endParaRPr lang="en-US" sz="1600" b="0" i="0">
              <a:solidFill>
                <a:srgbClr val="001928"/>
              </a:solidFill>
              <a:effectLst/>
              <a:latin typeface="+mj-lt"/>
              <a:cs typeface="Heebo" panose="00000500000000000000" pitchFamily="2" charset="-79"/>
            </a:endParaRPr>
          </a:p>
          <a:p>
            <a:pPr algn="l"/>
            <a:r>
              <a:rPr lang="en-US" b="1" i="0">
                <a:solidFill>
                  <a:schemeClr val="accent2"/>
                </a:solidFill>
                <a:effectLst/>
                <a:latin typeface="+mj-lt"/>
                <a:cs typeface="Heebo" panose="00000500000000000000" pitchFamily="2" charset="-79"/>
              </a:rPr>
              <a:t>Take advantage of our savings account rates</a:t>
            </a:r>
          </a:p>
          <a:p>
            <a:pPr algn="l"/>
            <a:r>
              <a:rPr lang="en-US" sz="1600" b="0" i="0">
                <a:solidFill>
                  <a:srgbClr val="001928"/>
                </a:solidFill>
                <a:effectLst/>
                <a:latin typeface="+mj-lt"/>
                <a:cs typeface="Heebo" panose="00000500000000000000" pitchFamily="2" charset="-79"/>
              </a:rPr>
              <a:t>On top of everything else an RRSP can do for you, here’s another great reason to start: </a:t>
            </a:r>
            <a:r>
              <a:rPr lang="en-US" sz="1600" b="1" i="0" u="none" strike="noStrike">
                <a:solidFill>
                  <a:schemeClr val="accent2"/>
                </a:solidFill>
                <a:effectLst/>
                <a:latin typeface="+mj-lt"/>
                <a:cs typeface="Heebo" panose="00000500000000000000" pitchFamily="2" charset="-79"/>
                <a:hlinkClick r:id="rId4">
                  <a:extLst>
                    <a:ext uri="{A12FA001-AC4F-418D-AE19-62706E023703}">
                      <ahyp:hlinkClr xmlns:ahyp="http://schemas.microsoft.com/office/drawing/2018/hyperlinkcolor" val="tx"/>
                    </a:ext>
                  </a:extLst>
                </a:hlinkClick>
              </a:rPr>
              <a:t>Great rates and offers</a:t>
            </a:r>
            <a:r>
              <a:rPr lang="en-US" sz="1600" b="0" i="0">
                <a:solidFill>
                  <a:schemeClr val="accent2"/>
                </a:solidFill>
                <a:effectLst/>
                <a:latin typeface="+mj-lt"/>
                <a:cs typeface="Heebo" panose="00000500000000000000" pitchFamily="2" charset="-79"/>
              </a:rPr>
              <a:t> </a:t>
            </a:r>
            <a:r>
              <a:rPr lang="en-US" sz="1600" b="0" i="0">
                <a:solidFill>
                  <a:srgbClr val="001928"/>
                </a:solidFill>
                <a:effectLst/>
                <a:latin typeface="+mj-lt"/>
                <a:cs typeface="Heebo" panose="00000500000000000000" pitchFamily="2" charset="-79"/>
              </a:rPr>
              <a:t>to help you make real financial progress right from the start. It’s easy to get started today!</a:t>
            </a:r>
          </a:p>
        </p:txBody>
      </p:sp>
      <p:sp>
        <p:nvSpPr>
          <p:cNvPr id="2" name="TextBox 1">
            <a:extLst>
              <a:ext uri="{FF2B5EF4-FFF2-40B4-BE49-F238E27FC236}">
                <a16:creationId xmlns:a16="http://schemas.microsoft.com/office/drawing/2014/main" id="{DC4BDEF8-DA45-0A80-E458-6F6BBCCAB50D}"/>
              </a:ext>
            </a:extLst>
          </p:cNvPr>
          <p:cNvSpPr txBox="1"/>
          <p:nvPr/>
        </p:nvSpPr>
        <p:spPr>
          <a:xfrm>
            <a:off x="866274" y="1307883"/>
            <a:ext cx="663964" cy="4373248"/>
          </a:xfrm>
          <a:prstGeom prst="rect">
            <a:avLst/>
          </a:prstGeom>
          <a:noFill/>
        </p:spPr>
        <p:txBody>
          <a:bodyPr wrap="none" rtlCol="0">
            <a:spAutoFit/>
          </a:bodyPr>
          <a:lstStyle/>
          <a:p>
            <a:pPr>
              <a:lnSpc>
                <a:spcPct val="150000"/>
              </a:lnSpc>
            </a:pPr>
            <a:r>
              <a:rPr lang="en-US" sz="4800">
                <a:solidFill>
                  <a:schemeClr val="bg2">
                    <a:lumMod val="75000"/>
                  </a:schemeClr>
                </a:solidFill>
              </a:rPr>
              <a:t>1.</a:t>
            </a:r>
          </a:p>
          <a:p>
            <a:pPr>
              <a:lnSpc>
                <a:spcPct val="150000"/>
              </a:lnSpc>
            </a:pPr>
            <a:r>
              <a:rPr lang="en-US" sz="4800">
                <a:solidFill>
                  <a:schemeClr val="bg2">
                    <a:lumMod val="75000"/>
                  </a:schemeClr>
                </a:solidFill>
              </a:rPr>
              <a:t>2.</a:t>
            </a:r>
          </a:p>
          <a:p>
            <a:pPr>
              <a:lnSpc>
                <a:spcPct val="150000"/>
              </a:lnSpc>
            </a:pPr>
            <a:r>
              <a:rPr lang="en-US" sz="4800">
                <a:solidFill>
                  <a:schemeClr val="bg2">
                    <a:lumMod val="75000"/>
                  </a:schemeClr>
                </a:solidFill>
              </a:rPr>
              <a:t>3.</a:t>
            </a:r>
          </a:p>
          <a:p>
            <a:pPr>
              <a:lnSpc>
                <a:spcPct val="150000"/>
              </a:lnSpc>
            </a:pPr>
            <a:r>
              <a:rPr lang="en-US" sz="4800">
                <a:solidFill>
                  <a:schemeClr val="bg2">
                    <a:lumMod val="75000"/>
                  </a:schemeClr>
                </a:solidFill>
              </a:rPr>
              <a:t>4.</a:t>
            </a:r>
            <a:endParaRPr lang="en-CA" sz="4800">
              <a:solidFill>
                <a:schemeClr val="bg2">
                  <a:lumMod val="75000"/>
                </a:schemeClr>
              </a:solidFill>
            </a:endParaRPr>
          </a:p>
        </p:txBody>
      </p:sp>
    </p:spTree>
    <p:extLst>
      <p:ext uri="{BB962C8B-B14F-4D97-AF65-F5344CB8AC3E}">
        <p14:creationId xmlns:p14="http://schemas.microsoft.com/office/powerpoint/2010/main" val="150166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251F63B-85DE-49FD-AD37-112B52669F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251F63B-85DE-49FD-AD37-112B52669F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9A96A46-2366-D25C-94D5-E404FC4AFC67}"/>
              </a:ext>
            </a:extLst>
          </p:cNvPr>
          <p:cNvSpPr>
            <a:spLocks noGrp="1"/>
          </p:cNvSpPr>
          <p:nvPr>
            <p:ph type="ctrTitle"/>
          </p:nvPr>
        </p:nvSpPr>
        <p:spPr/>
        <p:txBody>
          <a:bodyPr/>
          <a:lstStyle/>
          <a:p>
            <a:r>
              <a:rPr lang="en-CA"/>
              <a:t>Mutual Fund Overview </a:t>
            </a:r>
          </a:p>
        </p:txBody>
      </p:sp>
    </p:spTree>
    <p:extLst>
      <p:ext uri="{BB962C8B-B14F-4D97-AF65-F5344CB8AC3E}">
        <p14:creationId xmlns:p14="http://schemas.microsoft.com/office/powerpoint/2010/main" val="17722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20305-416A-B7AC-B5BE-77C77C90A27E}"/>
              </a:ext>
            </a:extLst>
          </p:cNvPr>
          <p:cNvSpPr>
            <a:spLocks noGrp="1"/>
          </p:cNvSpPr>
          <p:nvPr>
            <p:ph type="title"/>
          </p:nvPr>
        </p:nvSpPr>
        <p:spPr>
          <a:xfrm>
            <a:off x="720970" y="211749"/>
            <a:ext cx="10515600" cy="702102"/>
          </a:xfrm>
        </p:spPr>
        <p:txBody>
          <a:bodyPr/>
          <a:lstStyle/>
          <a:p>
            <a:r>
              <a:rPr lang="en-CA"/>
              <a:t>Quick Summary</a:t>
            </a:r>
          </a:p>
        </p:txBody>
      </p:sp>
      <p:sp>
        <p:nvSpPr>
          <p:cNvPr id="3" name="Rectangle 2">
            <a:extLst>
              <a:ext uri="{FF2B5EF4-FFF2-40B4-BE49-F238E27FC236}">
                <a16:creationId xmlns:a16="http://schemas.microsoft.com/office/drawing/2014/main" id="{01C9F1CB-E264-59CA-ABD2-2621112D58F4}"/>
              </a:ext>
            </a:extLst>
          </p:cNvPr>
          <p:cNvSpPr>
            <a:spLocks noChangeArrowheads="1"/>
          </p:cNvSpPr>
          <p:nvPr/>
        </p:nvSpPr>
        <p:spPr bwMode="auto">
          <a:xfrm>
            <a:off x="2663531" y="1334800"/>
            <a:ext cx="8573039" cy="4570482"/>
          </a:xfrm>
          <a:prstGeom prst="rect">
            <a:avLst/>
          </a:prstGeom>
          <a:solidFill>
            <a:schemeClr val="bg1"/>
          </a:solidFill>
          <a:ln>
            <a:noFill/>
          </a:ln>
          <a:effec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accent2"/>
                </a:solidFill>
                <a:effectLst/>
                <a:latin typeface="+mj-lt"/>
                <a:cs typeface="Heebo" panose="00000500000000000000" pitchFamily="2" charset="-79"/>
              </a:rPr>
              <a:t>More growth, faster returns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1928"/>
                </a:solidFill>
                <a:effectLst/>
                <a:latin typeface="+mj-lt"/>
                <a:cs typeface="Heebo" panose="00000500000000000000" pitchFamily="2" charset="-79"/>
              </a:rPr>
              <a:t>With an RRSP, you won’t pay tax on any growth on</a:t>
            </a:r>
            <a:r>
              <a:rPr kumimoji="0" lang="en-US" altLang="en-US" b="1" i="0" strike="noStrike" cap="none" normalizeH="0" baseline="0">
                <a:ln>
                  <a:noFill/>
                </a:ln>
                <a:solidFill>
                  <a:srgbClr val="4E4E4E"/>
                </a:solidFill>
                <a:effectLst/>
                <a:latin typeface="+mj-lt"/>
                <a:cs typeface="Heebo" panose="00000500000000000000" pitchFamily="2" charset="-79"/>
                <a:hlinkClick r:id="rId2">
                  <a:extLst>
                    <a:ext uri="{A12FA001-AC4F-418D-AE19-62706E023703}">
                      <ahyp:hlinkClr xmlns:ahyp="http://schemas.microsoft.com/office/drawing/2018/hyperlinkcolor" val="tx"/>
                    </a:ext>
                  </a:extLst>
                </a:hlinkClick>
              </a:rPr>
              <a:t> </a:t>
            </a:r>
            <a:r>
              <a:rPr kumimoji="0" lang="en-US" altLang="en-US" b="1" i="0" u="none" strike="noStrike" cap="none" normalizeH="0" baseline="0">
                <a:ln>
                  <a:noFill/>
                </a:ln>
                <a:solidFill>
                  <a:schemeClr val="accent2"/>
                </a:solidFill>
                <a:effectLst/>
                <a:latin typeface="+mj-lt"/>
                <a:cs typeface="Heebo" panose="00000500000000000000" pitchFamily="2" charset="-79"/>
                <a:hlinkClick r:id="rId2">
                  <a:extLst>
                    <a:ext uri="{A12FA001-AC4F-418D-AE19-62706E023703}">
                      <ahyp:hlinkClr xmlns:ahyp="http://schemas.microsoft.com/office/drawing/2018/hyperlinkcolor" val="tx"/>
                    </a:ext>
                  </a:extLst>
                </a:hlinkClick>
              </a:rPr>
              <a:t>investments</a:t>
            </a:r>
            <a:r>
              <a:rPr kumimoji="0" lang="en-US" altLang="en-US" b="0" i="0" u="none" strike="noStrike" cap="none" normalizeH="0" baseline="0">
                <a:ln>
                  <a:noFill/>
                </a:ln>
                <a:solidFill>
                  <a:srgbClr val="001928"/>
                </a:solidFill>
                <a:effectLst/>
                <a:latin typeface="+mj-lt"/>
                <a:cs typeface="Heebo" panose="00000500000000000000" pitchFamily="2" charset="-79"/>
              </a:rPr>
              <a:t> while it’s in your account. That’s a big deal, because it can help you achieve your goals faster.</a:t>
            </a:r>
            <a:endParaRPr kumimoji="0" lang="en-US" altLang="en-US" sz="1050" b="0" i="0" u="none" strike="noStrike" cap="none" normalizeH="0" baseline="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1928"/>
              </a:solidFill>
              <a:effectLst/>
              <a:latin typeface="+mj-lt"/>
              <a:cs typeface="Heebo" panose="00000500000000000000" pitchFamily="2" charset="-79"/>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accent2"/>
                </a:solidFill>
                <a:effectLst/>
                <a:latin typeface="+mj-lt"/>
                <a:cs typeface="Heebo" panose="00000500000000000000" pitchFamily="2" charset="-79"/>
              </a:rPr>
              <a:t>The right investment mix</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1928"/>
                </a:solidFill>
                <a:effectLst/>
                <a:latin typeface="+mj-lt"/>
                <a:cs typeface="Heebo" panose="00000500000000000000" pitchFamily="2" charset="-79"/>
              </a:rPr>
              <a:t>You can mix things up by holding various investment types in an RRSP, including stocks, bonds, GICs, ETFs</a:t>
            </a:r>
            <a:r>
              <a:rPr kumimoji="0" lang="en-US" altLang="en-US" b="0" i="0" u="none" strike="noStrike" cap="none" normalizeH="0">
                <a:ln>
                  <a:noFill/>
                </a:ln>
                <a:solidFill>
                  <a:srgbClr val="001928"/>
                </a:solidFill>
                <a:effectLst/>
                <a:latin typeface="+mj-lt"/>
                <a:cs typeface="Heebo" panose="00000500000000000000" pitchFamily="2" charset="-79"/>
              </a:rPr>
              <a:t> </a:t>
            </a:r>
            <a:r>
              <a:rPr kumimoji="0" lang="en-US" altLang="en-US" b="0" i="0" u="none" strike="noStrike" cap="none" normalizeH="0" baseline="0">
                <a:ln>
                  <a:noFill/>
                </a:ln>
                <a:solidFill>
                  <a:srgbClr val="001928"/>
                </a:solidFill>
                <a:effectLst/>
                <a:latin typeface="+mj-lt"/>
                <a:cs typeface="Heebo" panose="00000500000000000000" pitchFamily="2" charset="-79"/>
              </a:rPr>
              <a:t>and mutual funds. That means you can create a custom portfolio to help you reach your goals.</a:t>
            </a:r>
            <a:endParaRPr kumimoji="0" lang="en-US" altLang="en-US" sz="1050" b="0" i="0" u="none" strike="noStrike" cap="none" normalizeH="0" baseline="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1928"/>
              </a:solidFill>
              <a:effectLst/>
              <a:latin typeface="+mj-lt"/>
              <a:cs typeface="Heebo" panose="00000500000000000000" pitchFamily="2" charset="-79"/>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accent2"/>
                </a:solidFill>
                <a:effectLst/>
                <a:latin typeface="+mj-lt"/>
                <a:cs typeface="Heebo" panose="00000500000000000000" pitchFamily="2" charset="-79"/>
              </a:rPr>
              <a:t>Save on taxes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1928"/>
                </a:solidFill>
                <a:effectLst/>
                <a:latin typeface="+mj-lt"/>
                <a:cs typeface="Heebo" panose="00000500000000000000" pitchFamily="2" charset="-79"/>
              </a:rPr>
              <a:t>Get a tax deduction when you contribute to your RRSP -- any money you put in your RRSP</a:t>
            </a:r>
            <a:r>
              <a:rPr kumimoji="0" lang="en-US" altLang="en-US" b="0" i="0" u="none" strike="noStrike" cap="none" normalizeH="0">
                <a:ln>
                  <a:noFill/>
                </a:ln>
                <a:solidFill>
                  <a:srgbClr val="001928"/>
                </a:solidFill>
                <a:effectLst/>
                <a:latin typeface="+mj-lt"/>
                <a:cs typeface="Heebo" panose="00000500000000000000" pitchFamily="2" charset="-79"/>
              </a:rPr>
              <a:t> </a:t>
            </a:r>
            <a:r>
              <a:rPr kumimoji="0" lang="en-US" altLang="en-US" b="0" i="0" u="none" strike="noStrike" cap="none" normalizeH="0" baseline="0">
                <a:ln>
                  <a:noFill/>
                </a:ln>
                <a:solidFill>
                  <a:srgbClr val="001928"/>
                </a:solidFill>
                <a:effectLst/>
                <a:latin typeface="+mj-lt"/>
                <a:cs typeface="Heebo" panose="00000500000000000000" pitchFamily="2" charset="-79"/>
              </a:rPr>
              <a:t>will be subtracted from your income, so you’ll pay less in taxes.</a:t>
            </a:r>
            <a:endParaRPr kumimoji="0" lang="en-US" altLang="en-US" sz="1050" b="0" i="0" u="none" strike="noStrike" cap="none" normalizeH="0" baseline="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1928"/>
              </a:solidFill>
              <a:effectLst/>
              <a:latin typeface="+mj-lt"/>
              <a:cs typeface="Heebo" panose="00000500000000000000" pitchFamily="2" charset="-79"/>
            </a:endParaRPr>
          </a:p>
          <a:p>
            <a:pPr marL="0" marR="0" lvl="0" indent="0" defTabSz="914400" rtl="0" eaLnBrk="0" fontAlgn="base" latinLnBrk="0" hangingPunct="0">
              <a:lnSpc>
                <a:spcPct val="100000"/>
              </a:lnSpc>
              <a:spcBef>
                <a:spcPts val="1200"/>
              </a:spcBef>
              <a:spcAft>
                <a:spcPct val="0"/>
              </a:spcAft>
              <a:buClrTx/>
              <a:buSzTx/>
              <a:buFontTx/>
              <a:buNone/>
              <a:tabLst/>
            </a:pPr>
            <a:r>
              <a:rPr kumimoji="0" lang="en-US" altLang="en-US" sz="2000" b="1" i="0" u="none" strike="noStrike" cap="none" normalizeH="0" baseline="0">
                <a:ln>
                  <a:noFill/>
                </a:ln>
                <a:solidFill>
                  <a:schemeClr val="accent2"/>
                </a:solidFill>
                <a:effectLst/>
                <a:latin typeface="+mj-lt"/>
                <a:cs typeface="Heebo" panose="00000500000000000000" pitchFamily="2" charset="-79"/>
              </a:rPr>
              <a:t>Reach your retirement goals faster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1928"/>
                </a:solidFill>
                <a:effectLst/>
                <a:latin typeface="+mj-lt"/>
                <a:cs typeface="Heebo" panose="00000500000000000000" pitchFamily="2" charset="-79"/>
              </a:rPr>
              <a:t>Discover how to achieve your retirement dreams with our simple </a:t>
            </a:r>
            <a:r>
              <a:rPr kumimoji="0" lang="en-US" altLang="en-US" b="1" i="0" u="none" strike="noStrike" cap="none" normalizeH="0" baseline="0">
                <a:ln>
                  <a:noFill/>
                </a:ln>
                <a:solidFill>
                  <a:schemeClr val="accent2"/>
                </a:solidFill>
                <a:effectLst/>
                <a:latin typeface="+mj-lt"/>
                <a:cs typeface="Heebo" panose="00000500000000000000" pitchFamily="2" charset="-79"/>
                <a:hlinkClick r:id="rId3">
                  <a:extLst>
                    <a:ext uri="{A12FA001-AC4F-418D-AE19-62706E023703}">
                      <ahyp:hlinkClr xmlns:ahyp="http://schemas.microsoft.com/office/drawing/2018/hyperlinkcolor" val="tx"/>
                    </a:ext>
                  </a:extLst>
                </a:hlinkClick>
              </a:rPr>
              <a:t>RRSP CALCULATOR</a:t>
            </a:r>
            <a:r>
              <a:rPr kumimoji="0" lang="en-US" altLang="en-US" b="1" i="0" u="none" strike="noStrike" cap="none" normalizeH="0" baseline="0">
                <a:ln>
                  <a:noFill/>
                </a:ln>
                <a:solidFill>
                  <a:srgbClr val="0075BE"/>
                </a:solidFill>
                <a:effectLst/>
                <a:latin typeface="+mj-lt"/>
                <a:cs typeface="Heebo" panose="00000500000000000000" pitchFamily="2" charset="-79"/>
              </a:rPr>
              <a:t>.</a:t>
            </a:r>
            <a:endParaRPr kumimoji="0" lang="en-US" altLang="en-US" sz="2800" b="0" i="0" u="none" strike="noStrike" cap="none" normalizeH="0" baseline="0">
              <a:ln>
                <a:noFill/>
              </a:ln>
              <a:solidFill>
                <a:schemeClr val="tx1"/>
              </a:solidFill>
              <a:effectLst/>
              <a:latin typeface="+mj-lt"/>
            </a:endParaRPr>
          </a:p>
        </p:txBody>
      </p:sp>
      <p:pic>
        <p:nvPicPr>
          <p:cNvPr id="2" name="Picture 1">
            <a:extLst>
              <a:ext uri="{FF2B5EF4-FFF2-40B4-BE49-F238E27FC236}">
                <a16:creationId xmlns:a16="http://schemas.microsoft.com/office/drawing/2014/main" id="{F2E6698A-65D1-7F33-F311-A1423F085736}"/>
              </a:ext>
            </a:extLst>
          </p:cNvPr>
          <p:cNvPicPr>
            <a:picLocks noChangeAspect="1"/>
          </p:cNvPicPr>
          <p:nvPr/>
        </p:nvPicPr>
        <p:blipFill>
          <a:blip r:embed="rId4"/>
          <a:stretch>
            <a:fillRect/>
          </a:stretch>
        </p:blipFill>
        <p:spPr>
          <a:xfrm>
            <a:off x="1562100" y="1440802"/>
            <a:ext cx="881210" cy="881210"/>
          </a:xfrm>
          <a:prstGeom prst="rect">
            <a:avLst/>
          </a:prstGeom>
          <a:ln w="3175">
            <a:noFill/>
          </a:ln>
        </p:spPr>
      </p:pic>
      <p:pic>
        <p:nvPicPr>
          <p:cNvPr id="5" name="Picture 4">
            <a:extLst>
              <a:ext uri="{FF2B5EF4-FFF2-40B4-BE49-F238E27FC236}">
                <a16:creationId xmlns:a16="http://schemas.microsoft.com/office/drawing/2014/main" id="{871FF064-B4C8-DB67-FFFF-7877AB3DAD95}"/>
              </a:ext>
            </a:extLst>
          </p:cNvPr>
          <p:cNvPicPr>
            <a:picLocks noChangeAspect="1"/>
          </p:cNvPicPr>
          <p:nvPr/>
        </p:nvPicPr>
        <p:blipFill>
          <a:blip r:embed="rId5"/>
          <a:stretch>
            <a:fillRect/>
          </a:stretch>
        </p:blipFill>
        <p:spPr>
          <a:xfrm>
            <a:off x="1562100" y="2675331"/>
            <a:ext cx="881210" cy="881210"/>
          </a:xfrm>
          <a:prstGeom prst="rect">
            <a:avLst/>
          </a:prstGeom>
          <a:ln w="3175">
            <a:noFill/>
          </a:ln>
        </p:spPr>
      </p:pic>
      <p:pic>
        <p:nvPicPr>
          <p:cNvPr id="6" name="Picture 5">
            <a:extLst>
              <a:ext uri="{FF2B5EF4-FFF2-40B4-BE49-F238E27FC236}">
                <a16:creationId xmlns:a16="http://schemas.microsoft.com/office/drawing/2014/main" id="{AB23D5E7-40A5-1FEF-8B9C-162C9FF95C63}"/>
              </a:ext>
            </a:extLst>
          </p:cNvPr>
          <p:cNvPicPr>
            <a:picLocks noChangeAspect="1"/>
          </p:cNvPicPr>
          <p:nvPr/>
        </p:nvPicPr>
        <p:blipFill>
          <a:blip r:embed="rId6"/>
          <a:stretch>
            <a:fillRect/>
          </a:stretch>
        </p:blipFill>
        <p:spPr>
          <a:xfrm>
            <a:off x="1562100" y="3909860"/>
            <a:ext cx="881210" cy="881210"/>
          </a:xfrm>
          <a:prstGeom prst="rect">
            <a:avLst/>
          </a:prstGeom>
          <a:ln w="3175">
            <a:noFill/>
          </a:ln>
        </p:spPr>
      </p:pic>
      <p:pic>
        <p:nvPicPr>
          <p:cNvPr id="7" name="Picture 6">
            <a:extLst>
              <a:ext uri="{FF2B5EF4-FFF2-40B4-BE49-F238E27FC236}">
                <a16:creationId xmlns:a16="http://schemas.microsoft.com/office/drawing/2014/main" id="{005442EA-2BB8-41C4-2DC2-6FA853CD9DF1}"/>
              </a:ext>
            </a:extLst>
          </p:cNvPr>
          <p:cNvPicPr>
            <a:picLocks noChangeAspect="1"/>
          </p:cNvPicPr>
          <p:nvPr/>
        </p:nvPicPr>
        <p:blipFill>
          <a:blip r:embed="rId7"/>
          <a:stretch>
            <a:fillRect/>
          </a:stretch>
        </p:blipFill>
        <p:spPr>
          <a:xfrm>
            <a:off x="1562100" y="5144389"/>
            <a:ext cx="881210" cy="881210"/>
          </a:xfrm>
          <a:prstGeom prst="rect">
            <a:avLst/>
          </a:prstGeom>
          <a:ln w="3175">
            <a:noFill/>
          </a:ln>
        </p:spPr>
      </p:pic>
    </p:spTree>
    <p:extLst>
      <p:ext uri="{BB962C8B-B14F-4D97-AF65-F5344CB8AC3E}">
        <p14:creationId xmlns:p14="http://schemas.microsoft.com/office/powerpoint/2010/main" val="402718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251F63B-85DE-49FD-AD37-112B52669F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251F63B-85DE-49FD-AD37-112B52669F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58386CB-8B64-BA23-B4E1-84B15F93D764}"/>
              </a:ext>
            </a:extLst>
          </p:cNvPr>
          <p:cNvSpPr>
            <a:spLocks noGrp="1"/>
          </p:cNvSpPr>
          <p:nvPr>
            <p:ph type="ctrTitle"/>
          </p:nvPr>
        </p:nvSpPr>
        <p:spPr/>
        <p:txBody>
          <a:bodyPr/>
          <a:lstStyle/>
          <a:p>
            <a:r>
              <a:rPr lang="en-US"/>
              <a:t>First Home Savings Account (FHSA)</a:t>
            </a:r>
            <a:endParaRPr lang="en-CA"/>
          </a:p>
        </p:txBody>
      </p:sp>
      <p:sp>
        <p:nvSpPr>
          <p:cNvPr id="9" name="Slide Number Placeholder 8">
            <a:extLst>
              <a:ext uri="{FF2B5EF4-FFF2-40B4-BE49-F238E27FC236}">
                <a16:creationId xmlns:a16="http://schemas.microsoft.com/office/drawing/2014/main" id="{28FD965A-06B4-4B89-BF44-8A3F728D4957}"/>
              </a:ext>
            </a:extLst>
          </p:cNvPr>
          <p:cNvSpPr>
            <a:spLocks noGrp="1"/>
          </p:cNvSpPr>
          <p:nvPr>
            <p:ph type="sldNum" sz="quarter" idx="4294967295"/>
          </p:nvPr>
        </p:nvSpPr>
        <p:spPr>
          <a:xfrm>
            <a:off x="11582400" y="6248400"/>
            <a:ext cx="609600" cy="609600"/>
          </a:xfrm>
          <a:prstGeom prst="rect">
            <a:avLst/>
          </a:prstGeom>
        </p:spPr>
        <p:txBody>
          <a:bodyPr/>
          <a:lstStyle/>
          <a:p>
            <a:fld id="{CACB24DD-6A29-4150-8515-2ABE6F8C9A77}" type="slidenum">
              <a:rPr lang="en-CA" smtClean="0"/>
              <a:t>31</a:t>
            </a:fld>
            <a:endParaRPr lang="en-CA"/>
          </a:p>
        </p:txBody>
      </p:sp>
    </p:spTree>
    <p:extLst>
      <p:ext uri="{BB962C8B-B14F-4D97-AF65-F5344CB8AC3E}">
        <p14:creationId xmlns:p14="http://schemas.microsoft.com/office/powerpoint/2010/main" val="1912503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and person holding a paper and a paper bag&#10;&#10;AI-generated content may be incorrect.">
            <a:extLst>
              <a:ext uri="{FF2B5EF4-FFF2-40B4-BE49-F238E27FC236}">
                <a16:creationId xmlns:a16="http://schemas.microsoft.com/office/drawing/2014/main" id="{34E64590-A346-3D0C-460C-870CB17C1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612" y="1243338"/>
            <a:ext cx="4967388" cy="3311871"/>
          </a:xfrm>
          <a:prstGeom prst="rect">
            <a:avLst/>
          </a:prstGeom>
        </p:spPr>
      </p:pic>
      <p:sp>
        <p:nvSpPr>
          <p:cNvPr id="4" name="Title 3">
            <a:extLst>
              <a:ext uri="{FF2B5EF4-FFF2-40B4-BE49-F238E27FC236}">
                <a16:creationId xmlns:a16="http://schemas.microsoft.com/office/drawing/2014/main" id="{5AC20305-416A-B7AC-B5BE-77C77C90A27E}"/>
              </a:ext>
            </a:extLst>
          </p:cNvPr>
          <p:cNvSpPr>
            <a:spLocks noGrp="1"/>
          </p:cNvSpPr>
          <p:nvPr>
            <p:ph type="title"/>
          </p:nvPr>
        </p:nvSpPr>
        <p:spPr/>
        <p:txBody>
          <a:bodyPr/>
          <a:lstStyle/>
          <a:p>
            <a:r>
              <a:rPr lang="en-CA"/>
              <a:t>What is a First Home Savings Account (FHSA)?</a:t>
            </a:r>
          </a:p>
        </p:txBody>
      </p:sp>
      <p:sp>
        <p:nvSpPr>
          <p:cNvPr id="2" name="TextBox 1">
            <a:extLst>
              <a:ext uri="{FF2B5EF4-FFF2-40B4-BE49-F238E27FC236}">
                <a16:creationId xmlns:a16="http://schemas.microsoft.com/office/drawing/2014/main" id="{F5B45A39-E570-B3FA-7A1A-B3F935373D39}"/>
              </a:ext>
            </a:extLst>
          </p:cNvPr>
          <p:cNvSpPr txBox="1"/>
          <p:nvPr/>
        </p:nvSpPr>
        <p:spPr bwMode="auto">
          <a:xfrm>
            <a:off x="794332" y="1077258"/>
            <a:ext cx="5421737" cy="5056841"/>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p>
            <a:pPr marR="0" lvl="0" algn="l" defTabSz="914400" rtl="0" eaLnBrk="0" fontAlgn="base" latinLnBrk="0" hangingPunct="0">
              <a:lnSpc>
                <a:spcPct val="110000"/>
              </a:lnSpc>
              <a:spcBef>
                <a:spcPct val="0"/>
              </a:spcBef>
              <a:spcAft>
                <a:spcPts val="1200"/>
              </a:spcAft>
              <a:buClrTx/>
              <a:buSzTx/>
              <a:tabLst/>
            </a:pPr>
            <a:r>
              <a:rPr lang="en-CA" sz="2000">
                <a:solidFill>
                  <a:schemeClr val="accent2"/>
                </a:solidFill>
                <a:latin typeface="+mj-lt"/>
              </a:rPr>
              <a:t>A First Home Savings Account </a:t>
            </a:r>
            <a:r>
              <a:rPr kumimoji="0" lang="en-US" altLang="en-US" sz="2000" b="0" i="0" u="none" strike="noStrike" cap="none" normalizeH="0" baseline="0">
                <a:ln>
                  <a:noFill/>
                </a:ln>
                <a:solidFill>
                  <a:schemeClr val="accent2"/>
                </a:solidFill>
                <a:effectLst/>
                <a:latin typeface="+mj-lt"/>
                <a:cs typeface="Heebo" panose="00000500000000000000" pitchFamily="2" charset="-79"/>
              </a:rPr>
              <a:t>is a registered savings account that gives Canadians a tax advantageous way to save for the down payment on their first home.</a:t>
            </a:r>
          </a:p>
          <a:p>
            <a:pPr marL="285750" indent="-285750" algn="l">
              <a:lnSpc>
                <a:spcPct val="110000"/>
              </a:lnSpc>
              <a:spcAft>
                <a:spcPts val="1200"/>
              </a:spcAft>
              <a:buFont typeface="Arial" panose="020B0604020202020204" pitchFamily="34" charset="0"/>
              <a:buChar char="•"/>
            </a:pPr>
            <a:r>
              <a:rPr lang="en-CA">
                <a:latin typeface="+mj-lt"/>
              </a:rPr>
              <a:t>It can hold various investment types to help you grow your money tax-free. </a:t>
            </a:r>
          </a:p>
          <a:p>
            <a:pPr marL="285750" indent="-285750" algn="l">
              <a:lnSpc>
                <a:spcPct val="110000"/>
              </a:lnSpc>
              <a:spcAft>
                <a:spcPts val="1200"/>
              </a:spcAft>
              <a:buFont typeface="Arial" panose="020B0604020202020204" pitchFamily="34" charset="0"/>
              <a:buChar char="•"/>
            </a:pPr>
            <a:r>
              <a:rPr kumimoji="0" lang="en-US" altLang="en-US" b="0" i="0" u="none" strike="noStrike" cap="none" normalizeH="0" baseline="0">
                <a:ln>
                  <a:noFill/>
                </a:ln>
                <a:solidFill>
                  <a:srgbClr val="001928"/>
                </a:solidFill>
                <a:effectLst/>
                <a:latin typeface="+mj-lt"/>
                <a:cs typeface="Heebo" panose="00000500000000000000" pitchFamily="2" charset="-79"/>
              </a:rPr>
              <a:t>It is available for Canadians who are 18+ and haven’t owned a home or lived in a home owned by their spouse or common-law partner in the current calendar year and previous four calendar years.</a:t>
            </a:r>
          </a:p>
          <a:p>
            <a:pPr marL="285750" marR="0" lvl="0" indent="-28575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pPr>
            <a:r>
              <a:rPr lang="en-US" altLang="en-US"/>
              <a:t>An FHSA can remain open for 15 years or until the end of the year in which you turn 71, whichever event happens first.</a:t>
            </a:r>
            <a:endParaRPr lang="en-CA"/>
          </a:p>
          <a:p>
            <a:pPr algn="l">
              <a:lnSpc>
                <a:spcPct val="110000"/>
              </a:lnSpc>
              <a:spcAft>
                <a:spcPts val="1200"/>
              </a:spcAft>
            </a:pPr>
            <a:r>
              <a:rPr lang="en-CA">
                <a:latin typeface="+mj-lt"/>
              </a:rPr>
              <a:t> </a:t>
            </a:r>
          </a:p>
        </p:txBody>
      </p:sp>
      <p:sp>
        <p:nvSpPr>
          <p:cNvPr id="6" name="Rectangle 2">
            <a:extLst>
              <a:ext uri="{FF2B5EF4-FFF2-40B4-BE49-F238E27FC236}">
                <a16:creationId xmlns:a16="http://schemas.microsoft.com/office/drawing/2014/main" id="{2E9FF192-2633-C925-C6B0-44B77C4F4881}"/>
              </a:ext>
            </a:extLst>
          </p:cNvPr>
          <p:cNvSpPr>
            <a:spLocks noChangeArrowheads="1"/>
          </p:cNvSpPr>
          <p:nvPr/>
        </p:nvSpPr>
        <p:spPr bwMode="auto">
          <a:xfrm>
            <a:off x="609600" y="3096193"/>
            <a:ext cx="18473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a:ln>
                <a:noFill/>
              </a:ln>
              <a:solidFill>
                <a:schemeClr val="tx1"/>
              </a:solidFill>
              <a:effectLst/>
              <a:latin typeface="+mj-lt"/>
            </a:endParaRPr>
          </a:p>
        </p:txBody>
      </p:sp>
      <p:pic>
        <p:nvPicPr>
          <p:cNvPr id="8" name="Picture 7" descr="No image&#10;&#10;Description automatically generated with medium confidence">
            <a:extLst>
              <a:ext uri="{FF2B5EF4-FFF2-40B4-BE49-F238E27FC236}">
                <a16:creationId xmlns:a16="http://schemas.microsoft.com/office/drawing/2014/main" id="{EF82FEC9-480F-17F1-57B4-8288F2A893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78"/>
          <a:stretch/>
        </p:blipFill>
        <p:spPr bwMode="ltGray">
          <a:xfrm>
            <a:off x="6536746" y="4406111"/>
            <a:ext cx="4220154" cy="1547245"/>
          </a:xfrm>
          <a:prstGeom prst="rect">
            <a:avLst/>
          </a:prstGeom>
        </p:spPr>
      </p:pic>
      <p:sp>
        <p:nvSpPr>
          <p:cNvPr id="5" name="TextBox 4">
            <a:extLst>
              <a:ext uri="{FF2B5EF4-FFF2-40B4-BE49-F238E27FC236}">
                <a16:creationId xmlns:a16="http://schemas.microsoft.com/office/drawing/2014/main" id="{14B33F2E-4555-103B-E271-9AD8D99313DC}"/>
              </a:ext>
            </a:extLst>
          </p:cNvPr>
          <p:cNvSpPr txBox="1"/>
          <p:nvPr/>
        </p:nvSpPr>
        <p:spPr>
          <a:xfrm>
            <a:off x="6798803" y="4671901"/>
            <a:ext cx="3855032"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chemeClr val="bg1"/>
                </a:solidFill>
                <a:effectLst/>
                <a:latin typeface="+mj-lt"/>
                <a:cs typeface="Heebo" panose="00000500000000000000" pitchFamily="2" charset="-79"/>
              </a:rPr>
              <a:t>Eligible Canadians can make a tax-free withdrawal at any time for a single property purchase.</a:t>
            </a:r>
          </a:p>
        </p:txBody>
      </p:sp>
    </p:spTree>
    <p:extLst>
      <p:ext uri="{BB962C8B-B14F-4D97-AF65-F5344CB8AC3E}">
        <p14:creationId xmlns:p14="http://schemas.microsoft.com/office/powerpoint/2010/main" val="1839228978"/>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20305-416A-B7AC-B5BE-77C77C90A27E}"/>
              </a:ext>
            </a:extLst>
          </p:cNvPr>
          <p:cNvSpPr>
            <a:spLocks noGrp="1"/>
          </p:cNvSpPr>
          <p:nvPr>
            <p:ph type="title"/>
          </p:nvPr>
        </p:nvSpPr>
        <p:spPr/>
        <p:txBody>
          <a:bodyPr/>
          <a:lstStyle/>
          <a:p>
            <a:r>
              <a:rPr lang="en-CA"/>
              <a:t>Quick Summary</a:t>
            </a:r>
          </a:p>
        </p:txBody>
      </p:sp>
      <p:sp>
        <p:nvSpPr>
          <p:cNvPr id="8" name="Rectangle 4">
            <a:extLst>
              <a:ext uri="{FF2B5EF4-FFF2-40B4-BE49-F238E27FC236}">
                <a16:creationId xmlns:a16="http://schemas.microsoft.com/office/drawing/2014/main" id="{8BBDD738-6CF6-F1CD-270D-C687CEEA29BE}"/>
              </a:ext>
            </a:extLst>
          </p:cNvPr>
          <p:cNvSpPr>
            <a:spLocks noChangeArrowheads="1"/>
          </p:cNvSpPr>
          <p:nvPr/>
        </p:nvSpPr>
        <p:spPr bwMode="auto">
          <a:xfrm>
            <a:off x="2015321" y="1277330"/>
            <a:ext cx="9573722" cy="4555093"/>
          </a:xfrm>
          <a:prstGeom prst="rect">
            <a:avLst/>
          </a:prstGeom>
          <a:noFill/>
          <a:ln>
            <a:noFill/>
          </a:ln>
          <a:effec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1200"/>
              </a:spcBef>
              <a:spcAft>
                <a:spcPts val="600"/>
              </a:spcAft>
              <a:buClrTx/>
              <a:buSzTx/>
              <a:buFontTx/>
              <a:buNone/>
              <a:tabLst/>
            </a:pPr>
            <a:r>
              <a:rPr kumimoji="0" lang="en-US" altLang="en-US" b="1" i="0" u="none" strike="noStrike" cap="none" normalizeH="0" baseline="0">
                <a:ln>
                  <a:noFill/>
                </a:ln>
                <a:solidFill>
                  <a:schemeClr val="accent2"/>
                </a:solidFill>
                <a:effectLst/>
                <a:latin typeface="+mj-lt"/>
                <a:cs typeface="Heebo" panose="00000500000000000000" pitchFamily="2" charset="-79"/>
              </a:rPr>
              <a:t>Save for your first home</a:t>
            </a:r>
            <a:br>
              <a:rPr kumimoji="0" lang="en-US" altLang="en-US" sz="1600" b="1" i="0" u="none" strike="noStrike" cap="none" normalizeH="0" baseline="0">
                <a:ln>
                  <a:noFill/>
                </a:ln>
                <a:solidFill>
                  <a:srgbClr val="001928"/>
                </a:solidFill>
                <a:effectLst/>
                <a:latin typeface="+mj-lt"/>
                <a:cs typeface="Heebo" panose="00000500000000000000" pitchFamily="2" charset="-79"/>
              </a:rPr>
            </a:br>
            <a:r>
              <a:rPr kumimoji="0" lang="en-US" altLang="en-US" sz="1600" b="0" i="0" u="none" strike="noStrike" cap="none" normalizeH="0" baseline="0">
                <a:ln>
                  <a:noFill/>
                </a:ln>
                <a:solidFill>
                  <a:srgbClr val="001928"/>
                </a:solidFill>
                <a:effectLst/>
                <a:latin typeface="+mj-lt"/>
                <a:cs typeface="Heebo" panose="00000500000000000000" pitchFamily="2" charset="-79"/>
              </a:rPr>
              <a:t>With a $40,000 lifetime contribution limit over a maximum span of 15 years and a tax-free withdrawal for a single property purchase, the FHSA was designed to provide first-time homebuyers with a savings account geared towards buying a home. You can carry forward unused contribution room for as long as you have the account.</a:t>
            </a:r>
          </a:p>
          <a:p>
            <a:pPr marL="0" marR="0" lvl="0" indent="0" algn="l" defTabSz="914400" rtl="0" eaLnBrk="0" fontAlgn="base" latinLnBrk="0" hangingPunct="0">
              <a:lnSpc>
                <a:spcPct val="100000"/>
              </a:lnSpc>
              <a:spcBef>
                <a:spcPts val="1200"/>
              </a:spcBef>
              <a:spcAft>
                <a:spcPts val="600"/>
              </a:spcAft>
              <a:buClrTx/>
              <a:buSzTx/>
              <a:buFontTx/>
              <a:buNone/>
              <a:tabLst/>
            </a:pPr>
            <a:r>
              <a:rPr kumimoji="0" lang="en-US" altLang="en-US" b="1" i="0" u="none" strike="noStrike" cap="none" normalizeH="0" baseline="0">
                <a:ln>
                  <a:noFill/>
                </a:ln>
                <a:solidFill>
                  <a:schemeClr val="accent2"/>
                </a:solidFill>
                <a:effectLst/>
                <a:latin typeface="+mj-lt"/>
                <a:cs typeface="Heebo" panose="00000500000000000000" pitchFamily="2" charset="-79"/>
              </a:rPr>
              <a:t>A flexible account</a:t>
            </a:r>
            <a:br>
              <a:rPr kumimoji="0" lang="en-US" altLang="en-US" sz="1600" b="1" i="0" u="none" strike="noStrike" cap="none" normalizeH="0" baseline="0">
                <a:ln>
                  <a:noFill/>
                </a:ln>
                <a:solidFill>
                  <a:srgbClr val="001928"/>
                </a:solidFill>
                <a:effectLst/>
                <a:latin typeface="+mj-lt"/>
                <a:cs typeface="Heebo" panose="00000500000000000000" pitchFamily="2" charset="-79"/>
              </a:rPr>
            </a:br>
            <a:r>
              <a:rPr kumimoji="0" lang="en-US" altLang="en-US" sz="1600" b="0" i="0" u="none" strike="noStrike" cap="none" normalizeH="0" baseline="0">
                <a:ln>
                  <a:noFill/>
                </a:ln>
                <a:solidFill>
                  <a:srgbClr val="001928"/>
                </a:solidFill>
                <a:effectLst/>
                <a:latin typeface="+mj-lt"/>
                <a:cs typeface="Heebo" panose="00000500000000000000" pitchFamily="2" charset="-79"/>
              </a:rPr>
              <a:t>With a FHSA, you won’t pay tax on any growth on investments while it’s in your account and you have the flexibility to transfer your FHSA funds to an RRSP or RRIF.</a:t>
            </a:r>
          </a:p>
          <a:p>
            <a:pPr>
              <a:spcBef>
                <a:spcPts val="1200"/>
              </a:spcBef>
              <a:spcAft>
                <a:spcPts val="600"/>
              </a:spcAft>
            </a:pPr>
            <a:r>
              <a:rPr lang="en-US" b="1" i="0">
                <a:solidFill>
                  <a:schemeClr val="accent2"/>
                </a:solidFill>
                <a:effectLst/>
                <a:latin typeface="+mj-lt"/>
                <a:cs typeface="Heebo" panose="00000500000000000000" pitchFamily="2" charset="-79"/>
              </a:rPr>
              <a:t>The right investment mix</a:t>
            </a:r>
            <a:br>
              <a:rPr lang="en-US" sz="1600" b="1" i="0">
                <a:solidFill>
                  <a:srgbClr val="001928"/>
                </a:solidFill>
                <a:effectLst/>
                <a:latin typeface="+mj-lt"/>
                <a:cs typeface="Heebo" panose="00000500000000000000" pitchFamily="2" charset="-79"/>
              </a:rPr>
            </a:br>
            <a:r>
              <a:rPr lang="en-US" sz="1600" b="0" i="0">
                <a:solidFill>
                  <a:srgbClr val="001928"/>
                </a:solidFill>
                <a:effectLst/>
                <a:latin typeface="+mj-lt"/>
                <a:cs typeface="Heebo" panose="00000500000000000000" pitchFamily="2" charset="-79"/>
              </a:rPr>
              <a:t>You can grow your FHSA with a mix of BMO Guaranteed Investment Certificates (GICs), and BMO Mutual Funds. Customize your portfolio to suit your risk tolerance and investing horizon. Get started by setting up a Continuous Savings Plan (CSP) and paying yourself first to take advantage of compound savings growth.</a:t>
            </a:r>
          </a:p>
          <a:p>
            <a:pPr marL="0" marR="0" lvl="0" indent="0" algn="l" defTabSz="914400" rtl="0" eaLnBrk="0" fontAlgn="base" latinLnBrk="0" hangingPunct="0">
              <a:lnSpc>
                <a:spcPct val="100000"/>
              </a:lnSpc>
              <a:spcBef>
                <a:spcPts val="1200"/>
              </a:spcBef>
              <a:spcAft>
                <a:spcPts val="600"/>
              </a:spcAft>
              <a:buClrTx/>
              <a:buSzTx/>
              <a:buFontTx/>
              <a:buNone/>
              <a:tabLst/>
            </a:pPr>
            <a:r>
              <a:rPr kumimoji="0" lang="en-US" altLang="en-US" b="1" i="0" u="none" strike="noStrike" cap="none" normalizeH="0" baseline="0">
                <a:ln>
                  <a:noFill/>
                </a:ln>
                <a:solidFill>
                  <a:schemeClr val="accent2"/>
                </a:solidFill>
                <a:effectLst/>
                <a:latin typeface="+mj-lt"/>
                <a:cs typeface="Heebo" panose="00000500000000000000" pitchFamily="2" charset="-79"/>
              </a:rPr>
              <a:t>Your first home is closer than you think</a:t>
            </a:r>
            <a:br>
              <a:rPr kumimoji="0" lang="en-US" altLang="en-US" sz="1600" b="1" i="0" u="none" strike="noStrike" cap="none" normalizeH="0" baseline="0">
                <a:ln>
                  <a:noFill/>
                </a:ln>
                <a:solidFill>
                  <a:srgbClr val="001928"/>
                </a:solidFill>
                <a:effectLst/>
                <a:latin typeface="+mj-lt"/>
                <a:cs typeface="Heebo" panose="00000500000000000000" pitchFamily="2" charset="-79"/>
              </a:rPr>
            </a:br>
            <a:r>
              <a:rPr kumimoji="0" lang="en-US" altLang="en-US" sz="1600" b="0" i="0" u="none" strike="noStrike" cap="none" normalizeH="0" baseline="0">
                <a:ln>
                  <a:noFill/>
                </a:ln>
                <a:solidFill>
                  <a:srgbClr val="001928"/>
                </a:solidFill>
                <a:effectLst/>
                <a:latin typeface="+mj-lt"/>
                <a:cs typeface="Heebo" panose="00000500000000000000" pitchFamily="2" charset="-79"/>
              </a:rPr>
              <a:t>The FHSA is a versatile account that provides you with numerous tax benefits. You can also use your FHSA contributions alongside your RRSP </a:t>
            </a:r>
            <a:r>
              <a:rPr kumimoji="0" lang="en-US" altLang="en-US" sz="1600" b="1" i="0" u="none" strike="noStrike" cap="none" normalizeH="0" baseline="0">
                <a:ln>
                  <a:noFill/>
                </a:ln>
                <a:solidFill>
                  <a:srgbClr val="0075BE"/>
                </a:solidFill>
                <a:effectLst/>
                <a:latin typeface="+mj-lt"/>
                <a:cs typeface="Heebo" panose="00000500000000000000" pitchFamily="2" charset="-79"/>
                <a:hlinkClick r:id="rId2"/>
              </a:rPr>
              <a:t>Home Buyers’ Plan</a:t>
            </a:r>
            <a:r>
              <a:rPr kumimoji="0" lang="en-US" altLang="en-US" sz="1600" b="0" i="0" u="none" strike="noStrike" cap="none" normalizeH="0" baseline="0">
                <a:ln>
                  <a:noFill/>
                </a:ln>
                <a:solidFill>
                  <a:srgbClr val="001928"/>
                </a:solidFill>
                <a:effectLst/>
                <a:latin typeface="+mj-lt"/>
                <a:cs typeface="Heebo" panose="00000500000000000000" pitchFamily="2" charset="-79"/>
              </a:rPr>
              <a:t> (HBP) for the same qualifying home purchase.</a:t>
            </a:r>
            <a:r>
              <a:rPr kumimoji="0" lang="en-US" altLang="en-US" sz="1600" b="0" i="0" u="none" strike="noStrike" cap="none" normalizeH="0" baseline="0">
                <a:ln>
                  <a:noFill/>
                </a:ln>
                <a:solidFill>
                  <a:schemeClr val="tx1"/>
                </a:solidFill>
                <a:effectLst/>
                <a:latin typeface="+mj-lt"/>
              </a:rPr>
              <a:t> </a:t>
            </a:r>
            <a:endParaRPr lang="en-US" altLang="en-US" sz="1600">
              <a:latin typeface="+mj-lt"/>
              <a:cs typeface="Heebo" panose="00000500000000000000" pitchFamily="2" charset="-79"/>
            </a:endParaRPr>
          </a:p>
        </p:txBody>
      </p:sp>
      <p:pic>
        <p:nvPicPr>
          <p:cNvPr id="2" name="Picture 1">
            <a:extLst>
              <a:ext uri="{FF2B5EF4-FFF2-40B4-BE49-F238E27FC236}">
                <a16:creationId xmlns:a16="http://schemas.microsoft.com/office/drawing/2014/main" id="{3DB5E808-693E-A729-C15B-2BCF53450B98}"/>
              </a:ext>
            </a:extLst>
          </p:cNvPr>
          <p:cNvPicPr>
            <a:picLocks noChangeAspect="1"/>
          </p:cNvPicPr>
          <p:nvPr/>
        </p:nvPicPr>
        <p:blipFill>
          <a:blip r:embed="rId3"/>
          <a:stretch>
            <a:fillRect/>
          </a:stretch>
        </p:blipFill>
        <p:spPr>
          <a:xfrm>
            <a:off x="955430" y="3818090"/>
            <a:ext cx="881210" cy="881210"/>
          </a:xfrm>
          <a:prstGeom prst="rect">
            <a:avLst/>
          </a:prstGeom>
          <a:ln w="3175">
            <a:noFill/>
          </a:ln>
        </p:spPr>
      </p:pic>
      <p:pic>
        <p:nvPicPr>
          <p:cNvPr id="3" name="Picture 2">
            <a:extLst>
              <a:ext uri="{FF2B5EF4-FFF2-40B4-BE49-F238E27FC236}">
                <a16:creationId xmlns:a16="http://schemas.microsoft.com/office/drawing/2014/main" id="{648EB65A-178C-9F94-362D-87AD10364AB1}"/>
              </a:ext>
            </a:extLst>
          </p:cNvPr>
          <p:cNvPicPr>
            <a:picLocks noChangeAspect="1"/>
          </p:cNvPicPr>
          <p:nvPr/>
        </p:nvPicPr>
        <p:blipFill>
          <a:blip r:embed="rId4"/>
          <a:stretch>
            <a:fillRect/>
          </a:stretch>
        </p:blipFill>
        <p:spPr>
          <a:xfrm>
            <a:off x="955430" y="4951213"/>
            <a:ext cx="881210" cy="881210"/>
          </a:xfrm>
          <a:prstGeom prst="rect">
            <a:avLst/>
          </a:prstGeom>
          <a:ln w="3175">
            <a:noFill/>
          </a:ln>
        </p:spPr>
      </p:pic>
      <p:pic>
        <p:nvPicPr>
          <p:cNvPr id="5" name="Picture 4">
            <a:extLst>
              <a:ext uri="{FF2B5EF4-FFF2-40B4-BE49-F238E27FC236}">
                <a16:creationId xmlns:a16="http://schemas.microsoft.com/office/drawing/2014/main" id="{1D3EFA51-C368-B57F-7F6B-7CD70AF81C27}"/>
              </a:ext>
            </a:extLst>
          </p:cNvPr>
          <p:cNvPicPr>
            <a:picLocks noChangeAspect="1"/>
          </p:cNvPicPr>
          <p:nvPr/>
        </p:nvPicPr>
        <p:blipFill>
          <a:blip r:embed="rId5"/>
          <a:stretch>
            <a:fillRect/>
          </a:stretch>
        </p:blipFill>
        <p:spPr>
          <a:xfrm>
            <a:off x="955430" y="2768301"/>
            <a:ext cx="881209" cy="881209"/>
          </a:xfrm>
          <a:prstGeom prst="rect">
            <a:avLst/>
          </a:prstGeom>
          <a:ln w="3175">
            <a:noFill/>
          </a:ln>
        </p:spPr>
      </p:pic>
      <p:pic>
        <p:nvPicPr>
          <p:cNvPr id="7" name="Picture 6">
            <a:extLst>
              <a:ext uri="{FF2B5EF4-FFF2-40B4-BE49-F238E27FC236}">
                <a16:creationId xmlns:a16="http://schemas.microsoft.com/office/drawing/2014/main" id="{21197F46-A7EA-7335-B9C1-5F2C4605913E}"/>
              </a:ext>
            </a:extLst>
          </p:cNvPr>
          <p:cNvPicPr>
            <a:picLocks noChangeAspect="1"/>
          </p:cNvPicPr>
          <p:nvPr/>
        </p:nvPicPr>
        <p:blipFill>
          <a:blip r:embed="rId6"/>
          <a:stretch>
            <a:fillRect/>
          </a:stretch>
        </p:blipFill>
        <p:spPr>
          <a:xfrm>
            <a:off x="955430" y="1446774"/>
            <a:ext cx="881208" cy="881208"/>
          </a:xfrm>
          <a:prstGeom prst="rect">
            <a:avLst/>
          </a:prstGeom>
          <a:ln w="3175">
            <a:noFill/>
          </a:ln>
        </p:spPr>
      </p:pic>
    </p:spTree>
    <p:extLst>
      <p:ext uri="{BB962C8B-B14F-4D97-AF65-F5344CB8AC3E}">
        <p14:creationId xmlns:p14="http://schemas.microsoft.com/office/powerpoint/2010/main" val="1636063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85AD2E1-76CB-4E54-9F88-FCBAA77ED8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D85AD2E1-76CB-4E54-9F88-FCBAA77ED8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6B649A8D-B6C0-7CF0-B1CD-18FE7C6EC21F}"/>
              </a:ext>
            </a:extLst>
          </p:cNvPr>
          <p:cNvSpPr>
            <a:spLocks noGrp="1"/>
          </p:cNvSpPr>
          <p:nvPr>
            <p:ph type="title"/>
          </p:nvPr>
        </p:nvSpPr>
        <p:spPr>
          <a:xfrm>
            <a:off x="720970" y="211748"/>
            <a:ext cx="10515600" cy="555453"/>
          </a:xfrm>
        </p:spPr>
        <p:txBody>
          <a:bodyPr/>
          <a:lstStyle/>
          <a:p>
            <a:r>
              <a:rPr lang="en-US"/>
              <a:t>What can I hold in my TFSA, RRSP, and FHSA accounts?</a:t>
            </a:r>
            <a:endParaRPr lang="en-CA"/>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34</a:t>
            </a:fld>
            <a:endParaRPr lang="en-US">
              <a:solidFill>
                <a:prstClr val="black"/>
              </a:solidFill>
            </a:endParaRPr>
          </a:p>
        </p:txBody>
      </p:sp>
      <p:sp>
        <p:nvSpPr>
          <p:cNvPr id="2" name="TextBox 1">
            <a:extLst>
              <a:ext uri="{FF2B5EF4-FFF2-40B4-BE49-F238E27FC236}">
                <a16:creationId xmlns:a16="http://schemas.microsoft.com/office/drawing/2014/main" id="{FDE24607-1538-48D4-952B-ABABFAEE073C}"/>
              </a:ext>
            </a:extLst>
          </p:cNvPr>
          <p:cNvSpPr txBox="1"/>
          <p:nvPr/>
        </p:nvSpPr>
        <p:spPr>
          <a:xfrm>
            <a:off x="4742625" y="641674"/>
            <a:ext cx="2408221" cy="369332"/>
          </a:xfrm>
          <a:prstGeom prst="rect">
            <a:avLst/>
          </a:prstGeom>
          <a:noFill/>
        </p:spPr>
        <p:txBody>
          <a:bodyPr wrap="square" rtlCol="0">
            <a:spAutoFit/>
          </a:bodyPr>
          <a:lstStyle/>
          <a:p>
            <a:pPr algn="ctr"/>
            <a:endParaRPr lang="en-CA">
              <a:solidFill>
                <a:srgbClr val="027AC3"/>
              </a:solidFill>
            </a:endParaRPr>
          </a:p>
        </p:txBody>
      </p:sp>
      <p:sp>
        <p:nvSpPr>
          <p:cNvPr id="5" name="TextBox 4">
            <a:extLst>
              <a:ext uri="{FF2B5EF4-FFF2-40B4-BE49-F238E27FC236}">
                <a16:creationId xmlns:a16="http://schemas.microsoft.com/office/drawing/2014/main" id="{35971341-A97C-78D1-A509-5FAB7A543354}"/>
              </a:ext>
            </a:extLst>
          </p:cNvPr>
          <p:cNvSpPr txBox="1"/>
          <p:nvPr/>
        </p:nvSpPr>
        <p:spPr>
          <a:xfrm>
            <a:off x="720970" y="6213767"/>
            <a:ext cx="6592937" cy="246221"/>
          </a:xfrm>
          <a:prstGeom prst="rect">
            <a:avLst/>
          </a:prstGeom>
          <a:noFill/>
        </p:spPr>
        <p:txBody>
          <a:bodyPr wrap="square" rtlCol="0">
            <a:spAutoFit/>
          </a:bodyPr>
          <a:lstStyle/>
          <a:p>
            <a:r>
              <a:rPr lang="en-CA" sz="1000"/>
              <a:t>Disclaimer: Some specific investments may not be registered plan eligible within these broad categories. </a:t>
            </a:r>
          </a:p>
        </p:txBody>
      </p:sp>
      <p:sp>
        <p:nvSpPr>
          <p:cNvPr id="8" name="Line 19">
            <a:extLst>
              <a:ext uri="{FF2B5EF4-FFF2-40B4-BE49-F238E27FC236}">
                <a16:creationId xmlns:a16="http://schemas.microsoft.com/office/drawing/2014/main" id="{6F06D7E2-AB60-BA84-E4EA-3565812D0C0A}"/>
              </a:ext>
            </a:extLst>
          </p:cNvPr>
          <p:cNvSpPr>
            <a:spLocks noChangeShapeType="1"/>
          </p:cNvSpPr>
          <p:nvPr/>
        </p:nvSpPr>
        <p:spPr bwMode="auto">
          <a:xfrm>
            <a:off x="955754" y="2306508"/>
            <a:ext cx="10951027"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9">
            <a:extLst>
              <a:ext uri="{FF2B5EF4-FFF2-40B4-BE49-F238E27FC236}">
                <a16:creationId xmlns:a16="http://schemas.microsoft.com/office/drawing/2014/main" id="{2EFB7501-B3C3-A7AA-EE3B-310E38C3DE4C}"/>
              </a:ext>
            </a:extLst>
          </p:cNvPr>
          <p:cNvSpPr>
            <a:spLocks noChangeShapeType="1"/>
          </p:cNvSpPr>
          <p:nvPr/>
        </p:nvSpPr>
        <p:spPr bwMode="auto">
          <a:xfrm>
            <a:off x="955754" y="4184735"/>
            <a:ext cx="10951027"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1" name="Graphic 20" descr="Money outline">
            <a:extLst>
              <a:ext uri="{FF2B5EF4-FFF2-40B4-BE49-F238E27FC236}">
                <a16:creationId xmlns:a16="http://schemas.microsoft.com/office/drawing/2014/main" id="{05C64C00-7454-8F62-AF27-F82D779AEC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306" y="1274658"/>
            <a:ext cx="622350" cy="622350"/>
          </a:xfrm>
          <a:prstGeom prst="rect">
            <a:avLst/>
          </a:prstGeom>
        </p:spPr>
      </p:pic>
      <p:sp>
        <p:nvSpPr>
          <p:cNvPr id="23" name="TextBox 22">
            <a:extLst>
              <a:ext uri="{FF2B5EF4-FFF2-40B4-BE49-F238E27FC236}">
                <a16:creationId xmlns:a16="http://schemas.microsoft.com/office/drawing/2014/main" id="{DC39F361-76CD-978B-A91C-DE21FDD2278C}"/>
              </a:ext>
            </a:extLst>
          </p:cNvPr>
          <p:cNvSpPr txBox="1"/>
          <p:nvPr/>
        </p:nvSpPr>
        <p:spPr>
          <a:xfrm>
            <a:off x="1956373" y="1273011"/>
            <a:ext cx="4114800" cy="677108"/>
          </a:xfrm>
          <a:prstGeom prst="rect">
            <a:avLst/>
          </a:prstGeom>
          <a:noFill/>
        </p:spPr>
        <p:txBody>
          <a:bodyPr wrap="square">
            <a:spAutoFit/>
          </a:bodyPr>
          <a:lstStyle/>
          <a:p>
            <a:r>
              <a:rPr lang="en-CA" sz="2000" b="1">
                <a:solidFill>
                  <a:srgbClr val="027AC3"/>
                </a:solidFill>
              </a:rPr>
              <a:t>Cash</a:t>
            </a:r>
          </a:p>
          <a:p>
            <a:r>
              <a:rPr lang="en-CA" sz="1800"/>
              <a:t>Liquid cash</a:t>
            </a:r>
          </a:p>
        </p:txBody>
      </p:sp>
      <p:pic>
        <p:nvPicPr>
          <p:cNvPr id="29" name="Graphic 28" descr="Diploma outline">
            <a:extLst>
              <a:ext uri="{FF2B5EF4-FFF2-40B4-BE49-F238E27FC236}">
                <a16:creationId xmlns:a16="http://schemas.microsoft.com/office/drawing/2014/main" id="{57FA7B92-95C6-F2FD-B51D-88387B8D27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3188" y="1263293"/>
            <a:ext cx="686825" cy="686825"/>
          </a:xfrm>
          <a:prstGeom prst="rect">
            <a:avLst/>
          </a:prstGeom>
        </p:spPr>
      </p:pic>
      <p:sp>
        <p:nvSpPr>
          <p:cNvPr id="32" name="TextBox 31">
            <a:extLst>
              <a:ext uri="{FF2B5EF4-FFF2-40B4-BE49-F238E27FC236}">
                <a16:creationId xmlns:a16="http://schemas.microsoft.com/office/drawing/2014/main" id="{2D64753E-69F3-BB51-26A5-51FDA293B8F8}"/>
              </a:ext>
            </a:extLst>
          </p:cNvPr>
          <p:cNvSpPr txBox="1"/>
          <p:nvPr/>
        </p:nvSpPr>
        <p:spPr>
          <a:xfrm>
            <a:off x="7438768" y="1090761"/>
            <a:ext cx="4114800" cy="954107"/>
          </a:xfrm>
          <a:prstGeom prst="rect">
            <a:avLst/>
          </a:prstGeom>
          <a:noFill/>
        </p:spPr>
        <p:txBody>
          <a:bodyPr wrap="square">
            <a:spAutoFit/>
          </a:bodyPr>
          <a:lstStyle/>
          <a:p>
            <a:r>
              <a:rPr lang="en-CA" sz="2000" b="1">
                <a:solidFill>
                  <a:schemeClr val="accent2"/>
                </a:solidFill>
              </a:rPr>
              <a:t>Stocks</a:t>
            </a:r>
          </a:p>
          <a:p>
            <a:r>
              <a:rPr lang="en-CA" sz="1800" b="1"/>
              <a:t>A</a:t>
            </a:r>
            <a:r>
              <a:rPr lang="en-CA" sz="1800"/>
              <a:t> </a:t>
            </a:r>
            <a:r>
              <a:rPr lang="en-CA" sz="1800" b="1"/>
              <a:t>single security </a:t>
            </a:r>
            <a:r>
              <a:rPr lang="en-CA" sz="1800"/>
              <a:t>that represents </a:t>
            </a:r>
            <a:r>
              <a:rPr lang="en-CA" sz="1800" b="1"/>
              <a:t>ownership in one company</a:t>
            </a:r>
          </a:p>
        </p:txBody>
      </p:sp>
      <p:sp>
        <p:nvSpPr>
          <p:cNvPr id="33" name="TextBox 32">
            <a:extLst>
              <a:ext uri="{FF2B5EF4-FFF2-40B4-BE49-F238E27FC236}">
                <a16:creationId xmlns:a16="http://schemas.microsoft.com/office/drawing/2014/main" id="{02FBD8FC-1888-830A-9050-01BFEFC8789E}"/>
              </a:ext>
            </a:extLst>
          </p:cNvPr>
          <p:cNvSpPr txBox="1"/>
          <p:nvPr/>
        </p:nvSpPr>
        <p:spPr>
          <a:xfrm>
            <a:off x="1978460" y="2395842"/>
            <a:ext cx="4114800" cy="1785104"/>
          </a:xfrm>
          <a:prstGeom prst="rect">
            <a:avLst/>
          </a:prstGeom>
          <a:noFill/>
        </p:spPr>
        <p:txBody>
          <a:bodyPr wrap="square" lIns="91440" tIns="45720" rIns="91440" bIns="45720" anchor="t">
            <a:spAutoFit/>
          </a:bodyPr>
          <a:lstStyle/>
          <a:p>
            <a:r>
              <a:rPr lang="en-CA" sz="2000" b="1">
                <a:solidFill>
                  <a:srgbClr val="027AC3"/>
                </a:solidFill>
              </a:rPr>
              <a:t>Bonds</a:t>
            </a:r>
          </a:p>
          <a:p>
            <a:r>
              <a:rPr lang="en-CA">
                <a:solidFill>
                  <a:srgbClr val="111111"/>
                </a:solidFill>
                <a:latin typeface="Dax Offc Pro"/>
                <a:ea typeface="Roboto"/>
                <a:cs typeface="Roboto"/>
              </a:rPr>
              <a:t>A bond is a </a:t>
            </a:r>
            <a:r>
              <a:rPr lang="en-CA" b="1">
                <a:solidFill>
                  <a:srgbClr val="111111"/>
                </a:solidFill>
                <a:latin typeface="Dax Offc Pro"/>
                <a:ea typeface="Roboto"/>
                <a:cs typeface="Roboto"/>
              </a:rPr>
              <a:t>fixed-income instrument and investment product</a:t>
            </a:r>
            <a:r>
              <a:rPr lang="en-CA">
                <a:solidFill>
                  <a:srgbClr val="111111"/>
                </a:solidFill>
                <a:latin typeface="Dax Offc Pro"/>
                <a:ea typeface="Roboto"/>
                <a:cs typeface="Roboto"/>
              </a:rPr>
              <a:t> where individuals lend money to a government or company at a</a:t>
            </a:r>
            <a:r>
              <a:rPr lang="en-CA" sz="1500">
                <a:solidFill>
                  <a:srgbClr val="111111"/>
                </a:solidFill>
                <a:latin typeface="Dax Offc Pro"/>
                <a:ea typeface="Roboto"/>
                <a:cs typeface="Roboto"/>
              </a:rPr>
              <a:t> </a:t>
            </a:r>
            <a:r>
              <a:rPr lang="en-CA">
                <a:solidFill>
                  <a:srgbClr val="111111"/>
                </a:solidFill>
                <a:latin typeface="Dax Offc Pro"/>
                <a:ea typeface="Roboto"/>
                <a:cs typeface="Roboto"/>
              </a:rPr>
              <a:t>certain interest rate for an amount of time.</a:t>
            </a:r>
            <a:endParaRPr lang="en-CA">
              <a:solidFill>
                <a:srgbClr val="000000"/>
              </a:solidFill>
              <a:latin typeface="Dax Offc Pro"/>
              <a:ea typeface="Roboto"/>
              <a:cs typeface="Roboto"/>
            </a:endParaRPr>
          </a:p>
        </p:txBody>
      </p:sp>
      <p:sp>
        <p:nvSpPr>
          <p:cNvPr id="34" name="TextBox 33">
            <a:extLst>
              <a:ext uri="{FF2B5EF4-FFF2-40B4-BE49-F238E27FC236}">
                <a16:creationId xmlns:a16="http://schemas.microsoft.com/office/drawing/2014/main" id="{C1A0934D-8FB8-622F-A623-117839B0CD38}"/>
              </a:ext>
            </a:extLst>
          </p:cNvPr>
          <p:cNvSpPr txBox="1"/>
          <p:nvPr/>
        </p:nvSpPr>
        <p:spPr>
          <a:xfrm>
            <a:off x="7438768" y="2484189"/>
            <a:ext cx="4114800" cy="1508105"/>
          </a:xfrm>
          <a:prstGeom prst="rect">
            <a:avLst/>
          </a:prstGeom>
          <a:noFill/>
        </p:spPr>
        <p:txBody>
          <a:bodyPr wrap="square">
            <a:spAutoFit/>
          </a:bodyPr>
          <a:lstStyle/>
          <a:p>
            <a:r>
              <a:rPr lang="en-CA" sz="2000" b="1">
                <a:solidFill>
                  <a:schemeClr val="accent2"/>
                </a:solidFill>
              </a:rPr>
              <a:t>Exchange Traded Funds (ETFs)</a:t>
            </a:r>
          </a:p>
          <a:p>
            <a:r>
              <a:rPr lang="en-CA" sz="1800" b="1"/>
              <a:t>A basket of securities </a:t>
            </a:r>
            <a:r>
              <a:rPr lang="en-CA" sz="1800"/>
              <a:t>designed to offer exposure to a certain segment(s) of the market; </a:t>
            </a:r>
            <a:r>
              <a:rPr lang="en-CA" sz="1800" b="1"/>
              <a:t>most ETFs track an index</a:t>
            </a:r>
            <a:r>
              <a:rPr lang="en-CA" sz="1800"/>
              <a:t> – aligned to a specific goal</a:t>
            </a:r>
          </a:p>
        </p:txBody>
      </p:sp>
      <p:pic>
        <p:nvPicPr>
          <p:cNvPr id="35" name="Graphic 34" descr="Contract outline">
            <a:extLst>
              <a:ext uri="{FF2B5EF4-FFF2-40B4-BE49-F238E27FC236}">
                <a16:creationId xmlns:a16="http://schemas.microsoft.com/office/drawing/2014/main" id="{033F782F-2696-6352-3730-7A428678CFE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1069" y="2749490"/>
            <a:ext cx="686825" cy="686825"/>
          </a:xfrm>
          <a:prstGeom prst="rect">
            <a:avLst/>
          </a:prstGeom>
        </p:spPr>
      </p:pic>
      <p:grpSp>
        <p:nvGrpSpPr>
          <p:cNvPr id="45" name="Group 44">
            <a:extLst>
              <a:ext uri="{FF2B5EF4-FFF2-40B4-BE49-F238E27FC236}">
                <a16:creationId xmlns:a16="http://schemas.microsoft.com/office/drawing/2014/main" id="{D36957E9-E5F1-F4A5-7B85-7039911E2EFA}"/>
              </a:ext>
            </a:extLst>
          </p:cNvPr>
          <p:cNvGrpSpPr/>
          <p:nvPr/>
        </p:nvGrpSpPr>
        <p:grpSpPr>
          <a:xfrm>
            <a:off x="6475436" y="2545936"/>
            <a:ext cx="582327" cy="1437748"/>
            <a:chOff x="6264876" y="3152943"/>
            <a:chExt cx="582327" cy="1437748"/>
          </a:xfrm>
        </p:grpSpPr>
        <p:pic>
          <p:nvPicPr>
            <p:cNvPr id="36" name="Graphic 35" descr="Diploma outline">
              <a:extLst>
                <a:ext uri="{FF2B5EF4-FFF2-40B4-BE49-F238E27FC236}">
                  <a16:creationId xmlns:a16="http://schemas.microsoft.com/office/drawing/2014/main" id="{0975B421-8D11-8C00-D1DD-8504229477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4878" y="3152943"/>
              <a:ext cx="582325" cy="582325"/>
            </a:xfrm>
            <a:prstGeom prst="rect">
              <a:avLst/>
            </a:prstGeom>
          </p:spPr>
        </p:pic>
        <p:pic>
          <p:nvPicPr>
            <p:cNvPr id="43" name="Graphic 42" descr="Diploma outline">
              <a:extLst>
                <a:ext uri="{FF2B5EF4-FFF2-40B4-BE49-F238E27FC236}">
                  <a16:creationId xmlns:a16="http://schemas.microsoft.com/office/drawing/2014/main" id="{EEBABE37-7532-36A2-ADCC-46E0CA5AD4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4877" y="3578727"/>
              <a:ext cx="582325" cy="582325"/>
            </a:xfrm>
            <a:prstGeom prst="rect">
              <a:avLst/>
            </a:prstGeom>
          </p:spPr>
        </p:pic>
        <p:pic>
          <p:nvPicPr>
            <p:cNvPr id="44" name="Graphic 43" descr="Diploma outline">
              <a:extLst>
                <a:ext uri="{FF2B5EF4-FFF2-40B4-BE49-F238E27FC236}">
                  <a16:creationId xmlns:a16="http://schemas.microsoft.com/office/drawing/2014/main" id="{A89F5EE8-D8EC-2AC8-1C2A-EDEE28D080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4876" y="4008366"/>
              <a:ext cx="582325" cy="582325"/>
            </a:xfrm>
            <a:prstGeom prst="rect">
              <a:avLst/>
            </a:prstGeom>
          </p:spPr>
        </p:pic>
      </p:grpSp>
      <p:sp>
        <p:nvSpPr>
          <p:cNvPr id="46" name="TextBox 45">
            <a:extLst>
              <a:ext uri="{FF2B5EF4-FFF2-40B4-BE49-F238E27FC236}">
                <a16:creationId xmlns:a16="http://schemas.microsoft.com/office/drawing/2014/main" id="{C5BCBA55-0D84-4134-5C2B-913077864075}"/>
              </a:ext>
            </a:extLst>
          </p:cNvPr>
          <p:cNvSpPr txBox="1"/>
          <p:nvPr/>
        </p:nvSpPr>
        <p:spPr>
          <a:xfrm>
            <a:off x="1956373" y="4325346"/>
            <a:ext cx="4114800" cy="1508105"/>
          </a:xfrm>
          <a:prstGeom prst="rect">
            <a:avLst/>
          </a:prstGeom>
          <a:noFill/>
        </p:spPr>
        <p:txBody>
          <a:bodyPr wrap="square">
            <a:spAutoFit/>
          </a:bodyPr>
          <a:lstStyle/>
          <a:p>
            <a:r>
              <a:rPr lang="en-CA" sz="2000" b="1">
                <a:solidFill>
                  <a:srgbClr val="027AC3"/>
                </a:solidFill>
              </a:rPr>
              <a:t>Mutual Funds</a:t>
            </a:r>
          </a:p>
          <a:p>
            <a:r>
              <a:rPr lang="en-CA" sz="1800"/>
              <a:t>A portfolio that pools together money from many investors to purchase </a:t>
            </a:r>
            <a:r>
              <a:rPr lang="en-CA" sz="1800" b="1"/>
              <a:t>a collection of stocks, bonds</a:t>
            </a:r>
            <a:r>
              <a:rPr lang="en-CA" sz="1800"/>
              <a:t>, or other securities – aligned to a specific goal</a:t>
            </a:r>
          </a:p>
        </p:txBody>
      </p:sp>
      <p:sp>
        <p:nvSpPr>
          <p:cNvPr id="47" name="TextBox 46">
            <a:extLst>
              <a:ext uri="{FF2B5EF4-FFF2-40B4-BE49-F238E27FC236}">
                <a16:creationId xmlns:a16="http://schemas.microsoft.com/office/drawing/2014/main" id="{164E4925-3DB0-110F-569E-9CE9D5E3891E}"/>
              </a:ext>
            </a:extLst>
          </p:cNvPr>
          <p:cNvSpPr txBox="1"/>
          <p:nvPr/>
        </p:nvSpPr>
        <p:spPr>
          <a:xfrm>
            <a:off x="7438768" y="4325345"/>
            <a:ext cx="4114800" cy="1538883"/>
          </a:xfrm>
          <a:prstGeom prst="rect">
            <a:avLst/>
          </a:prstGeom>
          <a:noFill/>
        </p:spPr>
        <p:txBody>
          <a:bodyPr wrap="square">
            <a:spAutoFit/>
          </a:bodyPr>
          <a:lstStyle/>
          <a:p>
            <a:r>
              <a:rPr lang="en-CA" sz="2000" b="1">
                <a:solidFill>
                  <a:schemeClr val="accent2"/>
                </a:solidFill>
              </a:rPr>
              <a:t>Guaranteed Investment </a:t>
            </a:r>
            <a:br>
              <a:rPr lang="en-CA" sz="2000" b="1">
                <a:solidFill>
                  <a:schemeClr val="accent2"/>
                </a:solidFill>
              </a:rPr>
            </a:br>
            <a:r>
              <a:rPr lang="en-CA" sz="2000" b="1">
                <a:solidFill>
                  <a:schemeClr val="accent2"/>
                </a:solidFill>
              </a:rPr>
              <a:t>Certificate (GIC)</a:t>
            </a:r>
          </a:p>
          <a:p>
            <a:r>
              <a:rPr lang="en-CA" sz="1800" b="1"/>
              <a:t>Safe, secure investment that protects the principal investment, </a:t>
            </a:r>
            <a:r>
              <a:rPr lang="en-CA" sz="1800"/>
              <a:t>no matter what happens within the market</a:t>
            </a:r>
          </a:p>
        </p:txBody>
      </p:sp>
      <p:pic>
        <p:nvPicPr>
          <p:cNvPr id="48" name="Graphic 47" descr="Diploma outline">
            <a:extLst>
              <a:ext uri="{FF2B5EF4-FFF2-40B4-BE49-F238E27FC236}">
                <a16:creationId xmlns:a16="http://schemas.microsoft.com/office/drawing/2014/main" id="{78EC9218-134E-B442-F075-3032A1B396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3319" y="4479712"/>
            <a:ext cx="582325" cy="582325"/>
          </a:xfrm>
          <a:prstGeom prst="rect">
            <a:avLst/>
          </a:prstGeom>
        </p:spPr>
      </p:pic>
      <p:pic>
        <p:nvPicPr>
          <p:cNvPr id="49" name="Graphic 48" descr="Pie chart outline">
            <a:extLst>
              <a:ext uri="{FF2B5EF4-FFF2-40B4-BE49-F238E27FC236}">
                <a16:creationId xmlns:a16="http://schemas.microsoft.com/office/drawing/2014/main" id="{36C31548-A15A-6524-D358-C8C9DFCD9F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1202" y="5062037"/>
            <a:ext cx="666559" cy="666559"/>
          </a:xfrm>
          <a:prstGeom prst="rect">
            <a:avLst/>
          </a:prstGeom>
        </p:spPr>
      </p:pic>
      <p:pic>
        <p:nvPicPr>
          <p:cNvPr id="50" name="Picture 49">
            <a:extLst>
              <a:ext uri="{FF2B5EF4-FFF2-40B4-BE49-F238E27FC236}">
                <a16:creationId xmlns:a16="http://schemas.microsoft.com/office/drawing/2014/main" id="{5E613163-1B35-C48B-1B84-C53AF196B7CE}"/>
              </a:ext>
            </a:extLst>
          </p:cNvPr>
          <p:cNvPicPr>
            <a:picLocks noChangeAspect="1"/>
          </p:cNvPicPr>
          <p:nvPr/>
        </p:nvPicPr>
        <p:blipFill>
          <a:blip r:embed="rId15"/>
          <a:stretch>
            <a:fillRect/>
          </a:stretch>
        </p:blipFill>
        <p:spPr>
          <a:xfrm>
            <a:off x="6423188" y="4865972"/>
            <a:ext cx="666559" cy="666559"/>
          </a:xfrm>
          <a:prstGeom prst="rect">
            <a:avLst/>
          </a:prstGeom>
          <a:ln w="3175">
            <a:noFill/>
          </a:ln>
        </p:spPr>
      </p:pic>
    </p:spTree>
    <p:extLst>
      <p:ext uri="{BB962C8B-B14F-4D97-AF65-F5344CB8AC3E}">
        <p14:creationId xmlns:p14="http://schemas.microsoft.com/office/powerpoint/2010/main" val="2357814356"/>
      </p:ext>
    </p:extLst>
  </p:cSld>
  <p:clrMapOvr>
    <a:masterClrMapping/>
  </p:clrMapOvr>
  <p:extLst>
    <p:ext uri="{6950BFC3-D8DA-4A85-94F7-54DA5524770B}">
      <p188:commentRel xmlns:p188="http://schemas.microsoft.com/office/powerpoint/2018/8/main" r:id="rId4"/>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7E36D6-3B19-1582-4359-D328E50C7DC5}"/>
              </a:ext>
            </a:extLst>
          </p:cNvPr>
          <p:cNvSpPr/>
          <p:nvPr/>
        </p:nvSpPr>
        <p:spPr bwMode="gray">
          <a:xfrm>
            <a:off x="368301" y="1087010"/>
            <a:ext cx="11823700" cy="4156000"/>
          </a:xfrm>
          <a:prstGeom prst="rect">
            <a:avLst/>
          </a:prstGeom>
          <a:solidFill>
            <a:srgbClr val="E5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Dax Offc Pro" panose="020B0504030101020102" pitchFamily="34" charset="0"/>
            </a:endParaRPr>
          </a:p>
        </p:txBody>
      </p:sp>
      <p:sp>
        <p:nvSpPr>
          <p:cNvPr id="4" name="Title 3">
            <a:extLst>
              <a:ext uri="{FF2B5EF4-FFF2-40B4-BE49-F238E27FC236}">
                <a16:creationId xmlns:a16="http://schemas.microsoft.com/office/drawing/2014/main" id="{5AC20305-416A-B7AC-B5BE-77C77C90A27E}"/>
              </a:ext>
            </a:extLst>
          </p:cNvPr>
          <p:cNvSpPr>
            <a:spLocks noGrp="1"/>
          </p:cNvSpPr>
          <p:nvPr>
            <p:ph type="title"/>
          </p:nvPr>
        </p:nvSpPr>
        <p:spPr>
          <a:xfrm>
            <a:off x="2640564" y="1614990"/>
            <a:ext cx="8596006" cy="1325563"/>
          </a:xfrm>
        </p:spPr>
        <p:txBody>
          <a:bodyPr/>
          <a:lstStyle/>
          <a:p>
            <a:pPr>
              <a:lnSpc>
                <a:spcPct val="150000"/>
              </a:lnSpc>
            </a:pPr>
            <a:r>
              <a:rPr lang="en-CA">
                <a:solidFill>
                  <a:schemeClr val="accent2"/>
                </a:solidFill>
              </a:rPr>
              <a:t>Have Questions? Or want to start investing today? </a:t>
            </a:r>
            <a:br>
              <a:rPr lang="en-CA"/>
            </a:br>
            <a:r>
              <a:rPr lang="en-US" sz="2000" b="0" i="0">
                <a:effectLst/>
                <a:latin typeface="+mj-lt"/>
                <a:cs typeface="Heebo" panose="00000500000000000000" pitchFamily="2" charset="-79"/>
              </a:rPr>
              <a:t>Mon to Fri – 8:30am to 5:00pm EST</a:t>
            </a:r>
            <a:endParaRPr lang="en-CA"/>
          </a:p>
        </p:txBody>
      </p:sp>
      <p:pic>
        <p:nvPicPr>
          <p:cNvPr id="2" name="Picture 1">
            <a:extLst>
              <a:ext uri="{FF2B5EF4-FFF2-40B4-BE49-F238E27FC236}">
                <a16:creationId xmlns:a16="http://schemas.microsoft.com/office/drawing/2014/main" id="{6C81815B-DAA7-BFD1-F6F4-94B6616C33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1102987" y="1787214"/>
            <a:ext cx="999740" cy="999740"/>
          </a:xfrm>
          <a:prstGeom prst="rect">
            <a:avLst/>
          </a:prstGeom>
        </p:spPr>
      </p:pic>
      <p:sp>
        <p:nvSpPr>
          <p:cNvPr id="9" name="TextBox 8">
            <a:extLst>
              <a:ext uri="{FF2B5EF4-FFF2-40B4-BE49-F238E27FC236}">
                <a16:creationId xmlns:a16="http://schemas.microsoft.com/office/drawing/2014/main" id="{2AC703AF-9AD3-F932-7A53-E717A9E57661}"/>
              </a:ext>
            </a:extLst>
          </p:cNvPr>
          <p:cNvSpPr txBox="1"/>
          <p:nvPr/>
        </p:nvSpPr>
        <p:spPr>
          <a:xfrm>
            <a:off x="2640564" y="3028314"/>
            <a:ext cx="4121311" cy="1538883"/>
          </a:xfrm>
          <a:prstGeom prst="rect">
            <a:avLst/>
          </a:prstGeom>
          <a:noFill/>
        </p:spPr>
        <p:txBody>
          <a:bodyPr wrap="square">
            <a:spAutoFit/>
          </a:bodyPr>
          <a:lstStyle/>
          <a:p>
            <a:pPr>
              <a:spcAft>
                <a:spcPts val="1200"/>
              </a:spcAft>
            </a:pPr>
            <a:r>
              <a:rPr lang="en-US" sz="2000" b="1" i="0">
                <a:solidFill>
                  <a:schemeClr val="accent2"/>
                </a:solidFill>
                <a:effectLst/>
                <a:latin typeface="+mj-lt"/>
                <a:cs typeface="Heebo" panose="00000500000000000000" pitchFamily="2" charset="-79"/>
              </a:rPr>
              <a:t>Mutual Funds</a:t>
            </a:r>
          </a:p>
          <a:p>
            <a:pPr>
              <a:spcAft>
                <a:spcPts val="1200"/>
              </a:spcAft>
            </a:pPr>
            <a:r>
              <a:rPr lang="en-US" b="1" i="0" strike="noStrike">
                <a:effectLst/>
                <a:latin typeface="+mj-lt"/>
                <a:cs typeface="Heebo" panose="00000500000000000000" pitchFamily="2" charset="-79"/>
              </a:rPr>
              <a:t>Call: </a:t>
            </a:r>
            <a:r>
              <a:rPr lang="en-US" b="0" i="0" u="none" strike="noStrike">
                <a:solidFill>
                  <a:srgbClr val="0075BE"/>
                </a:solidFill>
                <a:effectLst/>
                <a:latin typeface="+mj-lt"/>
                <a:cs typeface="Heebo" panose="00000500000000000000" pitchFamily="2" charset="-79"/>
                <a:hlinkClick r:id="rId3"/>
              </a:rPr>
              <a:t>1-800-668-7327</a:t>
            </a:r>
            <a:br>
              <a:rPr lang="en-US" b="0" i="0" u="none" strike="noStrike">
                <a:solidFill>
                  <a:srgbClr val="0075BE"/>
                </a:solidFill>
                <a:effectLst/>
                <a:latin typeface="+mj-lt"/>
                <a:cs typeface="Heebo" panose="00000500000000000000" pitchFamily="2" charset="-79"/>
              </a:rPr>
            </a:br>
            <a:r>
              <a:rPr lang="en-US" b="1">
                <a:solidFill>
                  <a:srgbClr val="001928"/>
                </a:solidFill>
                <a:latin typeface="+mj-lt"/>
                <a:cs typeface="Heebo" panose="00000500000000000000" pitchFamily="2" charset="-79"/>
              </a:rPr>
              <a:t>Fax: </a:t>
            </a:r>
            <a:r>
              <a:rPr lang="en-US" u="sng">
                <a:solidFill>
                  <a:schemeClr val="tx1">
                    <a:lumMod val="75000"/>
                    <a:lumOff val="25000"/>
                  </a:schemeClr>
                </a:solidFill>
                <a:latin typeface="+mj-lt"/>
                <a:cs typeface="Heebo" panose="00000500000000000000" pitchFamily="2" charset="-79"/>
              </a:rPr>
              <a:t>1-800-200-2497</a:t>
            </a:r>
          </a:p>
          <a:p>
            <a:pPr>
              <a:spcAft>
                <a:spcPts val="1200"/>
              </a:spcAft>
            </a:pPr>
            <a:r>
              <a:rPr lang="en-US" b="0" i="0" u="none" strike="noStrike">
                <a:solidFill>
                  <a:srgbClr val="0075BE"/>
                </a:solidFill>
                <a:effectLst/>
                <a:latin typeface="+mj-lt"/>
                <a:cs typeface="Heebo" panose="00000500000000000000" pitchFamily="2" charset="-79"/>
                <a:hlinkClick r:id="rId4"/>
              </a:rPr>
              <a:t>clientservices.mutualfunds@bmo.com</a:t>
            </a:r>
            <a:endParaRPr lang="en-US" b="0" i="0">
              <a:solidFill>
                <a:srgbClr val="001928"/>
              </a:solidFill>
              <a:effectLst/>
              <a:latin typeface="+mj-lt"/>
              <a:cs typeface="Heebo" panose="00000500000000000000" pitchFamily="2" charset="-79"/>
            </a:endParaRPr>
          </a:p>
        </p:txBody>
      </p:sp>
      <p:sp>
        <p:nvSpPr>
          <p:cNvPr id="10" name="TextBox 9">
            <a:extLst>
              <a:ext uri="{FF2B5EF4-FFF2-40B4-BE49-F238E27FC236}">
                <a16:creationId xmlns:a16="http://schemas.microsoft.com/office/drawing/2014/main" id="{52937DC3-5628-9B69-D89B-1F563706A7F3}"/>
              </a:ext>
            </a:extLst>
          </p:cNvPr>
          <p:cNvSpPr txBox="1"/>
          <p:nvPr/>
        </p:nvSpPr>
        <p:spPr>
          <a:xfrm>
            <a:off x="7174464" y="3028314"/>
            <a:ext cx="4121311" cy="1538883"/>
          </a:xfrm>
          <a:prstGeom prst="rect">
            <a:avLst/>
          </a:prstGeom>
          <a:noFill/>
        </p:spPr>
        <p:txBody>
          <a:bodyPr wrap="square">
            <a:spAutoFit/>
          </a:bodyPr>
          <a:lstStyle/>
          <a:p>
            <a:pPr>
              <a:spcAft>
                <a:spcPts val="1200"/>
              </a:spcAft>
            </a:pPr>
            <a:r>
              <a:rPr lang="en-US" sz="2000" b="1" i="0">
                <a:solidFill>
                  <a:schemeClr val="accent2"/>
                </a:solidFill>
                <a:effectLst/>
                <a:latin typeface="+mj-lt"/>
                <a:cs typeface="Heebo" panose="00000500000000000000" pitchFamily="2" charset="-79"/>
              </a:rPr>
              <a:t>Exchange Traded Funds</a:t>
            </a:r>
          </a:p>
          <a:p>
            <a:pPr>
              <a:spcAft>
                <a:spcPts val="1200"/>
              </a:spcAft>
            </a:pPr>
            <a:r>
              <a:rPr lang="en-US" b="1" i="0">
                <a:solidFill>
                  <a:srgbClr val="001928"/>
                </a:solidFill>
                <a:effectLst/>
                <a:latin typeface="+mj-lt"/>
                <a:cs typeface="Heebo" panose="00000500000000000000" pitchFamily="2" charset="-79"/>
              </a:rPr>
              <a:t>Call: </a:t>
            </a:r>
            <a:r>
              <a:rPr lang="en-US" b="0" i="0" u="none" strike="noStrike">
                <a:solidFill>
                  <a:srgbClr val="0075BE"/>
                </a:solidFill>
                <a:effectLst/>
                <a:latin typeface="+mj-lt"/>
                <a:cs typeface="Heebo" panose="00000500000000000000" pitchFamily="2" charset="-79"/>
                <a:hlinkClick r:id="rId5"/>
              </a:rPr>
              <a:t>1-800-361-1392</a:t>
            </a:r>
            <a:br>
              <a:rPr lang="en-US" u="none" strike="noStrike">
                <a:solidFill>
                  <a:srgbClr val="001928"/>
                </a:solidFill>
                <a:latin typeface="+mj-lt"/>
                <a:cs typeface="Heebo" panose="00000500000000000000" pitchFamily="2" charset="-79"/>
              </a:rPr>
            </a:br>
            <a:r>
              <a:rPr lang="en-US" b="1" i="0">
                <a:solidFill>
                  <a:srgbClr val="001928"/>
                </a:solidFill>
                <a:effectLst/>
                <a:latin typeface="+mj-lt"/>
                <a:cs typeface="Heebo" panose="00000500000000000000" pitchFamily="2" charset="-79"/>
              </a:rPr>
              <a:t>Fax: </a:t>
            </a:r>
            <a:r>
              <a:rPr lang="en-US" b="0" i="0" u="none" strike="noStrike">
                <a:solidFill>
                  <a:srgbClr val="0075BE"/>
                </a:solidFill>
                <a:effectLst/>
                <a:latin typeface="+mj-lt"/>
                <a:cs typeface="Heebo" panose="00000500000000000000" pitchFamily="2" charset="-79"/>
                <a:hlinkClick r:id="rId6"/>
              </a:rPr>
              <a:t>1-866-486-2846</a:t>
            </a:r>
            <a:endParaRPr lang="en-US" b="1" u="none" strike="noStrike">
              <a:solidFill>
                <a:srgbClr val="001928"/>
              </a:solidFill>
              <a:latin typeface="+mj-lt"/>
              <a:cs typeface="Heebo" panose="00000500000000000000" pitchFamily="2" charset="-79"/>
            </a:endParaRPr>
          </a:p>
          <a:p>
            <a:pPr>
              <a:spcAft>
                <a:spcPts val="1200"/>
              </a:spcAft>
            </a:pPr>
            <a:r>
              <a:rPr lang="en-US" b="0" i="0" u="none" strike="noStrike">
                <a:solidFill>
                  <a:srgbClr val="0075BE"/>
                </a:solidFill>
                <a:effectLst/>
                <a:latin typeface="+mj-lt"/>
                <a:cs typeface="Heebo" panose="00000500000000000000" pitchFamily="2" charset="-79"/>
                <a:hlinkClick r:id="rId7"/>
              </a:rPr>
              <a:t>bmo.etfs@bmo.com</a:t>
            </a:r>
            <a:endParaRPr lang="en-US" b="0" i="0">
              <a:solidFill>
                <a:srgbClr val="001928"/>
              </a:solidFill>
              <a:effectLst/>
              <a:latin typeface="+mj-lt"/>
              <a:cs typeface="Heebo" panose="00000500000000000000" pitchFamily="2" charset="-79"/>
            </a:endParaRPr>
          </a:p>
        </p:txBody>
      </p:sp>
    </p:spTree>
    <p:extLst>
      <p:ext uri="{BB962C8B-B14F-4D97-AF65-F5344CB8AC3E}">
        <p14:creationId xmlns:p14="http://schemas.microsoft.com/office/powerpoint/2010/main" val="70954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920-EB92-1551-6D5E-E3C2A020E1CD}"/>
              </a:ext>
            </a:extLst>
          </p:cNvPr>
          <p:cNvSpPr>
            <a:spLocks noGrp="1"/>
          </p:cNvSpPr>
          <p:nvPr>
            <p:ph type="title"/>
          </p:nvPr>
        </p:nvSpPr>
        <p:spPr/>
        <p:txBody>
          <a:bodyPr lIns="91440" tIns="45720" rIns="91440" bIns="45720" anchor="t"/>
          <a:lstStyle/>
          <a:p>
            <a:r>
              <a:rPr lang="en-US">
                <a:latin typeface="Dax Offc Pro"/>
              </a:rPr>
              <a:t>Disclaimer</a:t>
            </a:r>
            <a:endParaRPr lang="en-US"/>
          </a:p>
        </p:txBody>
      </p:sp>
      <p:sp>
        <p:nvSpPr>
          <p:cNvPr id="3" name="Slide Number Placeholder 2">
            <a:extLst>
              <a:ext uri="{FF2B5EF4-FFF2-40B4-BE49-F238E27FC236}">
                <a16:creationId xmlns:a16="http://schemas.microsoft.com/office/drawing/2014/main" id="{A12AE5B4-60E5-8260-B279-692102959E07}"/>
              </a:ext>
            </a:extLst>
          </p:cNvPr>
          <p:cNvSpPr>
            <a:spLocks noGrp="1"/>
          </p:cNvSpPr>
          <p:nvPr>
            <p:ph type="sldNum" sz="quarter" idx="12"/>
          </p:nvPr>
        </p:nvSpPr>
        <p:spPr/>
        <p:txBody>
          <a:bodyPr/>
          <a:lstStyle/>
          <a:p>
            <a:fld id="{86AB923B-19CD-554A-A7CB-5C782A182CEF}" type="slidenum">
              <a:rPr lang="en-US" smtClean="0"/>
              <a:pPr/>
              <a:t>36</a:t>
            </a:fld>
            <a:endParaRPr lang="en-US"/>
          </a:p>
        </p:txBody>
      </p:sp>
      <p:sp>
        <p:nvSpPr>
          <p:cNvPr id="4" name="TextBox 3">
            <a:extLst>
              <a:ext uri="{FF2B5EF4-FFF2-40B4-BE49-F238E27FC236}">
                <a16:creationId xmlns:a16="http://schemas.microsoft.com/office/drawing/2014/main" id="{99F7DB1A-30B3-816F-72D1-A704B8B840C3}"/>
              </a:ext>
            </a:extLst>
          </p:cNvPr>
          <p:cNvSpPr txBox="1"/>
          <p:nvPr/>
        </p:nvSpPr>
        <p:spPr>
          <a:xfrm>
            <a:off x="438742" y="1030173"/>
            <a:ext cx="11743426" cy="54938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a:r>
              <a:rPr lang="en-US" sz="900">
                <a:latin typeface="+mj-lt"/>
              </a:rPr>
              <a:t>Commissions, trailing commissions (if applicable), management fees and expenses all may be associated with mutual fund investments.  Please read the fund facts or prospectus of the relevant mutual fund before investing.  Mutual funds are not guaranteed, their values change frequently and past performance may not be repeated. Distributions are not guaranteed and are subject to change and/or elimination.</a:t>
            </a:r>
          </a:p>
          <a:p>
            <a:pPr marL="457200"/>
            <a:endParaRPr lang="en-US" sz="900">
              <a:latin typeface="+mj-lt"/>
            </a:endParaRPr>
          </a:p>
          <a:p>
            <a:pPr marL="457200"/>
            <a:r>
              <a:rPr lang="en-US" sz="900">
                <a:latin typeface="+mj-lt"/>
              </a:rPr>
              <a:t>Investment Professionals include Financial Planners who are representatives of both Bank of Montreal and BMO Investments Inc. ("BMO II"), a financial services firm and separate legal entity from Bank of Montreal. Financial Planners provide financial planning, investment &amp; retirement planning services – including mutual funds investing advice – through BMO II.  Ask us to learn more about the services BMO II does and doesn’t provide – </a:t>
            </a:r>
            <a:r>
              <a:rPr lang="en-US" sz="900">
                <a:latin typeface="+mj-lt"/>
                <a:hlinkClick r:id="rId2"/>
              </a:rPr>
              <a:t>click here</a:t>
            </a:r>
            <a:r>
              <a:rPr lang="en-US" sz="900">
                <a:latin typeface="+mj-lt"/>
              </a:rPr>
              <a:t> to learn how it gets paid.</a:t>
            </a:r>
          </a:p>
          <a:p>
            <a:pPr marL="457200"/>
            <a:endParaRPr lang="en-US" sz="900">
              <a:latin typeface="+mj-lt"/>
            </a:endParaRPr>
          </a:p>
          <a:p>
            <a:pPr marL="457200"/>
            <a:r>
              <a:rPr lang="en-US" sz="900" b="0" i="0">
                <a:solidFill>
                  <a:srgbClr val="222222"/>
                </a:solidFill>
                <a:effectLst/>
                <a:latin typeface="+mj-lt"/>
              </a:rPr>
              <a:t>This presentation is for information purposes only. The information contained herein is not, and should not be construed as investment, tax or legal advice to any party. Particular investments and/or trading strategies should be evaluated and professional advice should be obtained with respect to any circumstance. </a:t>
            </a:r>
          </a:p>
          <a:p>
            <a:pPr marL="457200"/>
            <a:endParaRPr lang="en-US" sz="900">
              <a:solidFill>
                <a:srgbClr val="222222"/>
              </a:solidFill>
              <a:latin typeface="+mj-lt"/>
            </a:endParaRPr>
          </a:p>
          <a:p>
            <a:pPr marL="457200"/>
            <a:r>
              <a:rPr lang="en-US" sz="900" b="0" i="0">
                <a:solidFill>
                  <a:srgbClr val="222222"/>
                </a:solidFill>
                <a:effectLst/>
                <a:latin typeface="+mj-lt"/>
              </a:rPr>
              <a:t>The viewpoints expressed by the presenters represents their assessment of the markets at the time of publication. Those views are subject to change without notice at any time. The information provided herein does not constitute a solicitation of an offer to buy, or an offer to sell securities nor should the information be relied upon as investment advice. Past performance is no guarantee of future results. This communication is intended for informational purposes only. </a:t>
            </a:r>
          </a:p>
          <a:p>
            <a:pPr marL="457200"/>
            <a:endParaRPr lang="en-US" sz="900">
              <a:solidFill>
                <a:srgbClr val="222222"/>
              </a:solidFill>
              <a:latin typeface="+mj-lt"/>
            </a:endParaRPr>
          </a:p>
          <a:p>
            <a:pPr marL="457200"/>
            <a:r>
              <a:rPr lang="en-US" sz="900" b="0" i="0">
                <a:solidFill>
                  <a:srgbClr val="222222"/>
                </a:solidFill>
                <a:effectLst/>
                <a:latin typeface="+mj-lt"/>
              </a:rPr>
              <a:t>Any statement that necessarily depends on future events may be a forward-looking statement. Forward-looking statements are not guarantees of performance. They involve risks, uncertainties and assumptions. Although such statements are based on assumptions that are believed to be reasonable, there can be no assurance that actual results will not differ materially from expectations. Investors are cautioned not to rely unduly on any forward-looking statements. In connection with any forward-looking statements, investors should carefully consider the areas of risk described in the most recent simplified prospectus. </a:t>
            </a:r>
          </a:p>
          <a:p>
            <a:pPr marL="457200"/>
            <a:endParaRPr lang="en-US" sz="900">
              <a:solidFill>
                <a:srgbClr val="222222"/>
              </a:solidFill>
              <a:latin typeface="+mj-lt"/>
            </a:endParaRPr>
          </a:p>
          <a:p>
            <a:pPr marL="457200"/>
            <a:r>
              <a:rPr lang="en-US" sz="900" b="0" i="0">
                <a:solidFill>
                  <a:srgbClr val="222222"/>
                </a:solidFill>
                <a:effectLst/>
                <a:latin typeface="+mj-lt"/>
              </a:rPr>
              <a:t>The portfolio holdings are subject to change without notice and only represent a small percentage of portfolio holdings. They are not recommendations to buy or sell any particular security. </a:t>
            </a:r>
          </a:p>
          <a:p>
            <a:pPr marL="457200"/>
            <a:endParaRPr lang="en-US" sz="900">
              <a:solidFill>
                <a:srgbClr val="222222"/>
              </a:solidFill>
              <a:latin typeface="+mj-lt"/>
            </a:endParaRPr>
          </a:p>
          <a:p>
            <a:pPr marL="457200"/>
            <a:r>
              <a:rPr lang="en-US" sz="900" b="0" i="0">
                <a:solidFill>
                  <a:srgbClr val="222222"/>
                </a:solidFill>
                <a:effectLst/>
                <a:latin typeface="+mj-lt"/>
              </a:rPr>
              <a:t>Past Performance is not indicative of future results. </a:t>
            </a:r>
          </a:p>
          <a:p>
            <a:pPr marL="457200"/>
            <a:endParaRPr lang="en-US" sz="900">
              <a:solidFill>
                <a:srgbClr val="222222"/>
              </a:solidFill>
              <a:latin typeface="+mj-lt"/>
            </a:endParaRPr>
          </a:p>
          <a:p>
            <a:pPr marL="457200"/>
            <a:r>
              <a:rPr lang="en-US" sz="900" b="0" i="0">
                <a:solidFill>
                  <a:srgbClr val="222222"/>
                </a:solidFill>
                <a:effectLst/>
                <a:latin typeface="+mj-lt"/>
              </a:rPr>
              <a:t>Commissions, management fees and expenses (if applicable) all may be associated with investments in mutual funds and ETFs. Trailing commissions may be associated with investments in certain series of securities of mutual funds. Please read the ETF facts, fund facts or simplified prospectus of the relevant mutual fund or ETF before investing. The indicated rates of return are the historical annual compounded total returns including changes in share or unit value and reinvestment of all dividends or distributions and do not take into account sales, redemption, distribution or optional charges or income taxes payable by any securityholder that would have reduced returns. Mutual funds and ETFs are not guaranteed, their values change frequently and past performance may not be repeated. </a:t>
            </a:r>
          </a:p>
          <a:p>
            <a:pPr marL="457200"/>
            <a:endParaRPr lang="en-US" sz="900">
              <a:solidFill>
                <a:srgbClr val="222222"/>
              </a:solidFill>
              <a:latin typeface="+mj-lt"/>
            </a:endParaRPr>
          </a:p>
          <a:p>
            <a:pPr marL="457200"/>
            <a:r>
              <a:rPr lang="en-US" sz="900" b="0" i="0">
                <a:solidFill>
                  <a:srgbClr val="222222"/>
                </a:solidFill>
                <a:effectLst/>
                <a:latin typeface="+mj-lt"/>
              </a:rPr>
              <a:t>For a summary of the risks of an investment in BMO Mutual Funds or BMO ETFs, please see the specific risks set out in the simplified prospectus of the relevant mutual fund or ETF . BMO ETFs trade like stocks, fluctuate in market value and may trade at a discount to their net asset value, which may increase the risk of loss. Distributions are not guaranteed and are subject to change and/or elimination. </a:t>
            </a:r>
          </a:p>
          <a:p>
            <a:pPr marL="457200"/>
            <a:endParaRPr lang="en-US" sz="900">
              <a:solidFill>
                <a:srgbClr val="222222"/>
              </a:solidFill>
              <a:latin typeface="+mj-lt"/>
            </a:endParaRPr>
          </a:p>
          <a:p>
            <a:pPr marL="457200"/>
            <a:r>
              <a:rPr lang="en-US" sz="900" b="0" i="0">
                <a:solidFill>
                  <a:srgbClr val="222222"/>
                </a:solidFill>
                <a:effectLst/>
                <a:latin typeface="+mj-lt"/>
              </a:rPr>
              <a:t>BMO Mutual Funds are offered by BMO Investments Inc., a financial services firm and separate entity from Bank of Montreal. BMO ETFs are managed and administered by BMO Asset Management Inc., an investment fund manager and portfolio manager and separate legal entity from Bank of Montreal. </a:t>
            </a:r>
          </a:p>
          <a:p>
            <a:pPr marL="457200"/>
            <a:endParaRPr lang="en-US" sz="900">
              <a:solidFill>
                <a:srgbClr val="222222"/>
              </a:solidFill>
              <a:latin typeface="+mj-lt"/>
            </a:endParaRPr>
          </a:p>
          <a:p>
            <a:pPr marL="457200"/>
            <a:r>
              <a:rPr lang="en-US" sz="900" b="0" i="0">
                <a:solidFill>
                  <a:srgbClr val="222222"/>
                </a:solidFill>
                <a:effectLst/>
                <a:latin typeface="+mj-lt"/>
              </a:rPr>
              <a:t>BMO Global Asset Management is a brand name under which BMO Asset Management Inc. and BMO Investments Inc. operate. </a:t>
            </a:r>
          </a:p>
          <a:p>
            <a:pPr marL="457200"/>
            <a:endParaRPr lang="en-US" sz="900">
              <a:solidFill>
                <a:srgbClr val="222222"/>
              </a:solidFill>
              <a:latin typeface="+mj-lt"/>
            </a:endParaRPr>
          </a:p>
          <a:p>
            <a:pPr marL="457200"/>
            <a:r>
              <a:rPr lang="en-US" sz="900" b="0" i="0">
                <a:solidFill>
                  <a:srgbClr val="222222"/>
                </a:solidFill>
                <a:effectLst/>
                <a:latin typeface="+mj-lt"/>
              </a:rPr>
              <a:t>“BMO (M-bar roundel symbol)” is a registered trademark of Bank of Montreal, used under </a:t>
            </a:r>
            <a:r>
              <a:rPr lang="en-US" sz="900" b="0" i="0" err="1">
                <a:solidFill>
                  <a:srgbClr val="222222"/>
                </a:solidFill>
                <a:effectLst/>
                <a:latin typeface="+mj-lt"/>
              </a:rPr>
              <a:t>licence</a:t>
            </a:r>
            <a:r>
              <a:rPr lang="en-US" sz="900" b="0" i="0">
                <a:solidFill>
                  <a:srgbClr val="222222"/>
                </a:solidFill>
                <a:effectLst/>
                <a:latin typeface="+mj-lt"/>
              </a:rPr>
              <a:t>.</a:t>
            </a:r>
            <a:endParaRPr lang="en-US" sz="900">
              <a:latin typeface="+mj-lt"/>
            </a:endParaRPr>
          </a:p>
          <a:p>
            <a:pPr marL="457200"/>
            <a:endParaRPr lang="en-US" sz="900">
              <a:latin typeface="+mj-lt"/>
            </a:endParaRPr>
          </a:p>
          <a:p>
            <a:pPr marL="457200"/>
            <a:endParaRPr lang="en-US" sz="900">
              <a:solidFill>
                <a:srgbClr val="111111"/>
              </a:solidFill>
              <a:latin typeface="+mj-lt"/>
            </a:endParaRPr>
          </a:p>
          <a:p>
            <a:pPr marL="457200"/>
            <a:endParaRPr lang="en-US" sz="900">
              <a:latin typeface="+mj-lt"/>
            </a:endParaRPr>
          </a:p>
        </p:txBody>
      </p:sp>
    </p:spTree>
    <p:extLst>
      <p:ext uri="{BB962C8B-B14F-4D97-AF65-F5344CB8AC3E}">
        <p14:creationId xmlns:p14="http://schemas.microsoft.com/office/powerpoint/2010/main" val="4130247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979E-20D6-DBEC-6BDA-A70341B3FC0B}"/>
              </a:ext>
            </a:extLst>
          </p:cNvPr>
          <p:cNvSpPr>
            <a:spLocks noGrp="1"/>
          </p:cNvSpPr>
          <p:nvPr>
            <p:ph type="title"/>
          </p:nvPr>
        </p:nvSpPr>
        <p:spPr/>
        <p:txBody>
          <a:bodyPr/>
          <a:lstStyle/>
          <a:p>
            <a:r>
              <a:rPr lang="en-CA"/>
              <a:t>Definitions</a:t>
            </a:r>
          </a:p>
        </p:txBody>
      </p:sp>
      <p:sp>
        <p:nvSpPr>
          <p:cNvPr id="3" name="Slide Number Placeholder 2">
            <a:extLst>
              <a:ext uri="{FF2B5EF4-FFF2-40B4-BE49-F238E27FC236}">
                <a16:creationId xmlns:a16="http://schemas.microsoft.com/office/drawing/2014/main" id="{C9F007F3-1978-5C02-120C-A777FC64D2EA}"/>
              </a:ext>
            </a:extLst>
          </p:cNvPr>
          <p:cNvSpPr>
            <a:spLocks noGrp="1"/>
          </p:cNvSpPr>
          <p:nvPr>
            <p:ph type="sldNum" sz="quarter" idx="12"/>
          </p:nvPr>
        </p:nvSpPr>
        <p:spPr/>
        <p:txBody>
          <a:bodyPr/>
          <a:lstStyle/>
          <a:p>
            <a:fld id="{86AB923B-19CD-554A-A7CB-5C782A182CEF}" type="slidenum">
              <a:rPr lang="en-US" smtClean="0"/>
              <a:pPr/>
              <a:t>37</a:t>
            </a:fld>
            <a:endParaRPr lang="en-US"/>
          </a:p>
        </p:txBody>
      </p:sp>
      <p:sp>
        <p:nvSpPr>
          <p:cNvPr id="5" name="TextBox 4">
            <a:extLst>
              <a:ext uri="{FF2B5EF4-FFF2-40B4-BE49-F238E27FC236}">
                <a16:creationId xmlns:a16="http://schemas.microsoft.com/office/drawing/2014/main" id="{DE6A1D68-78C2-1FC4-C669-73DA0BA0155F}"/>
              </a:ext>
            </a:extLst>
          </p:cNvPr>
          <p:cNvSpPr txBox="1"/>
          <p:nvPr/>
        </p:nvSpPr>
        <p:spPr>
          <a:xfrm>
            <a:off x="720970" y="1088098"/>
            <a:ext cx="10912105" cy="4339650"/>
          </a:xfrm>
          <a:prstGeom prst="rect">
            <a:avLst/>
          </a:prstGeom>
          <a:noFill/>
        </p:spPr>
        <p:txBody>
          <a:bodyPr wrap="square" lIns="91440" tIns="45720" rIns="91440" bIns="45720" anchor="t">
            <a:spAutoFit/>
          </a:bodyPr>
          <a:lstStyle/>
          <a:p>
            <a:pPr marL="457200"/>
            <a:r>
              <a:rPr lang="en-US" sz="1800" b="0" i="0">
                <a:solidFill>
                  <a:srgbClr val="111111"/>
                </a:solidFill>
                <a:effectLst/>
                <a:latin typeface="+mj-lt"/>
              </a:rPr>
              <a:t>Total Return Swap = A total return swap is a swap agreement in which one party makes payments based on a set rate, either fixed or variable, while the other party makes payments based on the return of an underlying asset, which includes both the income it generates and any </a:t>
            </a:r>
            <a:r>
              <a:rPr lang="en-US" sz="1800" b="0" i="0" u="sng">
                <a:solidFill>
                  <a:srgbClr val="2C40D0"/>
                </a:solidFill>
                <a:effectLst/>
                <a:latin typeface="+mj-lt"/>
                <a:hlinkClick r:id="rId3"/>
              </a:rPr>
              <a:t>capital gains</a:t>
            </a:r>
            <a:r>
              <a:rPr lang="en-US" sz="1800" b="0" i="0">
                <a:solidFill>
                  <a:srgbClr val="111111"/>
                </a:solidFill>
                <a:effectLst/>
                <a:latin typeface="+mj-lt"/>
              </a:rPr>
              <a:t>.</a:t>
            </a:r>
            <a:endParaRPr lang="en-CA" sz="1800">
              <a:latin typeface="+mj-lt"/>
            </a:endParaRPr>
          </a:p>
          <a:p>
            <a:pPr marL="457200"/>
            <a:endParaRPr lang="en-US" sz="1800">
              <a:latin typeface="+mj-lt"/>
            </a:endParaRPr>
          </a:p>
          <a:p>
            <a:pPr marL="457200"/>
            <a:r>
              <a:rPr lang="en-US" sz="1800" b="0" i="0">
                <a:solidFill>
                  <a:srgbClr val="111111"/>
                </a:solidFill>
                <a:effectLst/>
                <a:latin typeface="+mj-lt"/>
              </a:rPr>
              <a:t>Market capitalization ("market cap") = is the total value of a company's outstanding shares, used by investors to gauge its size rather than relying on sales or asset value.</a:t>
            </a:r>
          </a:p>
          <a:p>
            <a:pPr marL="457200"/>
            <a:endParaRPr lang="en-US" sz="1800">
              <a:solidFill>
                <a:srgbClr val="111111"/>
              </a:solidFill>
              <a:latin typeface="+mj-lt"/>
            </a:endParaRPr>
          </a:p>
          <a:p>
            <a:pPr marL="457200"/>
            <a:r>
              <a:rPr lang="en-US" sz="1800" b="0" i="0">
                <a:solidFill>
                  <a:srgbClr val="111111"/>
                </a:solidFill>
                <a:effectLst/>
                <a:latin typeface="+mj-lt"/>
              </a:rPr>
              <a:t>Equal Weighting = a type of proportional measuring method that gives the same importance to each stock in a portfolio, index, or </a:t>
            </a:r>
            <a:r>
              <a:rPr lang="en-US" sz="1800" b="0" i="0" u="sng">
                <a:solidFill>
                  <a:srgbClr val="2C40D0"/>
                </a:solidFill>
                <a:effectLst/>
                <a:latin typeface="+mj-lt"/>
                <a:hlinkClick r:id="rId4"/>
              </a:rPr>
              <a:t>index fund</a:t>
            </a:r>
            <a:r>
              <a:rPr lang="en-US" sz="1800" b="0" i="0">
                <a:solidFill>
                  <a:srgbClr val="111111"/>
                </a:solidFill>
                <a:effectLst/>
                <a:latin typeface="+mj-lt"/>
              </a:rPr>
              <a:t>. So stocks of the smallest companies are given equal statistical significance, or weight, to the largest companies when it comes to evaluating the overall group's performance.</a:t>
            </a:r>
          </a:p>
          <a:p>
            <a:pPr marL="457200"/>
            <a:endParaRPr lang="en-US" sz="1800">
              <a:solidFill>
                <a:srgbClr val="111111"/>
              </a:solidFill>
              <a:latin typeface="+mj-lt"/>
            </a:endParaRPr>
          </a:p>
          <a:p>
            <a:pPr marL="457200"/>
            <a:r>
              <a:rPr lang="en-US" sz="2000" b="0" i="0">
                <a:solidFill>
                  <a:srgbClr val="111111"/>
                </a:solidFill>
                <a:effectLst/>
                <a:latin typeface="+mj-lt"/>
              </a:rPr>
              <a:t>Factor Weighting =</a:t>
            </a:r>
            <a:r>
              <a:rPr lang="en-US" sz="2400">
                <a:solidFill>
                  <a:srgbClr val="111111"/>
                </a:solidFill>
                <a:latin typeface="+mj-lt"/>
              </a:rPr>
              <a:t> </a:t>
            </a:r>
            <a:r>
              <a:rPr lang="en-US">
                <a:solidFill>
                  <a:srgbClr val="111111"/>
                </a:solidFill>
                <a:ea typeface="+mn-lt"/>
                <a:cs typeface="+mn-lt"/>
              </a:rPr>
              <a:t>is an </a:t>
            </a:r>
            <a:r>
              <a:rPr lang="en-US" u="sng">
                <a:solidFill>
                  <a:srgbClr val="2C40D0"/>
                </a:solidFill>
                <a:ea typeface="+mn-lt"/>
                <a:cs typeface="+mn-lt"/>
                <a:hlinkClick r:id="rId5"/>
              </a:rPr>
              <a:t>investment strategy</a:t>
            </a:r>
            <a:r>
              <a:rPr lang="en-US">
                <a:solidFill>
                  <a:srgbClr val="111111"/>
                </a:solidFill>
                <a:ea typeface="+mn-lt"/>
                <a:cs typeface="+mn-lt"/>
              </a:rPr>
              <a:t> that involves choosing securities based on attributes that are associated with higher returns. This type of investing aims to reduce risk that may otherwise be hidden in a portfolio of securities with similar exposure. </a:t>
            </a:r>
            <a:endParaRPr lang="en-US" b="0" i="0">
              <a:solidFill>
                <a:srgbClr val="111111"/>
              </a:solidFill>
              <a:effectLst/>
              <a:ea typeface="+mn-lt"/>
              <a:cs typeface="+mn-lt"/>
            </a:endParaRPr>
          </a:p>
        </p:txBody>
      </p:sp>
    </p:spTree>
    <p:extLst>
      <p:ext uri="{BB962C8B-B14F-4D97-AF65-F5344CB8AC3E}">
        <p14:creationId xmlns:p14="http://schemas.microsoft.com/office/powerpoint/2010/main" val="227344487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7E97DF2-E1BE-4DE0-B8C2-7FD0BCC18E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Object 6" hidden="1">
                        <a:extLst>
                          <a:ext uri="{FF2B5EF4-FFF2-40B4-BE49-F238E27FC236}">
                            <a16:creationId xmlns:a16="http://schemas.microsoft.com/office/drawing/2014/main" id="{07E97DF2-E1BE-4DE0-B8C2-7FD0BCC18E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01A6097-82D1-57F4-DA44-7F88D4D274A7}"/>
              </a:ext>
            </a:extLst>
          </p:cNvPr>
          <p:cNvSpPr>
            <a:spLocks noGrp="1"/>
          </p:cNvSpPr>
          <p:nvPr>
            <p:ph type="title"/>
          </p:nvPr>
        </p:nvSpPr>
        <p:spPr>
          <a:xfrm>
            <a:off x="720970" y="211749"/>
            <a:ext cx="10515600" cy="439762"/>
          </a:xfrm>
        </p:spPr>
        <p:txBody>
          <a:bodyPr/>
          <a:lstStyle/>
          <a:p>
            <a:r>
              <a:rPr lang="en-US"/>
              <a:t>What is a Mutual Fund?</a:t>
            </a:r>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4</a:t>
            </a:fld>
            <a:endParaRPr lang="en-US">
              <a:solidFill>
                <a:prstClr val="black"/>
              </a:solidFill>
            </a:endParaRPr>
          </a:p>
        </p:txBody>
      </p:sp>
      <p:pic>
        <p:nvPicPr>
          <p:cNvPr id="25" name="Picture 24">
            <a:extLst>
              <a:ext uri="{FF2B5EF4-FFF2-40B4-BE49-F238E27FC236}">
                <a16:creationId xmlns:a16="http://schemas.microsoft.com/office/drawing/2014/main" id="{1F519B98-1DF9-4E6A-07D8-F7CA818D006D}"/>
              </a:ext>
            </a:extLst>
          </p:cNvPr>
          <p:cNvPicPr>
            <a:picLocks noChangeAspect="1"/>
          </p:cNvPicPr>
          <p:nvPr/>
        </p:nvPicPr>
        <p:blipFill>
          <a:blip r:embed="rId6"/>
          <a:stretch>
            <a:fillRect/>
          </a:stretch>
        </p:blipFill>
        <p:spPr>
          <a:xfrm>
            <a:off x="409287" y="1170050"/>
            <a:ext cx="7186973" cy="4517897"/>
          </a:xfrm>
          <a:prstGeom prst="rect">
            <a:avLst/>
          </a:prstGeom>
        </p:spPr>
      </p:pic>
      <p:sp>
        <p:nvSpPr>
          <p:cNvPr id="27" name="TextBox 26">
            <a:extLst>
              <a:ext uri="{FF2B5EF4-FFF2-40B4-BE49-F238E27FC236}">
                <a16:creationId xmlns:a16="http://schemas.microsoft.com/office/drawing/2014/main" id="{BEAF9CDB-4FA2-49D9-3B60-1DCBD34978C6}"/>
              </a:ext>
            </a:extLst>
          </p:cNvPr>
          <p:cNvSpPr txBox="1"/>
          <p:nvPr/>
        </p:nvSpPr>
        <p:spPr bwMode="auto">
          <a:xfrm>
            <a:off x="8144306" y="1954705"/>
            <a:ext cx="3638407" cy="3201902"/>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pPr>
              <a:lnSpc>
                <a:spcPct val="120000"/>
              </a:lnSpc>
              <a:spcBef>
                <a:spcPts val="600"/>
              </a:spcBef>
              <a:spcAft>
                <a:spcPts val="600"/>
              </a:spcAft>
            </a:pPr>
            <a:r>
              <a:rPr lang="en-US"/>
              <a:t>A mutual fund is a pool of investments that includes securities such as stocks or bonds and are entirely managed by a team of investment professionals. </a:t>
            </a:r>
          </a:p>
          <a:p>
            <a:pPr>
              <a:lnSpc>
                <a:spcPct val="120000"/>
              </a:lnSpc>
              <a:spcBef>
                <a:spcPts val="600"/>
              </a:spcBef>
              <a:spcAft>
                <a:spcPts val="600"/>
              </a:spcAft>
            </a:pPr>
            <a:r>
              <a:rPr lang="en-US"/>
              <a:t>Rather than handpicking only a few securities, mutual fund investors benefit from having a diversified portfolio. </a:t>
            </a:r>
          </a:p>
        </p:txBody>
      </p:sp>
      <p:cxnSp>
        <p:nvCxnSpPr>
          <p:cNvPr id="6" name="Straight Connector 5">
            <a:extLst>
              <a:ext uri="{FF2B5EF4-FFF2-40B4-BE49-F238E27FC236}">
                <a16:creationId xmlns:a16="http://schemas.microsoft.com/office/drawing/2014/main" id="{73987897-006E-04B1-3313-206711176C20}"/>
              </a:ext>
            </a:extLst>
          </p:cNvPr>
          <p:cNvCxnSpPr/>
          <p:nvPr/>
        </p:nvCxnSpPr>
        <p:spPr>
          <a:xfrm>
            <a:off x="7875270" y="1954705"/>
            <a:ext cx="0" cy="3201902"/>
          </a:xfrm>
          <a:prstGeom prst="line">
            <a:avLst/>
          </a:prstGeom>
          <a:ln w="1905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41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7E97DF2-E1BE-4DE0-B8C2-7FD0BCC18E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Object 6" hidden="1">
                        <a:extLst>
                          <a:ext uri="{FF2B5EF4-FFF2-40B4-BE49-F238E27FC236}">
                            <a16:creationId xmlns:a16="http://schemas.microsoft.com/office/drawing/2014/main" id="{07E97DF2-E1BE-4DE0-B8C2-7FD0BCC18E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01A6097-82D1-57F4-DA44-7F88D4D274A7}"/>
              </a:ext>
            </a:extLst>
          </p:cNvPr>
          <p:cNvSpPr>
            <a:spLocks noGrp="1"/>
          </p:cNvSpPr>
          <p:nvPr>
            <p:ph type="title"/>
          </p:nvPr>
        </p:nvSpPr>
        <p:spPr/>
        <p:txBody>
          <a:bodyPr/>
          <a:lstStyle/>
          <a:p>
            <a:r>
              <a:rPr lang="en-CA"/>
              <a:t>Benefits of Mutual Funds</a:t>
            </a:r>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5</a:t>
            </a:fld>
            <a:endParaRPr lang="en-US">
              <a:solidFill>
                <a:prstClr val="black"/>
              </a:solidFill>
            </a:endParaRPr>
          </a:p>
        </p:txBody>
      </p:sp>
      <p:grpSp>
        <p:nvGrpSpPr>
          <p:cNvPr id="6" name="Group 5">
            <a:extLst>
              <a:ext uri="{FF2B5EF4-FFF2-40B4-BE49-F238E27FC236}">
                <a16:creationId xmlns:a16="http://schemas.microsoft.com/office/drawing/2014/main" id="{A1584CB7-DBFE-13F9-4B75-81876DD3E2BF}"/>
              </a:ext>
            </a:extLst>
          </p:cNvPr>
          <p:cNvGrpSpPr/>
          <p:nvPr/>
        </p:nvGrpSpPr>
        <p:grpSpPr>
          <a:xfrm>
            <a:off x="2071020" y="5370191"/>
            <a:ext cx="8307434" cy="948162"/>
            <a:chOff x="2273982" y="5423632"/>
            <a:chExt cx="8307434" cy="948162"/>
          </a:xfrm>
        </p:grpSpPr>
        <p:sp>
          <p:nvSpPr>
            <p:cNvPr id="41" name="TextBox 40">
              <a:extLst>
                <a:ext uri="{FF2B5EF4-FFF2-40B4-BE49-F238E27FC236}">
                  <a16:creationId xmlns:a16="http://schemas.microsoft.com/office/drawing/2014/main" id="{567812C9-E889-1FFB-B0AE-4308911A87E2}"/>
                </a:ext>
              </a:extLst>
            </p:cNvPr>
            <p:cNvSpPr txBox="1"/>
            <p:nvPr/>
          </p:nvSpPr>
          <p:spPr>
            <a:xfrm>
              <a:off x="2666529" y="5768615"/>
              <a:ext cx="1003801" cy="338554"/>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Dax Offc Pro" panose="020B0504030101020102" pitchFamily="34" charset="0"/>
                  <a:cs typeface="Poppins" pitchFamily="2" charset="77"/>
                </a:rPr>
                <a:t>TITTLE 05</a:t>
              </a:r>
            </a:p>
          </p:txBody>
        </p:sp>
        <p:sp>
          <p:nvSpPr>
            <p:cNvPr id="42" name="Rectangle 41">
              <a:extLst>
                <a:ext uri="{FF2B5EF4-FFF2-40B4-BE49-F238E27FC236}">
                  <a16:creationId xmlns:a16="http://schemas.microsoft.com/office/drawing/2014/main" id="{B769A012-ECD3-558C-FDAD-41B4858F4D44}"/>
                </a:ext>
              </a:extLst>
            </p:cNvPr>
            <p:cNvSpPr/>
            <p:nvPr/>
          </p:nvSpPr>
          <p:spPr>
            <a:xfrm>
              <a:off x="2274850" y="5427238"/>
              <a:ext cx="8306566" cy="944556"/>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C0C0C0"/>
                </a:highlight>
                <a:uLnTx/>
                <a:uFillTx/>
                <a:latin typeface="Dax Offc Pro" panose="020B0504030101020102" pitchFamily="34" charset="0"/>
              </a:endParaRPr>
            </a:p>
          </p:txBody>
        </p:sp>
        <p:sp>
          <p:nvSpPr>
            <p:cNvPr id="43" name="Pentagon 1">
              <a:extLst>
                <a:ext uri="{FF2B5EF4-FFF2-40B4-BE49-F238E27FC236}">
                  <a16:creationId xmlns:a16="http://schemas.microsoft.com/office/drawing/2014/main" id="{16433A42-BC5B-79D6-68CE-83D38239873F}"/>
                </a:ext>
              </a:extLst>
            </p:cNvPr>
            <p:cNvSpPr/>
            <p:nvPr/>
          </p:nvSpPr>
          <p:spPr>
            <a:xfrm>
              <a:off x="2273982" y="5423632"/>
              <a:ext cx="2853289" cy="948162"/>
            </a:xfrm>
            <a:prstGeom prst="homePlate">
              <a:avLst/>
            </a:prstGeom>
            <a:solidFill>
              <a:srgbClr val="0079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0079C1"/>
                </a:highlight>
                <a:uLnTx/>
                <a:uFillTx/>
                <a:latin typeface="Dax Offc Pro" panose="020B0504030101020102" pitchFamily="34" charset="0"/>
              </a:endParaRPr>
            </a:p>
          </p:txBody>
        </p:sp>
        <p:sp>
          <p:nvSpPr>
            <p:cNvPr id="44" name="TextBox 43">
              <a:extLst>
                <a:ext uri="{FF2B5EF4-FFF2-40B4-BE49-F238E27FC236}">
                  <a16:creationId xmlns:a16="http://schemas.microsoft.com/office/drawing/2014/main" id="{5F97D8E7-84A7-0DE1-067B-26E1286C6423}"/>
                </a:ext>
              </a:extLst>
            </p:cNvPr>
            <p:cNvSpPr txBox="1"/>
            <p:nvPr/>
          </p:nvSpPr>
          <p:spPr>
            <a:xfrm>
              <a:off x="2735704" y="5682144"/>
              <a:ext cx="1836423" cy="492443"/>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50" normalizeH="0" baseline="0" noProof="0">
                  <a:ln>
                    <a:noFill/>
                  </a:ln>
                  <a:solidFill>
                    <a:srgbClr val="FFFFFF"/>
                  </a:solidFill>
                  <a:effectLst/>
                  <a:uLnTx/>
                  <a:uFillTx/>
                  <a:latin typeface="Dax Offc Pro" panose="020B0504030101020102" pitchFamily="34" charset="0"/>
                  <a:cs typeface="Poppins" pitchFamily="2" charset="77"/>
                </a:rPr>
                <a:t>Ability to buy and sell daily </a:t>
              </a:r>
            </a:p>
          </p:txBody>
        </p:sp>
      </p:grpSp>
      <p:grpSp>
        <p:nvGrpSpPr>
          <p:cNvPr id="8" name="Group 7">
            <a:extLst>
              <a:ext uri="{FF2B5EF4-FFF2-40B4-BE49-F238E27FC236}">
                <a16:creationId xmlns:a16="http://schemas.microsoft.com/office/drawing/2014/main" id="{0E739346-C172-1561-AADA-56482483D576}"/>
              </a:ext>
            </a:extLst>
          </p:cNvPr>
          <p:cNvGrpSpPr/>
          <p:nvPr/>
        </p:nvGrpSpPr>
        <p:grpSpPr>
          <a:xfrm>
            <a:off x="2071020" y="1023829"/>
            <a:ext cx="8307434" cy="948162"/>
            <a:chOff x="2273982" y="1291020"/>
            <a:chExt cx="8307434" cy="948162"/>
          </a:xfrm>
        </p:grpSpPr>
        <p:sp>
          <p:nvSpPr>
            <p:cNvPr id="37" name="Rectangle 36">
              <a:extLst>
                <a:ext uri="{FF2B5EF4-FFF2-40B4-BE49-F238E27FC236}">
                  <a16:creationId xmlns:a16="http://schemas.microsoft.com/office/drawing/2014/main" id="{BAD81F04-BBBB-26D5-9165-5711FF3D553E}"/>
                </a:ext>
              </a:extLst>
            </p:cNvPr>
            <p:cNvSpPr/>
            <p:nvPr/>
          </p:nvSpPr>
          <p:spPr>
            <a:xfrm>
              <a:off x="2274850" y="1291021"/>
              <a:ext cx="8306566" cy="944554"/>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C0C0C0"/>
                </a:highlight>
                <a:uLnTx/>
                <a:uFillTx/>
                <a:latin typeface="Dax Offc Pro" panose="020B0504030101020102" pitchFamily="34" charset="0"/>
              </a:endParaRPr>
            </a:p>
          </p:txBody>
        </p:sp>
        <p:sp>
          <p:nvSpPr>
            <p:cNvPr id="38" name="Pentagon 1">
              <a:extLst>
                <a:ext uri="{FF2B5EF4-FFF2-40B4-BE49-F238E27FC236}">
                  <a16:creationId xmlns:a16="http://schemas.microsoft.com/office/drawing/2014/main" id="{71F8A56A-73E6-DC9C-DF1B-607D8F8BFDAD}"/>
                </a:ext>
              </a:extLst>
            </p:cNvPr>
            <p:cNvSpPr/>
            <p:nvPr/>
          </p:nvSpPr>
          <p:spPr>
            <a:xfrm>
              <a:off x="2273982" y="1291020"/>
              <a:ext cx="2853289" cy="948162"/>
            </a:xfrm>
            <a:prstGeom prst="homePlate">
              <a:avLst/>
            </a:prstGeom>
            <a:solidFill>
              <a:srgbClr val="0079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0079C1"/>
                </a:highlight>
                <a:uLnTx/>
                <a:uFillTx/>
                <a:latin typeface="Dax Offc Pro" panose="020B0504030101020102" pitchFamily="34" charset="0"/>
              </a:endParaRPr>
            </a:p>
          </p:txBody>
        </p:sp>
        <p:sp>
          <p:nvSpPr>
            <p:cNvPr id="39" name="TextBox 38">
              <a:extLst>
                <a:ext uri="{FF2B5EF4-FFF2-40B4-BE49-F238E27FC236}">
                  <a16:creationId xmlns:a16="http://schemas.microsoft.com/office/drawing/2014/main" id="{A694EAE2-C87D-3D49-24EA-4201C7750C62}"/>
                </a:ext>
              </a:extLst>
            </p:cNvPr>
            <p:cNvSpPr txBox="1"/>
            <p:nvPr/>
          </p:nvSpPr>
          <p:spPr>
            <a:xfrm>
              <a:off x="2735704" y="1549532"/>
              <a:ext cx="1836423" cy="492443"/>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50" normalizeH="0" baseline="0" noProof="0">
                  <a:ln>
                    <a:noFill/>
                  </a:ln>
                  <a:solidFill>
                    <a:srgbClr val="FFFFFF"/>
                  </a:solidFill>
                  <a:effectLst/>
                  <a:uLnTx/>
                  <a:uFillTx/>
                  <a:latin typeface="Dax Offc Pro" panose="020B0504030101020102" pitchFamily="34" charset="0"/>
                  <a:cs typeface="Poppins" pitchFamily="2" charset="77"/>
                </a:rPr>
                <a:t>Professional Management </a:t>
              </a:r>
            </a:p>
          </p:txBody>
        </p:sp>
        <p:sp>
          <p:nvSpPr>
            <p:cNvPr id="40" name="Subtitle 2">
              <a:extLst>
                <a:ext uri="{FF2B5EF4-FFF2-40B4-BE49-F238E27FC236}">
                  <a16:creationId xmlns:a16="http://schemas.microsoft.com/office/drawing/2014/main" id="{90A170D5-63D7-6743-6862-BB2AAA0F7D85}"/>
                </a:ext>
              </a:extLst>
            </p:cNvPr>
            <p:cNvSpPr txBox="1">
              <a:spLocks/>
            </p:cNvSpPr>
            <p:nvPr/>
          </p:nvSpPr>
          <p:spPr>
            <a:xfrm>
              <a:off x="5379899" y="1470270"/>
              <a:ext cx="5100994" cy="580415"/>
            </a:xfrm>
            <a:prstGeom prst="rect">
              <a:avLst/>
            </a:prstGeom>
          </p:spPr>
          <p:txBody>
            <a:bodyPr vert="horz" wrap="square" lIns="0" tIns="0" rIns="0" bIns="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1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Dax Offc Pro" panose="020B0504030101020102" pitchFamily="34" charset="0"/>
                </a:rPr>
                <a:t>Be at ease knowing your investments are in the hands of investment professionals</a:t>
              </a:r>
            </a:p>
          </p:txBody>
        </p:sp>
      </p:grpSp>
      <p:grpSp>
        <p:nvGrpSpPr>
          <p:cNvPr id="9" name="Group 8">
            <a:extLst>
              <a:ext uri="{FF2B5EF4-FFF2-40B4-BE49-F238E27FC236}">
                <a16:creationId xmlns:a16="http://schemas.microsoft.com/office/drawing/2014/main" id="{C4AA44A3-CC42-945C-AFD6-153D2027EBE2}"/>
              </a:ext>
            </a:extLst>
          </p:cNvPr>
          <p:cNvGrpSpPr/>
          <p:nvPr/>
        </p:nvGrpSpPr>
        <p:grpSpPr>
          <a:xfrm>
            <a:off x="2071020" y="4283600"/>
            <a:ext cx="8307434" cy="948162"/>
            <a:chOff x="2273982" y="5423632"/>
            <a:chExt cx="8307434" cy="948162"/>
          </a:xfrm>
        </p:grpSpPr>
        <p:sp>
          <p:nvSpPr>
            <p:cNvPr id="33" name="TextBox 32">
              <a:extLst>
                <a:ext uri="{FF2B5EF4-FFF2-40B4-BE49-F238E27FC236}">
                  <a16:creationId xmlns:a16="http://schemas.microsoft.com/office/drawing/2014/main" id="{4A39520B-1DDE-F23C-1F53-A74857AEEA2B}"/>
                </a:ext>
              </a:extLst>
            </p:cNvPr>
            <p:cNvSpPr txBox="1"/>
            <p:nvPr/>
          </p:nvSpPr>
          <p:spPr>
            <a:xfrm>
              <a:off x="2666529" y="5768615"/>
              <a:ext cx="1003801" cy="338554"/>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Dax Offc Pro" panose="020B0504030101020102" pitchFamily="34" charset="0"/>
                  <a:cs typeface="Poppins" pitchFamily="2" charset="77"/>
                </a:rPr>
                <a:t>TITTLE 05</a:t>
              </a:r>
            </a:p>
          </p:txBody>
        </p:sp>
        <p:sp>
          <p:nvSpPr>
            <p:cNvPr id="34" name="Rectangle 33">
              <a:extLst>
                <a:ext uri="{FF2B5EF4-FFF2-40B4-BE49-F238E27FC236}">
                  <a16:creationId xmlns:a16="http://schemas.microsoft.com/office/drawing/2014/main" id="{A005E8BC-2507-FDA5-6EB2-F6E062FB9FAE}"/>
                </a:ext>
              </a:extLst>
            </p:cNvPr>
            <p:cNvSpPr/>
            <p:nvPr/>
          </p:nvSpPr>
          <p:spPr>
            <a:xfrm>
              <a:off x="2274850" y="5427238"/>
              <a:ext cx="8306566" cy="944556"/>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C0C0C0"/>
                </a:highlight>
                <a:uLnTx/>
                <a:uFillTx/>
                <a:latin typeface="Dax Offc Pro" panose="020B0504030101020102" pitchFamily="34" charset="0"/>
              </a:endParaRPr>
            </a:p>
          </p:txBody>
        </p:sp>
        <p:sp>
          <p:nvSpPr>
            <p:cNvPr id="35" name="Pentagon 1">
              <a:extLst>
                <a:ext uri="{FF2B5EF4-FFF2-40B4-BE49-F238E27FC236}">
                  <a16:creationId xmlns:a16="http://schemas.microsoft.com/office/drawing/2014/main" id="{FC8CA6A6-9C94-B4C4-E560-7DCCDEE809AD}"/>
                </a:ext>
              </a:extLst>
            </p:cNvPr>
            <p:cNvSpPr/>
            <p:nvPr/>
          </p:nvSpPr>
          <p:spPr>
            <a:xfrm>
              <a:off x="2273982" y="5423632"/>
              <a:ext cx="2853289" cy="948162"/>
            </a:xfrm>
            <a:prstGeom prst="homePlate">
              <a:avLst/>
            </a:prstGeom>
            <a:solidFill>
              <a:srgbClr val="0040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0079C1"/>
                </a:highlight>
                <a:uLnTx/>
                <a:uFillTx/>
                <a:latin typeface="Dax Offc Pro" panose="020B0504030101020102" pitchFamily="34" charset="0"/>
              </a:endParaRPr>
            </a:p>
          </p:txBody>
        </p:sp>
        <p:sp>
          <p:nvSpPr>
            <p:cNvPr id="36" name="TextBox 35">
              <a:extLst>
                <a:ext uri="{FF2B5EF4-FFF2-40B4-BE49-F238E27FC236}">
                  <a16:creationId xmlns:a16="http://schemas.microsoft.com/office/drawing/2014/main" id="{2A9FA144-1E79-81F3-1026-C13C22D29108}"/>
                </a:ext>
              </a:extLst>
            </p:cNvPr>
            <p:cNvSpPr txBox="1"/>
            <p:nvPr/>
          </p:nvSpPr>
          <p:spPr>
            <a:xfrm>
              <a:off x="2735704" y="5682144"/>
              <a:ext cx="1836423" cy="492443"/>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50" normalizeH="0" baseline="0" noProof="0">
                  <a:ln>
                    <a:noFill/>
                  </a:ln>
                  <a:solidFill>
                    <a:srgbClr val="FFFFFF"/>
                  </a:solidFill>
                  <a:effectLst/>
                  <a:uLnTx/>
                  <a:uFillTx/>
                  <a:latin typeface="Dax Offc Pro" panose="020B0504030101020102" pitchFamily="34" charset="0"/>
                  <a:cs typeface="Poppins" pitchFamily="2" charset="77"/>
                </a:rPr>
                <a:t>Broad range of investments </a:t>
              </a:r>
            </a:p>
          </p:txBody>
        </p:sp>
      </p:grpSp>
      <p:grpSp>
        <p:nvGrpSpPr>
          <p:cNvPr id="10" name="Group 9">
            <a:extLst>
              <a:ext uri="{FF2B5EF4-FFF2-40B4-BE49-F238E27FC236}">
                <a16:creationId xmlns:a16="http://schemas.microsoft.com/office/drawing/2014/main" id="{FD3252AF-53D9-2355-EA8B-791718163E42}"/>
              </a:ext>
            </a:extLst>
          </p:cNvPr>
          <p:cNvGrpSpPr/>
          <p:nvPr/>
        </p:nvGrpSpPr>
        <p:grpSpPr>
          <a:xfrm>
            <a:off x="2071020" y="3197009"/>
            <a:ext cx="8307434" cy="948162"/>
            <a:chOff x="2273982" y="5423632"/>
            <a:chExt cx="8307434" cy="948162"/>
          </a:xfrm>
        </p:grpSpPr>
        <p:sp>
          <p:nvSpPr>
            <p:cNvPr id="29" name="TextBox 28">
              <a:extLst>
                <a:ext uri="{FF2B5EF4-FFF2-40B4-BE49-F238E27FC236}">
                  <a16:creationId xmlns:a16="http://schemas.microsoft.com/office/drawing/2014/main" id="{1D0F6B61-1C8D-9487-6416-2AF5853C7C6F}"/>
                </a:ext>
              </a:extLst>
            </p:cNvPr>
            <p:cNvSpPr txBox="1"/>
            <p:nvPr/>
          </p:nvSpPr>
          <p:spPr>
            <a:xfrm>
              <a:off x="2666529" y="5768615"/>
              <a:ext cx="1003801" cy="338554"/>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Dax Offc Pro" panose="020B0504030101020102" pitchFamily="34" charset="0"/>
                  <a:cs typeface="Poppins" pitchFamily="2" charset="77"/>
                </a:rPr>
                <a:t>TITTLE 05</a:t>
              </a:r>
            </a:p>
          </p:txBody>
        </p:sp>
        <p:sp>
          <p:nvSpPr>
            <p:cNvPr id="30" name="Rectangle 29">
              <a:extLst>
                <a:ext uri="{FF2B5EF4-FFF2-40B4-BE49-F238E27FC236}">
                  <a16:creationId xmlns:a16="http://schemas.microsoft.com/office/drawing/2014/main" id="{ECFA90FD-777D-6040-C150-7A6B1D689383}"/>
                </a:ext>
              </a:extLst>
            </p:cNvPr>
            <p:cNvSpPr/>
            <p:nvPr/>
          </p:nvSpPr>
          <p:spPr>
            <a:xfrm>
              <a:off x="2274850" y="5427238"/>
              <a:ext cx="8306566" cy="940949"/>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C0C0C0"/>
                </a:highlight>
                <a:uLnTx/>
                <a:uFillTx/>
                <a:latin typeface="Dax Offc Pro" panose="020B0504030101020102" pitchFamily="34" charset="0"/>
              </a:endParaRPr>
            </a:p>
          </p:txBody>
        </p:sp>
        <p:sp>
          <p:nvSpPr>
            <p:cNvPr id="31" name="Pentagon 1">
              <a:extLst>
                <a:ext uri="{FF2B5EF4-FFF2-40B4-BE49-F238E27FC236}">
                  <a16:creationId xmlns:a16="http://schemas.microsoft.com/office/drawing/2014/main" id="{35B3954A-CE98-F602-581E-2C37E5592C52}"/>
                </a:ext>
              </a:extLst>
            </p:cNvPr>
            <p:cNvSpPr/>
            <p:nvPr/>
          </p:nvSpPr>
          <p:spPr>
            <a:xfrm>
              <a:off x="2273982" y="5423632"/>
              <a:ext cx="2853289" cy="948162"/>
            </a:xfrm>
            <a:prstGeom prst="homePlate">
              <a:avLst/>
            </a:prstGeom>
            <a:solidFill>
              <a:srgbClr val="0079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0079C1"/>
                </a:highlight>
                <a:uLnTx/>
                <a:uFillTx/>
                <a:latin typeface="Dax Offc Pro" panose="020B0504030101020102" pitchFamily="34" charset="0"/>
              </a:endParaRPr>
            </a:p>
          </p:txBody>
        </p:sp>
        <p:sp>
          <p:nvSpPr>
            <p:cNvPr id="32" name="TextBox 31">
              <a:extLst>
                <a:ext uri="{FF2B5EF4-FFF2-40B4-BE49-F238E27FC236}">
                  <a16:creationId xmlns:a16="http://schemas.microsoft.com/office/drawing/2014/main" id="{D594D483-7D5E-49CE-9B75-6522919A1AB9}"/>
                </a:ext>
              </a:extLst>
            </p:cNvPr>
            <p:cNvSpPr txBox="1"/>
            <p:nvPr/>
          </p:nvSpPr>
          <p:spPr>
            <a:xfrm>
              <a:off x="2735704" y="5682144"/>
              <a:ext cx="1836423" cy="492443"/>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50" normalizeH="0" baseline="0" noProof="0">
                  <a:ln>
                    <a:noFill/>
                  </a:ln>
                  <a:solidFill>
                    <a:srgbClr val="FFFFFF"/>
                  </a:solidFill>
                  <a:effectLst/>
                  <a:uLnTx/>
                  <a:uFillTx/>
                  <a:latin typeface="Dax Offc Pro" panose="020B0504030101020102" pitchFamily="34" charset="0"/>
                  <a:cs typeface="Poppins" pitchFamily="2" charset="77"/>
                </a:rPr>
                <a:t>Diversified Portfolio </a:t>
              </a:r>
            </a:p>
          </p:txBody>
        </p:sp>
      </p:grpSp>
      <p:grpSp>
        <p:nvGrpSpPr>
          <p:cNvPr id="11" name="Group 10">
            <a:extLst>
              <a:ext uri="{FF2B5EF4-FFF2-40B4-BE49-F238E27FC236}">
                <a16:creationId xmlns:a16="http://schemas.microsoft.com/office/drawing/2014/main" id="{6F0D4B1E-E848-3085-536E-248D17A09EBA}"/>
              </a:ext>
            </a:extLst>
          </p:cNvPr>
          <p:cNvGrpSpPr/>
          <p:nvPr/>
        </p:nvGrpSpPr>
        <p:grpSpPr>
          <a:xfrm>
            <a:off x="2071020" y="2110419"/>
            <a:ext cx="8307434" cy="948162"/>
            <a:chOff x="2273982" y="5423632"/>
            <a:chExt cx="8307434" cy="948162"/>
          </a:xfrm>
        </p:grpSpPr>
        <p:sp>
          <p:nvSpPr>
            <p:cNvPr id="23" name="TextBox 22">
              <a:extLst>
                <a:ext uri="{FF2B5EF4-FFF2-40B4-BE49-F238E27FC236}">
                  <a16:creationId xmlns:a16="http://schemas.microsoft.com/office/drawing/2014/main" id="{53070244-D3D5-2B81-E8C6-C651126439CC}"/>
                </a:ext>
              </a:extLst>
            </p:cNvPr>
            <p:cNvSpPr txBox="1"/>
            <p:nvPr/>
          </p:nvSpPr>
          <p:spPr>
            <a:xfrm>
              <a:off x="2666529" y="5768615"/>
              <a:ext cx="1003801" cy="338554"/>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Dax Offc Pro" panose="020B0504030101020102" pitchFamily="34" charset="0"/>
                  <a:cs typeface="Poppins" pitchFamily="2" charset="77"/>
                </a:rPr>
                <a:t>TITTLE 05</a:t>
              </a:r>
            </a:p>
          </p:txBody>
        </p:sp>
        <p:sp>
          <p:nvSpPr>
            <p:cNvPr id="24" name="Rectangle 23">
              <a:extLst>
                <a:ext uri="{FF2B5EF4-FFF2-40B4-BE49-F238E27FC236}">
                  <a16:creationId xmlns:a16="http://schemas.microsoft.com/office/drawing/2014/main" id="{B49C880F-E5A4-6D86-56FF-E3E14C859195}"/>
                </a:ext>
              </a:extLst>
            </p:cNvPr>
            <p:cNvSpPr/>
            <p:nvPr/>
          </p:nvSpPr>
          <p:spPr>
            <a:xfrm>
              <a:off x="2274850" y="5427238"/>
              <a:ext cx="8306566" cy="940949"/>
            </a:xfrm>
            <a:prstGeom prst="rect">
              <a:avLst/>
            </a:prstGeom>
            <a:noFill/>
            <a:ln w="952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C0C0C0"/>
                </a:highlight>
                <a:uLnTx/>
                <a:uFillTx/>
                <a:latin typeface="Dax Offc Pro" panose="020B0504030101020102" pitchFamily="34" charset="0"/>
              </a:endParaRPr>
            </a:p>
          </p:txBody>
        </p:sp>
        <p:sp>
          <p:nvSpPr>
            <p:cNvPr id="26" name="Pentagon 1">
              <a:extLst>
                <a:ext uri="{FF2B5EF4-FFF2-40B4-BE49-F238E27FC236}">
                  <a16:creationId xmlns:a16="http://schemas.microsoft.com/office/drawing/2014/main" id="{B9FEBADE-D7C3-9DC9-5C83-12E167A2B8C3}"/>
                </a:ext>
              </a:extLst>
            </p:cNvPr>
            <p:cNvSpPr/>
            <p:nvPr/>
          </p:nvSpPr>
          <p:spPr>
            <a:xfrm>
              <a:off x="2273982" y="5423632"/>
              <a:ext cx="2853289" cy="948162"/>
            </a:xfrm>
            <a:prstGeom prst="homePlate">
              <a:avLst/>
            </a:prstGeom>
            <a:solidFill>
              <a:srgbClr val="0040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highlight>
                  <a:srgbClr val="0079C1"/>
                </a:highlight>
                <a:uLnTx/>
                <a:uFillTx/>
                <a:latin typeface="Dax Offc Pro" panose="020B0504030101020102" pitchFamily="34" charset="0"/>
              </a:endParaRPr>
            </a:p>
          </p:txBody>
        </p:sp>
        <p:sp>
          <p:nvSpPr>
            <p:cNvPr id="28" name="TextBox 27">
              <a:extLst>
                <a:ext uri="{FF2B5EF4-FFF2-40B4-BE49-F238E27FC236}">
                  <a16:creationId xmlns:a16="http://schemas.microsoft.com/office/drawing/2014/main" id="{485AD594-EACB-3981-0B19-B6B04B0A3308}"/>
                </a:ext>
              </a:extLst>
            </p:cNvPr>
            <p:cNvSpPr txBox="1"/>
            <p:nvPr/>
          </p:nvSpPr>
          <p:spPr>
            <a:xfrm>
              <a:off x="2735704" y="5805255"/>
              <a:ext cx="1836423" cy="246221"/>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50" normalizeH="0" baseline="0" noProof="0">
                  <a:ln>
                    <a:noFill/>
                  </a:ln>
                  <a:solidFill>
                    <a:srgbClr val="FFFFFF"/>
                  </a:solidFill>
                  <a:effectLst/>
                  <a:uLnTx/>
                  <a:uFillTx/>
                  <a:latin typeface="Dax Offc Pro" panose="020B0504030101020102" pitchFamily="34" charset="0"/>
                  <a:cs typeface="Poppins" pitchFamily="2" charset="77"/>
                </a:rPr>
                <a:t>Flexibility</a:t>
              </a:r>
            </a:p>
          </p:txBody>
        </p:sp>
      </p:grpSp>
      <p:sp>
        <p:nvSpPr>
          <p:cNvPr id="12" name="Oval 11">
            <a:extLst>
              <a:ext uri="{FF2B5EF4-FFF2-40B4-BE49-F238E27FC236}">
                <a16:creationId xmlns:a16="http://schemas.microsoft.com/office/drawing/2014/main" id="{EDA90005-5C5D-0D14-22D5-7BEFCA4FC3C7}"/>
              </a:ext>
            </a:extLst>
          </p:cNvPr>
          <p:cNvSpPr>
            <a:spLocks noChangeAspect="1"/>
          </p:cNvSpPr>
          <p:nvPr/>
        </p:nvSpPr>
        <p:spPr>
          <a:xfrm>
            <a:off x="1818392" y="1196158"/>
            <a:ext cx="603504" cy="60350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Dax Offc Pro" panose="020B0504030101020102" pitchFamily="34" charset="0"/>
            </a:endParaRPr>
          </a:p>
        </p:txBody>
      </p:sp>
      <p:sp>
        <p:nvSpPr>
          <p:cNvPr id="13" name="Oval 12">
            <a:extLst>
              <a:ext uri="{FF2B5EF4-FFF2-40B4-BE49-F238E27FC236}">
                <a16:creationId xmlns:a16="http://schemas.microsoft.com/office/drawing/2014/main" id="{3CA72ACD-CF51-5528-50CA-3EA4A14B4573}"/>
              </a:ext>
            </a:extLst>
          </p:cNvPr>
          <p:cNvSpPr>
            <a:spLocks noChangeAspect="1"/>
          </p:cNvSpPr>
          <p:nvPr/>
        </p:nvSpPr>
        <p:spPr>
          <a:xfrm>
            <a:off x="1818392" y="2282748"/>
            <a:ext cx="603504" cy="60350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Dax Offc Pro" panose="020B0504030101020102" pitchFamily="34" charset="0"/>
            </a:endParaRPr>
          </a:p>
        </p:txBody>
      </p:sp>
      <p:sp>
        <p:nvSpPr>
          <p:cNvPr id="14" name="Oval 13">
            <a:extLst>
              <a:ext uri="{FF2B5EF4-FFF2-40B4-BE49-F238E27FC236}">
                <a16:creationId xmlns:a16="http://schemas.microsoft.com/office/drawing/2014/main" id="{B331EAD9-1267-4099-F9C1-38702130E895}"/>
              </a:ext>
            </a:extLst>
          </p:cNvPr>
          <p:cNvSpPr>
            <a:spLocks noChangeAspect="1"/>
          </p:cNvSpPr>
          <p:nvPr/>
        </p:nvSpPr>
        <p:spPr>
          <a:xfrm>
            <a:off x="1818392" y="3369338"/>
            <a:ext cx="603504" cy="60350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Dax Offc Pro" panose="020B0504030101020102" pitchFamily="34" charset="0"/>
            </a:endParaRPr>
          </a:p>
        </p:txBody>
      </p:sp>
      <p:sp>
        <p:nvSpPr>
          <p:cNvPr id="15" name="Oval 14">
            <a:extLst>
              <a:ext uri="{FF2B5EF4-FFF2-40B4-BE49-F238E27FC236}">
                <a16:creationId xmlns:a16="http://schemas.microsoft.com/office/drawing/2014/main" id="{C1D4C973-4E64-81DA-75CE-0F36A790C560}"/>
              </a:ext>
            </a:extLst>
          </p:cNvPr>
          <p:cNvSpPr>
            <a:spLocks noChangeAspect="1"/>
          </p:cNvSpPr>
          <p:nvPr/>
        </p:nvSpPr>
        <p:spPr>
          <a:xfrm>
            <a:off x="1818392" y="4455929"/>
            <a:ext cx="603504" cy="60350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Dax Offc Pro" panose="020B0504030101020102" pitchFamily="34" charset="0"/>
            </a:endParaRPr>
          </a:p>
        </p:txBody>
      </p:sp>
      <p:sp>
        <p:nvSpPr>
          <p:cNvPr id="16" name="Oval 15">
            <a:extLst>
              <a:ext uri="{FF2B5EF4-FFF2-40B4-BE49-F238E27FC236}">
                <a16:creationId xmlns:a16="http://schemas.microsoft.com/office/drawing/2014/main" id="{9B52C83A-602D-017B-2FC7-CB5DB6F44D0B}"/>
              </a:ext>
            </a:extLst>
          </p:cNvPr>
          <p:cNvSpPr>
            <a:spLocks noChangeAspect="1"/>
          </p:cNvSpPr>
          <p:nvPr/>
        </p:nvSpPr>
        <p:spPr>
          <a:xfrm>
            <a:off x="1818392" y="5542520"/>
            <a:ext cx="603504" cy="60350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Dax Offc Pro" panose="020B0504030101020102" pitchFamily="34" charset="0"/>
            </a:endParaRPr>
          </a:p>
        </p:txBody>
      </p:sp>
      <p:pic>
        <p:nvPicPr>
          <p:cNvPr id="18" name="Picture 17">
            <a:extLst>
              <a:ext uri="{FF2B5EF4-FFF2-40B4-BE49-F238E27FC236}">
                <a16:creationId xmlns:a16="http://schemas.microsoft.com/office/drawing/2014/main" id="{12EDC169-6158-789E-C62B-AFBD84C08C7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13546" y="1193412"/>
            <a:ext cx="613197" cy="608997"/>
          </a:xfrm>
          <a:prstGeom prst="rect">
            <a:avLst/>
          </a:prstGeom>
          <a:noFill/>
        </p:spPr>
      </p:pic>
      <p:pic>
        <p:nvPicPr>
          <p:cNvPr id="19" name="Picture 18">
            <a:extLst>
              <a:ext uri="{FF2B5EF4-FFF2-40B4-BE49-F238E27FC236}">
                <a16:creationId xmlns:a16="http://schemas.microsoft.com/office/drawing/2014/main" id="{2B8B58C6-997A-0DE2-209A-9C385DF12B2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13546" y="2277902"/>
            <a:ext cx="613197" cy="613197"/>
          </a:xfrm>
          <a:prstGeom prst="rect">
            <a:avLst/>
          </a:prstGeom>
        </p:spPr>
      </p:pic>
      <p:pic>
        <p:nvPicPr>
          <p:cNvPr id="20" name="Picture 19">
            <a:extLst>
              <a:ext uri="{FF2B5EF4-FFF2-40B4-BE49-F238E27FC236}">
                <a16:creationId xmlns:a16="http://schemas.microsoft.com/office/drawing/2014/main" id="{7351B4E2-B5C6-22C0-1444-EFB310F618E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813546" y="3364492"/>
            <a:ext cx="613197" cy="613197"/>
          </a:xfrm>
          <a:prstGeom prst="rect">
            <a:avLst/>
          </a:prstGeom>
        </p:spPr>
      </p:pic>
      <p:pic>
        <p:nvPicPr>
          <p:cNvPr id="21" name="Picture 20">
            <a:extLst>
              <a:ext uri="{FF2B5EF4-FFF2-40B4-BE49-F238E27FC236}">
                <a16:creationId xmlns:a16="http://schemas.microsoft.com/office/drawing/2014/main" id="{CCD2D7DC-BB1B-3DE6-9267-49236871AD1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813546" y="4451083"/>
            <a:ext cx="613197" cy="613197"/>
          </a:xfrm>
          <a:prstGeom prst="rect">
            <a:avLst/>
          </a:prstGeom>
        </p:spPr>
      </p:pic>
      <p:pic>
        <p:nvPicPr>
          <p:cNvPr id="22" name="Picture 21">
            <a:extLst>
              <a:ext uri="{FF2B5EF4-FFF2-40B4-BE49-F238E27FC236}">
                <a16:creationId xmlns:a16="http://schemas.microsoft.com/office/drawing/2014/main" id="{DB71BE98-C647-8CF9-2708-E80361995C2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815646" y="5537674"/>
            <a:ext cx="608997" cy="613197"/>
          </a:xfrm>
          <a:prstGeom prst="rect">
            <a:avLst/>
          </a:prstGeom>
        </p:spPr>
      </p:pic>
      <p:sp>
        <p:nvSpPr>
          <p:cNvPr id="45" name="Subtitle 2">
            <a:extLst>
              <a:ext uri="{FF2B5EF4-FFF2-40B4-BE49-F238E27FC236}">
                <a16:creationId xmlns:a16="http://schemas.microsoft.com/office/drawing/2014/main" id="{C20F205C-9DB0-7599-3262-D6674C0B272E}"/>
              </a:ext>
            </a:extLst>
          </p:cNvPr>
          <p:cNvSpPr txBox="1">
            <a:spLocks/>
          </p:cNvSpPr>
          <p:nvPr/>
        </p:nvSpPr>
        <p:spPr>
          <a:xfrm>
            <a:off x="5176937" y="2282525"/>
            <a:ext cx="5100994" cy="603948"/>
          </a:xfrm>
          <a:prstGeom prst="rect">
            <a:avLst/>
          </a:prstGeom>
        </p:spPr>
        <p:txBody>
          <a:bodyPr vert="horz" wrap="square" lIns="0" tIns="0" rIns="0" bIns="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1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Dax Offc Pro" panose="020B0504030101020102" pitchFamily="34" charset="0"/>
              </a:rPr>
              <a:t>Low minimums to start investing</a:t>
            </a:r>
          </a:p>
        </p:txBody>
      </p:sp>
      <p:sp>
        <p:nvSpPr>
          <p:cNvPr id="46" name="Subtitle 2">
            <a:extLst>
              <a:ext uri="{FF2B5EF4-FFF2-40B4-BE49-F238E27FC236}">
                <a16:creationId xmlns:a16="http://schemas.microsoft.com/office/drawing/2014/main" id="{D38EC0CC-3DB8-1343-4B4A-3DE9AA4059CE}"/>
              </a:ext>
            </a:extLst>
          </p:cNvPr>
          <p:cNvSpPr txBox="1">
            <a:spLocks/>
          </p:cNvSpPr>
          <p:nvPr/>
        </p:nvSpPr>
        <p:spPr>
          <a:xfrm>
            <a:off x="5204539" y="3399768"/>
            <a:ext cx="5100994" cy="603948"/>
          </a:xfrm>
          <a:prstGeom prst="rect">
            <a:avLst/>
          </a:prstGeom>
        </p:spPr>
        <p:txBody>
          <a:bodyPr vert="horz" wrap="square" lIns="0" tIns="0" rIns="0" bIns="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1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Dax Offc Pro" panose="020B0504030101020102" pitchFamily="34" charset="0"/>
              </a:rPr>
              <a:t>Reduce your risk by spreading investments across more securities</a:t>
            </a:r>
            <a:endParaRPr kumimoji="0" lang="en-CA" sz="1800" b="0" i="0" u="none" strike="noStrike" kern="1200" cap="none" spc="0" normalizeH="0" baseline="0" noProof="0">
              <a:ln>
                <a:noFill/>
              </a:ln>
              <a:solidFill>
                <a:srgbClr val="000000"/>
              </a:solidFill>
              <a:effectLst/>
              <a:uLnTx/>
              <a:uFillTx/>
              <a:latin typeface="Dax Offc Pro" panose="020B0504030101020102" pitchFamily="34" charset="0"/>
            </a:endParaRPr>
          </a:p>
        </p:txBody>
      </p:sp>
      <p:sp>
        <p:nvSpPr>
          <p:cNvPr id="47" name="Subtitle 2">
            <a:extLst>
              <a:ext uri="{FF2B5EF4-FFF2-40B4-BE49-F238E27FC236}">
                <a16:creationId xmlns:a16="http://schemas.microsoft.com/office/drawing/2014/main" id="{B76E9632-1464-66B5-33C2-E30EBDA539FE}"/>
              </a:ext>
            </a:extLst>
          </p:cNvPr>
          <p:cNvSpPr txBox="1">
            <a:spLocks/>
          </p:cNvSpPr>
          <p:nvPr/>
        </p:nvSpPr>
        <p:spPr>
          <a:xfrm>
            <a:off x="5204539" y="4486359"/>
            <a:ext cx="4915573" cy="603948"/>
          </a:xfrm>
          <a:prstGeom prst="rect">
            <a:avLst/>
          </a:prstGeom>
        </p:spPr>
        <p:txBody>
          <a:bodyPr vert="horz" wrap="square" lIns="0" tIns="0" rIns="0" bIns="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1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Dax Offc Pro" panose="020B0504030101020102" pitchFamily="34" charset="0"/>
              </a:rPr>
              <a:t>Invest throughout the world across sectors and asset classes</a:t>
            </a:r>
          </a:p>
        </p:txBody>
      </p:sp>
      <p:sp>
        <p:nvSpPr>
          <p:cNvPr id="48" name="Subtitle 2">
            <a:extLst>
              <a:ext uri="{FF2B5EF4-FFF2-40B4-BE49-F238E27FC236}">
                <a16:creationId xmlns:a16="http://schemas.microsoft.com/office/drawing/2014/main" id="{702ED025-5996-20D8-04DD-D9D77870E181}"/>
              </a:ext>
            </a:extLst>
          </p:cNvPr>
          <p:cNvSpPr txBox="1">
            <a:spLocks/>
          </p:cNvSpPr>
          <p:nvPr/>
        </p:nvSpPr>
        <p:spPr>
          <a:xfrm>
            <a:off x="5176937" y="5522916"/>
            <a:ext cx="5100994" cy="603948"/>
          </a:xfrm>
          <a:prstGeom prst="rect">
            <a:avLst/>
          </a:prstGeom>
        </p:spPr>
        <p:txBody>
          <a:bodyPr vert="horz" wrap="square" lIns="0" tIns="0" rIns="0" bIns="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1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Dax Offc Pro" panose="020B0504030101020102" pitchFamily="34" charset="0"/>
              </a:rPr>
              <a:t>Conveniently access your money when you need it</a:t>
            </a:r>
            <a:endParaRPr kumimoji="0" lang="en-CA" sz="1800" b="0" i="0" u="none" strike="noStrike" kern="1200" cap="none" spc="0" normalizeH="0" baseline="0" noProof="0">
              <a:ln>
                <a:noFill/>
              </a:ln>
              <a:solidFill>
                <a:srgbClr val="000000"/>
              </a:solidFill>
              <a:effectLst/>
              <a:uLnTx/>
              <a:uFillTx/>
              <a:latin typeface="Dax Offc Pro" panose="020B0504030101020102" pitchFamily="34" charset="0"/>
            </a:endParaRPr>
          </a:p>
        </p:txBody>
      </p:sp>
    </p:spTree>
    <p:extLst>
      <p:ext uri="{BB962C8B-B14F-4D97-AF65-F5344CB8AC3E}">
        <p14:creationId xmlns:p14="http://schemas.microsoft.com/office/powerpoint/2010/main" val="419689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7E97DF2-E1BE-4DE0-B8C2-7FD0BCC18E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Object 6" hidden="1">
                        <a:extLst>
                          <a:ext uri="{FF2B5EF4-FFF2-40B4-BE49-F238E27FC236}">
                            <a16:creationId xmlns:a16="http://schemas.microsoft.com/office/drawing/2014/main" id="{07E97DF2-E1BE-4DE0-B8C2-7FD0BCC18E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85C21F-D23F-84D8-F05A-A066326936FF}"/>
              </a:ext>
            </a:extLst>
          </p:cNvPr>
          <p:cNvSpPr>
            <a:spLocks noGrp="1"/>
          </p:cNvSpPr>
          <p:nvPr>
            <p:ph type="title"/>
          </p:nvPr>
        </p:nvSpPr>
        <p:spPr/>
        <p:txBody>
          <a:bodyPr/>
          <a:lstStyle/>
          <a:p>
            <a:r>
              <a:rPr lang="en-US"/>
              <a:t>Mutual Fund Assets by Type </a:t>
            </a:r>
            <a:endParaRPr lang="en-CA"/>
          </a:p>
        </p:txBody>
      </p:sp>
      <p:sp>
        <p:nvSpPr>
          <p:cNvPr id="4" name="Slide Number Placeholder 3">
            <a:extLst>
              <a:ext uri="{FF2B5EF4-FFF2-40B4-BE49-F238E27FC236}">
                <a16:creationId xmlns:a16="http://schemas.microsoft.com/office/drawing/2014/main" id="{489B22BF-A76E-4DFA-A81C-A628EEB141A0}"/>
              </a:ext>
            </a:extLst>
          </p:cNvPr>
          <p:cNvSpPr>
            <a:spLocks noGrp="1"/>
          </p:cNvSpPr>
          <p:nvPr>
            <p:ph type="sldNum" sz="quarter" idx="12"/>
          </p:nvPr>
        </p:nvSpPr>
        <p:spPr/>
        <p:txBody>
          <a:bodyPr/>
          <a:lstStyle/>
          <a:p>
            <a:fld id="{86AB923B-19CD-554A-A7CB-5C782A182CEF}" type="slidenum">
              <a:rPr lang="en-US" smtClean="0">
                <a:solidFill>
                  <a:prstClr val="black"/>
                </a:solidFill>
              </a:rPr>
              <a:pPr/>
              <a:t>6</a:t>
            </a:fld>
            <a:endParaRPr lang="en-US">
              <a:solidFill>
                <a:prstClr val="black"/>
              </a:solidFill>
            </a:endParaRPr>
          </a:p>
        </p:txBody>
      </p:sp>
      <p:graphicFrame>
        <p:nvGraphicFramePr>
          <p:cNvPr id="9" name="Chart 8">
            <a:extLst>
              <a:ext uri="{FF2B5EF4-FFF2-40B4-BE49-F238E27FC236}">
                <a16:creationId xmlns:a16="http://schemas.microsoft.com/office/drawing/2014/main" id="{ED054937-EE8F-462F-9E2C-162D75BB64DD}"/>
              </a:ext>
            </a:extLst>
          </p:cNvPr>
          <p:cNvGraphicFramePr/>
          <p:nvPr>
            <p:extLst>
              <p:ext uri="{D42A27DB-BD31-4B8C-83A1-F6EECF244321}">
                <p14:modId xmlns:p14="http://schemas.microsoft.com/office/powerpoint/2010/main" val="4101046616"/>
              </p:ext>
            </p:extLst>
          </p:nvPr>
        </p:nvGraphicFramePr>
        <p:xfrm>
          <a:off x="838200" y="1320156"/>
          <a:ext cx="5369170" cy="453238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CE028F47-2B88-4807-ADD9-374EDDACD783}"/>
              </a:ext>
            </a:extLst>
          </p:cNvPr>
          <p:cNvSpPr txBox="1"/>
          <p:nvPr/>
        </p:nvSpPr>
        <p:spPr>
          <a:xfrm>
            <a:off x="6438900" y="1530737"/>
            <a:ext cx="4973824" cy="40318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CA" b="1"/>
              <a:t>Balanced: </a:t>
            </a:r>
            <a:r>
              <a:rPr lang="en-CA"/>
              <a:t>Invests money across asset classes, including a mix of low to medium-risk stocks and bonds.</a:t>
            </a:r>
          </a:p>
          <a:p>
            <a:pPr marL="285750" indent="-285750">
              <a:spcAft>
                <a:spcPts val="1200"/>
              </a:spcAft>
              <a:buFont typeface="Arial" panose="020B0604020202020204" pitchFamily="34" charset="0"/>
              <a:buChar char="•"/>
            </a:pPr>
            <a:r>
              <a:rPr lang="en-CA" b="1"/>
              <a:t>Bond:</a:t>
            </a:r>
            <a:r>
              <a:rPr lang="en-CA"/>
              <a:t> Invests primarily in a portfolio of fixed-income securities.</a:t>
            </a:r>
            <a:endParaRPr lang="en-CA" b="1"/>
          </a:p>
          <a:p>
            <a:pPr marL="285750" indent="-285750">
              <a:spcAft>
                <a:spcPts val="1200"/>
              </a:spcAft>
              <a:buFont typeface="Arial" panose="020B0604020202020204" pitchFamily="34" charset="0"/>
              <a:buChar char="•"/>
            </a:pPr>
            <a:r>
              <a:rPr lang="en-CA" b="1"/>
              <a:t>Equity:</a:t>
            </a:r>
            <a:r>
              <a:rPr lang="en-CA"/>
              <a:t> Invests primarily in a portfolio of stocks. </a:t>
            </a:r>
            <a:endParaRPr lang="en-CA" b="1"/>
          </a:p>
          <a:p>
            <a:pPr marL="285750" indent="-285750">
              <a:spcAft>
                <a:spcPts val="1200"/>
              </a:spcAft>
              <a:buFont typeface="Arial" panose="020B0604020202020204" pitchFamily="34" charset="0"/>
              <a:buChar char="•"/>
            </a:pPr>
            <a:r>
              <a:rPr lang="en-CA" b="1"/>
              <a:t>Money Market:</a:t>
            </a:r>
            <a:r>
              <a:rPr lang="en-CA"/>
              <a:t> Invests in high-quality, short-term debt instruments, cash, and cash equivalents.</a:t>
            </a:r>
            <a:endParaRPr lang="en-CA" b="1"/>
          </a:p>
          <a:p>
            <a:pPr marL="285750" indent="-285750">
              <a:spcAft>
                <a:spcPts val="1200"/>
              </a:spcAft>
              <a:buFont typeface="Arial" panose="020B0604020202020204" pitchFamily="34" charset="0"/>
              <a:buChar char="•"/>
            </a:pPr>
            <a:r>
              <a:rPr lang="en-CA" b="1"/>
              <a:t>Specialty: </a:t>
            </a:r>
            <a:r>
              <a:rPr lang="en-CA"/>
              <a:t>Invests primarily in a single industry, sector, or region of the world.</a:t>
            </a:r>
            <a:endParaRPr lang="en-CA" b="1"/>
          </a:p>
        </p:txBody>
      </p:sp>
      <p:sp>
        <p:nvSpPr>
          <p:cNvPr id="46" name="TextBox 45">
            <a:extLst>
              <a:ext uri="{FF2B5EF4-FFF2-40B4-BE49-F238E27FC236}">
                <a16:creationId xmlns:a16="http://schemas.microsoft.com/office/drawing/2014/main" id="{01DC9A06-699C-4A6D-A5EB-263EC317EDBA}"/>
              </a:ext>
            </a:extLst>
          </p:cNvPr>
          <p:cNvSpPr txBox="1"/>
          <p:nvPr/>
        </p:nvSpPr>
        <p:spPr>
          <a:xfrm>
            <a:off x="838200" y="5852542"/>
            <a:ext cx="2590799" cy="216024"/>
          </a:xfrm>
          <a:prstGeom prst="rect">
            <a:avLst/>
          </a:prstGeom>
          <a:noFill/>
        </p:spPr>
        <p:txBody>
          <a:bodyPr wrap="square" lIns="0" tIns="0" rIns="0" bIns="0" rtlCol="0">
            <a:noAutofit/>
          </a:bodyPr>
          <a:lstStyle/>
          <a:p>
            <a:pPr>
              <a:spcBef>
                <a:spcPts val="1000"/>
              </a:spcBef>
            </a:pPr>
            <a:r>
              <a:rPr lang="en-CA" sz="1000">
                <a:cs typeface="Arial"/>
              </a:rPr>
              <a:t>Source: 2022 IFIC Investment Funds Report</a:t>
            </a:r>
          </a:p>
        </p:txBody>
      </p:sp>
    </p:spTree>
    <p:extLst>
      <p:ext uri="{BB962C8B-B14F-4D97-AF65-F5344CB8AC3E}">
        <p14:creationId xmlns:p14="http://schemas.microsoft.com/office/powerpoint/2010/main" val="249180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7962-96BE-788C-05AE-38656B53DDFE}"/>
              </a:ext>
            </a:extLst>
          </p:cNvPr>
          <p:cNvSpPr>
            <a:spLocks noGrp="1"/>
          </p:cNvSpPr>
          <p:nvPr>
            <p:ph type="title"/>
          </p:nvPr>
        </p:nvSpPr>
        <p:spPr/>
        <p:txBody>
          <a:bodyPr/>
          <a:lstStyle/>
          <a:p>
            <a:r>
              <a:rPr lang="en-CA"/>
              <a:t>The Risk Reward Trade-off</a:t>
            </a:r>
          </a:p>
        </p:txBody>
      </p:sp>
      <p:sp>
        <p:nvSpPr>
          <p:cNvPr id="3" name="Slide Number Placeholder 2">
            <a:extLst>
              <a:ext uri="{FF2B5EF4-FFF2-40B4-BE49-F238E27FC236}">
                <a16:creationId xmlns:a16="http://schemas.microsoft.com/office/drawing/2014/main" id="{A3689449-CEF7-2B2A-7C7A-F0B663746335}"/>
              </a:ext>
            </a:extLst>
          </p:cNvPr>
          <p:cNvSpPr>
            <a:spLocks noGrp="1"/>
          </p:cNvSpPr>
          <p:nvPr>
            <p:ph type="sldNum" sz="quarter" idx="12"/>
          </p:nvPr>
        </p:nvSpPr>
        <p:spPr/>
        <p:txBody>
          <a:bodyPr/>
          <a:lstStyle/>
          <a:p>
            <a:pPr>
              <a:defRPr/>
            </a:pPr>
            <a:fld id="{A8C2AA5B-A104-014F-B9FD-226CAFC3787C}" type="slidenum">
              <a:rPr lang="en-US" smtClean="0"/>
              <a:pPr>
                <a:defRPr/>
              </a:pPr>
              <a:t>7</a:t>
            </a:fld>
            <a:endParaRPr lang="en-US"/>
          </a:p>
        </p:txBody>
      </p:sp>
      <p:pic>
        <p:nvPicPr>
          <p:cNvPr id="7" name="Picture 6" descr="A diagram of a graph&#10;&#10;AI-generated content may be incorrect.">
            <a:extLst>
              <a:ext uri="{FF2B5EF4-FFF2-40B4-BE49-F238E27FC236}">
                <a16:creationId xmlns:a16="http://schemas.microsoft.com/office/drawing/2014/main" id="{8913BFE2-773F-92A6-E273-2DD26DEDF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41" y="1999638"/>
            <a:ext cx="10988918" cy="4250318"/>
          </a:xfrm>
          <a:prstGeom prst="rect">
            <a:avLst/>
          </a:prstGeom>
        </p:spPr>
      </p:pic>
      <p:sp>
        <p:nvSpPr>
          <p:cNvPr id="9" name="TextBox 8">
            <a:extLst>
              <a:ext uri="{FF2B5EF4-FFF2-40B4-BE49-F238E27FC236}">
                <a16:creationId xmlns:a16="http://schemas.microsoft.com/office/drawing/2014/main" id="{33300AF4-036B-084F-8FCB-7A5444B52FC8}"/>
              </a:ext>
            </a:extLst>
          </p:cNvPr>
          <p:cNvSpPr txBox="1"/>
          <p:nvPr/>
        </p:nvSpPr>
        <p:spPr bwMode="auto">
          <a:xfrm>
            <a:off x="720970" y="750996"/>
            <a:ext cx="11093447" cy="923330"/>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a:t>Investing decisions involve a </a:t>
            </a:r>
            <a:r>
              <a:rPr lang="en-US" b="1"/>
              <a:t>trade off between risk and return. </a:t>
            </a:r>
            <a:r>
              <a:rPr lang="en-US"/>
              <a:t>Investments that have the highest return potential fluctuate more with the market in the short term and a have greater possibility of gaining value over the long term. The opposite is true for lower risk funds.</a:t>
            </a:r>
          </a:p>
        </p:txBody>
      </p:sp>
      <p:sp>
        <p:nvSpPr>
          <p:cNvPr id="8" name="TextBox 7">
            <a:extLst>
              <a:ext uri="{FF2B5EF4-FFF2-40B4-BE49-F238E27FC236}">
                <a16:creationId xmlns:a16="http://schemas.microsoft.com/office/drawing/2014/main" id="{671AA769-D73F-6F3A-1AAB-231452DFBCA4}"/>
              </a:ext>
            </a:extLst>
          </p:cNvPr>
          <p:cNvSpPr txBox="1"/>
          <p:nvPr/>
        </p:nvSpPr>
        <p:spPr>
          <a:xfrm>
            <a:off x="1362578" y="4598509"/>
            <a:ext cx="2559718" cy="1138773"/>
          </a:xfrm>
          <a:prstGeom prst="rect">
            <a:avLst/>
          </a:prstGeom>
          <a:solidFill>
            <a:srgbClr val="F9B463"/>
          </a:solidFill>
        </p:spPr>
        <p:txBody>
          <a:bodyPr wrap="square">
            <a:spAutoFit/>
          </a:bodyPr>
          <a:lstStyle/>
          <a:p>
            <a:r>
              <a:rPr lang="en-CA" b="1"/>
              <a:t>Fixed Income Funds (Bonds)</a:t>
            </a:r>
            <a:br>
              <a:rPr lang="en-CA"/>
            </a:br>
            <a:r>
              <a:rPr lang="en-CA" sz="1600"/>
              <a:t>Lower Risk | Low to moderate growth potential</a:t>
            </a:r>
            <a:endParaRPr lang="en-CA"/>
          </a:p>
        </p:txBody>
      </p:sp>
      <p:sp>
        <p:nvSpPr>
          <p:cNvPr id="10" name="TextBox 9">
            <a:extLst>
              <a:ext uri="{FF2B5EF4-FFF2-40B4-BE49-F238E27FC236}">
                <a16:creationId xmlns:a16="http://schemas.microsoft.com/office/drawing/2014/main" id="{AE204901-133C-4CC2-63E1-884D7A9CC834}"/>
              </a:ext>
            </a:extLst>
          </p:cNvPr>
          <p:cNvSpPr txBox="1"/>
          <p:nvPr/>
        </p:nvSpPr>
        <p:spPr>
          <a:xfrm>
            <a:off x="4524453" y="4598509"/>
            <a:ext cx="3365833" cy="1107996"/>
          </a:xfrm>
          <a:prstGeom prst="rect">
            <a:avLst/>
          </a:prstGeom>
          <a:solidFill>
            <a:srgbClr val="F58B66"/>
          </a:solidFill>
        </p:spPr>
        <p:txBody>
          <a:bodyPr wrap="square">
            <a:spAutoFit/>
          </a:bodyPr>
          <a:lstStyle/>
          <a:p>
            <a:r>
              <a:rPr lang="en-US" b="1"/>
              <a:t>Balanced Funds</a:t>
            </a:r>
            <a:br>
              <a:rPr lang="en-US" b="1"/>
            </a:br>
            <a:r>
              <a:rPr lang="en-US" sz="1600" b="1"/>
              <a:t>(Combination of bonds and stocks)</a:t>
            </a:r>
            <a:br>
              <a:rPr lang="en-US" b="1"/>
            </a:br>
            <a:r>
              <a:rPr lang="en-US" sz="1600"/>
              <a:t>Medium Risk | Moderate growth potential</a:t>
            </a:r>
            <a:endParaRPr lang="en-CA"/>
          </a:p>
        </p:txBody>
      </p:sp>
    </p:spTree>
    <p:extLst>
      <p:ext uri="{BB962C8B-B14F-4D97-AF65-F5344CB8AC3E}">
        <p14:creationId xmlns:p14="http://schemas.microsoft.com/office/powerpoint/2010/main" val="241639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7962-96BE-788C-05AE-38656B53DDFE}"/>
              </a:ext>
            </a:extLst>
          </p:cNvPr>
          <p:cNvSpPr>
            <a:spLocks noGrp="1"/>
          </p:cNvSpPr>
          <p:nvPr>
            <p:ph type="title"/>
          </p:nvPr>
        </p:nvSpPr>
        <p:spPr/>
        <p:txBody>
          <a:bodyPr/>
          <a:lstStyle/>
          <a:p>
            <a:r>
              <a:rPr lang="en-US"/>
              <a:t>Things to ask yourself before investing</a:t>
            </a:r>
          </a:p>
        </p:txBody>
      </p:sp>
      <p:sp>
        <p:nvSpPr>
          <p:cNvPr id="3" name="Slide Number Placeholder 2">
            <a:extLst>
              <a:ext uri="{FF2B5EF4-FFF2-40B4-BE49-F238E27FC236}">
                <a16:creationId xmlns:a16="http://schemas.microsoft.com/office/drawing/2014/main" id="{A3689449-CEF7-2B2A-7C7A-F0B663746335}"/>
              </a:ext>
            </a:extLst>
          </p:cNvPr>
          <p:cNvSpPr>
            <a:spLocks noGrp="1"/>
          </p:cNvSpPr>
          <p:nvPr>
            <p:ph type="sldNum" sz="quarter" idx="12"/>
          </p:nvPr>
        </p:nvSpPr>
        <p:spPr/>
        <p:txBody>
          <a:bodyPr/>
          <a:lstStyle/>
          <a:p>
            <a:pPr>
              <a:defRPr/>
            </a:pPr>
            <a:fld id="{A8C2AA5B-A104-014F-B9FD-226CAFC3787C}" type="slidenum">
              <a:rPr lang="en-US" smtClean="0"/>
              <a:pPr>
                <a:defRPr/>
              </a:pPr>
              <a:t>8</a:t>
            </a:fld>
            <a:endParaRPr lang="en-US"/>
          </a:p>
        </p:txBody>
      </p:sp>
      <p:sp>
        <p:nvSpPr>
          <p:cNvPr id="11" name="TextBox 10">
            <a:extLst>
              <a:ext uri="{FF2B5EF4-FFF2-40B4-BE49-F238E27FC236}">
                <a16:creationId xmlns:a16="http://schemas.microsoft.com/office/drawing/2014/main" id="{32CA4163-7BC9-8B07-E54D-015F920F07FD}"/>
              </a:ext>
            </a:extLst>
          </p:cNvPr>
          <p:cNvSpPr txBox="1"/>
          <p:nvPr/>
        </p:nvSpPr>
        <p:spPr bwMode="auto">
          <a:xfrm>
            <a:off x="5200198" y="1286158"/>
            <a:ext cx="6623502" cy="2400657"/>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pPr marL="285750" indent="-285750">
              <a:spcAft>
                <a:spcPts val="1200"/>
              </a:spcAft>
              <a:buFont typeface="Arial" panose="020B0604020202020204" pitchFamily="34" charset="0"/>
              <a:buChar char="•"/>
            </a:pPr>
            <a:r>
              <a:rPr lang="en-US" sz="2000"/>
              <a:t>How long is your investment time horizon?</a:t>
            </a:r>
          </a:p>
          <a:p>
            <a:pPr marL="285750" indent="-285750">
              <a:spcAft>
                <a:spcPts val="1200"/>
              </a:spcAft>
              <a:buFont typeface="Arial" panose="020B0604020202020204" pitchFamily="34" charset="0"/>
              <a:buChar char="•"/>
            </a:pPr>
            <a:r>
              <a:rPr lang="en-US" sz="2000"/>
              <a:t>How long will you be invested before you need to begin withdrawing your money? </a:t>
            </a:r>
          </a:p>
          <a:p>
            <a:pPr marL="285750" indent="-285750">
              <a:spcAft>
                <a:spcPts val="1200"/>
              </a:spcAft>
              <a:buFont typeface="Arial" panose="020B0604020202020204" pitchFamily="34" charset="0"/>
              <a:buChar char="•"/>
            </a:pPr>
            <a:r>
              <a:rPr lang="en-US" sz="2000"/>
              <a:t>What’s your risk/return comfort level? </a:t>
            </a:r>
          </a:p>
          <a:p>
            <a:pPr marL="285750" indent="-285750">
              <a:spcAft>
                <a:spcPts val="1200"/>
              </a:spcAft>
              <a:buFont typeface="Arial" panose="020B0604020202020204" pitchFamily="34" charset="0"/>
              <a:buChar char="•"/>
            </a:pPr>
            <a:r>
              <a:rPr lang="en-US" sz="2000"/>
              <a:t>How comfortable are you with potential fluctuations in the portfolio?</a:t>
            </a:r>
            <a:endParaRPr lang="en-CA" sz="2000" b="1"/>
          </a:p>
        </p:txBody>
      </p:sp>
      <p:pic>
        <p:nvPicPr>
          <p:cNvPr id="14" name="Picture 13" descr="A picture containing sofa, indoor, seat, window&#10;&#10;Description automatically generated">
            <a:extLst>
              <a:ext uri="{FF2B5EF4-FFF2-40B4-BE49-F238E27FC236}">
                <a16:creationId xmlns:a16="http://schemas.microsoft.com/office/drawing/2014/main" id="{F5D514E8-4F9E-AEE4-91C6-EDEC3941D1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7063" y="1173594"/>
            <a:ext cx="3866140" cy="4644116"/>
          </a:xfrm>
          <a:prstGeom prst="rect">
            <a:avLst/>
          </a:prstGeom>
        </p:spPr>
      </p:pic>
      <p:grpSp>
        <p:nvGrpSpPr>
          <p:cNvPr id="13" name="Group 12">
            <a:extLst>
              <a:ext uri="{FF2B5EF4-FFF2-40B4-BE49-F238E27FC236}">
                <a16:creationId xmlns:a16="http://schemas.microsoft.com/office/drawing/2014/main" id="{44139124-EEF9-C8F4-E6DA-F3D2A2B5AB99}"/>
              </a:ext>
            </a:extLst>
          </p:cNvPr>
          <p:cNvGrpSpPr/>
          <p:nvPr/>
        </p:nvGrpSpPr>
        <p:grpSpPr>
          <a:xfrm>
            <a:off x="3416505" y="4025900"/>
            <a:ext cx="5581729" cy="2209800"/>
            <a:chOff x="831771" y="4000500"/>
            <a:chExt cx="5581729" cy="2209800"/>
          </a:xfrm>
        </p:grpSpPr>
        <p:pic>
          <p:nvPicPr>
            <p:cNvPr id="10" name="Picture 9" descr="No image&#10;&#10;Description automatically generated with medium confidence">
              <a:extLst>
                <a:ext uri="{FF2B5EF4-FFF2-40B4-BE49-F238E27FC236}">
                  <a16:creationId xmlns:a16="http://schemas.microsoft.com/office/drawing/2014/main" id="{BA3AE376-5793-2D6F-3059-FE733F8566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ltGray">
            <a:xfrm>
              <a:off x="831771" y="4000500"/>
              <a:ext cx="5581729" cy="2209800"/>
            </a:xfrm>
            <a:prstGeom prst="rect">
              <a:avLst/>
            </a:prstGeom>
          </p:spPr>
        </p:pic>
        <p:sp>
          <p:nvSpPr>
            <p:cNvPr id="12" name="Michael Anderson,…">
              <a:extLst>
                <a:ext uri="{FF2B5EF4-FFF2-40B4-BE49-F238E27FC236}">
                  <a16:creationId xmlns:a16="http://schemas.microsoft.com/office/drawing/2014/main" id="{0B30608A-10A2-58F8-CD47-B03042851DEE}"/>
                </a:ext>
              </a:extLst>
            </p:cNvPr>
            <p:cNvSpPr txBox="1"/>
            <p:nvPr/>
          </p:nvSpPr>
          <p:spPr bwMode="white">
            <a:xfrm>
              <a:off x="1159124" y="4393089"/>
              <a:ext cx="4936876" cy="142462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a:lnSpc>
                  <a:spcPct val="110000"/>
                </a:lnSpc>
                <a:defRPr sz="1800" spc="-18"/>
              </a:pPr>
              <a:r>
                <a:rPr lang="en-US" sz="2000">
                  <a:solidFill>
                    <a:schemeClr val="bg1"/>
                  </a:solidFill>
                </a:rPr>
                <a:t>A financial professional can help guide clients to the most appropriate Investor Profile so the right product solutions can be recommended to meet their long-term goals. </a:t>
              </a:r>
            </a:p>
          </p:txBody>
        </p:sp>
      </p:grpSp>
    </p:spTree>
    <p:extLst>
      <p:ext uri="{BB962C8B-B14F-4D97-AF65-F5344CB8AC3E}">
        <p14:creationId xmlns:p14="http://schemas.microsoft.com/office/powerpoint/2010/main" val="33739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41F8-4DB4-787F-38F0-71E1312E05BF}"/>
              </a:ext>
            </a:extLst>
          </p:cNvPr>
          <p:cNvSpPr>
            <a:spLocks noGrp="1"/>
          </p:cNvSpPr>
          <p:nvPr>
            <p:ph type="title"/>
          </p:nvPr>
        </p:nvSpPr>
        <p:spPr>
          <a:xfrm>
            <a:off x="720970" y="211749"/>
            <a:ext cx="10515600" cy="524852"/>
          </a:xfrm>
        </p:spPr>
        <p:txBody>
          <a:bodyPr/>
          <a:lstStyle/>
          <a:p>
            <a:r>
              <a:rPr lang="en-CA"/>
              <a:t>Useful information about investing in Mutual Funds</a:t>
            </a:r>
          </a:p>
        </p:txBody>
      </p:sp>
      <p:sp>
        <p:nvSpPr>
          <p:cNvPr id="3" name="Slide Number Placeholder 2">
            <a:extLst>
              <a:ext uri="{FF2B5EF4-FFF2-40B4-BE49-F238E27FC236}">
                <a16:creationId xmlns:a16="http://schemas.microsoft.com/office/drawing/2014/main" id="{A0B25CA0-CA4E-B986-AF21-8FF52FA5CBC7}"/>
              </a:ext>
            </a:extLst>
          </p:cNvPr>
          <p:cNvSpPr>
            <a:spLocks noGrp="1"/>
          </p:cNvSpPr>
          <p:nvPr>
            <p:ph type="sldNum" sz="quarter" idx="12"/>
          </p:nvPr>
        </p:nvSpPr>
        <p:spPr/>
        <p:txBody>
          <a:bodyPr/>
          <a:lstStyle/>
          <a:p>
            <a:pPr>
              <a:defRPr/>
            </a:pPr>
            <a:fld id="{A8C2AA5B-A104-014F-B9FD-226CAFC3787C}" type="slidenum">
              <a:rPr lang="en-US" smtClean="0"/>
              <a:pPr>
                <a:defRPr/>
              </a:pPr>
              <a:t>9</a:t>
            </a:fld>
            <a:endParaRPr lang="en-US"/>
          </a:p>
        </p:txBody>
      </p:sp>
      <p:pic>
        <p:nvPicPr>
          <p:cNvPr id="7" name="Picture 6">
            <a:extLst>
              <a:ext uri="{FF2B5EF4-FFF2-40B4-BE49-F238E27FC236}">
                <a16:creationId xmlns:a16="http://schemas.microsoft.com/office/drawing/2014/main" id="{E859EDAE-F015-F479-5F30-923E6A994F62}"/>
              </a:ext>
            </a:extLst>
          </p:cNvPr>
          <p:cNvPicPr>
            <a:picLocks noChangeAspect="1"/>
          </p:cNvPicPr>
          <p:nvPr/>
        </p:nvPicPr>
        <p:blipFill>
          <a:blip r:embed="rId2"/>
          <a:stretch>
            <a:fillRect/>
          </a:stretch>
        </p:blipFill>
        <p:spPr>
          <a:xfrm>
            <a:off x="667962" y="1928660"/>
            <a:ext cx="10974824" cy="4380510"/>
          </a:xfrm>
          <a:prstGeom prst="rect">
            <a:avLst/>
          </a:prstGeom>
        </p:spPr>
      </p:pic>
      <p:sp>
        <p:nvSpPr>
          <p:cNvPr id="9" name="TextBox 8">
            <a:extLst>
              <a:ext uri="{FF2B5EF4-FFF2-40B4-BE49-F238E27FC236}">
                <a16:creationId xmlns:a16="http://schemas.microsoft.com/office/drawing/2014/main" id="{2EE3EFA7-077C-800F-ABE6-453A56864EB9}"/>
              </a:ext>
            </a:extLst>
          </p:cNvPr>
          <p:cNvSpPr txBox="1"/>
          <p:nvPr/>
        </p:nvSpPr>
        <p:spPr bwMode="auto">
          <a:xfrm>
            <a:off x="720970" y="1095228"/>
            <a:ext cx="8956430" cy="707886"/>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sz="2000">
                <a:solidFill>
                  <a:schemeClr val="accent2"/>
                </a:solidFill>
              </a:rPr>
              <a:t>Financial planning is all about using the right tools to maximize your money. </a:t>
            </a:r>
            <a:br>
              <a:rPr lang="en-US" sz="2000">
                <a:solidFill>
                  <a:schemeClr val="accent2"/>
                </a:solidFill>
              </a:rPr>
            </a:br>
            <a:r>
              <a:rPr lang="en-US" sz="2000">
                <a:solidFill>
                  <a:schemeClr val="accent2"/>
                </a:solidFill>
              </a:rPr>
              <a:t>Here are some popular investment terms</a:t>
            </a:r>
            <a:endParaRPr lang="en-CA" sz="2000">
              <a:solidFill>
                <a:schemeClr val="accent2"/>
              </a:solidFill>
            </a:endParaRPr>
          </a:p>
        </p:txBody>
      </p:sp>
    </p:spTree>
    <p:extLst>
      <p:ext uri="{BB962C8B-B14F-4D97-AF65-F5344CB8AC3E}">
        <p14:creationId xmlns:p14="http://schemas.microsoft.com/office/powerpoint/2010/main" val="3686334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source Library">
  <a:themeElements>
    <a:clrScheme name="BMO Blues">
      <a:dk1>
        <a:sysClr val="windowText" lastClr="000000"/>
      </a:dk1>
      <a:lt1>
        <a:sysClr val="window" lastClr="FFFFFF"/>
      </a:lt1>
      <a:dk2>
        <a:srgbClr val="44546A"/>
      </a:dk2>
      <a:lt2>
        <a:srgbClr val="E7E6E6"/>
      </a:lt2>
      <a:accent1>
        <a:srgbClr val="004068"/>
      </a:accent1>
      <a:accent2>
        <a:srgbClr val="0079C1"/>
      </a:accent2>
      <a:accent3>
        <a:srgbClr val="3C93CD"/>
      </a:accent3>
      <a:accent4>
        <a:srgbClr val="6DAEDA"/>
      </a:accent4>
      <a:accent5>
        <a:srgbClr val="5B9BD5"/>
      </a:accent5>
      <a:accent6>
        <a:srgbClr val="9FC9E6"/>
      </a:accent6>
      <a:hlink>
        <a:srgbClr val="4E4E4E"/>
      </a:hlink>
      <a:folHlink>
        <a:srgbClr val="707070"/>
      </a:folHlink>
    </a:clrScheme>
    <a:fontScheme name="dax Offc Pro">
      <a:majorFont>
        <a:latin typeface="Dax Offc Pro"/>
        <a:ea typeface=""/>
        <a:cs typeface=""/>
      </a:majorFont>
      <a:minorFont>
        <a:latin typeface="Dax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O GAM Event Deck Template 16 x 9.pptx" id="{1709D281-9476-47C3-A2C1-B6313BB60FD3}" vid="{73D1A42A-63FC-4CF4-90CC-BAA512C5E190}"/>
    </a:ext>
  </a:extLst>
</a:theme>
</file>

<file path=ppt/theme/theme2.xml><?xml version="1.0" encoding="utf-8"?>
<a:theme xmlns:a="http://schemas.openxmlformats.org/drawingml/2006/main" name="Custom Design">
  <a:themeElements>
    <a:clrScheme name="BMO PALETTE COLOURS">
      <a:dk1>
        <a:sysClr val="windowText" lastClr="000000"/>
      </a:dk1>
      <a:lt1>
        <a:sysClr val="window" lastClr="FFFFFF"/>
      </a:lt1>
      <a:dk2>
        <a:srgbClr val="44546A"/>
      </a:dk2>
      <a:lt2>
        <a:srgbClr val="E7E6E6"/>
      </a:lt2>
      <a:accent1>
        <a:srgbClr val="004068"/>
      </a:accent1>
      <a:accent2>
        <a:srgbClr val="0079C1"/>
      </a:accent2>
      <a:accent3>
        <a:srgbClr val="3C93CD"/>
      </a:accent3>
      <a:accent4>
        <a:srgbClr val="6DAEDA"/>
      </a:accent4>
      <a:accent5>
        <a:srgbClr val="5B9BD5"/>
      </a:accent5>
      <a:accent6>
        <a:srgbClr val="9FC9E6"/>
      </a:accent6>
      <a:hlink>
        <a:srgbClr val="4E4E4E"/>
      </a:hlink>
      <a:folHlink>
        <a:srgbClr val="707070"/>
      </a:folHlink>
    </a:clrScheme>
    <a:fontScheme name="dax Offc Pro">
      <a:majorFont>
        <a:latin typeface="Dax Offc Pro"/>
        <a:ea typeface=""/>
        <a:cs typeface=""/>
      </a:majorFont>
      <a:minorFont>
        <a:latin typeface="Dax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O Corporate PPT Template March 2023" id="{32D649C9-92E6-4FE5-8D13-B04D52B148F3}" vid="{539EDB7F-FE22-443B-93E9-56868AD406D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O Corporate PPT Template March 2023" id="{32D649C9-92E6-4FE5-8D13-B04D52B148F3}" vid="{D6498FFE-2034-43C8-A9CB-36B16C5878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ct:contentTypeSchema xmlns:ct="http://schemas.microsoft.com/office/2006/metadata/contentType" xmlns:ma="http://schemas.microsoft.com/office/2006/metadata/properties/metaAttributes" ct:_="" ma:_="" ma:contentTypeName="Document" ma:contentTypeID="0x010100240434E472421447873F4346E52F3182" ma:contentTypeVersion="15" ma:contentTypeDescription="Create a new document." ma:contentTypeScope="" ma:versionID="f33319b21f2c901319b870ef649ca867">
  <xsd:schema xmlns:xsd="http://www.w3.org/2001/XMLSchema" xmlns:xs="http://www.w3.org/2001/XMLSchema" xmlns:p="http://schemas.microsoft.com/office/2006/metadata/properties" xmlns:ns2="245e6c2c-4dcf-4335-8393-39a7cec9da50" xmlns:ns3="e63f3302-808b-4a0a-b6b6-cc2d63444bba" targetNamespace="http://schemas.microsoft.com/office/2006/metadata/properties" ma:root="true" ma:fieldsID="2af48bb2ffcbe18e1a243d19866c2107" ns2:_="" ns3:_="">
    <xsd:import namespace="245e6c2c-4dcf-4335-8393-39a7cec9da50"/>
    <xsd:import namespace="e63f3302-808b-4a0a-b6b6-cc2d63444b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5e6c2c-4dcf-4335-8393-39a7cec9da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06512b2-88d7-49f9-9198-742f4564913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3f3302-808b-4a0a-b6b6-cc2d63444bb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2968a25-1674-4930-b4e4-1ca7eb5b68b1}" ma:internalName="TaxCatchAll" ma:showField="CatchAllData" ma:web="e63f3302-808b-4a0a-b6b6-cc2d63444bb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p:properties xmlns:p="http://schemas.microsoft.com/office/2006/metadata/properties" xmlns:xsi="http://www.w3.org/2001/XMLSchema-instance" xmlns:pc="http://schemas.microsoft.com/office/infopath/2007/PartnerControls">
  <documentManagement>
    <TaxCatchAll xmlns="e63f3302-808b-4a0a-b6b6-cc2d63444bba" xsi:nil="true"/>
    <lcf76f155ced4ddcb4097134ff3c332f xmlns="245e6c2c-4dcf-4335-8393-39a7cec9da50">
      <Terms xmlns="http://schemas.microsoft.com/office/infopath/2007/PartnerControls"/>
    </lcf76f155ced4ddcb4097134ff3c332f>
  </documentManagement>
</p:properties>
</file>

<file path=customXml/item2.xml><?xml version="1.0" encoding="utf-8"?>
<VariableList UniqueId="37f252cc-7c69-4b93-80e8-f48c0c9c86c8" Name="System" ContentType="XML" MajorVersion="0" MinorVersion="1" isLocalCopy="False" IsBaseObject="False" DataSourceId="47eb0a84-19a9-45aa-8882-55491cb1b9bd" DataSourceMajorVersion="0" DataSourceMinorVersion="1"/>
</file>

<file path=customXml/item3.xml><?xml version="1.0" encoding="utf-8"?>
<VariableListDefinition name="AD_HOC" displayName="AD_HOC" id="fa289bb8-07ac-4e9a-b43f-745df1ffced0" isdomainofvalue="False" dataSourceId="4050712a-1303-49c6-85a1-f4c34c39ce4c"/>
</file>

<file path=customXml/item4.xml><?xml version="1.0" encoding="utf-8"?>
<VariableList UniqueId="0ec31c26-4570-4f4a-b2f2-509f5e5b808e" Name="Computed" ContentType="XML" MajorVersion="0" MinorVersion="1" isLocalCopy="False" IsBaseObject="False" DataSourceId="38ec3714-34bf-46ad-b514-d887136277e2" DataSourceMajorVersion="0" DataSourceMinorVersion="1"/>
</file>

<file path=customXml/item5.xml><?xml version="1.0" encoding="utf-8"?>
<VariableListDefinition name="Computed" displayName="Computed" id="0ec31c26-4570-4f4a-b2f2-509f5e5b808e" isdomainofvalue="False" dataSourceId="38ec3714-34bf-46ad-b514-d887136277e2"/>
</file>

<file path=customXml/item6.xml><?xml version="1.0" encoding="utf-8"?>
<TemplateEditing>
  <RootElementId>61ff5148-a5dc-4b75-86f2-731a5dff638a</RootElementId>
  <TenantOrigin>bmo</TenantOrigin>
</TemplateEditing>
</file>

<file path=customXml/item7.xml><?xml version="1.0" encoding="utf-8"?>
<VariableListDefinition name="System" displayName="System" id="37f252cc-7c69-4b93-80e8-f48c0c9c86c8" isdomainofvalue="False" dataSourceId="47eb0a84-19a9-45aa-8882-55491cb1b9bd"/>
</file>

<file path=customXml/item8.xml><?xml version="1.0" encoding="utf-8"?>
<VariableList UniqueId="fa289bb8-07ac-4e9a-b43f-745df1ffced0" Name="AD_HOC" ContentType="XML" MajorVersion="0" MinorVersion="1" isLocalCopy="False" IsBaseObject="False" DataSourceId="4050712a-1303-49c6-85a1-f4c34c39ce4c" DataSourceMajorVersion="0" DataSourceMinorVersion="1"/>
</file>

<file path=customXml/item9.xml><?xml version="1.0" encoding="utf-8"?>
<Presentation UniqueId="61ff5148-a5dc-4b75-86f2-731a5dff638a" MajorVersion="0" MinorVersion="1" CID=""/>
</file>

<file path=customXml/itemProps1.xml><?xml version="1.0" encoding="utf-8"?>
<ds:datastoreItem xmlns:ds="http://schemas.openxmlformats.org/officeDocument/2006/customXml" ds:itemID="{27BD74B1-4242-4E29-9760-FAAEB5E3EA74}">
  <ds:schemaRefs/>
</ds:datastoreItem>
</file>

<file path=customXml/itemProps10.xml><?xml version="1.0" encoding="utf-8"?>
<ds:datastoreItem xmlns:ds="http://schemas.openxmlformats.org/officeDocument/2006/customXml" ds:itemID="{1837A30E-BB2E-452C-B829-C0C027CC06A6}"/>
</file>

<file path=customXml/itemProps11.xml><?xml version="1.0" encoding="utf-8"?>
<ds:datastoreItem xmlns:ds="http://schemas.openxmlformats.org/officeDocument/2006/customXml" ds:itemID="{862325D1-9C94-4AFD-86F7-3E0BE81A66C3}"/>
</file>

<file path=customXml/itemProps12.xml><?xml version="1.0" encoding="utf-8"?>
<ds:datastoreItem xmlns:ds="http://schemas.openxmlformats.org/officeDocument/2006/customXml" ds:itemID="{3FD6C81E-333C-49AC-ADE3-9DEFC24F6550}"/>
</file>

<file path=customXml/itemProps2.xml><?xml version="1.0" encoding="utf-8"?>
<ds:datastoreItem xmlns:ds="http://schemas.openxmlformats.org/officeDocument/2006/customXml" ds:itemID="{66A2D0E7-90C1-48A3-B92F-B5BE4576A80F}">
  <ds:schemaRefs/>
</ds:datastoreItem>
</file>

<file path=customXml/itemProps3.xml><?xml version="1.0" encoding="utf-8"?>
<ds:datastoreItem xmlns:ds="http://schemas.openxmlformats.org/officeDocument/2006/customXml" ds:itemID="{50178B05-552D-4F32-8487-C3A15AAB7621}">
  <ds:schemaRefs/>
</ds:datastoreItem>
</file>

<file path=customXml/itemProps4.xml><?xml version="1.0" encoding="utf-8"?>
<ds:datastoreItem xmlns:ds="http://schemas.openxmlformats.org/officeDocument/2006/customXml" ds:itemID="{AEE891EE-2EBB-4BF2-802C-7ED994B056BB}">
  <ds:schemaRefs/>
</ds:datastoreItem>
</file>

<file path=customXml/itemProps5.xml><?xml version="1.0" encoding="utf-8"?>
<ds:datastoreItem xmlns:ds="http://schemas.openxmlformats.org/officeDocument/2006/customXml" ds:itemID="{71965EAE-F818-44FE-98E8-A3BF6541380C}">
  <ds:schemaRefs/>
</ds:datastoreItem>
</file>

<file path=customXml/itemProps6.xml><?xml version="1.0" encoding="utf-8"?>
<ds:datastoreItem xmlns:ds="http://schemas.openxmlformats.org/officeDocument/2006/customXml" ds:itemID="{1C3195BA-D03A-4132-941E-FE2003A7C24A}">
  <ds:schemaRefs/>
</ds:datastoreItem>
</file>

<file path=customXml/itemProps7.xml><?xml version="1.0" encoding="utf-8"?>
<ds:datastoreItem xmlns:ds="http://schemas.openxmlformats.org/officeDocument/2006/customXml" ds:itemID="{6D1D927B-CF1B-4B02-854C-2927E7CCDAF9}">
  <ds:schemaRefs/>
</ds:datastoreItem>
</file>

<file path=customXml/itemProps8.xml><?xml version="1.0" encoding="utf-8"?>
<ds:datastoreItem xmlns:ds="http://schemas.openxmlformats.org/officeDocument/2006/customXml" ds:itemID="{2B65F855-978E-414B-AD30-9DEEFF4E7387}">
  <ds:schemaRefs/>
</ds:datastoreItem>
</file>

<file path=customXml/itemProps9.xml><?xml version="1.0" encoding="utf-8"?>
<ds:datastoreItem xmlns:ds="http://schemas.openxmlformats.org/officeDocument/2006/customXml" ds:itemID="{64A100D4-DC1E-4A9D-A1CC-516F4F2B0E80}">
  <ds:schemaRefs/>
</ds:datastoreItem>
</file>

<file path=docProps/app.xml><?xml version="1.0" encoding="utf-8"?>
<Properties xmlns="http://schemas.openxmlformats.org/officeDocument/2006/extended-properties" xmlns:vt="http://schemas.openxmlformats.org/officeDocument/2006/docPropsVTypes">
  <Template>BMO GAM Event Deck Template 16 x 9</Template>
  <TotalTime>0</TotalTime>
  <Words>4714</Words>
  <Application>Microsoft Office PowerPoint</Application>
  <PresentationFormat>Widescreen</PresentationFormat>
  <Paragraphs>314</Paragraphs>
  <Slides>37</Slides>
  <Notes>18</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6" baseType="lpstr">
      <vt:lpstr>Arial</vt:lpstr>
      <vt:lpstr>Calibri</vt:lpstr>
      <vt:lpstr>Calibri Light</vt:lpstr>
      <vt:lpstr>Dax Offc Pro</vt:lpstr>
      <vt:lpstr>ProximaNova-Regular</vt:lpstr>
      <vt:lpstr>Resource Library</vt:lpstr>
      <vt:lpstr>Custom Design</vt:lpstr>
      <vt:lpstr>1_Custom Design</vt:lpstr>
      <vt:lpstr>think-cell Slide</vt:lpstr>
      <vt:lpstr>Investing 101:  The Basics of Mutual Funds, ETFs &amp; Investment Accounts</vt:lpstr>
      <vt:lpstr>Agenda</vt:lpstr>
      <vt:lpstr>Mutual Fund Overview </vt:lpstr>
      <vt:lpstr>What is a Mutual Fund?</vt:lpstr>
      <vt:lpstr>Benefits of Mutual Funds</vt:lpstr>
      <vt:lpstr>Mutual Fund Assets by Type </vt:lpstr>
      <vt:lpstr>The Risk Reward Trade-off</vt:lpstr>
      <vt:lpstr>Things to ask yourself before investing</vt:lpstr>
      <vt:lpstr>Useful information about investing in Mutual Funds</vt:lpstr>
      <vt:lpstr>Mutual Fund - Fund Facts Overview</vt:lpstr>
      <vt:lpstr>Quick Summary</vt:lpstr>
      <vt:lpstr>Exchange Traded Funds (ETFs) Overview</vt:lpstr>
      <vt:lpstr>Exchange Traded Funds (ETFs)</vt:lpstr>
      <vt:lpstr>Benefits of ETFs</vt:lpstr>
      <vt:lpstr>Types of ETFs</vt:lpstr>
      <vt:lpstr>Evaluating ETFs for your Portfolio</vt:lpstr>
      <vt:lpstr>ETF - Fund Facts Overview</vt:lpstr>
      <vt:lpstr>Quick Summary</vt:lpstr>
      <vt:lpstr>Continuous Savings Plan (CSP) &amp; Dollar-Cost Averaging (DCA)</vt:lpstr>
      <vt:lpstr>Continuous Savings Plan (CSPs)</vt:lpstr>
      <vt:lpstr>Dollar-Cost Averaging (DCA)</vt:lpstr>
      <vt:lpstr>Quick Summary and Main Differences: CSPs &amp; DCA</vt:lpstr>
      <vt:lpstr>Tax-Free Savings Account (TFSA)</vt:lpstr>
      <vt:lpstr>What is a Tax-Free Savings Account (TFSA)?</vt:lpstr>
      <vt:lpstr>How to make the most out of your TFSA</vt:lpstr>
      <vt:lpstr>Quick Summary</vt:lpstr>
      <vt:lpstr>Registered Retirement Savings Plan (RRSP)</vt:lpstr>
      <vt:lpstr>What is a Registered Retirement Savings Plan (RRSPs)?</vt:lpstr>
      <vt:lpstr>How to make the most of your RRSP</vt:lpstr>
      <vt:lpstr>Quick Summary</vt:lpstr>
      <vt:lpstr>First Home Savings Account (FHSA)</vt:lpstr>
      <vt:lpstr>What is a First Home Savings Account (FHSA)?</vt:lpstr>
      <vt:lpstr>Quick Summary</vt:lpstr>
      <vt:lpstr>What can I hold in my TFSA, RRSP, and FHSA accounts?</vt:lpstr>
      <vt:lpstr>Have Questions? Or want to start investing today?  Mon to Fri – 8:30am to 5:00pm EST</vt:lpstr>
      <vt:lpstr>Disclaimer</vt:lpstr>
      <vt:lpstr>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Cabral, James</dc:creator>
  <cp:lastModifiedBy>Sedkowski, Veronica</cp:lastModifiedBy>
  <cp:revision>8</cp:revision>
  <dcterms:created xsi:type="dcterms:W3CDTF">2025-03-25T15:05:18Z</dcterms:created>
  <dcterms:modified xsi:type="dcterms:W3CDTF">2025-04-16T19:17:16Z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f00cb3-7a5d-4674-b157-6d675423df49_Enabled">
    <vt:lpwstr>true</vt:lpwstr>
  </property>
  <property fmtid="{D5CDD505-2E9C-101B-9397-08002B2CF9AE}" pid="3" name="MSIP_Label_0cf00cb3-7a5d-4674-b157-6d675423df49_SetDate">
    <vt:lpwstr>2022-06-03T17:32:30Z</vt:lpwstr>
  </property>
  <property fmtid="{D5CDD505-2E9C-101B-9397-08002B2CF9AE}" pid="4" name="MSIP_Label_0cf00cb3-7a5d-4674-b157-6d675423df49_Method">
    <vt:lpwstr>Standard</vt:lpwstr>
  </property>
  <property fmtid="{D5CDD505-2E9C-101B-9397-08002B2CF9AE}" pid="5" name="MSIP_Label_0cf00cb3-7a5d-4674-b157-6d675423df49_Name">
    <vt:lpwstr>Internal</vt:lpwstr>
  </property>
  <property fmtid="{D5CDD505-2E9C-101B-9397-08002B2CF9AE}" pid="6" name="MSIP_Label_0cf00cb3-7a5d-4674-b157-6d675423df49_SiteId">
    <vt:lpwstr>ece76e02-a02b-4c4a-906d-98a34c5ce07a</vt:lpwstr>
  </property>
  <property fmtid="{D5CDD505-2E9C-101B-9397-08002B2CF9AE}" pid="7" name="MSIP_Label_0cf00cb3-7a5d-4674-b157-6d675423df49_ActionId">
    <vt:lpwstr>610d5e7b-37a6-496b-9b2c-d86711495a95</vt:lpwstr>
  </property>
  <property fmtid="{D5CDD505-2E9C-101B-9397-08002B2CF9AE}" pid="8" name="MSIP_Label_0cf00cb3-7a5d-4674-b157-6d675423df49_ContentBits">
    <vt:lpwstr>0</vt:lpwstr>
  </property>
  <property fmtid="{D5CDD505-2E9C-101B-9397-08002B2CF9AE}" pid="9" name="ContentTypeId">
    <vt:lpwstr>0x010100240434E472421447873F4346E52F3182</vt:lpwstr>
  </property>
</Properties>
</file>