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handoutMasterIdLst>
    <p:handoutMasterId r:id="rId34"/>
  </p:handoutMasterIdLst>
  <p:sldIdLst>
    <p:sldId id="318" r:id="rId5"/>
    <p:sldId id="324" r:id="rId6"/>
    <p:sldId id="361" r:id="rId7"/>
    <p:sldId id="362" r:id="rId8"/>
    <p:sldId id="347" r:id="rId9"/>
    <p:sldId id="348" r:id="rId10"/>
    <p:sldId id="334" r:id="rId11"/>
    <p:sldId id="286" r:id="rId12"/>
    <p:sldId id="288" r:id="rId13"/>
    <p:sldId id="357" r:id="rId14"/>
    <p:sldId id="287" r:id="rId15"/>
    <p:sldId id="350" r:id="rId16"/>
    <p:sldId id="352" r:id="rId17"/>
    <p:sldId id="345" r:id="rId18"/>
    <p:sldId id="343" r:id="rId19"/>
    <p:sldId id="338" r:id="rId20"/>
    <p:sldId id="296" r:id="rId21"/>
    <p:sldId id="351" r:id="rId22"/>
    <p:sldId id="299" r:id="rId23"/>
    <p:sldId id="349" r:id="rId24"/>
    <p:sldId id="311" r:id="rId25"/>
    <p:sldId id="319" r:id="rId26"/>
    <p:sldId id="313" r:id="rId27"/>
    <p:sldId id="316" r:id="rId28"/>
    <p:sldId id="283" r:id="rId29"/>
    <p:sldId id="321" r:id="rId30"/>
    <p:sldId id="363" r:id="rId31"/>
    <p:sldId id="364" r:id="rId3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9C1"/>
    <a:srgbClr val="059F14"/>
    <a:srgbClr val="336600"/>
    <a:srgbClr val="666633"/>
    <a:srgbClr val="06BC17"/>
    <a:srgbClr val="44B7EF"/>
    <a:srgbClr val="96521A"/>
    <a:srgbClr val="00CC00"/>
    <a:srgbClr val="CC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D2734E-5DD3-1F0B-43E5-C96DC6B4F66C}" v="62" dt="2025-04-15T19:28:57.952"/>
    <p1510:client id="{3AA400A0-9499-4076-99A2-A2281E330255}" v="21" dt="2025-04-16T19:15:02.2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204" autoAdjust="0"/>
    <p:restoredTop sz="95214" autoAdjust="0"/>
  </p:normalViewPr>
  <p:slideViewPr>
    <p:cSldViewPr snapToGrid="0">
      <p:cViewPr varScale="1">
        <p:scale>
          <a:sx n="84" d="100"/>
          <a:sy n="84" d="100"/>
        </p:scale>
        <p:origin x="1548" y="90"/>
      </p:cViewPr>
      <p:guideLst>
        <p:guide orient="horz" pos="2160"/>
        <p:guide pos="2880"/>
      </p:guideLst>
    </p:cSldViewPr>
  </p:slideViewPr>
  <p:notesTextViewPr>
    <p:cViewPr>
      <p:scale>
        <a:sx n="1" d="1"/>
        <a:sy n="1" d="1"/>
      </p:scale>
      <p:origin x="0" y="0"/>
    </p:cViewPr>
  </p:notesTextViewPr>
  <p:notesViewPr>
    <p:cSldViewPr snapToGrid="0">
      <p:cViewPr>
        <p:scale>
          <a:sx n="66" d="100"/>
          <a:sy n="66" d="100"/>
        </p:scale>
        <p:origin x="3150" y="102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6700F4-7BFA-423A-B6C8-175818C7DFF8}" type="doc">
      <dgm:prSet loTypeId="urn:microsoft.com/office/officeart/2005/8/layout/vList3" loCatId="list" qsTypeId="urn:microsoft.com/office/officeart/2005/8/quickstyle/simple1" qsCatId="simple" csTypeId="urn:microsoft.com/office/officeart/2005/8/colors/accent1_2" csCatId="accent1" phldr="1"/>
      <dgm:spPr/>
    </dgm:pt>
    <dgm:pt modelId="{AE19AD4E-A3F1-473D-9FD1-C29BC83DCC1F}">
      <dgm:prSet phldrT="[Text]" custT="1"/>
      <dgm:spPr>
        <a:solidFill>
          <a:srgbClr val="0079C1"/>
        </a:solidFill>
        <a:ln>
          <a:noFill/>
        </a:ln>
        <a:effectLst/>
        <a:scene3d>
          <a:camera prst="orthographicFront">
            <a:rot lat="0" lon="0" rev="0"/>
          </a:camera>
          <a:lightRig rig="balanced" dir="t">
            <a:rot lat="0" lon="0" rev="8700000"/>
          </a:lightRig>
        </a:scene3d>
        <a:sp3d/>
      </dgm:spPr>
      <dgm:t>
        <a:bodyPr/>
        <a:lstStyle/>
        <a:p>
          <a:r>
            <a:rPr lang="zh-CN" sz="2000" b="1" dirty="0">
              <a:latin typeface="Noto Sans CJK SC Bold" panose="020B0800000000000000" pitchFamily="34" charset="-128"/>
              <a:ea typeface="Noto Sans CJK SC Bold" panose="020B0800000000000000" pitchFamily="34" charset="-128"/>
              <a:cs typeface="Arial" panose="020B0604020202020204" pitchFamily="34" charset="0"/>
            </a:rPr>
            <a:t>储蓄和投资</a:t>
          </a:r>
        </a:p>
      </dgm:t>
    </dgm:pt>
    <dgm:pt modelId="{9236198D-3B06-42DD-A965-508873B3E023}" type="parTrans" cxnId="{438042E3-96B9-4890-9D54-B55084D4C396}">
      <dgm:prSet/>
      <dgm:spPr/>
      <dgm:t>
        <a:bodyPr/>
        <a:lstStyle/>
        <a:p>
          <a:endParaRPr lang="en-CA">
            <a:latin typeface="Noto Sans CJK SC Bold" panose="020B0800000000000000" pitchFamily="34" charset="-128"/>
            <a:ea typeface="Noto Sans CJK SC Bold" panose="020B0800000000000000" pitchFamily="34" charset="-128"/>
          </a:endParaRPr>
        </a:p>
      </dgm:t>
    </dgm:pt>
    <dgm:pt modelId="{00CA251E-00CA-4ECC-B486-B1F8CCEF44F2}" type="sibTrans" cxnId="{438042E3-96B9-4890-9D54-B55084D4C396}">
      <dgm:prSet/>
      <dgm:spPr/>
      <dgm:t>
        <a:bodyPr/>
        <a:lstStyle/>
        <a:p>
          <a:endParaRPr lang="en-CA">
            <a:latin typeface="Noto Sans CJK SC Bold" panose="020B0800000000000000" pitchFamily="34" charset="-128"/>
            <a:ea typeface="Noto Sans CJK SC Bold" panose="020B0800000000000000" pitchFamily="34" charset="-128"/>
          </a:endParaRPr>
        </a:p>
      </dgm:t>
    </dgm:pt>
    <dgm:pt modelId="{DCD54565-9C6E-48A7-80D2-F0C88FCEB5C3}">
      <dgm:prSet phldrT="[Text]" custT="1"/>
      <dgm:spPr>
        <a:solidFill>
          <a:srgbClr val="0079C1"/>
        </a:solidFill>
      </dgm:spPr>
      <dgm:t>
        <a:bodyPr/>
        <a:lstStyle/>
        <a:p>
          <a:r>
            <a:rPr lang="zh-CN" sz="2000" b="1">
              <a:latin typeface="Noto Sans CJK SC Bold" panose="020B0800000000000000" pitchFamily="34" charset="-128"/>
              <a:ea typeface="Noto Sans CJK SC Bold" panose="020B0800000000000000" pitchFamily="34" charset="-128"/>
              <a:cs typeface="Arial" panose="020B0604020202020204" pitchFamily="34" charset="0"/>
            </a:rPr>
            <a:t>购买金额大的物品和管理债务</a:t>
          </a:r>
        </a:p>
      </dgm:t>
    </dgm:pt>
    <dgm:pt modelId="{56A39D04-3FDC-4B0A-B833-ADDF51F4544B}" type="parTrans" cxnId="{3B696FAE-F2F5-4157-AEDF-718E4BC2A456}">
      <dgm:prSet/>
      <dgm:spPr/>
      <dgm:t>
        <a:bodyPr/>
        <a:lstStyle/>
        <a:p>
          <a:endParaRPr lang="en-CA">
            <a:latin typeface="Noto Sans CJK SC Bold" panose="020B0800000000000000" pitchFamily="34" charset="-128"/>
            <a:ea typeface="Noto Sans CJK SC Bold" panose="020B0800000000000000" pitchFamily="34" charset="-128"/>
          </a:endParaRPr>
        </a:p>
      </dgm:t>
    </dgm:pt>
    <dgm:pt modelId="{7041849E-F269-4727-BC0A-09338C0C2515}" type="sibTrans" cxnId="{3B696FAE-F2F5-4157-AEDF-718E4BC2A456}">
      <dgm:prSet/>
      <dgm:spPr/>
      <dgm:t>
        <a:bodyPr/>
        <a:lstStyle/>
        <a:p>
          <a:endParaRPr lang="en-CA">
            <a:latin typeface="Noto Sans CJK SC Bold" panose="020B0800000000000000" pitchFamily="34" charset="-128"/>
            <a:ea typeface="Noto Sans CJK SC Bold" panose="020B0800000000000000" pitchFamily="34" charset="-128"/>
          </a:endParaRPr>
        </a:p>
      </dgm:t>
    </dgm:pt>
    <dgm:pt modelId="{F2E049F9-20B0-40F2-88E2-CCBA57AA1022}">
      <dgm:prSet phldrT="[Text]" custT="1"/>
      <dgm:spPr>
        <a:solidFill>
          <a:srgbClr val="0079C1"/>
        </a:solidFill>
      </dgm:spPr>
      <dgm:t>
        <a:bodyPr/>
        <a:lstStyle/>
        <a:p>
          <a:r>
            <a:rPr lang="zh-CN" sz="2000" b="1">
              <a:latin typeface="Noto Sans CJK SC Bold" panose="020B0800000000000000" pitchFamily="34" charset="-128"/>
              <a:ea typeface="Noto Sans CJK SC Bold" panose="020B0800000000000000" pitchFamily="34" charset="-128"/>
              <a:cs typeface="Arial" panose="020B0604020202020204" pitchFamily="34" charset="0"/>
            </a:rPr>
            <a:t>退休和教育储蓄</a:t>
          </a:r>
        </a:p>
      </dgm:t>
    </dgm:pt>
    <dgm:pt modelId="{DBDD4265-5745-4BF2-BA36-18C343E97B1C}" type="parTrans" cxnId="{5E4C438F-4EC7-4EAF-A513-342A8017FB53}">
      <dgm:prSet/>
      <dgm:spPr/>
      <dgm:t>
        <a:bodyPr/>
        <a:lstStyle/>
        <a:p>
          <a:endParaRPr lang="en-CA">
            <a:latin typeface="Noto Sans CJK SC Bold" panose="020B0800000000000000" pitchFamily="34" charset="-128"/>
            <a:ea typeface="Noto Sans CJK SC Bold" panose="020B0800000000000000" pitchFamily="34" charset="-128"/>
          </a:endParaRPr>
        </a:p>
      </dgm:t>
    </dgm:pt>
    <dgm:pt modelId="{594271EB-AC4F-4C18-9908-4BFF155EA500}" type="sibTrans" cxnId="{5E4C438F-4EC7-4EAF-A513-342A8017FB53}">
      <dgm:prSet/>
      <dgm:spPr/>
      <dgm:t>
        <a:bodyPr/>
        <a:lstStyle/>
        <a:p>
          <a:endParaRPr lang="en-CA">
            <a:latin typeface="Noto Sans CJK SC Bold" panose="020B0800000000000000" pitchFamily="34" charset="-128"/>
            <a:ea typeface="Noto Sans CJK SC Bold" panose="020B0800000000000000" pitchFamily="34" charset="-128"/>
          </a:endParaRPr>
        </a:p>
      </dgm:t>
    </dgm:pt>
    <dgm:pt modelId="{03947419-FF63-4CC6-B745-890018922D98}" type="pres">
      <dgm:prSet presAssocID="{B46700F4-7BFA-423A-B6C8-175818C7DFF8}" presName="linearFlow" presStyleCnt="0">
        <dgm:presLayoutVars>
          <dgm:dir/>
          <dgm:resizeHandles val="exact"/>
        </dgm:presLayoutVars>
      </dgm:prSet>
      <dgm:spPr/>
    </dgm:pt>
    <dgm:pt modelId="{A188BCE5-F54E-4D49-AAEE-5B80046A53CE}" type="pres">
      <dgm:prSet presAssocID="{AE19AD4E-A3F1-473D-9FD1-C29BC83DCC1F}" presName="composite" presStyleCnt="0"/>
      <dgm:spPr/>
    </dgm:pt>
    <dgm:pt modelId="{37F95DE5-5377-44CE-BADE-8A40D8E270F6}" type="pres">
      <dgm:prSet presAssocID="{AE19AD4E-A3F1-473D-9FD1-C29BC83DCC1F}"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18270A32-7E1F-4A82-A49E-9253F904A911}" type="pres">
      <dgm:prSet presAssocID="{AE19AD4E-A3F1-473D-9FD1-C29BC83DCC1F}" presName="txShp" presStyleLbl="node1" presStyleIdx="0" presStyleCnt="3">
        <dgm:presLayoutVars>
          <dgm:bulletEnabled val="1"/>
        </dgm:presLayoutVars>
      </dgm:prSet>
      <dgm:spPr/>
    </dgm:pt>
    <dgm:pt modelId="{172F00E9-E4AF-4FCF-BCDA-4F5F18DEFF2E}" type="pres">
      <dgm:prSet presAssocID="{00CA251E-00CA-4ECC-B486-B1F8CCEF44F2}" presName="spacing" presStyleCnt="0"/>
      <dgm:spPr/>
    </dgm:pt>
    <dgm:pt modelId="{86A2C5B8-002A-4CFA-90D8-577F5E7177CF}" type="pres">
      <dgm:prSet presAssocID="{DCD54565-9C6E-48A7-80D2-F0C88FCEB5C3}" presName="composite" presStyleCnt="0"/>
      <dgm:spPr/>
    </dgm:pt>
    <dgm:pt modelId="{A458436F-25E1-47BC-AA7D-1DB80B09A93C}" type="pres">
      <dgm:prSet presAssocID="{DCD54565-9C6E-48A7-80D2-F0C88FCEB5C3}"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dgm:spPr>
    </dgm:pt>
    <dgm:pt modelId="{FD4C572E-C7DC-4EDD-B72A-E540F2AAE671}" type="pres">
      <dgm:prSet presAssocID="{DCD54565-9C6E-48A7-80D2-F0C88FCEB5C3}" presName="txShp" presStyleLbl="node1" presStyleIdx="1" presStyleCnt="3">
        <dgm:presLayoutVars>
          <dgm:bulletEnabled val="1"/>
        </dgm:presLayoutVars>
      </dgm:prSet>
      <dgm:spPr/>
    </dgm:pt>
    <dgm:pt modelId="{88779491-ECD8-44F1-9957-CE060DDA65CF}" type="pres">
      <dgm:prSet presAssocID="{7041849E-F269-4727-BC0A-09338C0C2515}" presName="spacing" presStyleCnt="0"/>
      <dgm:spPr/>
    </dgm:pt>
    <dgm:pt modelId="{8F088E04-6402-4452-81AE-99D74BEC3F9C}" type="pres">
      <dgm:prSet presAssocID="{F2E049F9-20B0-40F2-88E2-CCBA57AA1022}" presName="composite" presStyleCnt="0"/>
      <dgm:spPr/>
    </dgm:pt>
    <dgm:pt modelId="{B7D46C9A-D51E-4E58-B7F5-BC6FE40670C9}" type="pres">
      <dgm:prSet presAssocID="{F2E049F9-20B0-40F2-88E2-CCBA57AA1022}"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 modelId="{9F2028D8-766F-45F5-A3BB-2F42299F7218}" type="pres">
      <dgm:prSet presAssocID="{F2E049F9-20B0-40F2-88E2-CCBA57AA1022}" presName="txShp" presStyleLbl="node1" presStyleIdx="2" presStyleCnt="3" custLinFactNeighborX="-85" custLinFactNeighborY="23442">
        <dgm:presLayoutVars>
          <dgm:bulletEnabled val="1"/>
        </dgm:presLayoutVars>
      </dgm:prSet>
      <dgm:spPr/>
    </dgm:pt>
  </dgm:ptLst>
  <dgm:cxnLst>
    <dgm:cxn modelId="{ACF9CC23-0818-4AD1-8CC9-587BA7A90099}" type="presOf" srcId="{B46700F4-7BFA-423A-B6C8-175818C7DFF8}" destId="{03947419-FF63-4CC6-B745-890018922D98}" srcOrd="0" destOrd="0" presId="urn:microsoft.com/office/officeart/2005/8/layout/vList3"/>
    <dgm:cxn modelId="{7B45F938-19B1-4824-A591-EB4CFD1F48A1}" type="presOf" srcId="{DCD54565-9C6E-48A7-80D2-F0C88FCEB5C3}" destId="{FD4C572E-C7DC-4EDD-B72A-E540F2AAE671}" srcOrd="0" destOrd="0" presId="urn:microsoft.com/office/officeart/2005/8/layout/vList3"/>
    <dgm:cxn modelId="{DCE52A50-F72F-437E-9A14-B1155032DCCB}" type="presOf" srcId="{AE19AD4E-A3F1-473D-9FD1-C29BC83DCC1F}" destId="{18270A32-7E1F-4A82-A49E-9253F904A911}" srcOrd="0" destOrd="0" presId="urn:microsoft.com/office/officeart/2005/8/layout/vList3"/>
    <dgm:cxn modelId="{1A81C084-254C-4903-A766-0462863DE4A5}" type="presOf" srcId="{F2E049F9-20B0-40F2-88E2-CCBA57AA1022}" destId="{9F2028D8-766F-45F5-A3BB-2F42299F7218}" srcOrd="0" destOrd="0" presId="urn:microsoft.com/office/officeart/2005/8/layout/vList3"/>
    <dgm:cxn modelId="{5E4C438F-4EC7-4EAF-A513-342A8017FB53}" srcId="{B46700F4-7BFA-423A-B6C8-175818C7DFF8}" destId="{F2E049F9-20B0-40F2-88E2-CCBA57AA1022}" srcOrd="2" destOrd="0" parTransId="{DBDD4265-5745-4BF2-BA36-18C343E97B1C}" sibTransId="{594271EB-AC4F-4C18-9908-4BFF155EA500}"/>
    <dgm:cxn modelId="{3B696FAE-F2F5-4157-AEDF-718E4BC2A456}" srcId="{B46700F4-7BFA-423A-B6C8-175818C7DFF8}" destId="{DCD54565-9C6E-48A7-80D2-F0C88FCEB5C3}" srcOrd="1" destOrd="0" parTransId="{56A39D04-3FDC-4B0A-B833-ADDF51F4544B}" sibTransId="{7041849E-F269-4727-BC0A-09338C0C2515}"/>
    <dgm:cxn modelId="{438042E3-96B9-4890-9D54-B55084D4C396}" srcId="{B46700F4-7BFA-423A-B6C8-175818C7DFF8}" destId="{AE19AD4E-A3F1-473D-9FD1-C29BC83DCC1F}" srcOrd="0" destOrd="0" parTransId="{9236198D-3B06-42DD-A965-508873B3E023}" sibTransId="{00CA251E-00CA-4ECC-B486-B1F8CCEF44F2}"/>
    <dgm:cxn modelId="{E25CBE71-3B06-4FE3-BCCA-DB03DD926B4D}" type="presParOf" srcId="{03947419-FF63-4CC6-B745-890018922D98}" destId="{A188BCE5-F54E-4D49-AAEE-5B80046A53CE}" srcOrd="0" destOrd="0" presId="urn:microsoft.com/office/officeart/2005/8/layout/vList3"/>
    <dgm:cxn modelId="{D31AA331-D2BC-4009-BF57-07BF5B06E80C}" type="presParOf" srcId="{A188BCE5-F54E-4D49-AAEE-5B80046A53CE}" destId="{37F95DE5-5377-44CE-BADE-8A40D8E270F6}" srcOrd="0" destOrd="0" presId="urn:microsoft.com/office/officeart/2005/8/layout/vList3"/>
    <dgm:cxn modelId="{1B9C53E2-8E99-45E1-A441-9A10CDDB10A6}" type="presParOf" srcId="{A188BCE5-F54E-4D49-AAEE-5B80046A53CE}" destId="{18270A32-7E1F-4A82-A49E-9253F904A911}" srcOrd="1" destOrd="0" presId="urn:microsoft.com/office/officeart/2005/8/layout/vList3"/>
    <dgm:cxn modelId="{9C907790-E7BF-4057-B987-377B1B210072}" type="presParOf" srcId="{03947419-FF63-4CC6-B745-890018922D98}" destId="{172F00E9-E4AF-4FCF-BCDA-4F5F18DEFF2E}" srcOrd="1" destOrd="0" presId="urn:microsoft.com/office/officeart/2005/8/layout/vList3"/>
    <dgm:cxn modelId="{C994A436-B1C1-420F-AD79-22750463F80E}" type="presParOf" srcId="{03947419-FF63-4CC6-B745-890018922D98}" destId="{86A2C5B8-002A-4CFA-90D8-577F5E7177CF}" srcOrd="2" destOrd="0" presId="urn:microsoft.com/office/officeart/2005/8/layout/vList3"/>
    <dgm:cxn modelId="{5A20D0B5-0F2F-430E-8FBA-F623512967B8}" type="presParOf" srcId="{86A2C5B8-002A-4CFA-90D8-577F5E7177CF}" destId="{A458436F-25E1-47BC-AA7D-1DB80B09A93C}" srcOrd="0" destOrd="0" presId="urn:microsoft.com/office/officeart/2005/8/layout/vList3"/>
    <dgm:cxn modelId="{89B0E2C9-346F-4143-B1EC-FB70FF8F8572}" type="presParOf" srcId="{86A2C5B8-002A-4CFA-90D8-577F5E7177CF}" destId="{FD4C572E-C7DC-4EDD-B72A-E540F2AAE671}" srcOrd="1" destOrd="0" presId="urn:microsoft.com/office/officeart/2005/8/layout/vList3"/>
    <dgm:cxn modelId="{66C43BC6-3006-49AE-BF93-BC1138A3C3E1}" type="presParOf" srcId="{03947419-FF63-4CC6-B745-890018922D98}" destId="{88779491-ECD8-44F1-9957-CE060DDA65CF}" srcOrd="3" destOrd="0" presId="urn:microsoft.com/office/officeart/2005/8/layout/vList3"/>
    <dgm:cxn modelId="{B31D72E1-435E-441F-AA0E-9AB31F8E79A0}" type="presParOf" srcId="{03947419-FF63-4CC6-B745-890018922D98}" destId="{8F088E04-6402-4452-81AE-99D74BEC3F9C}" srcOrd="4" destOrd="0" presId="urn:microsoft.com/office/officeart/2005/8/layout/vList3"/>
    <dgm:cxn modelId="{F1EB028E-A9E2-476B-8679-91F355CFE31E}" type="presParOf" srcId="{8F088E04-6402-4452-81AE-99D74BEC3F9C}" destId="{B7D46C9A-D51E-4E58-B7F5-BC6FE40670C9}" srcOrd="0" destOrd="0" presId="urn:microsoft.com/office/officeart/2005/8/layout/vList3"/>
    <dgm:cxn modelId="{F079239A-D558-4536-8626-6F3B59C974B3}" type="presParOf" srcId="{8F088E04-6402-4452-81AE-99D74BEC3F9C}" destId="{9F2028D8-766F-45F5-A3BB-2F42299F721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270A32-7E1F-4A82-A49E-9253F904A911}">
      <dsp:nvSpPr>
        <dsp:cNvPr id="0" name=""/>
        <dsp:cNvSpPr/>
      </dsp:nvSpPr>
      <dsp:spPr>
        <a:xfrm rot="10800000">
          <a:off x="1579649" y="273"/>
          <a:ext cx="5637226" cy="638987"/>
        </a:xfrm>
        <a:prstGeom prst="homePlate">
          <a:avLst/>
        </a:prstGeom>
        <a:solidFill>
          <a:srgbClr val="0079C1"/>
        </a:solidFill>
        <a:ln w="25400" cap="flat" cmpd="sng" algn="ctr">
          <a:noFill/>
          <a:prstDash val="solid"/>
        </a:ln>
        <a:effectLst/>
        <a:scene3d>
          <a:camera prst="orthographicFront">
            <a:rot lat="0" lon="0" rev="0"/>
          </a:camera>
          <a:lightRig rig="balanced" dir="t">
            <a:rot lat="0" lon="0" rev="8700000"/>
          </a:lightRig>
        </a:scene3d>
        <a:sp3d/>
      </dsp:spPr>
      <dsp:style>
        <a:lnRef idx="2">
          <a:scrgbClr r="0" g="0" b="0"/>
        </a:lnRef>
        <a:fillRef idx="1">
          <a:scrgbClr r="0" g="0" b="0"/>
        </a:fillRef>
        <a:effectRef idx="0">
          <a:scrgbClr r="0" g="0" b="0"/>
        </a:effectRef>
        <a:fontRef idx="minor">
          <a:schemeClr val="lt1"/>
        </a:fontRef>
      </dsp:style>
      <dsp:txBody>
        <a:bodyPr spcFirstLastPara="0" vert="horz" wrap="square" lIns="281776" tIns="76200" rIns="142240" bIns="76200" numCol="1" spcCol="1270" anchor="ctr" anchorCtr="0">
          <a:noAutofit/>
        </a:bodyPr>
        <a:lstStyle/>
        <a:p>
          <a:pPr marL="0" lvl="0" indent="0" algn="ctr" defTabSz="889000">
            <a:lnSpc>
              <a:spcPct val="90000"/>
            </a:lnSpc>
            <a:spcBef>
              <a:spcPct val="0"/>
            </a:spcBef>
            <a:spcAft>
              <a:spcPct val="35000"/>
            </a:spcAft>
            <a:buNone/>
          </a:pPr>
          <a:r>
            <a:rPr lang="zh-CN" sz="2000" b="1" kern="1200" dirty="0">
              <a:latin typeface="Noto Sans CJK SC Bold" panose="020B0800000000000000" pitchFamily="34" charset="-128"/>
              <a:ea typeface="Noto Sans CJK SC Bold" panose="020B0800000000000000" pitchFamily="34" charset="-128"/>
              <a:cs typeface="Arial" panose="020B0604020202020204" pitchFamily="34" charset="0"/>
            </a:rPr>
            <a:t>储蓄和投资</a:t>
          </a:r>
        </a:p>
      </dsp:txBody>
      <dsp:txXfrm rot="10800000">
        <a:off x="1739396" y="273"/>
        <a:ext cx="5477479" cy="638987"/>
      </dsp:txXfrm>
    </dsp:sp>
    <dsp:sp modelId="{37F95DE5-5377-44CE-BADE-8A40D8E270F6}">
      <dsp:nvSpPr>
        <dsp:cNvPr id="0" name=""/>
        <dsp:cNvSpPr/>
      </dsp:nvSpPr>
      <dsp:spPr>
        <a:xfrm>
          <a:off x="1260156" y="273"/>
          <a:ext cx="638987" cy="63898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4C572E-C7DC-4EDD-B72A-E540F2AAE671}">
      <dsp:nvSpPr>
        <dsp:cNvPr id="0" name=""/>
        <dsp:cNvSpPr/>
      </dsp:nvSpPr>
      <dsp:spPr>
        <a:xfrm rot="10800000">
          <a:off x="1579649" y="799006"/>
          <a:ext cx="5637226" cy="638987"/>
        </a:xfrm>
        <a:prstGeom prst="homePlate">
          <a:avLst/>
        </a:prstGeom>
        <a:solidFill>
          <a:srgbClr val="0079C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1776" tIns="76200" rIns="142240" bIns="76200" numCol="1" spcCol="1270" anchor="ctr" anchorCtr="0">
          <a:noAutofit/>
        </a:bodyPr>
        <a:lstStyle/>
        <a:p>
          <a:pPr marL="0" lvl="0" indent="0" algn="ctr" defTabSz="889000">
            <a:lnSpc>
              <a:spcPct val="90000"/>
            </a:lnSpc>
            <a:spcBef>
              <a:spcPct val="0"/>
            </a:spcBef>
            <a:spcAft>
              <a:spcPct val="35000"/>
            </a:spcAft>
            <a:buNone/>
          </a:pPr>
          <a:r>
            <a:rPr lang="zh-CN" sz="2000" b="1" kern="1200">
              <a:latin typeface="Noto Sans CJK SC Bold" panose="020B0800000000000000" pitchFamily="34" charset="-128"/>
              <a:ea typeface="Noto Sans CJK SC Bold" panose="020B0800000000000000" pitchFamily="34" charset="-128"/>
              <a:cs typeface="Arial" panose="020B0604020202020204" pitchFamily="34" charset="0"/>
            </a:rPr>
            <a:t>购买金额大的物品和管理债务</a:t>
          </a:r>
        </a:p>
      </dsp:txBody>
      <dsp:txXfrm rot="10800000">
        <a:off x="1739396" y="799006"/>
        <a:ext cx="5477479" cy="638987"/>
      </dsp:txXfrm>
    </dsp:sp>
    <dsp:sp modelId="{A458436F-25E1-47BC-AA7D-1DB80B09A93C}">
      <dsp:nvSpPr>
        <dsp:cNvPr id="0" name=""/>
        <dsp:cNvSpPr/>
      </dsp:nvSpPr>
      <dsp:spPr>
        <a:xfrm>
          <a:off x="1260156" y="799006"/>
          <a:ext cx="638987" cy="638987"/>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2028D8-766F-45F5-A3BB-2F42299F7218}">
      <dsp:nvSpPr>
        <dsp:cNvPr id="0" name=""/>
        <dsp:cNvSpPr/>
      </dsp:nvSpPr>
      <dsp:spPr>
        <a:xfrm rot="10800000">
          <a:off x="1574857" y="1598013"/>
          <a:ext cx="5637226" cy="638987"/>
        </a:xfrm>
        <a:prstGeom prst="homePlate">
          <a:avLst/>
        </a:prstGeom>
        <a:solidFill>
          <a:srgbClr val="0079C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1776" tIns="76200" rIns="142240" bIns="76200" numCol="1" spcCol="1270" anchor="ctr" anchorCtr="0">
          <a:noAutofit/>
        </a:bodyPr>
        <a:lstStyle/>
        <a:p>
          <a:pPr marL="0" lvl="0" indent="0" algn="ctr" defTabSz="889000">
            <a:lnSpc>
              <a:spcPct val="90000"/>
            </a:lnSpc>
            <a:spcBef>
              <a:spcPct val="0"/>
            </a:spcBef>
            <a:spcAft>
              <a:spcPct val="35000"/>
            </a:spcAft>
            <a:buNone/>
          </a:pPr>
          <a:r>
            <a:rPr lang="zh-CN" sz="2000" b="1" kern="1200">
              <a:latin typeface="Noto Sans CJK SC Bold" panose="020B0800000000000000" pitchFamily="34" charset="-128"/>
              <a:ea typeface="Noto Sans CJK SC Bold" panose="020B0800000000000000" pitchFamily="34" charset="-128"/>
              <a:cs typeface="Arial" panose="020B0604020202020204" pitchFamily="34" charset="0"/>
            </a:rPr>
            <a:t>退休和教育储蓄</a:t>
          </a:r>
        </a:p>
      </dsp:txBody>
      <dsp:txXfrm rot="10800000">
        <a:off x="1734604" y="1598013"/>
        <a:ext cx="5477479" cy="638987"/>
      </dsp:txXfrm>
    </dsp:sp>
    <dsp:sp modelId="{B7D46C9A-D51E-4E58-B7F5-BC6FE40670C9}">
      <dsp:nvSpPr>
        <dsp:cNvPr id="0" name=""/>
        <dsp:cNvSpPr/>
      </dsp:nvSpPr>
      <dsp:spPr>
        <a:xfrm>
          <a:off x="1260156" y="1597740"/>
          <a:ext cx="638987" cy="638987"/>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C078DB2-3BD9-A64E-9A59-E5BDFD1A272F}" type="datetimeFigureOut">
              <a:rPr lang="en-US" smtClean="0"/>
              <a:t>4/29/2025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A511CDE-9E68-3F49-A9B0-24A9A5FD929E}" type="slidenum">
              <a:rPr lang="en-US" smtClean="0"/>
              <a:t>‹N°›</a:t>
            </a:fld>
            <a:endParaRPr lang="en-US"/>
          </a:p>
        </p:txBody>
      </p:sp>
    </p:spTree>
    <p:extLst>
      <p:ext uri="{BB962C8B-B14F-4D97-AF65-F5344CB8AC3E}">
        <p14:creationId xmlns:p14="http://schemas.microsoft.com/office/powerpoint/2010/main" val="4738288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C54BC96-B594-BD41-B8AB-96745BE59FB8}" type="datetimeFigureOut">
              <a:rPr lang="en-US" smtClean="0"/>
              <a:t>4/29/2025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B040601-F34C-A840-B24C-52E51A825DA8}" type="slidenum">
              <a:rPr lang="en-US" smtClean="0"/>
              <a:t>‹N°›</a:t>
            </a:fld>
            <a:endParaRPr lang="en-US"/>
          </a:p>
        </p:txBody>
      </p:sp>
    </p:spTree>
    <p:extLst>
      <p:ext uri="{BB962C8B-B14F-4D97-AF65-F5344CB8AC3E}">
        <p14:creationId xmlns:p14="http://schemas.microsoft.com/office/powerpoint/2010/main" val="59855428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b="1" dirty="0">
                <a:latin typeface="Arial" panose="020B0604020202020204" pitchFamily="34" charset="0"/>
                <a:cs typeface="Arial" panose="020B0604020202020204" pitchFamily="34" charset="0"/>
              </a:rPr>
              <a:t>[DO] </a:t>
            </a:r>
            <a:r>
              <a:rPr lang="en-CA" sz="1100" b="0" dirty="0">
                <a:latin typeface="Arial" panose="020B0604020202020204" pitchFamily="34" charset="0"/>
                <a:cs typeface="Arial" panose="020B0604020202020204" pitchFamily="34" charset="0"/>
              </a:rPr>
              <a:t>Welcome attendees</a:t>
            </a:r>
            <a:r>
              <a:rPr lang="en-CA" sz="1100" b="0" baseline="0" dirty="0">
                <a:latin typeface="Arial" panose="020B0604020202020204" pitchFamily="34" charset="0"/>
                <a:cs typeface="Arial" panose="020B0604020202020204" pitchFamily="34" charset="0"/>
              </a:rPr>
              <a:t> and thank them for joining you today.</a:t>
            </a:r>
          </a:p>
          <a:p>
            <a:endParaRPr lang="en-CA" sz="1100" b="0" baseline="0" dirty="0">
              <a:latin typeface="Arial" panose="020B0604020202020204" pitchFamily="34" charset="0"/>
              <a:cs typeface="Arial" panose="020B0604020202020204" pitchFamily="34" charset="0"/>
            </a:endParaRPr>
          </a:p>
          <a:p>
            <a:r>
              <a:rPr lang="en-CA" sz="1100" b="1" baseline="0" dirty="0">
                <a:latin typeface="Arial" panose="020B0604020202020204" pitchFamily="34" charset="0"/>
                <a:cs typeface="Arial" panose="020B0604020202020204" pitchFamily="34" charset="0"/>
              </a:rPr>
              <a:t>[SAY]</a:t>
            </a:r>
            <a:r>
              <a:rPr lang="en-CA" sz="1100" b="0" baseline="0" dirty="0">
                <a:latin typeface="Arial" panose="020B0604020202020204" pitchFamily="34" charset="0"/>
                <a:cs typeface="Arial" panose="020B0604020202020204" pitchFamily="34" charset="0"/>
              </a:rPr>
              <a:t> For the next 30 minutes, we are going to look at the top investing mistakes most of us make and how you can avoid them.</a:t>
            </a:r>
          </a:p>
          <a:p>
            <a:endParaRPr lang="en-CA" sz="1100" b="0" baseline="0" dirty="0">
              <a:latin typeface="Arial" panose="020B0604020202020204" pitchFamily="34" charset="0"/>
              <a:cs typeface="Arial" panose="020B0604020202020204" pitchFamily="34" charset="0"/>
            </a:endParaRPr>
          </a:p>
          <a:p>
            <a:endParaRPr lang="en-CA" sz="1100" b="0" baseline="0" dirty="0">
              <a:latin typeface="Arial" panose="020B0604020202020204" pitchFamily="34" charset="0"/>
              <a:cs typeface="Arial" panose="020B0604020202020204" pitchFamily="34" charset="0"/>
            </a:endParaRPr>
          </a:p>
          <a:p>
            <a:endParaRPr lang="en-CA" sz="1100" b="0" baseline="0" dirty="0">
              <a:latin typeface="Arial" panose="020B0604020202020204" pitchFamily="34" charset="0"/>
              <a:cs typeface="Arial" panose="020B0604020202020204" pitchFamily="34" charset="0"/>
            </a:endParaRPr>
          </a:p>
          <a:p>
            <a:endParaRPr lang="en-CA" sz="1100" b="1" baseline="0" dirty="0">
              <a:latin typeface="Arial" panose="020B0604020202020204" pitchFamily="34" charset="0"/>
              <a:cs typeface="Arial" panose="020B0604020202020204" pitchFamily="34" charset="0"/>
            </a:endParaRPr>
          </a:p>
          <a:p>
            <a:endParaRPr lang="en-CA" sz="1100" b="0" baseline="0" dirty="0">
              <a:latin typeface="Arial" panose="020B0604020202020204" pitchFamily="34" charset="0"/>
              <a:cs typeface="Arial" panose="020B0604020202020204" pitchFamily="34" charset="0"/>
            </a:endParaRPr>
          </a:p>
          <a:p>
            <a:endParaRPr lang="en-CA" sz="11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B040601-F34C-A840-B24C-52E51A825DA8}" type="slidenum">
              <a:rPr lang="en-US" smtClean="0"/>
              <a:t>1</a:t>
            </a:fld>
            <a:endParaRPr lang="en-US"/>
          </a:p>
        </p:txBody>
      </p:sp>
    </p:spTree>
    <p:extLst>
      <p:ext uri="{BB962C8B-B14F-4D97-AF65-F5344CB8AC3E}">
        <p14:creationId xmlns:p14="http://schemas.microsoft.com/office/powerpoint/2010/main" val="2010537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1425" y="114300"/>
            <a:ext cx="1982788" cy="1487488"/>
          </a:xfrm>
        </p:spPr>
      </p:sp>
      <p:sp>
        <p:nvSpPr>
          <p:cNvPr id="3" name="Notes Placeholder 2"/>
          <p:cNvSpPr>
            <a:spLocks noGrp="1"/>
          </p:cNvSpPr>
          <p:nvPr>
            <p:ph type="body" idx="1"/>
          </p:nvPr>
        </p:nvSpPr>
        <p:spPr>
          <a:xfrm>
            <a:off x="66788" y="1739040"/>
            <a:ext cx="6874525" cy="4183380"/>
          </a:xfrm>
        </p:spPr>
        <p: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altLang="en-US" sz="1000" b="1">
                <a:latin typeface="Arial" pitchFamily="34" charset="0"/>
                <a:ea typeface="ヒラギノ角ゴ Pro W3"/>
                <a:cs typeface="Arial" panose="020B0604020202020204" pitchFamily="34" charset="0"/>
              </a:rPr>
              <a:t>[SAY]  </a:t>
            </a:r>
            <a:r>
              <a:rPr lang="en-US" altLang="en-US" sz="1000" b="0">
                <a:latin typeface="Arial" pitchFamily="34" charset="0"/>
                <a:ea typeface="ヒラギノ角ゴ Pro W3"/>
                <a:cs typeface="Arial" panose="020B0604020202020204" pitchFamily="34" charset="0"/>
              </a:rPr>
              <a:t>Before we move onto the next pitfall, let’s finish with a little thought experiment to show how our emotions affect the way we look at money and investing:</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000" b="0">
              <a:latin typeface="Arial" pitchFamily="34" charset="0"/>
              <a:ea typeface="ヒラギノ角ゴ Pro W3"/>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000" b="0">
                <a:latin typeface="Arial" pitchFamily="34" charset="0"/>
                <a:ea typeface="ヒラギノ角ゴ Pro W3"/>
                <a:cs typeface="Arial" panose="020B0604020202020204" pitchFamily="34" charset="0"/>
              </a:rPr>
              <a:t>Imagine that you’re walking down the street, and you find a nice, crisp $100 bill right in front of you on the sidewalk  Nobody’s around, and you have no way to know who it belongs to.  It’s yours now. How would you feel?  Pretty good, right?  Has this ever happened to you?  </a:t>
            </a:r>
            <a:r>
              <a:rPr lang="en-US" altLang="en-US" sz="1000" b="1" i="1">
                <a:latin typeface="Arial" pitchFamily="34" charset="0"/>
                <a:ea typeface="ヒラギノ角ゴ Pro W3"/>
                <a:cs typeface="Arial" panose="020B0604020202020204" pitchFamily="34" charset="0"/>
              </a:rPr>
              <a:t>Solicit reactions from audience. </a:t>
            </a:r>
            <a:endParaRPr lang="en-US" altLang="en-US" sz="1000" b="0">
              <a:latin typeface="Arial" pitchFamily="34" charset="0"/>
              <a:ea typeface="ヒラギノ角ゴ Pro W3"/>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000" b="0">
              <a:latin typeface="Arial" pitchFamily="34" charset="0"/>
              <a:ea typeface="ヒラギノ角ゴ Pro W3"/>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000" b="0">
                <a:latin typeface="Arial" pitchFamily="34" charset="0"/>
                <a:ea typeface="ヒラギノ角ゴ Pro W3"/>
                <a:cs typeface="Arial" panose="020B0604020202020204" pitchFamily="34" charset="0"/>
              </a:rPr>
              <a:t>Now, imagine that you get home and the bills gone.  You must have somehow dropped it outside, unbelievable!  How would you feel?  Would you say, “Easy come, easy go”?  Or would it bother you a bit more than that?  </a:t>
            </a:r>
            <a:r>
              <a:rPr lang="en-US" altLang="en-US" sz="1000" b="1" i="1">
                <a:latin typeface="Arial" pitchFamily="34" charset="0"/>
                <a:ea typeface="ヒラギノ角ゴ Pro W3"/>
                <a:cs typeface="Arial" panose="020B0604020202020204" pitchFamily="34" charset="0"/>
              </a:rPr>
              <a:t>Solicit reactions from audience. </a:t>
            </a:r>
            <a:endParaRPr lang="en-US" altLang="en-US" sz="1000" b="0">
              <a:latin typeface="Arial" pitchFamily="34" charset="0"/>
              <a:ea typeface="ヒラギノ角ゴ Pro W3"/>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000" b="0">
              <a:latin typeface="Arial" pitchFamily="34" charset="0"/>
              <a:ea typeface="ヒラギノ角ゴ Pro W3"/>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000" b="0">
                <a:latin typeface="Arial" pitchFamily="34" charset="0"/>
                <a:ea typeface="ヒラギノ角ゴ Pro W3"/>
                <a:cs typeface="Arial" panose="020B0604020202020204" pitchFamily="34" charset="0"/>
              </a:rPr>
              <a:t>Research shows that people tend to fear a given loss twice as much as they value an equivalent gain.  This means that in our thought experiment, for a lot of people, losing the $100 is enough to ruin their whole day.  But this doesn’t make sense, does it?  After all, you just wound up back at zero, right?  Getting upset about this makes as much sense as getting upset that you didn’t find $100 today.  </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000" b="0">
              <a:latin typeface="Arial" pitchFamily="34" charset="0"/>
              <a:ea typeface="ヒラギノ角ゴ Pro W3"/>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000" b="0">
                <a:latin typeface="Arial" pitchFamily="34" charset="0"/>
                <a:ea typeface="ヒラギノ角ゴ Pro W3"/>
                <a:cs typeface="Arial" panose="020B0604020202020204" pitchFamily="34" charset="0"/>
              </a:rPr>
              <a:t>But even though this doesn’t make sense, this is how a lot of people think about their investments.  They feel the losses more than the gains.  Now, I’m not talking about losses they can’t afford – I’m talking about the normal ups and downs that always happen with any investment.  A lot of people </a:t>
            </a:r>
            <a:r>
              <a:rPr lang="en-US" altLang="en-US" sz="1000" b="0" i="1">
                <a:latin typeface="Arial" pitchFamily="34" charset="0"/>
                <a:ea typeface="ヒラギノ角ゴ Pro W3"/>
                <a:cs typeface="Arial" panose="020B0604020202020204" pitchFamily="34" charset="0"/>
              </a:rPr>
              <a:t>feel</a:t>
            </a:r>
            <a:r>
              <a:rPr lang="en-US" altLang="en-US" sz="1000" b="0" i="0">
                <a:latin typeface="Arial" pitchFamily="34" charset="0"/>
                <a:ea typeface="ヒラギノ角ゴ Pro W3"/>
                <a:cs typeface="Arial" panose="020B0604020202020204" pitchFamily="34" charset="0"/>
              </a:rPr>
              <a:t> the loss a lot more than the gains, and they end up selling at times that don’t necessarily make sense for their overall goals.  Which leads us nicely to our next mistake…</a:t>
            </a:r>
            <a:endParaRPr lang="en-CA" altLang="en-US" sz="1000" b="0">
              <a:latin typeface="Arial" pitchFamily="34" charset="0"/>
              <a:ea typeface="ヒラギノ角ゴ Pro W3"/>
              <a:cs typeface="ヒラギノ角ゴ Pro W3"/>
            </a:endParaRPr>
          </a:p>
        </p:txBody>
      </p:sp>
      <p:sp>
        <p:nvSpPr>
          <p:cNvPr id="4" name="Slide Number Placeholder 3"/>
          <p:cNvSpPr>
            <a:spLocks noGrp="1"/>
          </p:cNvSpPr>
          <p:nvPr>
            <p:ph type="sldNum" sz="quarter" idx="10"/>
          </p:nvPr>
        </p:nvSpPr>
        <p:spPr/>
        <p:txBody>
          <a:bodyPr/>
          <a:lstStyle/>
          <a:p>
            <a:fld id="{6B040601-F34C-A840-B24C-52E51A825DA8}" type="slidenum">
              <a:rPr lang="en-US" smtClean="0"/>
              <a:t>10</a:t>
            </a:fld>
            <a:endParaRPr lang="en-US"/>
          </a:p>
        </p:txBody>
      </p:sp>
    </p:spTree>
    <p:extLst>
      <p:ext uri="{BB962C8B-B14F-4D97-AF65-F5344CB8AC3E}">
        <p14:creationId xmlns:p14="http://schemas.microsoft.com/office/powerpoint/2010/main" val="2258990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r>
              <a:rPr lang="en-CA" altLang="en-US" sz="1100" b="1">
                <a:latin typeface="Arial" pitchFamily="34" charset="0"/>
                <a:ea typeface="ヒラギノ角ゴ Pro W3"/>
                <a:cs typeface="Arial" panose="020B0604020202020204" pitchFamily="34" charset="0"/>
              </a:rPr>
              <a:t>[ASK] So what do you think is the biggest risk for long-term investors?  </a:t>
            </a:r>
            <a:r>
              <a:rPr lang="en-CA" altLang="en-US" sz="1100">
                <a:latin typeface="Arial" pitchFamily="34" charset="0"/>
                <a:ea typeface="ヒラギノ角ゴ Pro W3"/>
                <a:cs typeface="Arial" panose="020B0604020202020204" pitchFamily="34" charset="0"/>
              </a:rPr>
              <a:t>(</a:t>
            </a:r>
            <a:r>
              <a:rPr lang="en-CA" altLang="en-US" sz="1100" i="1">
                <a:latin typeface="Arial" pitchFamily="34" charset="0"/>
                <a:ea typeface="ヒラギノ角ゴ Pro W3"/>
                <a:cs typeface="Arial" panose="020B0604020202020204" pitchFamily="34" charset="0"/>
              </a:rPr>
              <a:t>Solicit answers).  </a:t>
            </a:r>
            <a:r>
              <a:rPr lang="en-CA" altLang="en-US" sz="1100" b="1" i="1">
                <a:latin typeface="Arial" pitchFamily="34" charset="0"/>
                <a:ea typeface="ヒラギノ角ゴ Pro W3"/>
                <a:cs typeface="Arial" panose="020B0604020202020204" pitchFamily="34" charset="0"/>
              </a:rPr>
              <a:t>Is it short-term volatility? Inflation?  Taxes?  Interest</a:t>
            </a:r>
            <a:r>
              <a:rPr lang="en-CA" altLang="en-US" sz="1100" b="1" i="1" baseline="0">
                <a:latin typeface="Arial" pitchFamily="34" charset="0"/>
                <a:ea typeface="ヒラギノ角ゴ Pro W3"/>
                <a:cs typeface="Arial" panose="020B0604020202020204" pitchFamily="34" charset="0"/>
              </a:rPr>
              <a:t> rates</a:t>
            </a:r>
            <a:endParaRPr lang="en-CA" altLang="en-US" sz="1100">
              <a:latin typeface="Arial" pitchFamily="34" charset="0"/>
              <a:ea typeface="ヒラギノ角ゴ Pro W3"/>
              <a:cs typeface="Arial" panose="020B0604020202020204" pitchFamily="34" charset="0"/>
            </a:endParaRPr>
          </a:p>
          <a:p>
            <a:pPr marL="0" indent="0" algn="l">
              <a:buFont typeface="Arial" panose="020B0604020202020204" pitchFamily="34" charset="0"/>
              <a:buNone/>
              <a:defRPr/>
            </a:pPr>
            <a:endParaRPr lang="en-CA" altLang="en-US" sz="1100" b="1">
              <a:latin typeface="Arial" pitchFamily="34" charset="0"/>
              <a:ea typeface="ヒラギノ角ゴ Pro W3"/>
              <a:cs typeface="Arial" panose="020B0604020202020204" pitchFamily="34" charset="0"/>
            </a:endParaRPr>
          </a:p>
          <a:p>
            <a:pPr marL="0" indent="0" algn="l">
              <a:buFont typeface="Arial" panose="020B0604020202020204" pitchFamily="34" charset="0"/>
              <a:buNone/>
              <a:defRPr/>
            </a:pPr>
            <a:r>
              <a:rPr lang="en-CA" altLang="en-US" sz="1100" b="1">
                <a:latin typeface="Arial" pitchFamily="34" charset="0"/>
                <a:ea typeface="ヒラギノ角ゴ Pro W3"/>
                <a:cs typeface="Arial" panose="020B0604020202020204" pitchFamily="34" charset="0"/>
              </a:rPr>
              <a:t>[SAY]</a:t>
            </a:r>
          </a:p>
          <a:p>
            <a:pPr marL="171450" indent="-171450">
              <a:buFont typeface="Arial" panose="020B0604020202020204" pitchFamily="34" charset="0"/>
              <a:buChar char="•"/>
              <a:defRPr/>
            </a:pPr>
            <a:r>
              <a:rPr lang="en-CA" altLang="en-US" sz="1100">
                <a:latin typeface="Arial" pitchFamily="34" charset="0"/>
                <a:ea typeface="ヒラギノ角ゴ Pro W3"/>
                <a:cs typeface="Arial" panose="020B0604020202020204" pitchFamily="34" charset="0"/>
              </a:rPr>
              <a:t>The risk for long-term investors is not hitting their investment goals. </a:t>
            </a:r>
            <a:endParaRPr lang="en-CA" altLang="en-US" sz="1100" b="1">
              <a:latin typeface="Arial" pitchFamily="34" charset="0"/>
              <a:ea typeface="ヒラギノ角ゴ Pro W3"/>
              <a:cs typeface="Arial" panose="020B0604020202020204" pitchFamily="34" charset="0"/>
            </a:endParaRPr>
          </a:p>
          <a:p>
            <a:pPr marL="171450" indent="-171450">
              <a:buFont typeface="Arial" panose="020B0604020202020204" pitchFamily="34" charset="0"/>
              <a:buChar char="•"/>
              <a:defRPr/>
            </a:pPr>
            <a:r>
              <a:rPr lang="en-CA" altLang="en-US" sz="1100">
                <a:latin typeface="Arial" pitchFamily="34" charset="0"/>
                <a:ea typeface="ヒラギノ角ゴ Pro W3"/>
                <a:cs typeface="Arial" panose="020B0604020202020204" pitchFamily="34" charset="0"/>
              </a:rPr>
              <a:t>This leads us right</a:t>
            </a:r>
            <a:r>
              <a:rPr lang="en-CA" altLang="en-US" sz="1100" baseline="0">
                <a:latin typeface="Arial" pitchFamily="34" charset="0"/>
                <a:ea typeface="ヒラギノ角ゴ Pro W3"/>
                <a:cs typeface="Arial" panose="020B0604020202020204" pitchFamily="34" charset="0"/>
              </a:rPr>
              <a:t> to our next mistake: </a:t>
            </a:r>
            <a:r>
              <a:rPr lang="en-CA" altLang="en-US" sz="1100" b="1" baseline="0">
                <a:latin typeface="Arial" pitchFamily="34" charset="0"/>
                <a:ea typeface="ヒラギノ角ゴ Pro W3"/>
                <a:cs typeface="Arial" panose="020B0604020202020204" pitchFamily="34" charset="0"/>
              </a:rPr>
              <a:t>i</a:t>
            </a:r>
            <a:r>
              <a:rPr lang="en-CA" altLang="en-US" sz="1100" b="1">
                <a:latin typeface="Arial" pitchFamily="34" charset="0"/>
                <a:ea typeface="ヒラギノ角ゴ Pro W3"/>
                <a:cs typeface="Arial" panose="020B0604020202020204" pitchFamily="34" charset="0"/>
              </a:rPr>
              <a:t>nvesting too conservatively</a:t>
            </a:r>
            <a:r>
              <a:rPr lang="en-CA" altLang="en-US" sz="1100">
                <a:latin typeface="Arial" pitchFamily="34" charset="0"/>
                <a:ea typeface="ヒラギノ角ゴ Pro W3"/>
                <a:cs typeface="Arial" panose="020B0604020202020204" pitchFamily="34" charset="0"/>
              </a:rPr>
              <a:t>.  </a:t>
            </a:r>
            <a:endParaRPr lang="en-CA"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endParaRPr lang="en-CA" sz="1100">
              <a:latin typeface="Arial" panose="020B0604020202020204" pitchFamily="34" charset="0"/>
              <a:cs typeface="Arial" panose="020B0604020202020204" pitchFamily="34" charset="0"/>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a:latin typeface="Arial" panose="020B0604020202020204" pitchFamily="34" charset="0"/>
                <a:cs typeface="Arial" panose="020B0604020202020204" pitchFamily="34" charset="0"/>
              </a:rPr>
              <a:t>This is a basic principle of investing: the higher the risk, the higher the return you </a:t>
            </a:r>
            <a:r>
              <a:rPr lang="en-CA" sz="1100" i="1">
                <a:latin typeface="Arial" panose="020B0604020202020204" pitchFamily="34" charset="0"/>
                <a:cs typeface="Arial" panose="020B0604020202020204" pitchFamily="34" charset="0"/>
              </a:rPr>
              <a:t>may </a:t>
            </a:r>
            <a:r>
              <a:rPr lang="en-CA" sz="1100">
                <a:latin typeface="Arial" panose="020B0604020202020204" pitchFamily="34" charset="0"/>
                <a:cs typeface="Arial" panose="020B0604020202020204" pitchFamily="34" charset="0"/>
              </a:rPr>
              <a:t>earn.  The lower the risk, the lower the return will likely be on your investment.  There is no free lunch for investors – although you’re welcome to our snacks right there (</a:t>
            </a:r>
            <a:r>
              <a:rPr lang="en-CA" sz="1100" i="1">
                <a:latin typeface="Arial" panose="020B0604020202020204" pitchFamily="34" charset="0"/>
                <a:cs typeface="Arial" panose="020B0604020202020204" pitchFamily="34" charset="0"/>
              </a:rPr>
              <a:t>pointing at snacks</a:t>
            </a:r>
            <a:r>
              <a:rPr lang="en-CA" sz="1100">
                <a:latin typeface="Arial" panose="020B0604020202020204" pitchFamily="34" charset="0"/>
                <a:cs typeface="Arial" panose="020B0604020202020204" pitchFamily="34" charset="0"/>
              </a:rPr>
              <a:t>)! Virtually any investment has some risk.  The trade-off for that risk is the chance to earn a higher return on your investment.  </a:t>
            </a:r>
          </a:p>
          <a:p>
            <a:pPr marL="0" indent="0">
              <a:buFont typeface="Arial" panose="020B0604020202020204" pitchFamily="34" charset="0"/>
              <a:buNone/>
              <a:defRPr/>
            </a:pPr>
            <a:endParaRPr lang="en-CA"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When you’re building your portfolio, the key is to find the sweet spot, where you have the best chance of reaching your goals without taking on too much risk </a:t>
            </a:r>
            <a:r>
              <a:rPr lang="en-CA" sz="1100" u="sng">
                <a:latin typeface="Arial" panose="020B0604020202020204" pitchFamily="34" charset="0"/>
                <a:cs typeface="Arial" panose="020B0604020202020204" pitchFamily="34" charset="0"/>
              </a:rPr>
              <a:t>for your own circumstances</a:t>
            </a:r>
            <a:r>
              <a:rPr lang="en-CA" sz="1100">
                <a:latin typeface="Arial" panose="020B0604020202020204" pitchFamily="34" charset="0"/>
                <a:cs typeface="Arial" panose="020B0604020202020204" pitchFamily="34" charset="0"/>
              </a:rPr>
              <a:t>.  This sweet spot will be different for every person in this room.</a:t>
            </a:r>
          </a:p>
          <a:p>
            <a:pPr marL="0" indent="0">
              <a:buFont typeface="Arial" panose="020B0604020202020204" pitchFamily="34" charset="0"/>
              <a:buNone/>
              <a:defRPr/>
            </a:pPr>
            <a:endParaRPr lang="en-CA" altLang="en-US" sz="1100" b="1">
              <a:latin typeface="Arial" pitchFamily="34" charset="0"/>
              <a:ea typeface="ヒラギノ角ゴ Pro W3"/>
              <a:cs typeface="Arial" panose="020B0604020202020204" pitchFamily="34" charset="0"/>
            </a:endParaRP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If you invest too conservatively, you may run the risk of falling short of what you’re saving for: a comfortable retirement, money for the kids’ education, money to buy a cottage – whatever your goals are.  On the other hand, you don’t want to bet the farm and lose more than you can afford, especially if you’re in the later stages of your career with less time to recoup any losses on your investments.</a:t>
            </a:r>
          </a:p>
          <a:p>
            <a:pPr marL="171450" indent="-171450">
              <a:buFont typeface="Arial" panose="020B0604020202020204" pitchFamily="34" charset="0"/>
              <a:buChar char="•"/>
              <a:defRPr/>
            </a:pPr>
            <a:endParaRPr lang="en-CA"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The lesson is this: Risk isn’t something to be avoided in your portfolio.  Instead, risk should be </a:t>
            </a:r>
            <a:r>
              <a:rPr lang="en-CA" sz="1100" i="1">
                <a:latin typeface="Arial" panose="020B0604020202020204" pitchFamily="34" charset="0"/>
                <a:cs typeface="Arial" panose="020B0604020202020204" pitchFamily="34" charset="0"/>
              </a:rPr>
              <a:t>managed</a:t>
            </a:r>
            <a:r>
              <a:rPr lang="en-CA" sz="1100">
                <a:latin typeface="Arial" panose="020B0604020202020204" pitchFamily="34" charset="0"/>
                <a:cs typeface="Arial" panose="020B0604020202020204" pitchFamily="34" charset="0"/>
              </a:rPr>
              <a:t> – according to your own situation.  </a:t>
            </a:r>
          </a:p>
        </p:txBody>
      </p:sp>
      <p:sp>
        <p:nvSpPr>
          <p:cNvPr id="4" name="Slide Number Placeholder 3"/>
          <p:cNvSpPr>
            <a:spLocks noGrp="1"/>
          </p:cNvSpPr>
          <p:nvPr>
            <p:ph type="sldNum" sz="quarter" idx="10"/>
          </p:nvPr>
        </p:nvSpPr>
        <p:spPr/>
        <p:txBody>
          <a:bodyPr/>
          <a:lstStyle/>
          <a:p>
            <a:fld id="{6B040601-F34C-A840-B24C-52E51A825DA8}" type="slidenum">
              <a:rPr lang="en-US" smtClean="0"/>
              <a:t>11</a:t>
            </a:fld>
            <a:endParaRPr lang="en-US"/>
          </a:p>
        </p:txBody>
      </p:sp>
    </p:spTree>
    <p:extLst>
      <p:ext uri="{BB962C8B-B14F-4D97-AF65-F5344CB8AC3E}">
        <p14:creationId xmlns:p14="http://schemas.microsoft.com/office/powerpoint/2010/main" val="2253371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0838" y="101600"/>
            <a:ext cx="3802062" cy="2852738"/>
          </a:xfrm>
        </p:spPr>
      </p:sp>
      <p:sp>
        <p:nvSpPr>
          <p:cNvPr id="3" name="Notes Placeholder 2"/>
          <p:cNvSpPr>
            <a:spLocks noGrp="1"/>
          </p:cNvSpPr>
          <p:nvPr>
            <p:ph type="body" idx="1"/>
          </p:nvPr>
        </p:nvSpPr>
        <p:spPr>
          <a:xfrm>
            <a:off x="601888" y="3115800"/>
            <a:ext cx="5608320" cy="4183380"/>
          </a:xfrm>
        </p:spPr>
        <p:txBody>
          <a:bodyPr/>
          <a:lstStyle/>
          <a:p>
            <a:pPr marL="112691" indent="-112691">
              <a:defRPr/>
            </a:pPr>
            <a:r>
              <a:rPr lang="en-CA" altLang="en-US" sz="1100" b="1">
                <a:latin typeface="Arial" pitchFamily="34" charset="0"/>
                <a:ea typeface="ヒラギノ角ゴ Pro W3"/>
                <a:cs typeface="Arial" panose="020B0604020202020204" pitchFamily="34" charset="0"/>
              </a:rPr>
              <a:t>[SAY]</a:t>
            </a:r>
            <a:endParaRPr lang="en-CA"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Let me ask you a question: How much do you think a cup of coffee at Tim Horton’s cost in 1964?  (</a:t>
            </a:r>
            <a:r>
              <a:rPr lang="en-CA" sz="1100" b="1" i="1">
                <a:latin typeface="Arial" panose="020B0604020202020204" pitchFamily="34" charset="0"/>
                <a:cs typeface="Arial" panose="020B0604020202020204" pitchFamily="34" charset="0"/>
              </a:rPr>
              <a:t>Take guesses from audience</a:t>
            </a:r>
            <a:r>
              <a:rPr lang="en-CA" sz="1100">
                <a:latin typeface="Arial" panose="020B0604020202020204" pitchFamily="34" charset="0"/>
                <a:cs typeface="Arial" panose="020B0604020202020204" pitchFamily="34" charset="0"/>
              </a:rPr>
              <a:t>).  </a:t>
            </a:r>
          </a:p>
          <a:p>
            <a:pPr marL="171450" indent="-171450">
              <a:buFont typeface="Arial" panose="020B0604020202020204" pitchFamily="34" charset="0"/>
              <a:buChar char="•"/>
              <a:defRPr/>
            </a:pPr>
            <a:endParaRPr lang="en-CA"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In 1964, a cup of coffee at Tim Horton’s cost just 10 cents.  Today it is $2.29  - that’s a huge increase! This shows how much inflation can threaten the value of your portfolio.  If your portfolio is too conservative, there’s a real risk that it won’t even keep pace with inflation, let alone outperform the market and give you the higher returns you’re looking for.  </a:t>
            </a:r>
          </a:p>
          <a:p>
            <a:pPr marL="171450" indent="-171450">
              <a:buFont typeface="Arial" panose="020B0604020202020204" pitchFamily="34" charset="0"/>
              <a:buChar char="•"/>
              <a:defRPr/>
            </a:pPr>
            <a:endParaRPr lang="en-CA"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1964 was a long time ago.  But if you think that inflation isn’t a threat over the shorter term, think again.  Have a look at this chart:</a:t>
            </a:r>
          </a:p>
          <a:p>
            <a:pPr marL="171450" indent="-171450">
              <a:buFont typeface="Arial" panose="020B0604020202020204" pitchFamily="34" charset="0"/>
              <a:buChar char="•"/>
              <a:defRPr/>
            </a:pPr>
            <a:endParaRPr lang="en-CA"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In the 10-year period from 2008 through 2018, we see a </a:t>
            </a:r>
            <a:r>
              <a:rPr lang="en-CA" sz="1100" i="1">
                <a:solidFill>
                  <a:srgbClr val="FF0000"/>
                </a:solidFill>
                <a:latin typeface="Arial" panose="020B0604020202020204" pitchFamily="34" charset="0"/>
                <a:cs typeface="Arial" panose="020B0604020202020204" pitchFamily="34" charset="0"/>
              </a:rPr>
              <a:t>18</a:t>
            </a:r>
            <a:r>
              <a:rPr lang="en-CA" sz="1100" i="1">
                <a:latin typeface="Arial" panose="020B0604020202020204" pitchFamily="34" charset="0"/>
                <a:cs typeface="Arial" panose="020B0604020202020204" pitchFamily="34" charset="0"/>
              </a:rPr>
              <a:t>% increase </a:t>
            </a:r>
            <a:r>
              <a:rPr lang="en-CA" sz="1100">
                <a:latin typeface="Arial" panose="020B0604020202020204" pitchFamily="34" charset="0"/>
                <a:cs typeface="Arial" panose="020B0604020202020204" pitchFamily="34" charset="0"/>
              </a:rPr>
              <a:t>in the average cost of groceries.  That’s a big increase.  What you bought at the grocery store for $100 in 2008 cost you $118 by the end of 2018.  Maybe you don’t really notice it when bread goes up 10 cents, or milk goes up 15 cents.  It doesn’t seem like a lot, but make no mistake, inflation really</a:t>
            </a:r>
            <a:r>
              <a:rPr lang="en-CA" sz="1100" baseline="0">
                <a:latin typeface="Arial" panose="020B0604020202020204" pitchFamily="34" charset="0"/>
                <a:cs typeface="Arial" panose="020B0604020202020204" pitchFamily="34" charset="0"/>
              </a:rPr>
              <a:t> adds up over time.   </a:t>
            </a:r>
            <a:endParaRPr lang="en-CA"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endParaRPr lang="en-CA"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And it doesn’t just affect things you buy every day like food or clothing.  It is also one of the biggest threats to the real value of your portfolio, especially if cash, GIC’s or bonds make up a large part of it.  </a:t>
            </a:r>
          </a:p>
          <a:p>
            <a:pPr marL="171450" indent="-171450">
              <a:buFont typeface="Arial" panose="020B0604020202020204" pitchFamily="34" charset="0"/>
              <a:buChar char="•"/>
              <a:defRPr/>
            </a:pPr>
            <a:endParaRPr lang="en-CA"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Who here likes GICs? Don’t get me wrong – it may make sense for you to hold some of your money in GICs.  But if too much is in GICs, it’s unlikely that you’ll see the growth you need, especially after inflation eats away at your returns.  </a:t>
            </a:r>
          </a:p>
          <a:p>
            <a:pPr marL="0" indent="0">
              <a:buFont typeface="Arial" panose="020B0604020202020204" pitchFamily="34" charset="0"/>
              <a:buNone/>
              <a:defRPr/>
            </a:pPr>
            <a:endParaRPr lang="en-CA" sz="1100">
              <a:latin typeface="Arial" panose="020B0604020202020204" pitchFamily="34" charset="0"/>
              <a:cs typeface="Arial" panose="020B0604020202020204" pitchFamily="34" charset="0"/>
            </a:endParaRPr>
          </a:p>
          <a:p>
            <a:pPr marL="0" indent="0">
              <a:buFont typeface="Arial" panose="020B0604020202020204" pitchFamily="34" charset="0"/>
              <a:buNone/>
              <a:defRPr/>
            </a:pPr>
            <a:r>
              <a:rPr lang="en-CA" altLang="en-US" sz="1100" b="1">
                <a:latin typeface="Arial" pitchFamily="34" charset="0"/>
                <a:ea typeface="ヒラギノ角ゴ Pro W3"/>
                <a:cs typeface="Arial" panose="020B0604020202020204" pitchFamily="34" charset="0"/>
              </a:rPr>
              <a:t>[SAY]</a:t>
            </a: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Remember, it isn’t enough for your investments to grow.  They need to grow at a higher rate than inflation.  Otherwise, you’re not getting any richer.  And even beating inflation probably isn’t enough – you need to beat it by enough for your returns </a:t>
            </a:r>
            <a:r>
              <a:rPr lang="en-CA" sz="1100" i="1">
                <a:latin typeface="Arial" panose="020B0604020202020204" pitchFamily="34" charset="0"/>
                <a:cs typeface="Arial" panose="020B0604020202020204" pitchFamily="34" charset="0"/>
              </a:rPr>
              <a:t>after inflation  and taxes </a:t>
            </a:r>
            <a:r>
              <a:rPr lang="en-CA" sz="1100">
                <a:latin typeface="Arial" panose="020B0604020202020204" pitchFamily="34" charset="0"/>
                <a:cs typeface="Arial" panose="020B0604020202020204" pitchFamily="34" charset="0"/>
              </a:rPr>
              <a:t>to meet your goals.  So inflation is just one hurdle to get over.  </a:t>
            </a:r>
          </a:p>
        </p:txBody>
      </p:sp>
      <p:sp>
        <p:nvSpPr>
          <p:cNvPr id="4" name="Slide Number Placeholder 3"/>
          <p:cNvSpPr>
            <a:spLocks noGrp="1"/>
          </p:cNvSpPr>
          <p:nvPr>
            <p:ph type="sldNum" sz="quarter" idx="10"/>
          </p:nvPr>
        </p:nvSpPr>
        <p:spPr/>
        <p:txBody>
          <a:bodyPr/>
          <a:lstStyle/>
          <a:p>
            <a:fld id="{6B040601-F34C-A840-B24C-52E51A825DA8}" type="slidenum">
              <a:rPr lang="en-US" smtClean="0"/>
              <a:t>12</a:t>
            </a:fld>
            <a:endParaRPr lang="en-US"/>
          </a:p>
        </p:txBody>
      </p:sp>
    </p:spTree>
    <p:extLst>
      <p:ext uri="{BB962C8B-B14F-4D97-AF65-F5344CB8AC3E}">
        <p14:creationId xmlns:p14="http://schemas.microsoft.com/office/powerpoint/2010/main" val="3332252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322263"/>
            <a:ext cx="4648200" cy="3486150"/>
          </a:xfrm>
        </p:spPr>
      </p:sp>
      <p:sp>
        <p:nvSpPr>
          <p:cNvPr id="3" name="Notes Placeholder 2"/>
          <p:cNvSpPr>
            <a:spLocks noGrp="1"/>
          </p:cNvSpPr>
          <p:nvPr>
            <p:ph type="body" idx="1"/>
          </p:nvPr>
        </p:nvSpPr>
        <p:spPr>
          <a:xfrm>
            <a:off x="176270" y="4052234"/>
            <a:ext cx="6610120" cy="4183380"/>
          </a:xfrm>
        </p:spPr>
        <p:txBody>
          <a:bodyPr/>
          <a:lstStyle/>
          <a:p>
            <a:pPr marL="112691" indent="-112691">
              <a:defRPr/>
            </a:pPr>
            <a:r>
              <a:rPr lang="en-CA" altLang="en-US" sz="1100" b="1">
                <a:latin typeface="Arial" pitchFamily="34" charset="0"/>
                <a:ea typeface="ヒラギノ角ゴ Pro W3"/>
                <a:cs typeface="Arial" panose="020B0604020202020204" pitchFamily="34" charset="0"/>
              </a:rPr>
              <a:t>[SAY]</a:t>
            </a:r>
            <a:endParaRPr lang="en-CA"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So what can you do to protect your capital from inflation?  The key is to make sure that your portfolio holds enough in equity-based investments, like mutual funds that invest in stocks.  Over the long term, equities have proven to be an effective way to help insulate your portfolio from inflation.  </a:t>
            </a:r>
          </a:p>
          <a:p>
            <a:pPr marL="171450" indent="-171450">
              <a:buFont typeface="Arial" panose="020B0604020202020204" pitchFamily="34" charset="0"/>
              <a:buChar char="•"/>
              <a:defRPr/>
            </a:pPr>
            <a:r>
              <a:rPr lang="en-US" sz="1100"/>
              <a:t>Looking back to rolling 10-year time periods, equities have proven to significantly outperform both 1-year and 5-year GICs. This means that if you’re looking to grow your wealth with an investment time horizon of more than 10 years, long-term equity investments are your most effective option. Long-term investment in equities is the best way for you to maximize upside potential and reach your financial goals.</a:t>
            </a:r>
            <a:endParaRPr lang="en-CA" sz="1100">
              <a:latin typeface="Arial" panose="020B0604020202020204" pitchFamily="34" charset="0"/>
              <a:cs typeface="Arial" panose="020B0604020202020204" pitchFamily="34" charset="0"/>
            </a:endParaRPr>
          </a:p>
          <a:p>
            <a:pPr marL="0" indent="0">
              <a:buFont typeface="Arial" panose="020B0604020202020204" pitchFamily="34" charset="0"/>
              <a:buNone/>
              <a:defRPr/>
            </a:pPr>
            <a:endParaRPr lang="en-CA" sz="1100">
              <a:latin typeface="Arial" panose="020B0604020202020204" pitchFamily="34" charset="0"/>
              <a:cs typeface="Arial" panose="020B0604020202020204" pitchFamily="34" charset="0"/>
            </a:endParaRPr>
          </a:p>
          <a:p>
            <a:pPr marL="0" indent="0">
              <a:buFont typeface="Arial" panose="020B0604020202020204" pitchFamily="34" charset="0"/>
              <a:buNone/>
              <a:defRPr/>
            </a:pPr>
            <a:r>
              <a:rPr lang="en-CA" altLang="en-US" sz="1100" b="1">
                <a:latin typeface="Arial" pitchFamily="34" charset="0"/>
                <a:ea typeface="ヒラギノ角ゴ Pro W3"/>
                <a:cs typeface="Arial" panose="020B0604020202020204" pitchFamily="34" charset="0"/>
              </a:rPr>
              <a:t>[ASK]</a:t>
            </a:r>
          </a:p>
          <a:p>
            <a:pPr marL="0" indent="0">
              <a:buFont typeface="Arial" panose="020B0604020202020204" pitchFamily="34" charset="0"/>
              <a:buNone/>
              <a:defRPr/>
            </a:pPr>
            <a:r>
              <a:rPr lang="en-CA" sz="1100" b="1">
                <a:latin typeface="Arial" pitchFamily="34" charset="0"/>
                <a:cs typeface="Arial" panose="020B0604020202020204" pitchFamily="34" charset="0"/>
              </a:rPr>
              <a:t>Does anyone know what an index is?  The first person to answer wins a free Dow Jones! </a:t>
            </a:r>
            <a:r>
              <a:rPr lang="en-CA" sz="1100">
                <a:latin typeface="Arial" pitchFamily="34" charset="0"/>
                <a:cs typeface="Arial" panose="020B0604020202020204" pitchFamily="34" charset="0"/>
              </a:rPr>
              <a:t>(</a:t>
            </a:r>
            <a:r>
              <a:rPr lang="en-CA" sz="1100" i="1">
                <a:latin typeface="Arial" pitchFamily="34" charset="0"/>
                <a:cs typeface="Arial" panose="020B0604020202020204" pitchFamily="34" charset="0"/>
              </a:rPr>
              <a:t>Let attendees share answers)</a:t>
            </a:r>
          </a:p>
          <a:p>
            <a:pPr marL="0" indent="0">
              <a:buFont typeface="Arial" panose="020B0604020202020204" pitchFamily="34" charset="0"/>
              <a:buNone/>
              <a:defRPr/>
            </a:pPr>
            <a:endParaRPr lang="en-CA" sz="1100" i="1">
              <a:latin typeface="Arial" pitchFamily="34" charset="0"/>
              <a:cs typeface="Arial" panose="020B0604020202020204" pitchFamily="34" charset="0"/>
            </a:endParaRPr>
          </a:p>
          <a:p>
            <a:pPr marL="0" indent="0">
              <a:buFont typeface="Arial" panose="020B0604020202020204" pitchFamily="34" charset="0"/>
              <a:buNone/>
              <a:defRPr/>
            </a:pPr>
            <a:r>
              <a:rPr lang="en-CA" altLang="en-US" sz="1100" b="1">
                <a:latin typeface="Arial" pitchFamily="34" charset="0"/>
                <a:ea typeface="ヒラギノ角ゴ Pro W3"/>
                <a:cs typeface="Arial" panose="020B0604020202020204" pitchFamily="34" charset="0"/>
              </a:rPr>
              <a:t>[SAY]</a:t>
            </a:r>
          </a:p>
          <a:p>
            <a:pPr marL="171450" indent="-171450">
              <a:buFont typeface="Arial" panose="020B0604020202020204" pitchFamily="34" charset="0"/>
              <a:buChar char="•"/>
              <a:defRPr/>
            </a:pPr>
            <a:r>
              <a:rPr lang="en-CA" sz="1100">
                <a:latin typeface="Arial" pitchFamily="34" charset="0"/>
                <a:cs typeface="Arial" panose="020B0604020202020204" pitchFamily="34" charset="0"/>
              </a:rPr>
              <a:t>Basically, an index is a grouping of a certain type of investments like stocks or bonds that is used to measure how that type of security is performing in general.  For example, the S&amp;P 500 index contains the stocks of 500 of the biggest American companies, and it gives an idea of how the stocks of large American companies are performing in general.  </a:t>
            </a:r>
          </a:p>
          <a:p>
            <a:pPr marL="171450" indent="-171450">
              <a:buFont typeface="Arial" panose="020B0604020202020204" pitchFamily="34" charset="0"/>
              <a:buChar char="•"/>
              <a:defRPr/>
            </a:pPr>
            <a:endParaRPr lang="en-CA" sz="1100">
              <a:latin typeface="Arial" pitchFamily="34" charset="0"/>
              <a:cs typeface="Arial" panose="020B0604020202020204" pitchFamily="34" charset="0"/>
            </a:endParaRPr>
          </a:p>
          <a:p>
            <a:pPr marL="171450" indent="-171450">
              <a:buFont typeface="Arial" panose="020B0604020202020204" pitchFamily="34" charset="0"/>
              <a:buChar char="•"/>
              <a:defRPr/>
            </a:pPr>
            <a:r>
              <a:rPr lang="en-CA" sz="1100">
                <a:latin typeface="Arial" pitchFamily="34" charset="0"/>
                <a:cs typeface="Arial" panose="020B0604020202020204" pitchFamily="34" charset="0"/>
              </a:rPr>
              <a:t>So moving on, what do we see?   Inflation averaged 1.59% per year during this time.  The 1-year GIC Index trailed inflation, at 0.93%, so clearly 1-year GIC’s weren’t the way to go in terms of beating inflation.  The 5-year GIC index beat inflation, but just barely, with a 1.65% average return.  Canadian bonds and Canadian balanced (a mix of bonds and stocks) beat inflation handily, but the real star of this show is Canadian equities, which returned close to 5.2% per year.</a:t>
            </a:r>
          </a:p>
          <a:p>
            <a:pPr marL="0" indent="0">
              <a:buFont typeface="Arial" panose="020B0604020202020204" pitchFamily="34" charset="0"/>
              <a:buNone/>
              <a:defRPr/>
            </a:pPr>
            <a:endParaRPr lang="en-CA" sz="1100">
              <a:latin typeface="Arial" pitchFamily="34" charset="0"/>
              <a:cs typeface="Arial" panose="020B0604020202020204" pitchFamily="34" charset="0"/>
            </a:endParaRPr>
          </a:p>
          <a:p>
            <a:pPr marL="171450" indent="-171450">
              <a:buFont typeface="Arial" panose="020B0604020202020204" pitchFamily="34" charset="0"/>
              <a:buChar char="•"/>
              <a:defRPr/>
            </a:pPr>
            <a:r>
              <a:rPr lang="en-CA" sz="1100">
                <a:latin typeface="Arial" pitchFamily="34" charset="0"/>
                <a:cs typeface="Arial" panose="020B0604020202020204" pitchFamily="34" charset="0"/>
              </a:rPr>
              <a:t>Cash, GICs and bonds may play other important roles in your portfolio, but equities are key to help protect your portfolio from inflation.  </a:t>
            </a:r>
          </a:p>
        </p:txBody>
      </p:sp>
      <p:sp>
        <p:nvSpPr>
          <p:cNvPr id="4" name="Slide Number Placeholder 3"/>
          <p:cNvSpPr>
            <a:spLocks noGrp="1"/>
          </p:cNvSpPr>
          <p:nvPr>
            <p:ph type="sldNum" sz="quarter" idx="10"/>
          </p:nvPr>
        </p:nvSpPr>
        <p:spPr/>
        <p:txBody>
          <a:bodyPr/>
          <a:lstStyle/>
          <a:p>
            <a:fld id="{6B040601-F34C-A840-B24C-52E51A825DA8}" type="slidenum">
              <a:rPr lang="en-US" smtClean="0"/>
              <a:t>13</a:t>
            </a:fld>
            <a:endParaRPr lang="en-US"/>
          </a:p>
        </p:txBody>
      </p:sp>
    </p:spTree>
    <p:extLst>
      <p:ext uri="{BB962C8B-B14F-4D97-AF65-F5344CB8AC3E}">
        <p14:creationId xmlns:p14="http://schemas.microsoft.com/office/powerpoint/2010/main" val="1918129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0125" y="157163"/>
            <a:ext cx="2830513" cy="2124075"/>
          </a:xfrm>
        </p:spPr>
      </p:sp>
      <p:sp>
        <p:nvSpPr>
          <p:cNvPr id="3" name="Notes Placeholder 2"/>
          <p:cNvSpPr>
            <a:spLocks noGrp="1"/>
          </p:cNvSpPr>
          <p:nvPr>
            <p:ph type="body" idx="1"/>
          </p:nvPr>
        </p:nvSpPr>
        <p:spPr>
          <a:xfrm>
            <a:off x="149417" y="2167319"/>
            <a:ext cx="6753339" cy="4183380"/>
          </a:xfrm>
        </p:spPr>
        <p:txBody>
          <a:bodyPr/>
          <a:lstStyle/>
          <a:p>
            <a:pPr marL="112691" indent="-112691">
              <a:defRPr/>
            </a:pPr>
            <a:r>
              <a:rPr lang="en-US" sz="1100"/>
              <a:t>Compounding is one of the most effective ways for investors to increase their wealth over time. Compounding is the reinvestment of earnings back into the initial investment, meaning you can earn income on top of income. By making regular contributions you can enjoy the long term benefit of compounding. The longer you stay invested, the longer your money works for you and the more your wealth can grow!</a:t>
            </a:r>
          </a:p>
          <a:p>
            <a:pPr marL="112691" indent="-112691">
              <a:defRPr/>
            </a:pPr>
            <a:endParaRPr lang="en-CA" sz="1100">
              <a:latin typeface="Arial" panose="020B0604020202020204" pitchFamily="34" charset="0"/>
              <a:cs typeface="Arial" panose="020B0604020202020204" pitchFamily="34" charset="0"/>
            </a:endParaRPr>
          </a:p>
          <a:p>
            <a:pPr marL="0" indent="0">
              <a:buFont typeface="Arial" panose="020B0604020202020204" pitchFamily="34" charset="0"/>
              <a:buNone/>
              <a:defRPr/>
            </a:pPr>
            <a:r>
              <a:rPr lang="en-CA" sz="1100">
                <a:latin typeface="Arial" panose="020B0604020202020204" pitchFamily="34" charset="0"/>
                <a:cs typeface="Arial" panose="020B0604020202020204" pitchFamily="34" charset="0"/>
              </a:rPr>
              <a:t>Making use of RRSPs, TFSAs, and perhaps spousal RRSPs, RESPs, and RDSPs can help your money grow further by protecting your assets from the taxman.  All of these can help you build and protect your wealth.  </a:t>
            </a:r>
          </a:p>
          <a:p>
            <a:pPr marL="171450" indent="-171450">
              <a:buFont typeface="Arial" panose="020B0604020202020204" pitchFamily="34" charset="0"/>
              <a:buChar char="•"/>
              <a:defRPr/>
            </a:pPr>
            <a:endParaRPr lang="en-CA"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Let’s quickly look at some of the main ways that these plans can help.  </a:t>
            </a:r>
          </a:p>
          <a:p>
            <a:pPr marL="171450" indent="-171450">
              <a:buFont typeface="Arial" panose="020B0604020202020204" pitchFamily="34" charset="0"/>
              <a:buChar char="•"/>
              <a:defRPr/>
            </a:pPr>
            <a:endParaRPr lang="en-CA"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Contributions to your RRSP reduce the taxable income you have to report when you do your taxes.  This is an immediate benefit, and one of the main reasons why it makes sense to maximize your contributions each year – something most Canadians don’t do.  Once your money is in your RRSP, it is free to grow and compound tax-sheltered, as long as it stays in your RRSP.  Since RRSPs are about saving for retirement, you will probably be in a lower tax bracket once you do start to take money from your RRSP, which means that you’ll probably pay less taxes.  It just makes sense – reduce your taxable income today, grow your money without the burden of taxes, and then take it out when you’re in a lower tax bracket.</a:t>
            </a:r>
          </a:p>
          <a:p>
            <a:pPr marL="0" indent="0">
              <a:buFont typeface="Arial" panose="020B0604020202020204" pitchFamily="34" charset="0"/>
              <a:buNone/>
              <a:defRPr/>
            </a:pPr>
            <a:endParaRPr lang="en-CA"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TFSAs are another great option available to Canadians.  You can contribute up to $6,000 this year, and you may be able to contribute as much as $63,500 this year if you’ve never contributed before.  While your TFSA contributions aren’t tax-deductible like RRSP contributions, you will never be taxed on your TFSA.  Tax-free growth on $6,000 can really add up over the years.  Plus, unlike RRSP’s, there is no maximum age, so a TFSA can help</a:t>
            </a:r>
            <a:r>
              <a:rPr lang="en-CA" sz="1100" baseline="0">
                <a:latin typeface="Arial" panose="020B0604020202020204" pitchFamily="34" charset="0"/>
                <a:cs typeface="Arial" panose="020B0604020202020204" pitchFamily="34" charset="0"/>
              </a:rPr>
              <a:t> you build your </a:t>
            </a:r>
            <a:r>
              <a:rPr lang="en-CA" sz="1100">
                <a:latin typeface="Arial" panose="020B0604020202020204" pitchFamily="34" charset="0"/>
                <a:cs typeface="Arial" panose="020B0604020202020204" pitchFamily="34" charset="0"/>
              </a:rPr>
              <a:t>wealth for the rest of your life.  </a:t>
            </a:r>
          </a:p>
          <a:p>
            <a:pPr marL="171450" indent="-171450">
              <a:buFont typeface="Arial" panose="020B0604020202020204" pitchFamily="34" charset="0"/>
              <a:buChar char="•"/>
              <a:defRPr/>
            </a:pPr>
            <a:endParaRPr lang="en-US" sz="1100">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a:latin typeface="Arial" panose="020B0604020202020204" pitchFamily="34" charset="0"/>
                <a:cs typeface="Arial" panose="020B0604020202020204" pitchFamily="34" charset="0"/>
              </a:rPr>
              <a:t>Have a look at this chart.  It shows just how powerful TFSAs can be – a difference</a:t>
            </a:r>
            <a:r>
              <a:rPr lang="en-CA" sz="1100" baseline="0">
                <a:latin typeface="Arial" panose="020B0604020202020204" pitchFamily="34" charset="0"/>
                <a:cs typeface="Arial" panose="020B0604020202020204" pitchFamily="34" charset="0"/>
              </a:rPr>
              <a:t> of more than $100 thousand from investing $6,000 annually for 25 years</a:t>
            </a:r>
            <a:r>
              <a:rPr lang="en-CA" sz="1100">
                <a:latin typeface="Arial" panose="020B0604020202020204" pitchFamily="34" charset="0"/>
                <a:cs typeface="Arial" panose="020B0604020202020204" pitchFamily="34" charset="0"/>
              </a:rPr>
              <a:t>, assuming an 6% annual return, when compared with a non-registered account with earnings taxed annually at 40%.  </a:t>
            </a:r>
          </a:p>
          <a:p>
            <a:pPr marL="171450" indent="-171450">
              <a:buFont typeface="Arial" panose="020B0604020202020204" pitchFamily="34" charset="0"/>
              <a:buChar char="•"/>
              <a:defRPr/>
            </a:pPr>
            <a:endParaRPr lang="en-CA"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RESPs are</a:t>
            </a:r>
            <a:r>
              <a:rPr lang="en-CA" sz="1100" baseline="0">
                <a:latin typeface="Arial" panose="020B0604020202020204" pitchFamily="34" charset="0"/>
                <a:cs typeface="Arial" panose="020B0604020202020204" pitchFamily="34" charset="0"/>
              </a:rPr>
              <a:t> also a great way for you to </a:t>
            </a:r>
            <a:r>
              <a:rPr lang="en-CA" sz="1100">
                <a:latin typeface="Arial" panose="020B0604020202020204" pitchFamily="34" charset="0"/>
                <a:cs typeface="Arial" panose="020B0604020202020204" pitchFamily="34" charset="0"/>
              </a:rPr>
              <a:t>save for a loved one’s post-secondary education, which I’m sure you know can be very expensive.  A 4-year university degree often costs upwards of $60,000, and this cost is expected to keep growing.  An RESP can help you tackle high tuition costs by providing valuable grants and bonds to eligible beneficiaries: Including up to $7,200 per beneficiary for the CESG grant, up to $2,000 Canada Learning Bond per beneficiary, plus other grants or bonds that may be available.  </a:t>
            </a:r>
          </a:p>
          <a:p>
            <a:pPr marL="171450" indent="-171450">
              <a:buFont typeface="Arial" panose="020B0604020202020204" pitchFamily="34" charset="0"/>
              <a:buChar char="•"/>
              <a:defRPr/>
            </a:pPr>
            <a:endParaRPr lang="en-CA"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An RESP can go a long way toward making post-secondary affordable.  </a:t>
            </a:r>
          </a:p>
        </p:txBody>
      </p:sp>
      <p:sp>
        <p:nvSpPr>
          <p:cNvPr id="4" name="Slide Number Placeholder 3"/>
          <p:cNvSpPr>
            <a:spLocks noGrp="1"/>
          </p:cNvSpPr>
          <p:nvPr>
            <p:ph type="sldNum" sz="quarter" idx="10"/>
          </p:nvPr>
        </p:nvSpPr>
        <p:spPr/>
        <p:txBody>
          <a:bodyPr/>
          <a:lstStyle/>
          <a:p>
            <a:fld id="{6B040601-F34C-A840-B24C-52E51A825DA8}" type="slidenum">
              <a:rPr lang="en-US" smtClean="0"/>
              <a:t>14</a:t>
            </a:fld>
            <a:endParaRPr lang="en-US"/>
          </a:p>
        </p:txBody>
      </p:sp>
    </p:spTree>
    <p:extLst>
      <p:ext uri="{BB962C8B-B14F-4D97-AF65-F5344CB8AC3E}">
        <p14:creationId xmlns:p14="http://schemas.microsoft.com/office/powerpoint/2010/main" val="446826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152" y="4183063"/>
            <a:ext cx="6742323" cy="4183380"/>
          </a:xfrm>
        </p:spPr>
        <p:txBody>
          <a:bodyPr/>
          <a:lstStyle/>
          <a:p>
            <a:pPr marL="112691" marR="0" indent="-112691" algn="l" defTabSz="457200" rtl="0" eaLnBrk="1" fontAlgn="auto" latinLnBrk="0" hangingPunct="1">
              <a:lnSpc>
                <a:spcPct val="100000"/>
              </a:lnSpc>
              <a:spcBef>
                <a:spcPts val="0"/>
              </a:spcBef>
              <a:spcAft>
                <a:spcPts val="0"/>
              </a:spcAft>
              <a:buClrTx/>
              <a:buSzTx/>
              <a:buFontTx/>
              <a:buNone/>
              <a:tabLst/>
              <a:defRPr/>
            </a:pPr>
            <a:r>
              <a:rPr lang="en-CA" altLang="en-US" sz="1100" b="1">
                <a:latin typeface="Arial" pitchFamily="34" charset="0"/>
                <a:ea typeface="ヒラギノ角ゴ Pro W3"/>
                <a:cs typeface="Arial" panose="020B0604020202020204" pitchFamily="34" charset="0"/>
              </a:rPr>
              <a:t>[SAY]  </a:t>
            </a:r>
          </a:p>
          <a:p>
            <a:pPr marL="112691" marR="0" indent="-112691" algn="l" defTabSz="457200" rtl="0" eaLnBrk="1" fontAlgn="auto" latinLnBrk="0" hangingPunct="1">
              <a:lnSpc>
                <a:spcPct val="100000"/>
              </a:lnSpc>
              <a:spcBef>
                <a:spcPts val="0"/>
              </a:spcBef>
              <a:spcAft>
                <a:spcPts val="0"/>
              </a:spcAft>
              <a:buClrTx/>
              <a:buSzTx/>
              <a:buFontTx/>
              <a:buNone/>
              <a:tabLst/>
              <a:defRPr/>
            </a:pPr>
            <a:endParaRPr lang="en-CA" altLang="en-US" sz="1100" b="1">
              <a:latin typeface="Arial" pitchFamily="34" charset="0"/>
              <a:ea typeface="ヒラギノ角ゴ Pro W3"/>
              <a:cs typeface="Arial" panose="020B0604020202020204" pitchFamily="34" charset="0"/>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altLang="en-US" sz="1100" b="0">
                <a:latin typeface="Arial" pitchFamily="34" charset="0"/>
                <a:ea typeface="ヒラギノ角ゴ Pro W3"/>
                <a:cs typeface="Arial" panose="020B0604020202020204" pitchFamily="34" charset="0"/>
              </a:rPr>
              <a:t>Our</a:t>
            </a:r>
            <a:r>
              <a:rPr lang="en-CA" altLang="en-US" sz="1100" b="0" baseline="0">
                <a:latin typeface="Arial" pitchFamily="34" charset="0"/>
                <a:ea typeface="ヒラギノ角ゴ Pro W3"/>
                <a:cs typeface="Arial" panose="020B0604020202020204" pitchFamily="34" charset="0"/>
              </a:rPr>
              <a:t> next mistake is </a:t>
            </a:r>
            <a:r>
              <a:rPr lang="en-CA" altLang="en-US" sz="1100" b="1" i="0" baseline="0">
                <a:latin typeface="Arial" pitchFamily="34" charset="0"/>
                <a:ea typeface="ヒラギノ角ゴ Pro W3"/>
                <a:cs typeface="Arial" panose="020B0604020202020204" pitchFamily="34" charset="0"/>
              </a:rPr>
              <a:t>Not staying invested</a:t>
            </a:r>
            <a:r>
              <a:rPr lang="en-CA" altLang="en-US" sz="1100" b="0" i="0" baseline="0">
                <a:latin typeface="Arial" pitchFamily="34" charset="0"/>
                <a:ea typeface="ヒラギノ角ゴ Pro W3"/>
                <a:cs typeface="Arial" panose="020B0604020202020204" pitchFamily="34" charset="0"/>
              </a:rPr>
              <a:t>.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altLang="en-US" sz="1100" b="0" i="0" baseline="0">
              <a:latin typeface="Arial" pitchFamily="34" charset="0"/>
              <a:ea typeface="ヒラギノ角ゴ Pro W3"/>
              <a:cs typeface="Arial" panose="020B0604020202020204" pitchFamily="34" charset="0"/>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a:latin typeface="Arial" panose="020B0604020202020204" pitchFamily="34" charset="0"/>
                <a:cs typeface="Arial" panose="020B0604020202020204" pitchFamily="34" charset="0"/>
              </a:rPr>
              <a:t>At</a:t>
            </a:r>
            <a:r>
              <a:rPr lang="en-CA" sz="1100" baseline="0">
                <a:latin typeface="Arial" panose="020B0604020202020204" pitchFamily="34" charset="0"/>
                <a:cs typeface="Arial" panose="020B0604020202020204" pitchFamily="34" charset="0"/>
              </a:rPr>
              <a:t> any moment, you can find a dozen reasons not to stay invested, or not to invest in the first place.  </a:t>
            </a:r>
            <a:r>
              <a:rPr lang="en-CA" sz="1100">
                <a:latin typeface="Arial" panose="020B0604020202020204" pitchFamily="34" charset="0"/>
                <a:cs typeface="Arial" panose="020B0604020202020204" pitchFamily="34" charset="0"/>
              </a:rPr>
              <a:t>In just the last 30 years of so, we’ve seen crisis after crisis:  the Black Monday stock market crash in 1987, wars and terrorism, the subprime mortgage crisis and credit crunch in 2007-8, and the trade disputes and political discord making headlines in many countries today, to name a few.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altLang="en-US" sz="1100" b="0" i="0" baseline="0">
              <a:latin typeface="Arial" pitchFamily="34" charset="0"/>
              <a:ea typeface="ヒラギノ角ゴ Pro W3"/>
              <a:cs typeface="Arial" panose="020B0604020202020204" pitchFamily="34" charset="0"/>
            </a:endParaRP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As we talked about for emotional investing, the stock market can be volatile, especially over the short-term.</a:t>
            </a:r>
            <a:r>
              <a:rPr lang="en-CA" sz="1100" baseline="0">
                <a:latin typeface="Arial" panose="020B0604020202020204" pitchFamily="34" charset="0"/>
                <a:cs typeface="Arial" panose="020B0604020202020204" pitchFamily="34" charset="0"/>
              </a:rPr>
              <a:t>  These day-to-day fluctuations and noise in the market can be scary and cause you to miss out on opportunities.  </a:t>
            </a:r>
          </a:p>
          <a:p>
            <a:pPr marL="171450" indent="-171450">
              <a:buFont typeface="Arial" panose="020B0604020202020204" pitchFamily="34" charset="0"/>
              <a:buChar char="•"/>
              <a:defRPr/>
            </a:pPr>
            <a:endParaRPr lang="en-CA" sz="1100" baseline="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However, over the longer term historically, stock market returns have tended to be a lot more attractive, with a bias to the upside,</a:t>
            </a:r>
            <a:r>
              <a:rPr lang="en-CA" sz="1100" baseline="0">
                <a:latin typeface="Arial" panose="020B0604020202020204" pitchFamily="34" charset="0"/>
                <a:cs typeface="Arial" panose="020B0604020202020204" pitchFamily="34" charset="0"/>
              </a:rPr>
              <a:t> meaning that those investors who kept a diversified portfolio were generously rewarded over the long term.  </a:t>
            </a:r>
            <a:endParaRPr lang="en-CA"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endParaRPr lang="en-CA" altLang="en-US" sz="1100" b="1" baseline="0">
              <a:latin typeface="Arial" pitchFamily="34" charset="0"/>
              <a:ea typeface="ヒラギノ角ゴ Pro W3"/>
              <a:cs typeface="Arial" panose="020B0604020202020204" pitchFamily="34" charset="0"/>
            </a:endParaRP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Have a look at this graph: it shows that Canadian equities have significantly recovered after taking falls, while also beating inflation </a:t>
            </a:r>
            <a:r>
              <a:rPr lang="en-CA" sz="1100" i="1">
                <a:latin typeface="Arial" panose="020B0604020202020204" pitchFamily="34" charset="0"/>
                <a:cs typeface="Arial" panose="020B0604020202020204" pitchFamily="34" charset="0"/>
              </a:rPr>
              <a:t>and </a:t>
            </a:r>
            <a:r>
              <a:rPr lang="en-CA" sz="1100">
                <a:latin typeface="Arial" panose="020B0604020202020204" pitchFamily="34" charset="0"/>
                <a:cs typeface="Arial" panose="020B0604020202020204" pitchFamily="34" charset="0"/>
              </a:rPr>
              <a:t>5 year GICs.  In fact, during the time this chart covers, Canadian equities would have given you over </a:t>
            </a:r>
            <a:r>
              <a:rPr lang="en-CA" sz="1100" i="1">
                <a:latin typeface="Arial" panose="020B0604020202020204" pitchFamily="34" charset="0"/>
                <a:cs typeface="Arial" panose="020B0604020202020204" pitchFamily="34" charset="0"/>
              </a:rPr>
              <a:t>10 times</a:t>
            </a:r>
            <a:r>
              <a:rPr lang="en-CA" sz="1100">
                <a:latin typeface="Arial" panose="020B0604020202020204" pitchFamily="34" charset="0"/>
                <a:cs typeface="Arial" panose="020B0604020202020204" pitchFamily="34" charset="0"/>
              </a:rPr>
              <a:t> the return on your initial investment, even with all of the short-term turmoil that took place during that time period. </a:t>
            </a:r>
          </a:p>
          <a:p>
            <a:pPr marL="0" indent="0">
              <a:buFont typeface="Arial" panose="020B0604020202020204" pitchFamily="34" charset="0"/>
              <a:buNone/>
              <a:defRPr/>
            </a:pPr>
            <a:endParaRPr lang="en-CA" sz="11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B040601-F34C-A840-B24C-52E51A825DA8}" type="slidenum">
              <a:rPr lang="en-US" smtClean="0"/>
              <a:t>15</a:t>
            </a:fld>
            <a:endParaRPr lang="en-US"/>
          </a:p>
        </p:txBody>
      </p:sp>
    </p:spTree>
    <p:extLst>
      <p:ext uri="{BB962C8B-B14F-4D97-AF65-F5344CB8AC3E}">
        <p14:creationId xmlns:p14="http://schemas.microsoft.com/office/powerpoint/2010/main" val="455829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691" indent="-112691">
              <a:defRPr/>
            </a:pPr>
            <a:r>
              <a:rPr lang="en-CA" altLang="en-US" sz="1100" b="1">
                <a:latin typeface="Arial" pitchFamily="34" charset="0"/>
                <a:ea typeface="ヒラギノ角ゴ Pro W3"/>
                <a:cs typeface="Arial" panose="020B0604020202020204" pitchFamily="34" charset="0"/>
              </a:rPr>
              <a:t>[SPEAKING POINTS]</a:t>
            </a:r>
          </a:p>
          <a:p>
            <a:pPr marL="112691" indent="-112691">
              <a:defRPr/>
            </a:pPr>
            <a:endParaRPr lang="en-CA"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The key is to start investing as early as possible, so that your investments have the most time to benefit from the potential long-term growth of the equity markets.</a:t>
            </a:r>
          </a:p>
          <a:p>
            <a:pPr marL="171450" indent="-171450">
              <a:buFont typeface="Arial" panose="020B0604020202020204" pitchFamily="34" charset="0"/>
              <a:buChar char="•"/>
              <a:defRPr/>
            </a:pPr>
            <a:endParaRPr lang="en-CA"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One great way to do this is by setting up a Continuous Savings Plan (CSP).  A CSP helps you build and preserve your wealth by automatically investing into mutual funds on a set schedule, like every month or every week, using money in your bank account.  This simple approach is convenient and affordable, and also helps to take emotions out of investing.  </a:t>
            </a:r>
          </a:p>
          <a:p>
            <a:pPr marL="0" indent="0">
              <a:buFont typeface="Arial" panose="020B0604020202020204" pitchFamily="34" charset="0"/>
              <a:buNone/>
              <a:defRPr/>
            </a:pPr>
            <a:endParaRPr lang="en-CA"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I’m sure you’ve heard the expression “Buy low, sell high”.  This is Investing 101.  A CSP can help with the “Buy low” half of this equation, by something called “dollar cost averaging”.  What this means is that when you regularly invest a set amount, like $100 per month, you will end up buying more mutual fund units when prices are low, and fewer when prices are high, and this helps reduce the average cost that you pay per unit.  This is especially useful when markets are volatile, and potentially gives you a better return.  Just have a look at this chart.</a:t>
            </a:r>
          </a:p>
          <a:p>
            <a:pPr marL="171450" indent="-171450">
              <a:buFont typeface="Arial" panose="020B0604020202020204" pitchFamily="34" charset="0"/>
              <a:buChar char="•"/>
              <a:defRPr/>
            </a:pPr>
            <a:endParaRPr lang="en-CA"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Another long-term benefit of CSPs is compounding.  Compounding is one of the most effective ways for you to increase your wealth over time.  Compounding is the reinvestment of earnings back into your initial investment, meaning that you can earn income on top of income.  The longer you stay invested, the longer your investments have to grow from compounding to help you build your wealth.  </a:t>
            </a:r>
          </a:p>
          <a:p>
            <a:pPr marL="171450" indent="-171450">
              <a:buFont typeface="Arial" panose="020B0604020202020204" pitchFamily="34" charset="0"/>
              <a:buChar char="•"/>
              <a:defRPr/>
            </a:pPr>
            <a:endParaRPr lang="en-CA"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With a CSP, even a small amount regularly adds up over a small time!  </a:t>
            </a:r>
          </a:p>
        </p:txBody>
      </p:sp>
      <p:sp>
        <p:nvSpPr>
          <p:cNvPr id="4" name="Slide Number Placeholder 3"/>
          <p:cNvSpPr>
            <a:spLocks noGrp="1"/>
          </p:cNvSpPr>
          <p:nvPr>
            <p:ph type="sldNum" sz="quarter" idx="10"/>
          </p:nvPr>
        </p:nvSpPr>
        <p:spPr/>
        <p:txBody>
          <a:bodyPr/>
          <a:lstStyle/>
          <a:p>
            <a:fld id="{6B040601-F34C-A840-B24C-52E51A825DA8}" type="slidenum">
              <a:rPr lang="en-US" smtClean="0"/>
              <a:t>16</a:t>
            </a:fld>
            <a:endParaRPr lang="en-US"/>
          </a:p>
        </p:txBody>
      </p:sp>
    </p:spTree>
    <p:extLst>
      <p:ext uri="{BB962C8B-B14F-4D97-AF65-F5344CB8AC3E}">
        <p14:creationId xmlns:p14="http://schemas.microsoft.com/office/powerpoint/2010/main" val="3301546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691" indent="-112691">
              <a:defRPr/>
            </a:pPr>
            <a:r>
              <a:rPr lang="en-CA" altLang="en-US" sz="1100" b="1">
                <a:latin typeface="Arial" pitchFamily="34" charset="0"/>
                <a:ea typeface="ヒラギノ角ゴ Pro W3"/>
                <a:cs typeface="Arial" panose="020B0604020202020204" pitchFamily="34" charset="0"/>
              </a:rPr>
              <a:t>[SPEAKING POINTS]</a:t>
            </a:r>
          </a:p>
          <a:p>
            <a:pPr marL="112691" indent="-112691">
              <a:defRPr/>
            </a:pPr>
            <a:endParaRPr lang="en-CA" altLang="en-US" sz="1100">
              <a:latin typeface="Arial" pitchFamily="34" charset="0"/>
              <a:cs typeface="Arial" panose="020B0604020202020204" pitchFamily="34" charset="0"/>
            </a:endParaRPr>
          </a:p>
          <a:p>
            <a:pPr marL="171450" indent="-171450">
              <a:buFont typeface="Arial" panose="020B0604020202020204" pitchFamily="34" charset="0"/>
              <a:buChar char="•"/>
              <a:defRPr/>
            </a:pPr>
            <a:r>
              <a:rPr lang="en-CA" altLang="en-US" sz="1100">
                <a:latin typeface="Arial" pitchFamily="34" charset="0"/>
                <a:cs typeface="Arial" panose="020B0604020202020204" pitchFamily="34" charset="0"/>
              </a:rPr>
              <a:t>The next mistake we’ll talk about is putting all of your eggs into one basket.  </a:t>
            </a:r>
          </a:p>
          <a:p>
            <a:pPr marL="171450" indent="-171450">
              <a:buFont typeface="Arial" panose="020B0604020202020204" pitchFamily="34" charset="0"/>
              <a:buChar char="•"/>
              <a:defRPr/>
            </a:pPr>
            <a:endParaRPr lang="en-CA" altLang="en-US" sz="1100">
              <a:latin typeface="Arial" pitchFamily="34" charset="0"/>
              <a:cs typeface="Arial" panose="020B0604020202020204" pitchFamily="34" charset="0"/>
            </a:endParaRPr>
          </a:p>
          <a:p>
            <a:pPr marL="171450" indent="-171450">
              <a:buFont typeface="Arial" panose="020B0604020202020204" pitchFamily="34" charset="0"/>
              <a:buChar char="•"/>
              <a:defRPr/>
            </a:pPr>
            <a:r>
              <a:rPr lang="en-CA" altLang="en-US" sz="1100">
                <a:latin typeface="Arial" pitchFamily="34" charset="0"/>
                <a:cs typeface="Arial" panose="020B0604020202020204" pitchFamily="34" charset="0"/>
              </a:rPr>
              <a:t>As an investor, it is crucial to hold the right mix of asset classes for your investment goals and your risk level.  Studies have shown</a:t>
            </a:r>
            <a:r>
              <a:rPr lang="en-CA" altLang="en-US" sz="1100" baseline="0">
                <a:latin typeface="Arial" pitchFamily="34" charset="0"/>
                <a:cs typeface="Arial" panose="020B0604020202020204" pitchFamily="34" charset="0"/>
              </a:rPr>
              <a:t> that the mix of asset classes can explain up to 92% of the variation in returns on long-term investments.  </a:t>
            </a:r>
          </a:p>
          <a:p>
            <a:pPr marL="171450" indent="-171450">
              <a:buFont typeface="Arial" panose="020B0604020202020204" pitchFamily="34" charset="0"/>
              <a:buChar char="•"/>
              <a:defRPr/>
            </a:pPr>
            <a:endParaRPr lang="en-CA" altLang="en-US" sz="1100" baseline="0">
              <a:latin typeface="Arial" pitchFamily="34" charset="0"/>
              <a:cs typeface="Arial" panose="020B0604020202020204" pitchFamily="34" charset="0"/>
            </a:endParaRPr>
          </a:p>
          <a:p>
            <a:pPr marL="171450" indent="-171450">
              <a:buFont typeface="Arial" panose="020B0604020202020204" pitchFamily="34" charset="0"/>
              <a:buChar char="•"/>
              <a:defRPr/>
            </a:pPr>
            <a:r>
              <a:rPr lang="en-CA" altLang="en-US" sz="1100">
                <a:latin typeface="Arial" pitchFamily="34" charset="0"/>
                <a:cs typeface="Arial" panose="020B0604020202020204" pitchFamily="34" charset="0"/>
              </a:rPr>
              <a:t>First, what is an asset class?  </a:t>
            </a:r>
            <a:r>
              <a:rPr lang="en-CA" altLang="en-US" sz="1100">
                <a:latin typeface="Arial" panose="020B0604020202020204" pitchFamily="34" charset="0"/>
                <a:ea typeface="ヒラギノ角ゴ Pro W3"/>
                <a:cs typeface="Arial" panose="020B0604020202020204" pitchFamily="34" charset="0"/>
              </a:rPr>
              <a:t>An asset class is </a:t>
            </a:r>
            <a:r>
              <a:rPr lang="en-US" altLang="en-US" sz="1100">
                <a:latin typeface="Arial" panose="020B0604020202020204" pitchFamily="34" charset="0"/>
                <a:ea typeface="ヒラギノ角ゴ Pro W3"/>
                <a:cs typeface="Arial" panose="020B0604020202020204" pitchFamily="34" charset="0"/>
              </a:rPr>
              <a:t>a type of investment like equities (such as stocks), fixed income (like bonds), real estate or cash.  Canadian stocks are an asset class.  US stocks are another.  So are corporate bonds, Japanese stocks, and commodities, to name a few.  There are a lot of asset classes you can get exposure to through your investments, and each one will react to what’s happening in the economy and the markets in its own way.  </a:t>
            </a:r>
          </a:p>
          <a:p>
            <a:pPr marL="0" indent="0">
              <a:buFont typeface="Arial" panose="020B0604020202020204" pitchFamily="34" charset="0"/>
              <a:buNone/>
              <a:defRPr/>
            </a:pPr>
            <a:endParaRPr lang="en-US" altLang="en-US" sz="1100">
              <a:latin typeface="Arial" panose="020B0604020202020204" pitchFamily="34" charset="0"/>
              <a:ea typeface="ヒラギノ角ゴ Pro W3"/>
              <a:cs typeface="Arial" panose="020B0604020202020204" pitchFamily="34" charset="0"/>
            </a:endParaRPr>
          </a:p>
          <a:p>
            <a:pPr marL="171450" indent="-171450">
              <a:buFont typeface="Arial" panose="020B0604020202020204" pitchFamily="34" charset="0"/>
              <a:buChar char="•"/>
              <a:defRPr/>
            </a:pPr>
            <a:r>
              <a:rPr lang="en-US" altLang="en-US" sz="1100">
                <a:latin typeface="Arial" panose="020B0604020202020204" pitchFamily="34" charset="0"/>
                <a:ea typeface="ヒラギノ角ゴ Pro W3"/>
                <a:cs typeface="Arial" panose="020B0604020202020204" pitchFamily="34" charset="0"/>
              </a:rPr>
              <a:t>Some have the potential for higher returns than others.  Some tend to be quite risky, like emerging markets stocks, and some are very safe, like Treasury bills.  Generally, the higher the potential return, the higher the risk.  That’s the trade-off.  </a:t>
            </a:r>
          </a:p>
          <a:p>
            <a:pPr marL="171450" indent="-171450">
              <a:buFont typeface="Arial" panose="020B0604020202020204" pitchFamily="34" charset="0"/>
              <a:buChar char="•"/>
              <a:defRPr/>
            </a:pPr>
            <a:endParaRPr lang="en-US" altLang="en-US" sz="1100">
              <a:latin typeface="Arial" panose="020B0604020202020204" pitchFamily="34" charset="0"/>
              <a:ea typeface="ヒラギノ角ゴ Pro W3"/>
              <a:cs typeface="Arial" panose="020B0604020202020204" pitchFamily="34" charset="0"/>
            </a:endParaRPr>
          </a:p>
          <a:p>
            <a:pPr marL="171450" indent="-171450">
              <a:buFont typeface="Arial" panose="020B0604020202020204" pitchFamily="34" charset="0"/>
              <a:buChar char="•"/>
              <a:defRPr/>
            </a:pPr>
            <a:r>
              <a:rPr lang="en-US" altLang="en-US" sz="1100">
                <a:latin typeface="Arial" panose="020B0604020202020204" pitchFamily="34" charset="0"/>
                <a:ea typeface="ヒラギノ角ゴ Pro W3"/>
                <a:cs typeface="Arial" panose="020B0604020202020204" pitchFamily="34" charset="0"/>
              </a:rPr>
              <a:t>We touched on this fact when we talked about how Canadian equities have outperformed 5-year GIC’s over the long term.  </a:t>
            </a:r>
          </a:p>
        </p:txBody>
      </p:sp>
      <p:sp>
        <p:nvSpPr>
          <p:cNvPr id="4" name="Slide Number Placeholder 3"/>
          <p:cNvSpPr>
            <a:spLocks noGrp="1"/>
          </p:cNvSpPr>
          <p:nvPr>
            <p:ph type="sldNum" sz="quarter" idx="10"/>
          </p:nvPr>
        </p:nvSpPr>
        <p:spPr/>
        <p:txBody>
          <a:bodyPr/>
          <a:lstStyle/>
          <a:p>
            <a:fld id="{6B040601-F34C-A840-B24C-52E51A825DA8}" type="slidenum">
              <a:rPr lang="en-US" smtClean="0"/>
              <a:t>17</a:t>
            </a:fld>
            <a:endParaRPr lang="en-US"/>
          </a:p>
        </p:txBody>
      </p:sp>
    </p:spTree>
    <p:extLst>
      <p:ext uri="{BB962C8B-B14F-4D97-AF65-F5344CB8AC3E}">
        <p14:creationId xmlns:p14="http://schemas.microsoft.com/office/powerpoint/2010/main" val="3301546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691" indent="-112691">
              <a:defRPr/>
            </a:pPr>
            <a:r>
              <a:rPr lang="en-CA" altLang="en-US" sz="1200" b="1">
                <a:latin typeface="Arial" panose="020B0604020202020204" pitchFamily="34" charset="0"/>
                <a:ea typeface="ヒラギノ角ゴ Pro W3"/>
                <a:cs typeface="Arial" panose="020B0604020202020204" pitchFamily="34" charset="0"/>
              </a:rPr>
              <a:t>[SPEAKING POINTS]</a:t>
            </a:r>
          </a:p>
          <a:p>
            <a:pPr marL="112691" indent="-112691">
              <a:defRPr/>
            </a:pPr>
            <a:endParaRPr lang="en-CA" altLang="en-US" sz="1200">
              <a:latin typeface="Arial" pitchFamily="34" charset="0"/>
              <a:cs typeface="Arial" panose="020B0604020202020204" pitchFamily="34" charset="0"/>
            </a:endParaRPr>
          </a:p>
          <a:p>
            <a:pPr marL="171450" indent="-171450">
              <a:buFont typeface="Arial" panose="020B0604020202020204" pitchFamily="34" charset="0"/>
              <a:buChar char="•"/>
              <a:defRPr/>
            </a:pPr>
            <a:r>
              <a:rPr lang="en-CA" altLang="en-US" sz="1200">
                <a:latin typeface="Arial" pitchFamily="34" charset="0"/>
                <a:cs typeface="Arial" panose="020B0604020202020204" pitchFamily="34" charset="0"/>
              </a:rPr>
              <a:t>So why do you need to have a variety of asset classes?  If stocks are doing well, why shouldn’t you invest your whole portfolio in stocks?  How can you have too much of a good thing?  </a:t>
            </a:r>
          </a:p>
          <a:p>
            <a:pPr marL="171450" indent="-171450">
              <a:buFont typeface="Arial" panose="020B0604020202020204" pitchFamily="34" charset="0"/>
              <a:buChar char="•"/>
              <a:defRPr/>
            </a:pPr>
            <a:endParaRPr lang="en-CA" altLang="en-US" sz="1200">
              <a:latin typeface="Arial" pitchFamily="34" charset="0"/>
              <a:cs typeface="Arial" panose="020B0604020202020204" pitchFamily="34" charset="0"/>
            </a:endParaRPr>
          </a:p>
          <a:p>
            <a:pPr marL="171450" indent="-171450">
              <a:buFont typeface="Arial" panose="020B0604020202020204" pitchFamily="34" charset="0"/>
              <a:buChar char="•"/>
              <a:defRPr/>
            </a:pPr>
            <a:r>
              <a:rPr lang="en-CA" altLang="en-US" sz="1200">
                <a:latin typeface="Arial" pitchFamily="34" charset="0"/>
                <a:cs typeface="Arial" panose="020B0604020202020204" pitchFamily="34" charset="0"/>
              </a:rPr>
              <a:t>The reason</a:t>
            </a:r>
            <a:r>
              <a:rPr lang="en-CA" altLang="en-US" sz="1200" baseline="0">
                <a:latin typeface="Arial" pitchFamily="34" charset="0"/>
                <a:cs typeface="Arial" panose="020B0604020202020204" pitchFamily="34" charset="0"/>
              </a:rPr>
              <a:t> is simple: You shouldn’t put all of your eggs in one basket.  By spreading out your investments across asset classes, you’re spreading out your risk.  This gives you more safety while keeping some potential for growth.  </a:t>
            </a:r>
          </a:p>
          <a:p>
            <a:pPr marL="171450" indent="-171450">
              <a:buFont typeface="Arial" panose="020B0604020202020204" pitchFamily="34" charset="0"/>
              <a:buChar char="•"/>
              <a:defRPr/>
            </a:pPr>
            <a:endParaRPr lang="en-CA" altLang="en-US" sz="1200" baseline="0">
              <a:latin typeface="Arial" pitchFamily="34" charset="0"/>
              <a:cs typeface="Arial" panose="020B0604020202020204" pitchFamily="34" charset="0"/>
            </a:endParaRPr>
          </a:p>
          <a:p>
            <a:pPr marL="171450" indent="-171450">
              <a:buFont typeface="Arial" panose="020B0604020202020204" pitchFamily="34" charset="0"/>
              <a:buChar char="•"/>
              <a:defRPr/>
            </a:pPr>
            <a:r>
              <a:rPr lang="en-CA" altLang="en-US" sz="1200" baseline="0">
                <a:latin typeface="Arial" pitchFamily="34" charset="0"/>
                <a:cs typeface="Arial" panose="020B0604020202020204" pitchFamily="34" charset="0"/>
              </a:rPr>
              <a:t>How does this work?  Lets say that stocks start to underperform.  Well, if you’re also holding fixed income (like bonds or mutual funds that invest in bonds), those fixed income investments may perform better than stocks, and this might offset some or all of the stock underperformance.  </a:t>
            </a:r>
          </a:p>
          <a:p>
            <a:pPr marL="171450" indent="-171450">
              <a:buFont typeface="Arial" panose="020B0604020202020204" pitchFamily="34" charset="0"/>
              <a:buChar char="•"/>
              <a:defRPr/>
            </a:pPr>
            <a:endParaRPr lang="en-CA" altLang="en-US" sz="1200" baseline="0">
              <a:latin typeface="Arial" pitchFamily="34" charset="0"/>
              <a:cs typeface="Arial" panose="020B0604020202020204" pitchFamily="34" charset="0"/>
            </a:endParaRPr>
          </a:p>
          <a:p>
            <a:pPr marL="171450" indent="-171450">
              <a:buFont typeface="Arial" panose="020B0604020202020204" pitchFamily="34" charset="0"/>
              <a:buChar char="•"/>
              <a:defRPr/>
            </a:pPr>
            <a:r>
              <a:rPr lang="en-CA" altLang="en-US" sz="1200" baseline="0">
                <a:latin typeface="Arial" pitchFamily="34" charset="0"/>
                <a:cs typeface="Arial" panose="020B0604020202020204" pitchFamily="34" charset="0"/>
              </a:rPr>
              <a:t>How much you should  hold in equities, fixed income, or other asset classes will depend on things like how soon you’ll need draw on your investments, your income, your debt level, your personal assets, etc. </a:t>
            </a:r>
          </a:p>
          <a:p>
            <a:endParaRPr lang="en-CA"/>
          </a:p>
        </p:txBody>
      </p:sp>
      <p:sp>
        <p:nvSpPr>
          <p:cNvPr id="4" name="Slide Number Placeholder 3"/>
          <p:cNvSpPr>
            <a:spLocks noGrp="1"/>
          </p:cNvSpPr>
          <p:nvPr>
            <p:ph type="sldNum" sz="quarter" idx="10"/>
          </p:nvPr>
        </p:nvSpPr>
        <p:spPr/>
        <p:txBody>
          <a:bodyPr/>
          <a:lstStyle/>
          <a:p>
            <a:fld id="{6B040601-F34C-A840-B24C-52E51A825DA8}" type="slidenum">
              <a:rPr lang="en-US" smtClean="0"/>
              <a:t>18</a:t>
            </a:fld>
            <a:endParaRPr lang="en-US"/>
          </a:p>
        </p:txBody>
      </p:sp>
    </p:spTree>
    <p:extLst>
      <p:ext uri="{BB962C8B-B14F-4D97-AF65-F5344CB8AC3E}">
        <p14:creationId xmlns:p14="http://schemas.microsoft.com/office/powerpoint/2010/main" val="18365594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691" indent="-112691">
              <a:defRPr/>
            </a:pPr>
            <a:r>
              <a:rPr lang="en-CA" altLang="en-US" sz="1100" b="1">
                <a:latin typeface="Arial" pitchFamily="34" charset="0"/>
                <a:ea typeface="ヒラギノ角ゴ Pro W3"/>
                <a:cs typeface="Arial" panose="020B0604020202020204" pitchFamily="34" charset="0"/>
              </a:rPr>
              <a:t>[SPEAKING POINTS]</a:t>
            </a:r>
          </a:p>
          <a:p>
            <a:pPr marL="112691" indent="-112691">
              <a:defRPr/>
            </a:pPr>
            <a:endParaRPr lang="en-CA"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This</a:t>
            </a:r>
            <a:r>
              <a:rPr lang="en-CA" sz="1100" baseline="0">
                <a:latin typeface="Arial" panose="020B0604020202020204" pitchFamily="34" charset="0"/>
                <a:cs typeface="Arial" panose="020B0604020202020204" pitchFamily="34" charset="0"/>
              </a:rPr>
              <a:t> point about not putting all of your eggs in one basket leads directly to our number one mistake investors make.  But before we look at this, let’</a:t>
            </a:r>
            <a:r>
              <a:rPr lang="en-CA" sz="1100">
                <a:latin typeface="Arial" panose="020B0604020202020204" pitchFamily="34" charset="0"/>
                <a:cs typeface="Arial" panose="020B0604020202020204" pitchFamily="34" charset="0"/>
              </a:rPr>
              <a:t>s have a quick recap of what we’ve talked about so far:</a:t>
            </a:r>
          </a:p>
          <a:p>
            <a:pPr marL="171450" indent="-171450">
              <a:buFont typeface="Arial" panose="020B0604020202020204" pitchFamily="34" charset="0"/>
              <a:buChar char="•"/>
              <a:defRPr/>
            </a:pPr>
            <a:endParaRPr lang="en-CA"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Number 6: Investing Based</a:t>
            </a:r>
            <a:r>
              <a:rPr lang="en-CA" sz="1100" baseline="0">
                <a:latin typeface="Arial" panose="020B0604020202020204" pitchFamily="34" charset="0"/>
                <a:cs typeface="Arial" panose="020B0604020202020204" pitchFamily="34" charset="0"/>
              </a:rPr>
              <a:t> on Emotions</a:t>
            </a:r>
            <a:endParaRPr lang="en-CA"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Number 5: Investing Too Conservatively</a:t>
            </a: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Number 4: Underestimating the Impact of Tax on Your Wealth</a:t>
            </a: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Number 3: Not Staying Invested</a:t>
            </a: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Number 2: Putting All Your Eggs Into</a:t>
            </a:r>
            <a:r>
              <a:rPr lang="en-CA" sz="1100" baseline="0">
                <a:latin typeface="Arial" panose="020B0604020202020204" pitchFamily="34" charset="0"/>
                <a:cs typeface="Arial" panose="020B0604020202020204" pitchFamily="34" charset="0"/>
              </a:rPr>
              <a:t> One Basket</a:t>
            </a:r>
            <a:endParaRPr lang="en-CA" sz="11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B040601-F34C-A840-B24C-52E51A825DA8}" type="slidenum">
              <a:rPr lang="en-US" smtClean="0"/>
              <a:t>19</a:t>
            </a:fld>
            <a:endParaRPr lang="en-US"/>
          </a:p>
        </p:txBody>
      </p:sp>
    </p:spTree>
    <p:extLst>
      <p:ext uri="{BB962C8B-B14F-4D97-AF65-F5344CB8AC3E}">
        <p14:creationId xmlns:p14="http://schemas.microsoft.com/office/powerpoint/2010/main" val="3301546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CA" altLang="en-US" sz="1100" dirty="0">
                <a:latin typeface="Arial" panose="020B0604020202020204" pitchFamily="34" charset="0"/>
                <a:cs typeface="Arial" panose="020B0604020202020204" pitchFamily="34" charset="0"/>
              </a:rPr>
              <a:t>Personal Reflection Slide – Speaking Points are on Slide:</a:t>
            </a:r>
            <a:br>
              <a:rPr lang="en-CA" altLang="en-US" sz="1100" dirty="0">
                <a:latin typeface="Arial" panose="020B0604020202020204" pitchFamily="34" charset="0"/>
                <a:cs typeface="Arial" panose="020B0604020202020204" pitchFamily="34" charset="0"/>
              </a:rPr>
            </a:br>
            <a:endParaRPr lang="en-CA" altLang="en-US" sz="1100" dirty="0">
              <a:latin typeface="Arial" panose="020B0604020202020204" pitchFamily="34" charset="0"/>
              <a:cs typeface="Arial" panose="020B0604020202020204" pitchFamily="34" charset="0"/>
            </a:endParaRPr>
          </a:p>
          <a:p>
            <a:pPr eaLnBrk="1" hangingPunct="1"/>
            <a:r>
              <a:rPr lang="en-CA" altLang="en-US" sz="1100" dirty="0">
                <a:latin typeface="Arial" panose="020B0604020202020204" pitchFamily="34" charset="0"/>
                <a:cs typeface="Arial" panose="020B0604020202020204" pitchFamily="34" charset="0"/>
              </a:rPr>
              <a:t>Purpose: To build rapport; sharing something personal about the presenter beyond the professional bio; helps resonate with various members of the audience as they may also relate in some elements. </a:t>
            </a:r>
            <a:br>
              <a:rPr lang="en-CA" altLang="en-US" sz="1100" dirty="0">
                <a:latin typeface="Arial" panose="020B0604020202020204" pitchFamily="34" charset="0"/>
                <a:cs typeface="Arial" panose="020B0604020202020204" pitchFamily="34" charset="0"/>
              </a:rPr>
            </a:br>
            <a:endParaRPr lang="en-CA" altLang="en-US" sz="1100" dirty="0">
              <a:latin typeface="Arial" panose="020B0604020202020204" pitchFamily="34" charset="0"/>
              <a:cs typeface="Arial" panose="020B0604020202020204" pitchFamily="34" charset="0"/>
            </a:endParaRPr>
          </a:p>
          <a:p>
            <a:pPr eaLnBrk="1" hangingPunct="1"/>
            <a:r>
              <a:rPr lang="en-CA" altLang="en-US" sz="1100" b="1" dirty="0">
                <a:latin typeface="Arial" panose="020B0604020202020204" pitchFamily="34" charset="0"/>
                <a:cs typeface="Arial" panose="020B0604020202020204" pitchFamily="34" charset="0"/>
              </a:rPr>
              <a:t>SAY: </a:t>
            </a:r>
            <a:r>
              <a:rPr lang="en-CA" altLang="en-US" sz="1100" dirty="0">
                <a:latin typeface="Arial" panose="020B0604020202020204" pitchFamily="34" charset="0"/>
                <a:cs typeface="Arial" panose="020B0604020202020204" pitchFamily="34" charset="0"/>
              </a:rPr>
              <a:t>We all lead different lives with different priorities and we all have multiple roles. I’d like to share my story with you and then I will ask a few of you to volunteer your story. </a:t>
            </a:r>
            <a:endParaRPr lang="en-CA" altLang="en-US" sz="11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B040601-F34C-A840-B24C-52E51A825DA8}" type="slidenum">
              <a:rPr lang="en-US" smtClean="0"/>
              <a:t>2</a:t>
            </a:fld>
            <a:endParaRPr lang="en-US"/>
          </a:p>
        </p:txBody>
      </p:sp>
    </p:spTree>
    <p:extLst>
      <p:ext uri="{BB962C8B-B14F-4D97-AF65-F5344CB8AC3E}">
        <p14:creationId xmlns:p14="http://schemas.microsoft.com/office/powerpoint/2010/main" val="692014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altLang="en-US" sz="1200" b="1">
                <a:latin typeface="Arial" pitchFamily="34" charset="0"/>
                <a:ea typeface="ヒラギノ角ゴ Pro W3"/>
                <a:cs typeface="Arial" panose="020B0604020202020204" pitchFamily="34" charset="0"/>
              </a:rPr>
              <a:t>[SPEAKING POINTS]</a:t>
            </a:r>
          </a:p>
          <a:p>
            <a:pPr marL="0" marR="0" indent="0" algn="l" defTabSz="457200" rtl="0" eaLnBrk="1" fontAlgn="auto" latinLnBrk="0" hangingPunct="1">
              <a:lnSpc>
                <a:spcPct val="100000"/>
              </a:lnSpc>
              <a:spcBef>
                <a:spcPts val="0"/>
              </a:spcBef>
              <a:spcAft>
                <a:spcPts val="0"/>
              </a:spcAft>
              <a:buClrTx/>
              <a:buSzTx/>
              <a:buFontTx/>
              <a:buNone/>
              <a:tabLst/>
              <a:defRPr/>
            </a:pPr>
            <a:endParaRPr lang="en-CA" sz="1200">
              <a:latin typeface="Arial" panose="020B0604020202020204" pitchFamily="34" charset="0"/>
              <a:cs typeface="Arial" panose="020B0604020202020204" pitchFamily="34" charset="0"/>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a:latin typeface="Arial" panose="020B0604020202020204" pitchFamily="34" charset="0"/>
                <a:cs typeface="Arial" panose="020B0604020202020204" pitchFamily="34" charset="0"/>
              </a:rPr>
              <a:t>So let’s have a drum roll for number one…</a:t>
            </a:r>
          </a:p>
        </p:txBody>
      </p:sp>
      <p:sp>
        <p:nvSpPr>
          <p:cNvPr id="4" name="Slide Number Placeholder 3"/>
          <p:cNvSpPr>
            <a:spLocks noGrp="1"/>
          </p:cNvSpPr>
          <p:nvPr>
            <p:ph type="sldNum" sz="quarter" idx="10"/>
          </p:nvPr>
        </p:nvSpPr>
        <p:spPr/>
        <p:txBody>
          <a:bodyPr/>
          <a:lstStyle/>
          <a:p>
            <a:fld id="{6B040601-F34C-A840-B24C-52E51A825DA8}" type="slidenum">
              <a:rPr lang="en-US" smtClean="0"/>
              <a:t>20</a:t>
            </a:fld>
            <a:endParaRPr lang="en-US"/>
          </a:p>
        </p:txBody>
      </p:sp>
    </p:spTree>
    <p:extLst>
      <p:ext uri="{BB962C8B-B14F-4D97-AF65-F5344CB8AC3E}">
        <p14:creationId xmlns:p14="http://schemas.microsoft.com/office/powerpoint/2010/main" val="2316204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691" indent="-112691">
              <a:defRPr/>
            </a:pPr>
            <a:r>
              <a:rPr lang="en-CA" altLang="en-US" sz="1100" b="1">
                <a:latin typeface="Arial" pitchFamily="34" charset="0"/>
                <a:ea typeface="ヒラギノ角ゴ Pro W3"/>
                <a:cs typeface="Arial" panose="020B0604020202020204" pitchFamily="34" charset="0"/>
              </a:rPr>
              <a:t>[SPEAKING POINTS]</a:t>
            </a:r>
            <a:endParaRPr lang="en-CA"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100" b="1">
                <a:latin typeface="Arial" panose="020B0604020202020204" pitchFamily="34" charset="0"/>
                <a:cs typeface="Arial" panose="020B0604020202020204" pitchFamily="34" charset="0"/>
              </a:rPr>
              <a:t>Not having a financial plan.  </a:t>
            </a:r>
            <a:r>
              <a:rPr lang="en-CA" sz="1100">
                <a:latin typeface="Arial" panose="020B0604020202020204" pitchFamily="34" charset="0"/>
                <a:cs typeface="Arial" panose="020B0604020202020204" pitchFamily="34" charset="0"/>
              </a:rPr>
              <a:t>Everything we’ve talked about so far leads to this, and it is the single biggest investing mistake you can make.  A financial plan can help you avoid all of the other mistakes we’ve looked at.  </a:t>
            </a:r>
          </a:p>
          <a:p>
            <a:pPr marL="171450" indent="-171450">
              <a:buFont typeface="Arial" panose="020B0604020202020204" pitchFamily="34" charset="0"/>
              <a:buChar char="•"/>
              <a:defRPr/>
            </a:pPr>
            <a:endParaRPr lang="en-CA"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Lets look</a:t>
            </a:r>
            <a:r>
              <a:rPr lang="en-CA" sz="1100" baseline="0">
                <a:latin typeface="Arial" panose="020B0604020202020204" pitchFamily="34" charset="0"/>
                <a:cs typeface="Arial" panose="020B0604020202020204" pitchFamily="34" charset="0"/>
              </a:rPr>
              <a:t> at a couple of statistics.  What percentage of Canadians do you think plan to rely on lottery winnings to help fund their retirement? </a:t>
            </a:r>
            <a:r>
              <a:rPr lang="en-CA" sz="1100" b="1" i="1" baseline="0">
                <a:latin typeface="Arial" panose="020B0604020202020204" pitchFamily="34" charset="0"/>
                <a:cs typeface="Arial" panose="020B0604020202020204" pitchFamily="34" charset="0"/>
              </a:rPr>
              <a:t>(Solicit guesses from audience)</a:t>
            </a:r>
            <a:r>
              <a:rPr lang="en-CA" sz="1100" b="0" i="0" baseline="0">
                <a:latin typeface="Arial" panose="020B0604020202020204" pitchFamily="34" charset="0"/>
                <a:cs typeface="Arial" panose="020B0604020202020204" pitchFamily="34" charset="0"/>
              </a:rPr>
              <a:t>.  34%!  I wonder how many of these people would say investments are too risky, while betting their retirement goals on something that they’re virtually guaranteed to lose money on.  </a:t>
            </a:r>
            <a:endParaRPr lang="en-CA" sz="1100" baseline="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endParaRPr lang="en-CA" sz="1100" baseline="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What percentage of Canadians</a:t>
            </a:r>
            <a:r>
              <a:rPr lang="en-CA" sz="1100" baseline="0">
                <a:latin typeface="Arial" panose="020B0604020202020204" pitchFamily="34" charset="0"/>
                <a:cs typeface="Arial" panose="020B0604020202020204" pitchFamily="34" charset="0"/>
              </a:rPr>
              <a:t> have a financial plan?  Only 50% and only a 3</a:t>
            </a:r>
            <a:r>
              <a:rPr lang="en-CA" sz="1100" baseline="30000">
                <a:latin typeface="Arial" panose="020B0604020202020204" pitchFamily="34" charset="0"/>
                <a:cs typeface="Arial" panose="020B0604020202020204" pitchFamily="34" charset="0"/>
              </a:rPr>
              <a:t>rd</a:t>
            </a:r>
            <a:r>
              <a:rPr lang="en-CA" sz="1100" baseline="0">
                <a:latin typeface="Arial" panose="020B0604020202020204" pitchFamily="34" charset="0"/>
                <a:cs typeface="Arial" panose="020B0604020202020204" pitchFamily="34" charset="0"/>
              </a:rPr>
              <a:t> of those with a plan updated it in the last year.  So most Canadians either have no plan, or have an outdated plan that may no longer be optimized to meet their needs.  </a:t>
            </a:r>
          </a:p>
          <a:p>
            <a:pPr marL="171450" indent="-171450">
              <a:buFont typeface="Arial" panose="020B0604020202020204" pitchFamily="34" charset="0"/>
              <a:buChar char="•"/>
              <a:defRPr/>
            </a:pPr>
            <a:endParaRPr lang="en-CA" sz="1100" baseline="0">
              <a:latin typeface="Arial" panose="020B0604020202020204" pitchFamily="34" charset="0"/>
              <a:cs typeface="Arial" panose="020B0604020202020204" pitchFamily="34" charset="0"/>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baseline="0">
                <a:latin typeface="Arial" panose="020B0604020202020204" pitchFamily="34" charset="0"/>
                <a:cs typeface="Arial" panose="020B0604020202020204" pitchFamily="34" charset="0"/>
              </a:rPr>
              <a:t>But what about those people that do have a financial plan that is regularly updated to meet their needs?  These investors have confidence and peace of mind: </a:t>
            </a:r>
            <a:r>
              <a:rPr lang="en-CA" altLang="en-US" sz="1100">
                <a:solidFill>
                  <a:schemeClr val="bg1"/>
                </a:solidFill>
                <a:latin typeface="Arial" panose="020B0604020202020204" pitchFamily="34" charset="0"/>
                <a:cs typeface="Arial" panose="020B0604020202020204" pitchFamily="34" charset="0"/>
              </a:rPr>
              <a:t>In fact, </a:t>
            </a:r>
          </a:p>
          <a:p>
            <a:pPr marL="628650" lvl="1" indent="-171450">
              <a:buFont typeface="Arial" panose="020B0604020202020204" pitchFamily="34" charset="0"/>
              <a:buChar char="•"/>
              <a:defRPr/>
            </a:pPr>
            <a:r>
              <a:rPr lang="en-CA" sz="1100" kern="1200">
                <a:solidFill>
                  <a:schemeClr val="tx1"/>
                </a:solidFill>
                <a:effectLst/>
                <a:latin typeface="Arial" panose="020B0604020202020204" pitchFamily="34" charset="0"/>
                <a:cs typeface="Arial" panose="020B0604020202020204" pitchFamily="34" charset="0"/>
              </a:rPr>
              <a:t>93% of survey respondents agreed they can trust their advisor to give sound advice, and 84% agreed they realize a better return on their investment.</a:t>
            </a:r>
            <a:endParaRPr lang="en-CA" altLang="en-US" sz="1100">
              <a:solidFill>
                <a:schemeClr val="bg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B040601-F34C-A840-B24C-52E51A825DA8}" type="slidenum">
              <a:rPr lang="en-US" smtClean="0"/>
              <a:t>21</a:t>
            </a:fld>
            <a:endParaRPr lang="en-US"/>
          </a:p>
        </p:txBody>
      </p:sp>
    </p:spTree>
    <p:extLst>
      <p:ext uri="{BB962C8B-B14F-4D97-AF65-F5344CB8AC3E}">
        <p14:creationId xmlns:p14="http://schemas.microsoft.com/office/powerpoint/2010/main" val="33015468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43100" y="150813"/>
            <a:ext cx="3352800" cy="2514600"/>
          </a:xfrm>
        </p:spPr>
      </p:sp>
      <p:sp>
        <p:nvSpPr>
          <p:cNvPr id="3" name="Notes Placeholder 2"/>
          <p:cNvSpPr>
            <a:spLocks noGrp="1"/>
          </p:cNvSpPr>
          <p:nvPr>
            <p:ph type="body" idx="1"/>
          </p:nvPr>
        </p:nvSpPr>
        <p:spPr>
          <a:xfrm>
            <a:off x="127000" y="2955290"/>
            <a:ext cx="6680200" cy="4183380"/>
          </a:xfrm>
        </p:spPr>
        <p:txBody>
          <a:bodyPr/>
          <a:lstStyle/>
          <a:p>
            <a:pPr marL="112691" indent="-112691">
              <a:defRPr/>
            </a:pPr>
            <a:r>
              <a:rPr lang="en-CA" altLang="en-US" sz="1100" b="1">
                <a:latin typeface="Arial" pitchFamily="34" charset="0"/>
                <a:ea typeface="ヒラギノ角ゴ Pro W3"/>
                <a:cs typeface="Arial" panose="020B0604020202020204" pitchFamily="34" charset="0"/>
              </a:rPr>
              <a:t>[SPEAKING</a:t>
            </a:r>
            <a:r>
              <a:rPr lang="en-CA" altLang="en-US" sz="1100" b="1" baseline="0">
                <a:latin typeface="Arial" pitchFamily="34" charset="0"/>
                <a:ea typeface="ヒラギノ角ゴ Pro W3"/>
                <a:cs typeface="Arial" panose="020B0604020202020204" pitchFamily="34" charset="0"/>
              </a:rPr>
              <a:t> POINTS</a:t>
            </a:r>
            <a:r>
              <a:rPr lang="en-CA" altLang="en-US" sz="1100" b="1">
                <a:latin typeface="Arial" pitchFamily="34" charset="0"/>
                <a:ea typeface="ヒラギノ角ゴ Pro W3"/>
                <a:cs typeface="Arial" panose="020B0604020202020204" pitchFamily="34" charset="0"/>
              </a:rPr>
              <a:t>]</a:t>
            </a:r>
            <a:endParaRPr lang="en-CA" sz="1100">
              <a:latin typeface="Arial" panose="020B0604020202020204" pitchFamily="34" charset="0"/>
              <a:cs typeface="Arial" panose="020B0604020202020204" pitchFamily="34" charset="0"/>
            </a:endParaRPr>
          </a:p>
          <a:p>
            <a:pPr marL="0" indent="0">
              <a:buFont typeface="Arial" panose="020B0604020202020204" pitchFamily="34" charset="0"/>
              <a:buNone/>
              <a:defRPr/>
            </a:pPr>
            <a:endParaRPr lang="en-CA" sz="1100" baseline="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100" baseline="0">
                <a:latin typeface="Arial" panose="020B0604020202020204" pitchFamily="34" charset="0"/>
                <a:cs typeface="Arial" panose="020B0604020202020204" pitchFamily="34" charset="0"/>
              </a:rPr>
              <a:t>There’s also a lot of confusion about what a plan is.  Many Canadians would say, “I do have a plan.  I have an RRSP”.  An RRSP, a TFSA, a pension plan – these are just </a:t>
            </a:r>
            <a:r>
              <a:rPr lang="en-CA" sz="1100" i="1" baseline="0">
                <a:latin typeface="Arial" panose="020B0604020202020204" pitchFamily="34" charset="0"/>
                <a:cs typeface="Arial" panose="020B0604020202020204" pitchFamily="34" charset="0"/>
              </a:rPr>
              <a:t>vehicles</a:t>
            </a:r>
            <a:r>
              <a:rPr lang="en-CA" sz="1100" baseline="0">
                <a:latin typeface="Arial" panose="020B0604020202020204" pitchFamily="34" charset="0"/>
                <a:cs typeface="Arial" panose="020B0604020202020204" pitchFamily="34" charset="0"/>
              </a:rPr>
              <a:t> to get you where you want to go.  Having an RRSP without a financial plan is like driving a car with no destination.  </a:t>
            </a:r>
          </a:p>
          <a:p>
            <a:pPr marL="0" indent="0">
              <a:buFont typeface="Arial" panose="020B0604020202020204" pitchFamily="34" charset="0"/>
              <a:buNone/>
              <a:defRPr/>
            </a:pPr>
            <a:endParaRPr lang="en-CA" sz="1100" baseline="0">
              <a:latin typeface="Arial" panose="020B0604020202020204" pitchFamily="34" charset="0"/>
              <a:cs typeface="Arial" panose="020B0604020202020204" pitchFamily="34" charset="0"/>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altLang="en-US" sz="1100">
                <a:latin typeface="Arial" pitchFamily="34" charset="0"/>
                <a:cs typeface="Arial" panose="020B0604020202020204" pitchFamily="34" charset="0"/>
              </a:rPr>
              <a:t>Let’s say that you’re taking a trip.  Maybe you decide to drive to Florida with the family for a vacation – you would never just drive due south and hope you’ll eventually get there without</a:t>
            </a:r>
            <a:r>
              <a:rPr lang="en-CA" altLang="en-US" sz="1100" baseline="0">
                <a:latin typeface="Arial" pitchFamily="34" charset="0"/>
                <a:cs typeface="Arial" panose="020B0604020202020204" pitchFamily="34" charset="0"/>
              </a:rPr>
              <a:t> </a:t>
            </a:r>
            <a:r>
              <a:rPr lang="en-CA" altLang="en-US" sz="1100">
                <a:latin typeface="Arial" pitchFamily="34" charset="0"/>
                <a:cs typeface="Arial" panose="020B0604020202020204" pitchFamily="34" charset="0"/>
              </a:rPr>
              <a:t>driving into the ocean.  No – you would bring a map, or a GPS, to make sure you arrive safely and on schedule – according to plan.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altLang="en-US" sz="1100">
              <a:latin typeface="Arial" pitchFamily="34" charset="0"/>
              <a:cs typeface="Arial" panose="020B0604020202020204" pitchFamily="34" charset="0"/>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altLang="en-US" sz="1100">
                <a:latin typeface="Arial" pitchFamily="34" charset="0"/>
                <a:cs typeface="Arial" panose="020B0604020202020204" pitchFamily="34" charset="0"/>
              </a:rPr>
              <a:t>An</a:t>
            </a:r>
            <a:r>
              <a:rPr lang="en-CA" altLang="en-US" sz="1100" baseline="0">
                <a:latin typeface="Arial" pitchFamily="34" charset="0"/>
                <a:cs typeface="Arial" panose="020B0604020202020204" pitchFamily="34" charset="0"/>
              </a:rPr>
              <a:t> RRSP without a plan is like getting on a plane without knowing where it will take you – something I doubt most of us would do.  </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altLang="en-US" sz="1100">
              <a:latin typeface="Arial" pitchFamily="34" charset="0"/>
              <a:cs typeface="Arial" panose="020B0604020202020204" pitchFamily="34" charset="0"/>
            </a:endParaRPr>
          </a:p>
          <a:p>
            <a:pPr marL="171450" indent="-171450">
              <a:buFont typeface="Arial" panose="020B0604020202020204" pitchFamily="34" charset="0"/>
              <a:buChar char="•"/>
              <a:defRPr/>
            </a:pPr>
            <a:r>
              <a:rPr lang="en-CA" altLang="en-US" sz="1100">
                <a:latin typeface="Arial" pitchFamily="34" charset="0"/>
                <a:cs typeface="Arial" panose="020B0604020202020204" pitchFamily="34" charset="0"/>
              </a:rPr>
              <a:t>As ridiculous as these examples sound, this is how many people invest and plan for their</a:t>
            </a:r>
            <a:r>
              <a:rPr lang="en-CA" altLang="en-US" sz="1100" baseline="0">
                <a:latin typeface="Arial" pitchFamily="34" charset="0"/>
                <a:cs typeface="Arial" panose="020B0604020202020204" pitchFamily="34" charset="0"/>
              </a:rPr>
              <a:t> future financial goals</a:t>
            </a:r>
            <a:r>
              <a:rPr lang="en-CA" altLang="en-US" sz="1100">
                <a:latin typeface="Arial" pitchFamily="34" charset="0"/>
                <a:cs typeface="Arial" panose="020B0604020202020204" pitchFamily="34" charset="0"/>
              </a:rPr>
              <a:t> – they have no real plan other than to “make money”.  </a:t>
            </a:r>
          </a:p>
          <a:p>
            <a:pPr marL="171450" indent="-171450">
              <a:buFont typeface="Arial" panose="020B0604020202020204" pitchFamily="34" charset="0"/>
              <a:buChar char="•"/>
              <a:defRPr/>
            </a:pPr>
            <a:endParaRPr lang="en-CA" altLang="en-US" sz="1100">
              <a:latin typeface="Arial" pitchFamily="34" charset="0"/>
              <a:cs typeface="Arial" panose="020B0604020202020204" pitchFamily="34" charset="0"/>
            </a:endParaRPr>
          </a:p>
          <a:p>
            <a:pPr marL="171450" indent="-171450">
              <a:buFont typeface="Arial" panose="020B0604020202020204" pitchFamily="34" charset="0"/>
              <a:buChar char="•"/>
              <a:defRPr/>
            </a:pPr>
            <a:r>
              <a:rPr lang="en-CA" altLang="en-US" sz="1100">
                <a:latin typeface="Arial" pitchFamily="34" charset="0"/>
                <a:cs typeface="Arial" panose="020B0604020202020204" pitchFamily="34" charset="0"/>
              </a:rPr>
              <a:t>Or maybe they used to have a plan, but it’s gone so far off-target over the years that they’ll never reach their goals if they don’t stop to figure out where they are and what direction they’re heading.</a:t>
            </a:r>
          </a:p>
          <a:p>
            <a:pPr marL="112691" indent="-112691">
              <a:defRPr/>
            </a:pPr>
            <a:endParaRPr lang="en-CA" altLang="en-US" sz="1100">
              <a:latin typeface="Arial" pitchFamily="34" charset="0"/>
              <a:cs typeface="Arial" panose="020B0604020202020204" pitchFamily="34" charset="0"/>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a:latin typeface="Arial" panose="020B0604020202020204" pitchFamily="34" charset="0"/>
                <a:cs typeface="Arial" panose="020B0604020202020204" pitchFamily="34" charset="0"/>
              </a:rPr>
              <a:t>A financial</a:t>
            </a:r>
            <a:r>
              <a:rPr lang="en-CA" sz="1100" baseline="0">
                <a:latin typeface="Arial" panose="020B0604020202020204" pitchFamily="34" charset="0"/>
                <a:cs typeface="Arial" panose="020B0604020202020204" pitchFamily="34" charset="0"/>
              </a:rPr>
              <a:t> plan should take stock of your own situation right now, and be regularly reviewed to make sure you’re still on track.  It provides a framework to assess how close you are to your goals, and has a strategy to get there.</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100" b="1" baseline="0">
              <a:latin typeface="Arial" panose="020B0604020202020204" pitchFamily="34" charset="0"/>
              <a:cs typeface="Arial" panose="020B0604020202020204" pitchFamily="34" charset="0"/>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altLang="en-US" sz="1100" baseline="0">
                <a:latin typeface="Arial" pitchFamily="34" charset="0"/>
                <a:cs typeface="Arial" panose="020B0604020202020204" pitchFamily="34" charset="0"/>
              </a:rPr>
              <a:t>A BMO Financial Planner</a:t>
            </a:r>
            <a:r>
              <a:rPr lang="en-CA" altLang="en-US" sz="1100">
                <a:latin typeface="Arial" pitchFamily="34" charset="0"/>
                <a:cs typeface="Arial" panose="020B0604020202020204" pitchFamily="34" charset="0"/>
              </a:rPr>
              <a:t> can provide you with the roadmap</a:t>
            </a:r>
            <a:r>
              <a:rPr lang="en-CA" altLang="en-US" sz="1100" baseline="0">
                <a:latin typeface="Arial" pitchFamily="34" charset="0"/>
                <a:cs typeface="Arial" panose="020B0604020202020204" pitchFamily="34" charset="0"/>
              </a:rPr>
              <a:t> you need to reach your financial goals.</a:t>
            </a:r>
            <a:endParaRPr lang="en-CA" altLang="en-US" sz="1100">
              <a:latin typeface="Arial" pitchFamily="34" charset="0"/>
              <a:cs typeface="Arial" panose="020B0604020202020204" pitchFamily="34" charset="0"/>
            </a:endParaRPr>
          </a:p>
          <a:p>
            <a:pPr marL="171450" indent="-171450">
              <a:buFont typeface="Arial" panose="020B0604020202020204" pitchFamily="34" charset="0"/>
              <a:buChar char="•"/>
              <a:defRPr/>
            </a:pPr>
            <a:endParaRPr lang="en-CA" sz="1100">
              <a:latin typeface="Arial" panose="020B0604020202020204" pitchFamily="34" charset="0"/>
              <a:cs typeface="Arial" panose="020B0604020202020204" pitchFamily="34" charset="0"/>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altLang="en-US" sz="1100">
                <a:latin typeface="Arial" pitchFamily="34" charset="0"/>
                <a:cs typeface="Arial" panose="020B0604020202020204" pitchFamily="34" charset="0"/>
              </a:rPr>
              <a:t>Everything depends on a plan, and that plan is as unique as you are,</a:t>
            </a:r>
            <a:r>
              <a:rPr lang="en-CA" altLang="en-US" sz="1100" baseline="0">
                <a:latin typeface="Arial" pitchFamily="34" charset="0"/>
                <a:cs typeface="Arial" panose="020B0604020202020204" pitchFamily="34" charset="0"/>
              </a:rPr>
              <a:t> reflecting your lifestyle and values.  </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altLang="en-US" sz="1100">
              <a:latin typeface="Arial" pitchFamily="34" charset="0"/>
              <a:cs typeface="Arial" panose="020B0604020202020204" pitchFamily="34" charset="0"/>
            </a:endParaRPr>
          </a:p>
          <a:p>
            <a:pPr marL="171450" indent="-171450">
              <a:buFont typeface="Arial" panose="020B0604020202020204" pitchFamily="34" charset="0"/>
              <a:buChar char="•"/>
              <a:defRPr/>
            </a:pPr>
            <a:r>
              <a:rPr lang="en-CA" altLang="en-US" sz="1100">
                <a:latin typeface="Arial" pitchFamily="34" charset="0"/>
                <a:cs typeface="Arial" panose="020B0604020202020204" pitchFamily="34" charset="0"/>
              </a:rPr>
              <a:t>There is no one size-fits all solution.  This</a:t>
            </a:r>
            <a:r>
              <a:rPr lang="en-CA" altLang="en-US" sz="1100" baseline="0">
                <a:latin typeface="Arial" pitchFamily="34" charset="0"/>
                <a:cs typeface="Arial" panose="020B0604020202020204" pitchFamily="34" charset="0"/>
              </a:rPr>
              <a:t> image shows just some of what goes into a BMO financial plan.  Your plan is comprehensive – it takes into account your income and expenses today and in the future, your personal assets, your personal and family situation, current and future economic circumstances and much more.  This is the level of detail you need in order to have real confidence.  A lot of things can impact your finances along the way, for good or for bad, and a financial plan will help you stay on track when there are some bends in the road. </a:t>
            </a:r>
            <a:endParaRPr lang="en-CA" altLang="en-US" sz="1100">
              <a:latin typeface="Arial"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B040601-F34C-A840-B24C-52E51A825DA8}" type="slidenum">
              <a:rPr lang="en-US" smtClean="0"/>
              <a:t>22</a:t>
            </a:fld>
            <a:endParaRPr lang="en-US"/>
          </a:p>
        </p:txBody>
      </p:sp>
    </p:spTree>
    <p:extLst>
      <p:ext uri="{BB962C8B-B14F-4D97-AF65-F5344CB8AC3E}">
        <p14:creationId xmlns:p14="http://schemas.microsoft.com/office/powerpoint/2010/main" val="3301546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691" indent="-112691">
              <a:defRPr/>
            </a:pPr>
            <a:r>
              <a:rPr lang="en-CA" altLang="en-US" sz="1100" b="1">
                <a:latin typeface="Arial" pitchFamily="34" charset="0"/>
                <a:ea typeface="ヒラギノ角ゴ Pro W3"/>
                <a:cs typeface="Arial" panose="020B0604020202020204" pitchFamily="34" charset="0"/>
              </a:rPr>
              <a:t>[SPEAKING POINTS]</a:t>
            </a:r>
          </a:p>
          <a:p>
            <a:pPr marL="112691" indent="-112691">
              <a:defRPr/>
            </a:pPr>
            <a:endParaRPr lang="en-CA"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So</a:t>
            </a:r>
            <a:r>
              <a:rPr lang="en-CA" sz="1100" baseline="0">
                <a:latin typeface="Arial" panose="020B0604020202020204" pitchFamily="34" charset="0"/>
                <a:cs typeface="Arial" panose="020B0604020202020204" pitchFamily="34" charset="0"/>
              </a:rPr>
              <a:t> we know that a plan is absolutely crucial to having piece of mind about your retirement and financial goals.  But why should you make BMO your partner as you work toward those goals?  </a:t>
            </a:r>
          </a:p>
          <a:p>
            <a:pPr marL="171450" indent="-171450">
              <a:buFont typeface="Arial" panose="020B0604020202020204" pitchFamily="34" charset="0"/>
              <a:buChar char="•"/>
              <a:defRPr/>
            </a:pPr>
            <a:endParaRPr lang="en-CA" sz="1100" baseline="0">
              <a:latin typeface="Arial" panose="020B0604020202020204" pitchFamily="34" charset="0"/>
              <a:cs typeface="Arial" panose="020B0604020202020204" pitchFamily="34" charset="0"/>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baseline="0">
                <a:latin typeface="Arial" panose="020B0604020202020204" pitchFamily="34" charset="0"/>
                <a:cs typeface="Arial" panose="020B0604020202020204" pitchFamily="34" charset="0"/>
              </a:rPr>
              <a:t>The answer is simple: We have the most comprehensive suite of wealth management solutions.  N</a:t>
            </a:r>
            <a:r>
              <a:rPr lang="en-CA" altLang="en-US" sz="1100">
                <a:latin typeface="Arial" pitchFamily="34" charset="0"/>
                <a:cs typeface="Arial" panose="020B0604020202020204" pitchFamily="34" charset="0"/>
              </a:rPr>
              <a:t>o other group in Canada can match our range of capabilities to provide the right solutions, to the right clients, at the right time.</a:t>
            </a:r>
            <a:r>
              <a:rPr lang="en-US" altLang="en-US" sz="1100">
                <a:solidFill>
                  <a:srgbClr val="000000"/>
                </a:solidFill>
                <a:latin typeface="Arial" pitchFamily="34" charset="0"/>
                <a:cs typeface="Arial" panose="020B0604020202020204" pitchFamily="34" charset="0"/>
              </a:rPr>
              <a:t> </a:t>
            </a:r>
          </a:p>
          <a:p>
            <a:pPr marL="0" indent="0">
              <a:buFont typeface="Arial" panose="020B0604020202020204" pitchFamily="34" charset="0"/>
              <a:buNone/>
              <a:defRPr/>
            </a:pPr>
            <a:endParaRPr lang="en-CA" sz="1100" baseline="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100" baseline="0">
                <a:latin typeface="Arial" panose="020B0604020202020204" pitchFamily="34" charset="0"/>
                <a:cs typeface="Arial" panose="020B0604020202020204" pitchFamily="34" charset="0"/>
              </a:rPr>
              <a:t>BMO Global Asset Management is one of the top 10 asset managers in Canada, managing more than $380 billion on behalf of clients.  </a:t>
            </a:r>
          </a:p>
          <a:p>
            <a:pPr marL="171450" indent="-171450">
              <a:buFont typeface="Arial" panose="020B0604020202020204" pitchFamily="34" charset="0"/>
              <a:buChar char="•"/>
              <a:defRPr/>
            </a:pPr>
            <a:endParaRPr lang="en-CA" sz="1100" baseline="0">
              <a:latin typeface="Arial" panose="020B0604020202020204" pitchFamily="34" charset="0"/>
              <a:cs typeface="Arial" panose="020B0604020202020204" pitchFamily="34" charset="0"/>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baseline="0">
                <a:latin typeface="Arial" panose="020B0604020202020204" pitchFamily="34" charset="0"/>
                <a:cs typeface="Arial" panose="020B0604020202020204" pitchFamily="34" charset="0"/>
              </a:rPr>
              <a:t>We have wide selection of investment options and products to let you benefit from our expertise ranging from Mutual Funds, Managed Solutions, Speciality Funds and more…</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100" baseline="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100" baseline="0">
                <a:latin typeface="Arial" panose="020B0604020202020204" pitchFamily="34" charset="0"/>
                <a:cs typeface="Arial" panose="020B0604020202020204" pitchFamily="34" charset="0"/>
              </a:rPr>
              <a:t>Most importantly, we’re committed to providing advice-led, outcome-oriented investment solutions to exceed your expectations.  </a:t>
            </a:r>
          </a:p>
          <a:p>
            <a:pPr marL="0" indent="0">
              <a:buFont typeface="Arial" panose="020B0604020202020204" pitchFamily="34" charset="0"/>
              <a:buNone/>
              <a:defRPr/>
            </a:pPr>
            <a:endParaRPr lang="en-CA"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Please feel free to speak to me after the presentation if you have any questions or would like to book</a:t>
            </a:r>
            <a:r>
              <a:rPr lang="en-CA" sz="1100" baseline="0">
                <a:latin typeface="Arial" panose="020B0604020202020204" pitchFamily="34" charset="0"/>
                <a:cs typeface="Arial" panose="020B0604020202020204" pitchFamily="34" charset="0"/>
              </a:rPr>
              <a:t> an appointment with a Financial Planner.  </a:t>
            </a:r>
            <a:endParaRPr lang="en-CA" sz="11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B040601-F34C-A840-B24C-52E51A825DA8}" type="slidenum">
              <a:rPr lang="en-US" smtClean="0"/>
              <a:t>23</a:t>
            </a:fld>
            <a:endParaRPr lang="en-US"/>
          </a:p>
        </p:txBody>
      </p:sp>
    </p:spTree>
    <p:extLst>
      <p:ext uri="{BB962C8B-B14F-4D97-AF65-F5344CB8AC3E}">
        <p14:creationId xmlns:p14="http://schemas.microsoft.com/office/powerpoint/2010/main" val="33015468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5325" y="150813"/>
            <a:ext cx="3524250" cy="2643187"/>
          </a:xfrm>
        </p:spPr>
      </p:sp>
      <p:sp>
        <p:nvSpPr>
          <p:cNvPr id="3" name="Notes Placeholder 2"/>
          <p:cNvSpPr>
            <a:spLocks noGrp="1"/>
          </p:cNvSpPr>
          <p:nvPr>
            <p:ph type="body" idx="1"/>
          </p:nvPr>
        </p:nvSpPr>
        <p:spPr>
          <a:xfrm>
            <a:off x="101601" y="2908300"/>
            <a:ext cx="6769100" cy="4183380"/>
          </a:xfrm>
        </p:spPr>
        <p:txBody>
          <a:bodyPr/>
          <a:lstStyle/>
          <a:p>
            <a:pPr marL="112691" indent="-112691">
              <a:defRPr/>
            </a:pPr>
            <a:r>
              <a:rPr lang="en-CA" altLang="en-US" sz="1100" b="1">
                <a:latin typeface="Arial" pitchFamily="34" charset="0"/>
                <a:ea typeface="ヒラギノ角ゴ Pro W3"/>
                <a:cs typeface="Arial" panose="020B0604020202020204" pitchFamily="34" charset="0"/>
              </a:rPr>
              <a:t>[SPEAKING POINTS]</a:t>
            </a:r>
          </a:p>
          <a:p>
            <a:pPr marL="112691" indent="-112691">
              <a:defRPr/>
            </a:pPr>
            <a:endParaRPr lang="en-CA"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So the most important question is this: Do you have a plan?  Or if you do have a plan, are you sure that it’s on track?  Can you and your loved ones afford to be unsure?</a:t>
            </a:r>
          </a:p>
          <a:p>
            <a:pPr marL="171450" indent="-171450">
              <a:buFont typeface="Arial" panose="020B0604020202020204" pitchFamily="34" charset="0"/>
              <a:buChar char="•"/>
              <a:defRPr/>
            </a:pPr>
            <a:endParaRPr lang="en-CA"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If you don’t have a plan, a BMO</a:t>
            </a:r>
            <a:r>
              <a:rPr lang="en-CA" sz="1100" baseline="0">
                <a:latin typeface="Arial" panose="020B0604020202020204" pitchFamily="34" charset="0"/>
                <a:cs typeface="Arial" panose="020B0604020202020204" pitchFamily="34" charset="0"/>
              </a:rPr>
              <a:t> </a:t>
            </a:r>
            <a:r>
              <a:rPr lang="en-CA" sz="1100">
                <a:latin typeface="Arial" panose="020B0604020202020204" pitchFamily="34" charset="0"/>
                <a:cs typeface="Arial" panose="020B0604020202020204" pitchFamily="34" charset="0"/>
              </a:rPr>
              <a:t>Financial Planner can create a plan that is customized for you.  Your Planner will take the time to get to know you and understand your goals and your needs – now and in the future,  and build a plan that fits with the rest of your life and your values.  </a:t>
            </a:r>
          </a:p>
          <a:p>
            <a:pPr marL="171450" indent="-171450">
              <a:buFont typeface="Arial" panose="020B0604020202020204" pitchFamily="34" charset="0"/>
              <a:buChar char="•"/>
              <a:defRPr/>
            </a:pPr>
            <a:endParaRPr lang="en-CA"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Your Planner will guide you through the important steps and decisions to keep you moving forward from day 1.  </a:t>
            </a:r>
          </a:p>
          <a:p>
            <a:pPr marL="171450" indent="-171450">
              <a:buFont typeface="Arial" panose="020B0604020202020204" pitchFamily="34" charset="0"/>
              <a:buChar char="•"/>
              <a:defRPr/>
            </a:pPr>
            <a:endParaRPr lang="en-CA"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altLang="en-US" sz="1100">
                <a:latin typeface="Arial" pitchFamily="34" charset="0"/>
                <a:cs typeface="Arial" panose="020B0604020202020204" pitchFamily="34" charset="0"/>
              </a:rPr>
              <a:t>You might have more than one goal –  with some nearer than others.  Maybe you want to buy a summer cottage in 3 years, your daughter will go to university in 6 years, or you’re planning to retire in 15 years.  Your BMO Financial Planner can build a plan to help you get there.</a:t>
            </a:r>
          </a:p>
          <a:p>
            <a:pPr marL="171450" indent="-171450">
              <a:buFont typeface="Arial" panose="020B0604020202020204" pitchFamily="34" charset="0"/>
              <a:buChar char="•"/>
              <a:defRPr/>
            </a:pPr>
            <a:endParaRPr lang="en-CA" sz="1100">
              <a:latin typeface="Arial" pitchFamily="34" charset="0"/>
              <a:cs typeface="Arial" panose="020B0604020202020204" pitchFamily="34" charset="0"/>
            </a:endParaRPr>
          </a:p>
          <a:p>
            <a:pPr marL="171450" indent="-171450">
              <a:buFont typeface="Arial" panose="020B0604020202020204" pitchFamily="34" charset="0"/>
              <a:buChar char="•"/>
              <a:defRPr/>
            </a:pPr>
            <a:r>
              <a:rPr lang="en-CA" sz="1100">
                <a:latin typeface="Arial" pitchFamily="34" charset="0"/>
                <a:cs typeface="Arial" panose="020B0604020202020204" pitchFamily="34" charset="0"/>
              </a:rPr>
              <a:t>Aside from creating</a:t>
            </a:r>
            <a:r>
              <a:rPr lang="en-CA" sz="1100" baseline="0">
                <a:latin typeface="Arial" pitchFamily="34" charset="0"/>
                <a:cs typeface="Arial" panose="020B0604020202020204" pitchFamily="34" charset="0"/>
              </a:rPr>
              <a:t> a customized investment plan to meet your needs, a BMO Financial Planner can help you with estate planning, managing debt, and other goals.  </a:t>
            </a:r>
            <a:endParaRPr lang="en-CA" sz="1100">
              <a:latin typeface="Arial" pitchFamily="34" charset="0"/>
              <a:cs typeface="Arial" panose="020B0604020202020204" pitchFamily="34" charset="0"/>
            </a:endParaRPr>
          </a:p>
          <a:p>
            <a:pPr marL="0" indent="0">
              <a:buFont typeface="Arial" panose="020B0604020202020204" pitchFamily="34" charset="0"/>
              <a:buNone/>
              <a:defRPr/>
            </a:pPr>
            <a:endParaRPr lang="en-CA" sz="1100">
              <a:latin typeface="Arial" pitchFamily="34" charset="0"/>
              <a:cs typeface="Arial" panose="020B0604020202020204" pitchFamily="34" charset="0"/>
            </a:endParaRPr>
          </a:p>
          <a:p>
            <a:pPr marL="171450" indent="-171450">
              <a:buFont typeface="Arial" panose="020B0604020202020204" pitchFamily="34" charset="0"/>
              <a:buChar char="•"/>
              <a:defRPr/>
            </a:pPr>
            <a:r>
              <a:rPr lang="en-CA" sz="1100">
                <a:latin typeface="Arial" pitchFamily="34" charset="0"/>
                <a:cs typeface="Arial" panose="020B0604020202020204" pitchFamily="34" charset="0"/>
              </a:rPr>
              <a:t>A “set-it-and-forget-it” approach to planning sounds easy, but it won’t work for something this important.  Instead, your Planner will be a partner over the years to help you fine-tune your plan along the way as your life changes, to make sure you stay on track.  </a:t>
            </a:r>
          </a:p>
          <a:p>
            <a:pPr marL="0" indent="0">
              <a:buFont typeface="Arial" panose="020B0604020202020204" pitchFamily="34" charset="0"/>
              <a:buNone/>
              <a:defRPr/>
            </a:pPr>
            <a:endParaRPr lang="en-CA" sz="1100">
              <a:latin typeface="Arial" pitchFamily="34" charset="0"/>
              <a:cs typeface="Arial" panose="020B0604020202020204" pitchFamily="34" charset="0"/>
            </a:endParaRPr>
          </a:p>
          <a:p>
            <a:pPr marL="171450" indent="-171450">
              <a:buFont typeface="Arial" panose="020B0604020202020204" pitchFamily="34" charset="0"/>
              <a:buChar char="•"/>
              <a:defRPr/>
            </a:pPr>
            <a:r>
              <a:rPr lang="en-CA" sz="1100">
                <a:latin typeface="Arial" pitchFamily="34" charset="0"/>
                <a:cs typeface="Arial" panose="020B0604020202020204" pitchFamily="34" charset="0"/>
              </a:rPr>
              <a:t>If you already have a financial plan, a BMO Financial Planner can give you a free review to see how close you are to reaching your goals, and help you make any adjustments.  </a:t>
            </a:r>
          </a:p>
          <a:p>
            <a:pPr marL="171450" indent="-171450">
              <a:buFont typeface="Arial" panose="020B0604020202020204" pitchFamily="34" charset="0"/>
              <a:buChar char="•"/>
              <a:defRPr/>
            </a:pPr>
            <a:endParaRPr lang="en-CA" sz="1100">
              <a:latin typeface="Arial" pitchFamily="34" charset="0"/>
              <a:cs typeface="Arial" panose="020B0604020202020204" pitchFamily="34" charset="0"/>
            </a:endParaRPr>
          </a:p>
          <a:p>
            <a:pPr marL="171450" indent="-171450">
              <a:buFont typeface="Arial" panose="020B0604020202020204" pitchFamily="34" charset="0"/>
              <a:buChar char="•"/>
              <a:defRPr/>
            </a:pPr>
            <a:r>
              <a:rPr lang="en-CA" sz="1100">
                <a:latin typeface="Arial" pitchFamily="34" charset="0"/>
                <a:cs typeface="Arial" panose="020B0604020202020204" pitchFamily="34" charset="0"/>
              </a:rPr>
              <a:t>A financial plan will help you avoid all of the mistakes we’ve talked about:  It will keep you rooted and help you avoid the flash-in-the-pan market frenzies.  It will give your portfolio the right mix of investments to help you reach your goals without taking on too much risk.  It will structure your investments to protect your wealth from inflation and taxes.  A financial plan can do all of this and more, and a BMO Financial Planner can be your partner to help you save and invest for the future while enjoying your life today.  </a:t>
            </a:r>
            <a:endParaRPr lang="en-CA" altLang="en-US" sz="1100" b="1">
              <a:latin typeface="Arial" pitchFamily="34" charset="0"/>
              <a:ea typeface="ヒラギノ角ゴ Pro W3"/>
              <a:cs typeface="Arial" panose="020B0604020202020204" pitchFamily="34" charset="0"/>
            </a:endParaRPr>
          </a:p>
          <a:p>
            <a:pPr marL="112691" indent="-112691">
              <a:defRPr/>
            </a:pPr>
            <a:br>
              <a:rPr lang="en-CA" altLang="en-US" sz="1100" b="1">
                <a:latin typeface="Arial" pitchFamily="34" charset="0"/>
                <a:ea typeface="ヒラギノ角ゴ Pro W3"/>
                <a:cs typeface="Arial" panose="020B0604020202020204" pitchFamily="34" charset="0"/>
              </a:rPr>
            </a:br>
            <a:r>
              <a:rPr lang="en-CA" altLang="en-US" sz="1100" b="1">
                <a:latin typeface="Arial" pitchFamily="34" charset="0"/>
                <a:ea typeface="ヒラギノ角ゴ Pro W3"/>
                <a:cs typeface="Arial" panose="020B0604020202020204" pitchFamily="34" charset="0"/>
              </a:rPr>
              <a:t>[SAY]</a:t>
            </a:r>
          </a:p>
          <a:p>
            <a:pPr marL="171450" indent="-171450">
              <a:buFont typeface="Arial" panose="020B0604020202020204" pitchFamily="34" charset="0"/>
              <a:buChar char="•"/>
              <a:defRPr/>
            </a:pPr>
            <a:endParaRPr lang="en-CA"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Please feel free to speak to (</a:t>
            </a:r>
            <a:r>
              <a:rPr lang="en-CA" sz="1100" i="1">
                <a:latin typeface="Arial" panose="020B0604020202020204" pitchFamily="34" charset="0"/>
                <a:cs typeface="Arial" panose="020B0604020202020204" pitchFamily="34" charset="0"/>
              </a:rPr>
              <a:t>Name</a:t>
            </a:r>
            <a:r>
              <a:rPr lang="en-CA" sz="1100" i="1" baseline="0">
                <a:latin typeface="Arial" panose="020B0604020202020204" pitchFamily="34" charset="0"/>
                <a:cs typeface="Arial" panose="020B0604020202020204" pitchFamily="34" charset="0"/>
              </a:rPr>
              <a:t> of  </a:t>
            </a:r>
            <a:r>
              <a:rPr lang="en-CA" sz="1100" b="0" i="1" baseline="0">
                <a:latin typeface="Arial" panose="020B0604020202020204" pitchFamily="34" charset="0"/>
                <a:cs typeface="Arial" panose="020B0604020202020204" pitchFamily="34" charset="0"/>
              </a:rPr>
              <a:t>FP</a:t>
            </a:r>
            <a:r>
              <a:rPr lang="en-CA" sz="1100" i="0" baseline="0">
                <a:latin typeface="Arial" panose="020B0604020202020204" pitchFamily="34" charset="0"/>
                <a:cs typeface="Arial" panose="020B0604020202020204" pitchFamily="34" charset="0"/>
              </a:rPr>
              <a:t>) of I </a:t>
            </a:r>
            <a:r>
              <a:rPr lang="en-CA" sz="1100">
                <a:latin typeface="Arial" panose="020B0604020202020204" pitchFamily="34" charset="0"/>
                <a:cs typeface="Arial" panose="020B0604020202020204" pitchFamily="34" charset="0"/>
              </a:rPr>
              <a:t>after the presentation, or call 1-888-389-8030 to get started.</a:t>
            </a:r>
          </a:p>
        </p:txBody>
      </p:sp>
      <p:sp>
        <p:nvSpPr>
          <p:cNvPr id="4" name="Slide Number Placeholder 3"/>
          <p:cNvSpPr>
            <a:spLocks noGrp="1"/>
          </p:cNvSpPr>
          <p:nvPr>
            <p:ph type="sldNum" sz="quarter" idx="10"/>
          </p:nvPr>
        </p:nvSpPr>
        <p:spPr/>
        <p:txBody>
          <a:bodyPr/>
          <a:lstStyle/>
          <a:p>
            <a:fld id="{6B040601-F34C-A840-B24C-52E51A825DA8}" type="slidenum">
              <a:rPr lang="en-US" smtClean="0"/>
              <a:t>24</a:t>
            </a:fld>
            <a:endParaRPr lang="en-US"/>
          </a:p>
        </p:txBody>
      </p:sp>
    </p:spTree>
    <p:extLst>
      <p:ext uri="{BB962C8B-B14F-4D97-AF65-F5344CB8AC3E}">
        <p14:creationId xmlns:p14="http://schemas.microsoft.com/office/powerpoint/2010/main" val="33015468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12691" indent="-112691">
              <a:defRPr/>
            </a:pPr>
            <a:r>
              <a:rPr lang="en-CA" altLang="en-US" sz="1100" b="1">
                <a:latin typeface="Arial" pitchFamily="34" charset="0"/>
                <a:ea typeface="ヒラギノ角ゴ Pro W3"/>
                <a:cs typeface="Arial" panose="020B0604020202020204" pitchFamily="34" charset="0"/>
              </a:rPr>
              <a:t>[SPEAKING POINTS]</a:t>
            </a:r>
          </a:p>
          <a:p>
            <a:pPr marL="112691" indent="-112691">
              <a:defRPr/>
            </a:pPr>
            <a:endParaRPr lang="en-CA"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Does anyone have any questions?</a:t>
            </a:r>
          </a:p>
          <a:p>
            <a:pPr marL="171450" indent="-171450">
              <a:buFont typeface="Arial" panose="020B0604020202020204" pitchFamily="34" charset="0"/>
              <a:buChar char="•"/>
              <a:defRPr/>
            </a:pPr>
            <a:endParaRPr lang="en-CA"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100" i="1">
                <a:latin typeface="Arial" panose="020B0604020202020204" pitchFamily="34" charset="0"/>
                <a:cs typeface="Arial" panose="020B0604020202020204" pitchFamily="34" charset="0"/>
              </a:rPr>
              <a:t>(After questions have been answered)</a:t>
            </a:r>
            <a:r>
              <a:rPr lang="en-CA" sz="1100">
                <a:latin typeface="Arial" panose="020B0604020202020204" pitchFamily="34" charset="0"/>
                <a:cs typeface="Arial" panose="020B0604020202020204" pitchFamily="34" charset="0"/>
              </a:rPr>
              <a:t> I would like to thank you all for coming this presentation.</a:t>
            </a:r>
            <a:endParaRPr lang="en-CA" sz="1100" i="1">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88D6D64B-7884-46D9-BE78-D32CFB4321B2}" type="slidenum">
              <a:rPr lang="en-US" altLang="en-US" smtClean="0"/>
              <a:pPr>
                <a:defRPr/>
              </a:pPr>
              <a:t>25</a:t>
            </a:fld>
            <a:endParaRPr lang="en-US" altLang="en-US"/>
          </a:p>
        </p:txBody>
      </p:sp>
    </p:spTree>
    <p:extLst>
      <p:ext uri="{BB962C8B-B14F-4D97-AF65-F5344CB8AC3E}">
        <p14:creationId xmlns:p14="http://schemas.microsoft.com/office/powerpoint/2010/main" val="597055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baseline="0"/>
          </a:p>
          <a:p>
            <a:endParaRPr lang="en-CA" b="0" baseline="0"/>
          </a:p>
          <a:p>
            <a:endParaRPr lang="en-CA" b="1"/>
          </a:p>
        </p:txBody>
      </p:sp>
      <p:sp>
        <p:nvSpPr>
          <p:cNvPr id="4" name="Slide Number Placeholder 3"/>
          <p:cNvSpPr>
            <a:spLocks noGrp="1"/>
          </p:cNvSpPr>
          <p:nvPr>
            <p:ph type="sldNum" sz="quarter" idx="10"/>
          </p:nvPr>
        </p:nvSpPr>
        <p:spPr/>
        <p:txBody>
          <a:bodyPr/>
          <a:lstStyle/>
          <a:p>
            <a:fld id="{6B040601-F34C-A840-B24C-52E51A825DA8}" type="slidenum">
              <a:rPr lang="en-US" smtClean="0"/>
              <a:t>26</a:t>
            </a:fld>
            <a:endParaRPr lang="en-US"/>
          </a:p>
        </p:txBody>
      </p:sp>
    </p:spTree>
    <p:extLst>
      <p:ext uri="{BB962C8B-B14F-4D97-AF65-F5344CB8AC3E}">
        <p14:creationId xmlns:p14="http://schemas.microsoft.com/office/powerpoint/2010/main" val="20105376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040601-F34C-A840-B24C-52E51A825DA8}" type="slidenum">
              <a:rPr lang="en-US" smtClean="0"/>
              <a:t>27</a:t>
            </a:fld>
            <a:endParaRPr lang="en-US"/>
          </a:p>
        </p:txBody>
      </p:sp>
    </p:spTree>
    <p:extLst>
      <p:ext uri="{BB962C8B-B14F-4D97-AF65-F5344CB8AC3E}">
        <p14:creationId xmlns:p14="http://schemas.microsoft.com/office/powerpoint/2010/main" val="35168721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040601-F34C-A840-B24C-52E51A825DA8}" type="slidenum">
              <a:rPr lang="en-US" smtClean="0"/>
              <a:t>28</a:t>
            </a:fld>
            <a:endParaRPr lang="en-US"/>
          </a:p>
        </p:txBody>
      </p:sp>
    </p:spTree>
    <p:extLst>
      <p:ext uri="{BB962C8B-B14F-4D97-AF65-F5344CB8AC3E}">
        <p14:creationId xmlns:p14="http://schemas.microsoft.com/office/powerpoint/2010/main" val="1338467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[SAY] So, we’re here to talk about the biggest pitfalls that people fall into when they invest their money.  Whether you’re a seasoned investor or just looking at your options, recognizing these mistakes and hazards can go a long way to helping you reach your goals, whatever you’re saving for: early retirement, a new home, your kids’ education, your small business, or something else.  </a:t>
            </a:r>
          </a:p>
          <a:p>
            <a:endParaRPr lang="en-US"/>
          </a:p>
          <a:p>
            <a:r>
              <a:rPr lang="en-US"/>
              <a:t>Why don’t we start out with a little activity.  How many of you would say you’re fairly seasoned investors – you’ve been around the block a few times, you’ve been investing a while.  Maybe we’ll never see you speaking on BNN, but you have a pretty good sense of how the markets work?  </a:t>
            </a:r>
            <a:r>
              <a:rPr lang="en-US" i="1"/>
              <a:t>[Attendees put up hands]</a:t>
            </a:r>
          </a:p>
          <a:p>
            <a:endParaRPr lang="en-US" i="1"/>
          </a:p>
          <a:p>
            <a:pPr marL="0" marR="0" lvl="0" indent="0" algn="l" defTabSz="457200" rtl="0" eaLnBrk="1" fontAlgn="auto" latinLnBrk="0" hangingPunct="1">
              <a:lnSpc>
                <a:spcPct val="100000"/>
              </a:lnSpc>
              <a:spcBef>
                <a:spcPts val="0"/>
              </a:spcBef>
              <a:spcAft>
                <a:spcPts val="0"/>
              </a:spcAft>
              <a:buClrTx/>
              <a:buSzTx/>
              <a:buFontTx/>
              <a:buNone/>
              <a:tabLst/>
              <a:defRPr/>
            </a:pPr>
            <a:r>
              <a:rPr lang="en-US"/>
              <a:t>And how many of you are maybe a bit newer, or at least not quite as savvy when it comes to equities and fixed income, indices and ETFs, carburetors and transmissions?  OK, maybe not those last two – but how many of you are maybe less knowledgeable about investing? </a:t>
            </a:r>
            <a:r>
              <a:rPr lang="en-US" i="1"/>
              <a:t>[Attendees put up hands]</a:t>
            </a:r>
          </a:p>
          <a:p>
            <a:endParaRPr lang="en-US"/>
          </a:p>
          <a:p>
            <a:endParaRPr lang="en-US"/>
          </a:p>
          <a:p>
            <a:r>
              <a:rPr lang="en-US"/>
              <a:t>I think it would be interesting to see how each group</a:t>
            </a:r>
          </a:p>
          <a:p>
            <a:endParaRPr lang="en-US"/>
          </a:p>
          <a:p>
            <a:endParaRPr lang="en-US"/>
          </a:p>
          <a:p>
            <a:endParaRPr lang="en-CA"/>
          </a:p>
        </p:txBody>
      </p:sp>
      <p:sp>
        <p:nvSpPr>
          <p:cNvPr id="4" name="Slide Number Placeholder 3"/>
          <p:cNvSpPr>
            <a:spLocks noGrp="1"/>
          </p:cNvSpPr>
          <p:nvPr>
            <p:ph type="sldNum" sz="quarter" idx="10"/>
          </p:nvPr>
        </p:nvSpPr>
        <p:spPr/>
        <p:txBody>
          <a:bodyPr/>
          <a:lstStyle/>
          <a:p>
            <a:fld id="{6B040601-F34C-A840-B24C-52E51A825DA8}" type="slidenum">
              <a:rPr lang="en-US" smtClean="0"/>
              <a:t>3</a:t>
            </a:fld>
            <a:endParaRPr lang="en-US"/>
          </a:p>
        </p:txBody>
      </p:sp>
    </p:spTree>
    <p:extLst>
      <p:ext uri="{BB962C8B-B14F-4D97-AF65-F5344CB8AC3E}">
        <p14:creationId xmlns:p14="http://schemas.microsoft.com/office/powerpoint/2010/main" val="4239182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[Take suggestions from the 2 groups, to see what they think are the biggest investing pitfalls]</a:t>
            </a:r>
          </a:p>
          <a:p>
            <a:endParaRPr lang="en-US"/>
          </a:p>
          <a:p>
            <a:r>
              <a:rPr lang="en-US"/>
              <a:t>I’d like to hear what each group thinks are the biggest investing pitfalls.  It will be interesting to see how the answers differ and see how many of your answers match what we’ll be talking about tonight.  </a:t>
            </a:r>
          </a:p>
          <a:p>
            <a:endParaRPr lang="en-CA"/>
          </a:p>
        </p:txBody>
      </p:sp>
      <p:sp>
        <p:nvSpPr>
          <p:cNvPr id="4" name="Slide Number Placeholder 3"/>
          <p:cNvSpPr>
            <a:spLocks noGrp="1"/>
          </p:cNvSpPr>
          <p:nvPr>
            <p:ph type="sldNum" sz="quarter" idx="10"/>
          </p:nvPr>
        </p:nvSpPr>
        <p:spPr/>
        <p:txBody>
          <a:bodyPr/>
          <a:lstStyle/>
          <a:p>
            <a:fld id="{6B040601-F34C-A840-B24C-52E51A825DA8}" type="slidenum">
              <a:rPr lang="en-US" smtClean="0"/>
              <a:t>4</a:t>
            </a:fld>
            <a:endParaRPr lang="en-US"/>
          </a:p>
        </p:txBody>
      </p:sp>
    </p:spTree>
    <p:extLst>
      <p:ext uri="{BB962C8B-B14F-4D97-AF65-F5344CB8AC3E}">
        <p14:creationId xmlns:p14="http://schemas.microsoft.com/office/powerpoint/2010/main" val="1473978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691" indent="-112691">
              <a:defRPr/>
            </a:pPr>
            <a:r>
              <a:rPr lang="en-CA" sz="1100">
                <a:latin typeface="Arial" panose="020B0604020202020204" pitchFamily="34" charset="0"/>
                <a:cs typeface="Arial" panose="020B0604020202020204" pitchFamily="34" charset="0"/>
              </a:rPr>
              <a:t>Read agenda items on the slide.</a:t>
            </a:r>
          </a:p>
        </p:txBody>
      </p:sp>
      <p:sp>
        <p:nvSpPr>
          <p:cNvPr id="4" name="Slide Number Placeholder 3"/>
          <p:cNvSpPr>
            <a:spLocks noGrp="1"/>
          </p:cNvSpPr>
          <p:nvPr>
            <p:ph type="sldNum" sz="quarter" idx="10"/>
          </p:nvPr>
        </p:nvSpPr>
        <p:spPr/>
        <p:txBody>
          <a:bodyPr/>
          <a:lstStyle/>
          <a:p>
            <a:fld id="{6B040601-F34C-A840-B24C-52E51A825DA8}" type="slidenum">
              <a:rPr lang="en-US" smtClean="0"/>
              <a:t>5</a:t>
            </a:fld>
            <a:endParaRPr lang="en-US"/>
          </a:p>
        </p:txBody>
      </p:sp>
    </p:spTree>
    <p:extLst>
      <p:ext uri="{BB962C8B-B14F-4D97-AF65-F5344CB8AC3E}">
        <p14:creationId xmlns:p14="http://schemas.microsoft.com/office/powerpoint/2010/main" val="2657641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b="1" baseline="0">
                <a:latin typeface="Arial" panose="020B0604020202020204" pitchFamily="34" charset="0"/>
                <a:cs typeface="Arial" panose="020B0604020202020204" pitchFamily="34" charset="0"/>
              </a:rPr>
              <a:t>[SAY]</a:t>
            </a:r>
            <a:r>
              <a:rPr lang="en-CA" sz="1100" b="0" baseline="0">
                <a:latin typeface="Arial" panose="020B0604020202020204" pitchFamily="34" charset="0"/>
                <a:cs typeface="Arial" panose="020B0604020202020204" pitchFamily="34" charset="0"/>
              </a:rPr>
              <a:t> Let’s start things off with a little game. </a:t>
            </a:r>
          </a:p>
          <a:p>
            <a:endParaRPr lang="en-CA" sz="1100" b="0" baseline="0">
              <a:latin typeface="Arial" panose="020B0604020202020204" pitchFamily="34" charset="0"/>
              <a:cs typeface="Arial" panose="020B0604020202020204" pitchFamily="34" charset="0"/>
            </a:endParaRPr>
          </a:p>
          <a:p>
            <a:r>
              <a:rPr lang="en-CA" sz="1100" b="1" baseline="0">
                <a:latin typeface="Arial" panose="020B0604020202020204" pitchFamily="34" charset="0"/>
                <a:cs typeface="Arial" panose="020B0604020202020204" pitchFamily="34" charset="0"/>
              </a:rPr>
              <a:t>[DO]</a:t>
            </a:r>
            <a:r>
              <a:rPr lang="en-CA" sz="1100" b="0" baseline="0">
                <a:latin typeface="Arial" panose="020B0604020202020204" pitchFamily="34" charset="0"/>
                <a:cs typeface="Arial" panose="020B0604020202020204" pitchFamily="34" charset="0"/>
              </a:rPr>
              <a:t> Ask an audience member to pull out a coin and tell you the year on it.  </a:t>
            </a:r>
          </a:p>
          <a:p>
            <a:endParaRPr lang="en-CA" sz="1100" b="0" baseline="0">
              <a:latin typeface="Arial" panose="020B0604020202020204" pitchFamily="34" charset="0"/>
              <a:cs typeface="Arial" panose="020B0604020202020204" pitchFamily="34" charset="0"/>
            </a:endParaRPr>
          </a:p>
          <a:p>
            <a:r>
              <a:rPr lang="en-CA" sz="1100" b="1" baseline="0">
                <a:latin typeface="Arial" panose="020B0604020202020204" pitchFamily="34" charset="0"/>
                <a:cs typeface="Arial" panose="020B0604020202020204" pitchFamily="34" charset="0"/>
              </a:rPr>
              <a:t>[ASK] </a:t>
            </a:r>
            <a:r>
              <a:rPr lang="en-CA" sz="1100" b="0" baseline="0">
                <a:latin typeface="Arial" panose="020B0604020202020204" pitchFamily="34" charset="0"/>
                <a:cs typeface="Arial" panose="020B0604020202020204" pitchFamily="34" charset="0"/>
              </a:rPr>
              <a:t>Who remembers what was in the news that year?</a:t>
            </a:r>
          </a:p>
          <a:p>
            <a:endParaRPr lang="en-CA" sz="1100" b="0" baseline="0">
              <a:latin typeface="Arial" panose="020B0604020202020204" pitchFamily="34" charset="0"/>
              <a:cs typeface="Arial" panose="020B0604020202020204" pitchFamily="34" charset="0"/>
            </a:endParaRPr>
          </a:p>
          <a:p>
            <a:r>
              <a:rPr lang="en-CA" sz="1100" b="1" baseline="0">
                <a:latin typeface="Arial" panose="020B0604020202020204" pitchFamily="34" charset="0"/>
                <a:cs typeface="Arial" panose="020B0604020202020204" pitchFamily="34" charset="0"/>
              </a:rPr>
              <a:t>[DO]</a:t>
            </a:r>
            <a:r>
              <a:rPr lang="en-CA" sz="1100" b="0" baseline="0">
                <a:latin typeface="Arial" panose="020B0604020202020204" pitchFamily="34" charset="0"/>
                <a:cs typeface="Arial" panose="020B0604020202020204" pitchFamily="34" charset="0"/>
              </a:rPr>
              <a:t> Referring to the chart on the next slide, say what happened in that year which kept some people out of the market</a:t>
            </a:r>
          </a:p>
          <a:p>
            <a:endParaRPr lang="en-CA" sz="1100" b="0" baseline="0">
              <a:latin typeface="Arial" panose="020B0604020202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CA" sz="1100" b="1" baseline="0">
                <a:latin typeface="Arial" panose="020B0604020202020204" pitchFamily="34" charset="0"/>
                <a:cs typeface="Arial" panose="020B0604020202020204" pitchFamily="34" charset="0"/>
              </a:rPr>
              <a:t>[DO]</a:t>
            </a:r>
            <a:r>
              <a:rPr lang="en-CA" sz="1100" b="0" baseline="0">
                <a:latin typeface="Arial" panose="020B0604020202020204" pitchFamily="34" charset="0"/>
                <a:cs typeface="Arial" panose="020B0604020202020204" pitchFamily="34" charset="0"/>
              </a:rPr>
              <a:t> Repeat the above: Ask for another coin, and share what happened that year, referring to the chart on the next slide.  </a:t>
            </a:r>
          </a:p>
          <a:p>
            <a:pPr marL="171450" indent="-171450">
              <a:buFont typeface="Arial" panose="020B0604020202020204" pitchFamily="34" charset="0"/>
              <a:buChar char="•"/>
              <a:defRPr/>
            </a:pPr>
            <a:endParaRPr lang="en-CA" sz="11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B040601-F34C-A840-B24C-52E51A825DA8}" type="slidenum">
              <a:rPr lang="en-US" smtClean="0"/>
              <a:t>6</a:t>
            </a:fld>
            <a:endParaRPr lang="en-US"/>
          </a:p>
        </p:txBody>
      </p:sp>
    </p:spTree>
    <p:extLst>
      <p:ext uri="{BB962C8B-B14F-4D97-AF65-F5344CB8AC3E}">
        <p14:creationId xmlns:p14="http://schemas.microsoft.com/office/powerpoint/2010/main" val="2657641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691" indent="-112691">
              <a:defRPr/>
            </a:pPr>
            <a:r>
              <a:rPr lang="en-CA" sz="1100" b="1" baseline="0">
                <a:latin typeface="Arial" panose="020B0604020202020204" pitchFamily="34" charset="0"/>
                <a:cs typeface="Arial" panose="020B0604020202020204" pitchFamily="34" charset="0"/>
              </a:rPr>
              <a:t>[SAY]</a:t>
            </a:r>
            <a:r>
              <a:rPr lang="en-CA" sz="1100" b="0" baseline="0">
                <a:latin typeface="Arial" panose="020B0604020202020204" pitchFamily="34" charset="0"/>
                <a:cs typeface="Arial" panose="020B0604020202020204" pitchFamily="34" charset="0"/>
              </a:rPr>
              <a:t> </a:t>
            </a:r>
          </a:p>
          <a:p>
            <a:pPr marL="171450" indent="-171450">
              <a:buFont typeface="Arial" panose="020B0604020202020204" pitchFamily="34" charset="0"/>
              <a:buChar char="•"/>
              <a:defRPr/>
            </a:pPr>
            <a:r>
              <a:rPr lang="en-CA" sz="1100" b="0" baseline="0">
                <a:latin typeface="Arial" panose="020B0604020202020204" pitchFamily="34" charset="0"/>
                <a:cs typeface="Arial" panose="020B0604020202020204" pitchFamily="34" charset="0"/>
              </a:rPr>
              <a:t>This chart just shows that there is always a reason not to invest.  There is always some economic uncertainty, political instability, or other wild card that will keep some people out of the markets.  But what I hope today’s presentation will show you is that when you take steps to avoid the biggest investing pitfalls, you can have confidence that you’re on the right track to realize your financial goals – a comfortable retirement, money to travel or cover your kids’ education, a cottage to enjoy summer weekend getaways – whatever you’re saving for, even when the markets seem a bit unwelcoming.  </a:t>
            </a:r>
            <a:endParaRPr lang="en-CA" sz="11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B040601-F34C-A840-B24C-52E51A825DA8}" type="slidenum">
              <a:rPr lang="en-US" smtClean="0"/>
              <a:t>7</a:t>
            </a:fld>
            <a:endParaRPr lang="en-US"/>
          </a:p>
        </p:txBody>
      </p:sp>
    </p:spTree>
    <p:extLst>
      <p:ext uri="{BB962C8B-B14F-4D97-AF65-F5344CB8AC3E}">
        <p14:creationId xmlns:p14="http://schemas.microsoft.com/office/powerpoint/2010/main" val="2657641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1025" y="101600"/>
            <a:ext cx="3338513" cy="2505075"/>
          </a:xfrm>
        </p:spPr>
      </p:sp>
      <p:sp>
        <p:nvSpPr>
          <p:cNvPr id="3" name="Notes Placeholder 2"/>
          <p:cNvSpPr>
            <a:spLocks noGrp="1"/>
          </p:cNvSpPr>
          <p:nvPr>
            <p:ph type="body" idx="1"/>
          </p:nvPr>
        </p:nvSpPr>
        <p:spPr>
          <a:xfrm>
            <a:off x="238332" y="2675125"/>
            <a:ext cx="6614160" cy="4183380"/>
          </a:xfrm>
        </p:spPr>
        <p: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altLang="en-US" sz="1100" b="1">
                <a:latin typeface="Arial" pitchFamily="34" charset="0"/>
                <a:ea typeface="ヒラギノ角ゴ Pro W3"/>
                <a:cs typeface="Arial" panose="020B0604020202020204" pitchFamily="34" charset="0"/>
              </a:rPr>
              <a:t>[SAY]</a:t>
            </a:r>
          </a:p>
          <a:p>
            <a:pPr marL="171450" indent="-171450">
              <a:buFont typeface="Arial" panose="020B0604020202020204" pitchFamily="34" charset="0"/>
              <a:buChar char="•"/>
              <a:defRPr/>
            </a:pPr>
            <a:r>
              <a:rPr lang="en-CA" altLang="en-US" sz="1100">
                <a:latin typeface="Arial" pitchFamily="34" charset="0"/>
                <a:ea typeface="ヒラギノ角ゴ Pro W3"/>
                <a:cs typeface="Arial" panose="020B0604020202020204" pitchFamily="34" charset="0"/>
              </a:rPr>
              <a:t>So let’s introduce investing mistake #6: </a:t>
            </a:r>
            <a:r>
              <a:rPr lang="en-CA" altLang="en-US" sz="1100" b="1">
                <a:latin typeface="Arial" pitchFamily="34" charset="0"/>
                <a:ea typeface="ヒラギノ角ゴ Pro W3"/>
                <a:cs typeface="Arial" panose="020B0604020202020204" pitchFamily="34" charset="0"/>
              </a:rPr>
              <a:t>Emotional investing</a:t>
            </a:r>
            <a:r>
              <a:rPr lang="en-CA" altLang="en-US" sz="1100">
                <a:latin typeface="Arial" pitchFamily="34" charset="0"/>
                <a:ea typeface="ヒラギノ角ゴ Pro W3"/>
                <a:cs typeface="Arial" panose="020B0604020202020204" pitchFamily="34" charset="0"/>
              </a:rPr>
              <a:t>.  </a:t>
            </a:r>
          </a:p>
          <a:p>
            <a:pPr marL="0" indent="0">
              <a:buFont typeface="Arial" panose="020B0604020202020204" pitchFamily="34" charset="0"/>
              <a:buNone/>
              <a:defRPr/>
            </a:pPr>
            <a:endParaRPr lang="en-CA" altLang="en-US" sz="1100">
              <a:latin typeface="Arial" pitchFamily="34" charset="0"/>
              <a:ea typeface="ヒラギノ角ゴ Pro W3"/>
              <a:cs typeface="Arial" panose="020B0604020202020204" pitchFamily="34" charset="0"/>
            </a:endParaRPr>
          </a:p>
          <a:p>
            <a:pPr marL="171450" indent="-171450">
              <a:buFont typeface="Arial" panose="020B0604020202020204" pitchFamily="34" charset="0"/>
              <a:buChar char="•"/>
              <a:defRPr/>
            </a:pPr>
            <a:r>
              <a:rPr lang="en-CA" altLang="en-US" sz="1100">
                <a:latin typeface="Arial" pitchFamily="34" charset="0"/>
                <a:ea typeface="ヒラギノ角ゴ Pro W3"/>
                <a:cs typeface="Arial" panose="020B0604020202020204" pitchFamily="34" charset="0"/>
              </a:rPr>
              <a:t>Have you ever fallen in love with an investment? </a:t>
            </a:r>
          </a:p>
          <a:p>
            <a:pPr marL="0" indent="0">
              <a:buFont typeface="Arial" panose="020B0604020202020204" pitchFamily="34" charset="0"/>
              <a:buNone/>
              <a:defRPr/>
            </a:pPr>
            <a:endParaRPr lang="en-CA" altLang="en-US" sz="1100">
              <a:latin typeface="Arial" pitchFamily="34" charset="0"/>
              <a:ea typeface="ヒラギノ角ゴ Pro W3"/>
              <a:cs typeface="Arial" panose="020B0604020202020204" pitchFamily="34" charset="0"/>
            </a:endParaRPr>
          </a:p>
          <a:p>
            <a:pPr marL="171450" indent="-171450">
              <a:buFont typeface="Arial" panose="020B0604020202020204" pitchFamily="34" charset="0"/>
              <a:buChar char="•"/>
              <a:defRPr/>
            </a:pPr>
            <a:r>
              <a:rPr lang="en-CA" altLang="en-US" sz="1100">
                <a:latin typeface="Arial" pitchFamily="34" charset="0"/>
                <a:ea typeface="ヒラギノ角ゴ Pro W3"/>
                <a:cs typeface="Arial" panose="020B0604020202020204" pitchFamily="34" charset="0"/>
              </a:rPr>
              <a:t>This sounds like an odd question, but the truth is that investing can sometimes feel a lot like new love.  You’re full of hope and excitement about your new relationship, and you feel that thrill when things advance to the next level, as your investment keeps reaching higher highs.  When this happens, you’re in the stages on the far left on our chart – optimism, excitement, euphoria. </a:t>
            </a:r>
          </a:p>
          <a:p>
            <a:pPr marL="0" indent="0">
              <a:buFont typeface="Arial" panose="020B0604020202020204" pitchFamily="34" charset="0"/>
              <a:buNone/>
              <a:defRPr/>
            </a:pPr>
            <a:endParaRPr lang="en-CA" altLang="en-US" sz="1100">
              <a:latin typeface="Arial" pitchFamily="34" charset="0"/>
              <a:ea typeface="ヒラギノ角ゴ Pro W3"/>
              <a:cs typeface="Arial" panose="020B0604020202020204" pitchFamily="34" charset="0"/>
            </a:endParaRPr>
          </a:p>
          <a:p>
            <a:pPr marL="171450" indent="-171450">
              <a:buFont typeface="Arial" panose="020B0604020202020204" pitchFamily="34" charset="0"/>
              <a:buChar char="•"/>
              <a:defRPr/>
            </a:pPr>
            <a:r>
              <a:rPr lang="en-CA" altLang="en-US" sz="1100">
                <a:latin typeface="Arial" pitchFamily="34" charset="0"/>
                <a:ea typeface="ヒラギノ角ゴ Pro W3"/>
                <a:cs typeface="Arial" panose="020B0604020202020204" pitchFamily="34" charset="0"/>
              </a:rPr>
              <a:t>Maybe after a little while you notice some things that you want to change, but it’s not a deal-breaker for you – yet.  You rationalize it and explain it away when the investment has some missteps.  You’re in this for the long-haul, and you believe that they’ll change.  Poor performance, hints of financial trouble, some deals that don’t work out  - now we’re scratching the anxiety and denial part of our chart.  </a:t>
            </a:r>
          </a:p>
          <a:p>
            <a:pPr marL="171450" indent="-171450">
              <a:buFont typeface="Arial" panose="020B0604020202020204" pitchFamily="34" charset="0"/>
              <a:buChar char="•"/>
              <a:defRPr/>
            </a:pPr>
            <a:endParaRPr lang="en-CA" altLang="en-US" sz="1100">
              <a:latin typeface="Arial" pitchFamily="34" charset="0"/>
              <a:ea typeface="ヒラギノ角ゴ Pro W3"/>
              <a:cs typeface="Arial" panose="020B0604020202020204" pitchFamily="34" charset="0"/>
            </a:endParaRPr>
          </a:p>
          <a:p>
            <a:pPr marL="0" indent="0">
              <a:buFont typeface="Arial" panose="020B0604020202020204" pitchFamily="34" charset="0"/>
              <a:buNone/>
              <a:defRPr/>
            </a:pPr>
            <a:r>
              <a:rPr lang="en-CA" altLang="en-US" sz="1100" b="1">
                <a:latin typeface="Arial" pitchFamily="34" charset="0"/>
                <a:ea typeface="ヒラギノ角ゴ Pro W3"/>
                <a:cs typeface="Arial" panose="020B0604020202020204" pitchFamily="34" charset="0"/>
              </a:rPr>
              <a:t>[SAY]</a:t>
            </a:r>
          </a:p>
          <a:p>
            <a:pPr marL="171450" indent="-171450">
              <a:buFont typeface="Arial" panose="020B0604020202020204" pitchFamily="34" charset="0"/>
              <a:buChar char="•"/>
              <a:defRPr/>
            </a:pPr>
            <a:r>
              <a:rPr lang="en-CA" altLang="en-US" sz="1100">
                <a:latin typeface="Arial" pitchFamily="34" charset="0"/>
                <a:ea typeface="ヒラギノ角ゴ Pro W3"/>
                <a:cs typeface="Arial" panose="020B0604020202020204" pitchFamily="34" charset="0"/>
              </a:rPr>
              <a:t>It can be very hard to know what to do when you’re on that ride.  Some investments do end up having great long-term performance, but many don’t.  What if you’ve invested both your emotions and your money into an investment that doesn’t perform how you had hoped, in spite of all the chances you’ve given it?  Is it time to break up? Now you’re moving quickly to the bottom of the chart – fear, panic, depression. Should you cut your losses and sell? </a:t>
            </a:r>
          </a:p>
          <a:p>
            <a:pPr marL="171450" indent="-171450">
              <a:buFont typeface="Arial" panose="020B0604020202020204" pitchFamily="34" charset="0"/>
              <a:buChar char="•"/>
              <a:defRPr/>
            </a:pPr>
            <a:endParaRPr lang="en-CA" altLang="en-US" sz="1100">
              <a:latin typeface="Arial" pitchFamily="34" charset="0"/>
              <a:ea typeface="ヒラギノ角ゴ Pro W3"/>
              <a:cs typeface="Arial" panose="020B0604020202020204" pitchFamily="34" charset="0"/>
            </a:endParaRPr>
          </a:p>
          <a:p>
            <a:pPr marL="171450" indent="-171450">
              <a:buFont typeface="Arial" panose="020B0604020202020204" pitchFamily="34" charset="0"/>
              <a:buChar char="•"/>
              <a:defRPr/>
            </a:pPr>
            <a:r>
              <a:rPr lang="en-CA" altLang="en-US" sz="1100">
                <a:latin typeface="Arial" pitchFamily="34" charset="0"/>
                <a:ea typeface="ヒラギノ角ゴ Pro W3"/>
                <a:cs typeface="Arial" panose="020B0604020202020204" pitchFamily="34" charset="0"/>
              </a:rPr>
              <a:t>Maybe.  But be careful not to decide based on your emotions. </a:t>
            </a:r>
          </a:p>
          <a:p>
            <a:pPr marL="171450" indent="-171450">
              <a:buFont typeface="Arial" panose="020B0604020202020204" pitchFamily="34" charset="0"/>
              <a:buChar char="•"/>
              <a:defRPr/>
            </a:pPr>
            <a:endParaRPr lang="en-CA" altLang="en-US" sz="1100">
              <a:latin typeface="Arial" pitchFamily="34" charset="0"/>
              <a:ea typeface="ヒラギノ角ゴ Pro W3"/>
              <a:cs typeface="Arial" panose="020B0604020202020204" pitchFamily="34" charset="0"/>
            </a:endParaRPr>
          </a:p>
          <a:p>
            <a:pPr marL="0" indent="0">
              <a:buFont typeface="Arial" panose="020B0604020202020204" pitchFamily="34" charset="0"/>
              <a:buNone/>
              <a:defRPr/>
            </a:pPr>
            <a:r>
              <a:rPr lang="en-CA" altLang="en-US" sz="1100" b="1">
                <a:latin typeface="Arial" pitchFamily="34" charset="0"/>
                <a:ea typeface="ヒラギノ角ゴ Pro W3"/>
                <a:cs typeface="Arial" panose="020B0604020202020204" pitchFamily="34" charset="0"/>
              </a:rPr>
              <a:t>[SAY]</a:t>
            </a:r>
            <a:endParaRPr lang="en-CA" altLang="en-US" sz="1100">
              <a:latin typeface="Arial" pitchFamily="34" charset="0"/>
              <a:ea typeface="ヒラギノ角ゴ Pro W3"/>
              <a:cs typeface="Arial" panose="020B0604020202020204" pitchFamily="34" charset="0"/>
            </a:endParaRPr>
          </a:p>
          <a:p>
            <a:pPr marL="171450" indent="-171450">
              <a:buFont typeface="Arial" panose="020B0604020202020204" pitchFamily="34" charset="0"/>
              <a:buChar char="•"/>
              <a:defRPr/>
            </a:pPr>
            <a:r>
              <a:rPr lang="en-CA" altLang="en-US" sz="1100">
                <a:latin typeface="Arial" pitchFamily="34" charset="0"/>
                <a:ea typeface="ヒラギノ角ゴ Pro W3"/>
                <a:cs typeface="Arial" panose="020B0604020202020204" pitchFamily="34" charset="0"/>
              </a:rPr>
              <a:t>Any time you make an investment decision – to buy, sell, or keep holding, there should always be a strong reason.  You may not always make the right decision, but the chances are you’ll make better decisions than investors who are on the emotional roller coaster and decide based on feelings instead of facts.</a:t>
            </a:r>
          </a:p>
          <a:p>
            <a:pPr marL="0" indent="0">
              <a:buFont typeface="Arial" panose="020B0604020202020204" pitchFamily="34" charset="0"/>
              <a:buNone/>
              <a:defRPr/>
            </a:pPr>
            <a:endParaRPr lang="en-CA" altLang="en-US" sz="1100">
              <a:latin typeface="Arial" pitchFamily="34" charset="0"/>
              <a:ea typeface="ヒラギノ角ゴ Pro W3"/>
              <a:cs typeface="Arial" panose="020B0604020202020204" pitchFamily="34" charset="0"/>
            </a:endParaRPr>
          </a:p>
          <a:p>
            <a:pPr marL="171450" indent="-171450">
              <a:buFont typeface="Arial" panose="020B0604020202020204" pitchFamily="34" charset="0"/>
              <a:buChar char="•"/>
              <a:defRPr/>
            </a:pPr>
            <a:r>
              <a:rPr lang="en-CA" altLang="en-US" sz="1100">
                <a:latin typeface="Arial" pitchFamily="34" charset="0"/>
                <a:ea typeface="ヒラギノ角ゴ Pro W3"/>
                <a:cs typeface="Arial" panose="020B0604020202020204" pitchFamily="34" charset="0"/>
              </a:rPr>
              <a:t>The first step to avoid the roller coaster is to be aware that it exists.  This way you can catch yourself when your emotional investment is as big as your financial investment.</a:t>
            </a:r>
          </a:p>
        </p:txBody>
      </p:sp>
      <p:sp>
        <p:nvSpPr>
          <p:cNvPr id="4" name="Slide Number Placeholder 3"/>
          <p:cNvSpPr>
            <a:spLocks noGrp="1"/>
          </p:cNvSpPr>
          <p:nvPr>
            <p:ph type="sldNum" sz="quarter" idx="10"/>
          </p:nvPr>
        </p:nvSpPr>
        <p:spPr/>
        <p:txBody>
          <a:bodyPr/>
          <a:lstStyle/>
          <a:p>
            <a:fld id="{6B040601-F34C-A840-B24C-52E51A825DA8}" type="slidenum">
              <a:rPr lang="en-US" smtClean="0"/>
              <a:t>8</a:t>
            </a:fld>
            <a:endParaRPr lang="en-US"/>
          </a:p>
        </p:txBody>
      </p:sp>
    </p:spTree>
    <p:extLst>
      <p:ext uri="{BB962C8B-B14F-4D97-AF65-F5344CB8AC3E}">
        <p14:creationId xmlns:p14="http://schemas.microsoft.com/office/powerpoint/2010/main" val="2273165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1425" y="114300"/>
            <a:ext cx="1982788" cy="1487488"/>
          </a:xfrm>
        </p:spPr>
      </p:sp>
      <p:sp>
        <p:nvSpPr>
          <p:cNvPr id="3" name="Notes Placeholder 2"/>
          <p:cNvSpPr>
            <a:spLocks noGrp="1"/>
          </p:cNvSpPr>
          <p:nvPr>
            <p:ph type="body" idx="1"/>
          </p:nvPr>
        </p:nvSpPr>
        <p:spPr>
          <a:xfrm>
            <a:off x="66788" y="1739040"/>
            <a:ext cx="6874525" cy="4183380"/>
          </a:xfrm>
        </p:spPr>
        <p: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altLang="en-US" sz="1000" b="1">
                <a:latin typeface="Arial" pitchFamily="34" charset="0"/>
                <a:ea typeface="ヒラギノ角ゴ Pro W3"/>
                <a:cs typeface="Arial" panose="020B0604020202020204" pitchFamily="34" charset="0"/>
              </a:rPr>
              <a:t>[SAY] </a:t>
            </a:r>
            <a:r>
              <a:rPr lang="en-CA" altLang="en-US" sz="1000">
                <a:latin typeface="Arial" pitchFamily="34" charset="0"/>
                <a:ea typeface="ヒラギノ角ゴ Pro W3"/>
                <a:cs typeface="ヒラギノ角ゴ Pro W3"/>
              </a:rPr>
              <a:t>What we’ve just talked about is what an individual investor feels.  But what if a large number of people are feeling the same thing at the same time about the same investment?  This can happen too. It’s like when you tell all your friends about the amazing person you’ve just met – well, in this case, thousands of people are talking about the same person.  And there’s going to be a lot of disappointment if those hopes weren’t built on something solid.  </a:t>
            </a:r>
          </a:p>
          <a:p>
            <a:pPr marL="0" indent="0">
              <a:buFont typeface="Arial" panose="020B0604020202020204" pitchFamily="34" charset="0"/>
              <a:buNone/>
              <a:defRPr/>
            </a:pPr>
            <a:endParaRPr lang="en-CA" altLang="en-US" sz="1000">
              <a:latin typeface="Arial" pitchFamily="34" charset="0"/>
              <a:ea typeface="ヒラギノ角ゴ Pro W3"/>
              <a:cs typeface="ヒラギノ角ゴ Pro W3"/>
            </a:endParaRPr>
          </a:p>
          <a:p>
            <a:pPr marL="171450" indent="-171450">
              <a:buFont typeface="Arial" panose="020B0604020202020204" pitchFamily="34" charset="0"/>
              <a:buChar char="•"/>
              <a:defRPr/>
            </a:pPr>
            <a:r>
              <a:rPr lang="en-CA" altLang="en-US" sz="1000">
                <a:latin typeface="Arial" pitchFamily="34" charset="0"/>
                <a:ea typeface="ヒラギノ角ゴ Pro W3"/>
                <a:cs typeface="ヒラギノ角ゴ Pro W3"/>
              </a:rPr>
              <a:t>Remember, stock markets can be volatile, especially over the short term, and prices can sometimes move in ways that don’t reflect what they’re worth.  </a:t>
            </a:r>
          </a:p>
          <a:p>
            <a:pPr marL="171450" indent="-171450">
              <a:buFont typeface="Arial" panose="020B0604020202020204" pitchFamily="34" charset="0"/>
              <a:buChar char="•"/>
              <a:defRPr/>
            </a:pPr>
            <a:endParaRPr lang="en-CA" altLang="en-US" sz="1000">
              <a:latin typeface="Arial" pitchFamily="34" charset="0"/>
              <a:ea typeface="ヒラギノ角ゴ Pro W3"/>
              <a:cs typeface="ヒラギノ角ゴ Pro W3"/>
            </a:endParaRPr>
          </a:p>
          <a:p>
            <a:pPr marL="171450" indent="-171450">
              <a:buFont typeface="Arial" panose="020B0604020202020204" pitchFamily="34" charset="0"/>
              <a:buChar char="•"/>
              <a:defRPr/>
            </a:pPr>
            <a:r>
              <a:rPr lang="en-CA" altLang="en-US" sz="1000">
                <a:latin typeface="Arial" pitchFamily="34" charset="0"/>
                <a:ea typeface="ヒラギノ角ゴ Pro W3"/>
                <a:cs typeface="ヒラギノ角ゴ Pro W3"/>
              </a:rPr>
              <a:t>When headlines in the papers and business analysts on TV are touting some stock that is supposed to outperform the market, it’s easy to get caught up in the hype – even when the facts don’t support it.  </a:t>
            </a:r>
          </a:p>
          <a:p>
            <a:pPr marL="171450" indent="-171450">
              <a:buFont typeface="Arial" panose="020B0604020202020204" pitchFamily="34" charset="0"/>
              <a:buChar char="•"/>
              <a:defRPr/>
            </a:pPr>
            <a:endParaRPr lang="en-CA" altLang="en-US" sz="1000">
              <a:latin typeface="Arial" pitchFamily="34" charset="0"/>
              <a:ea typeface="ヒラギノ角ゴ Pro W3"/>
              <a:cs typeface="ヒラギノ角ゴ Pro W3"/>
            </a:endParaRPr>
          </a:p>
          <a:p>
            <a:pPr marL="171450" indent="-171450">
              <a:buFont typeface="Arial" panose="020B0604020202020204" pitchFamily="34" charset="0"/>
              <a:buChar char="•"/>
              <a:defRPr/>
            </a:pPr>
            <a:r>
              <a:rPr lang="en-CA" altLang="en-US" sz="1000">
                <a:latin typeface="Arial" pitchFamily="34" charset="0"/>
                <a:ea typeface="ヒラギノ角ゴ Pro W3"/>
                <a:cs typeface="ヒラギノ角ゴ Pro W3"/>
              </a:rPr>
              <a:t>If someone you know has also gotten on board with that hot investment that’s the talk of Wall Street at the moment, this can be a powerful one-two combo that’s hard to dodge.  Maybe its your colleague, your in-law, your golf partner –  this immediately gives it an aura of credibility.  Just as we’re more likely to trust someone that our friends trust, we’re more likely to trust an investment if someone we know, and respect also trusts it.</a:t>
            </a:r>
            <a:r>
              <a:rPr lang="en-CA" altLang="en-US" sz="1000" baseline="0">
                <a:latin typeface="Arial" pitchFamily="34" charset="0"/>
                <a:ea typeface="ヒラギノ角ゴ Pro W3"/>
                <a:cs typeface="ヒラギノ角ゴ Pro W3"/>
              </a:rPr>
              <a:t>  </a:t>
            </a:r>
            <a:r>
              <a:rPr lang="en-CA" altLang="en-US" sz="1000">
                <a:latin typeface="Arial" pitchFamily="34" charset="0"/>
                <a:ea typeface="ヒラギノ角ゴ Pro W3"/>
                <a:cs typeface="ヒラギノ角ゴ Pro W3"/>
              </a:rPr>
              <a:t>Your friends may be good judges of character – after all, they’re friends with you! – but this probably doesn’t carry over to knowing what investments are right for you.</a:t>
            </a:r>
          </a:p>
          <a:p>
            <a:pPr marL="171450" indent="-171450">
              <a:buFont typeface="Arial" panose="020B0604020202020204" pitchFamily="34" charset="0"/>
              <a:buChar char="•"/>
              <a:defRPr/>
            </a:pPr>
            <a:endParaRPr lang="en-CA" altLang="en-US" sz="1000">
              <a:latin typeface="Arial" pitchFamily="34" charset="0"/>
              <a:ea typeface="ヒラギノ角ゴ Pro W3"/>
              <a:cs typeface="ヒラギノ角ゴ Pro W3"/>
            </a:endParaRPr>
          </a:p>
          <a:p>
            <a:pPr marL="171450" indent="-171450">
              <a:buFont typeface="Arial" panose="020B0604020202020204" pitchFamily="34" charset="0"/>
              <a:buChar char="•"/>
              <a:defRPr/>
            </a:pPr>
            <a:r>
              <a:rPr lang="en-CA" altLang="en-US" sz="1000">
                <a:latin typeface="Arial" pitchFamily="34" charset="0"/>
                <a:ea typeface="ヒラギノ角ゴ Pro W3"/>
                <a:cs typeface="ヒラギノ角ゴ Pro W3"/>
              </a:rPr>
              <a:t>Your financial decisions are just too important to base on second-hand hopes and assurances.  There has to be something more before you place down your money.</a:t>
            </a:r>
          </a:p>
          <a:p>
            <a:pPr marL="0" indent="0">
              <a:buFont typeface="Arial" panose="020B0604020202020204" pitchFamily="34" charset="0"/>
              <a:buNone/>
              <a:defRPr/>
            </a:pPr>
            <a:endParaRPr lang="en-CA" altLang="en-US" sz="1000">
              <a:latin typeface="Arial" pitchFamily="34" charset="0"/>
              <a:ea typeface="ヒラギノ角ゴ Pro W3"/>
              <a:cs typeface="ヒラギノ角ゴ Pro W3"/>
            </a:endParaRPr>
          </a:p>
          <a:p>
            <a:pPr marL="0" indent="0">
              <a:buFont typeface="Arial" panose="020B0604020202020204" pitchFamily="34" charset="0"/>
              <a:buNone/>
              <a:defRPr/>
            </a:pPr>
            <a:r>
              <a:rPr lang="en-CA" altLang="en-US" sz="1000" b="1">
                <a:latin typeface="Arial" pitchFamily="34" charset="0"/>
                <a:ea typeface="ヒラギノ角ゴ Pro W3"/>
                <a:cs typeface="ヒラギノ角ゴ Pro W3"/>
              </a:rPr>
              <a:t>[ASK] Does anyone remember any tech companies that imploded when the tech bubble popped? </a:t>
            </a:r>
            <a:r>
              <a:rPr lang="en-CA" altLang="en-US" sz="1000" i="1">
                <a:latin typeface="Arial" pitchFamily="34" charset="0"/>
                <a:ea typeface="ヒラギノ角ゴ Pro W3"/>
                <a:cs typeface="ヒラギノ角ゴ Pro W3"/>
              </a:rPr>
              <a:t>(Some answers:  1)</a:t>
            </a:r>
            <a:r>
              <a:rPr lang="en-CA" altLang="en-US" sz="1000" b="1" i="1">
                <a:latin typeface="Arial" pitchFamily="34" charset="0"/>
                <a:ea typeface="ヒラギノ角ゴ Pro W3"/>
                <a:cs typeface="ヒラギノ角ゴ Pro W3"/>
              </a:rPr>
              <a:t>The Learning Company</a:t>
            </a:r>
            <a:r>
              <a:rPr lang="en-CA" altLang="en-US" sz="1000" i="1">
                <a:latin typeface="Arial" pitchFamily="34" charset="0"/>
                <a:ea typeface="ヒラギノ角ゴ Pro W3"/>
                <a:cs typeface="ヒラギノ角ゴ Pro W3"/>
              </a:rPr>
              <a:t> (Creator of </a:t>
            </a:r>
            <a:r>
              <a:rPr lang="en-CA" altLang="en-US" sz="1000">
                <a:latin typeface="Arial" pitchFamily="34" charset="0"/>
                <a:ea typeface="ヒラギノ角ゴ Pro W3"/>
                <a:cs typeface="ヒラギノ角ゴ Pro W3"/>
              </a:rPr>
              <a:t>Where in the World is Carmen </a:t>
            </a:r>
            <a:r>
              <a:rPr lang="en-CA" altLang="en-US" sz="1000" err="1">
                <a:latin typeface="Arial" pitchFamily="34" charset="0"/>
                <a:ea typeface="ヒラギノ角ゴ Pro W3"/>
                <a:cs typeface="ヒラギノ角ゴ Pro W3"/>
              </a:rPr>
              <a:t>Sandiego</a:t>
            </a:r>
            <a:r>
              <a:rPr lang="en-CA" altLang="en-US" sz="1000">
                <a:latin typeface="Arial" pitchFamily="34" charset="0"/>
                <a:ea typeface="ヒラギノ角ゴ Pro W3"/>
                <a:cs typeface="ヒラギノ角ゴ Pro W3"/>
              </a:rPr>
              <a:t>? </a:t>
            </a:r>
            <a:r>
              <a:rPr lang="en-CA" altLang="en-US" sz="1000" i="1">
                <a:latin typeface="Arial" pitchFamily="34" charset="0"/>
                <a:ea typeface="ヒラギノ角ゴ Pro W3"/>
                <a:cs typeface="ヒラギノ角ゴ Pro W3"/>
              </a:rPr>
              <a:t>Acquired by Mattel for $3.6 billion in 1999, and sold for one tenth that price a year later 2)  </a:t>
            </a:r>
            <a:r>
              <a:rPr lang="en-CA" altLang="en-US" sz="1000" b="1" i="1">
                <a:latin typeface="Arial" pitchFamily="34" charset="0"/>
                <a:ea typeface="ヒラギノ角ゴ Pro W3"/>
                <a:cs typeface="ヒラギノ角ゴ Pro W3"/>
              </a:rPr>
              <a:t>Pets.com</a:t>
            </a:r>
            <a:r>
              <a:rPr lang="en-CA" altLang="en-US" sz="1000" i="1">
                <a:latin typeface="Arial" pitchFamily="34" charset="0"/>
                <a:ea typeface="ヒラギノ角ゴ Pro W3"/>
                <a:cs typeface="ヒラギノ角ゴ Pro W3"/>
              </a:rPr>
              <a:t>, online pet supply retailer, shares went from  $14 to under $1 before the company folded in 2000  3) </a:t>
            </a:r>
            <a:r>
              <a:rPr lang="en-CA" altLang="en-US" sz="1000" b="1" i="1" err="1">
                <a:latin typeface="Arial" pitchFamily="34" charset="0"/>
                <a:ea typeface="ヒラギノ角ゴ Pro W3"/>
                <a:cs typeface="ヒラギノ角ゴ Pro W3"/>
              </a:rPr>
              <a:t>Etoys</a:t>
            </a:r>
            <a:r>
              <a:rPr lang="en-CA" altLang="en-US" sz="1000" i="1">
                <a:latin typeface="Arial" pitchFamily="34" charset="0"/>
                <a:ea typeface="ヒラギノ角ゴ Pro W3"/>
                <a:cs typeface="ヒラギノ角ゴ Pro W3"/>
              </a:rPr>
              <a:t>, online toy retailer , went from $86 to 9 cents per share and shut down in 2001 (although it actually came back to life later under new ownership).</a:t>
            </a:r>
          </a:p>
          <a:p>
            <a:pPr marL="0" indent="0">
              <a:buFont typeface="Arial" panose="020B0604020202020204" pitchFamily="34" charset="0"/>
              <a:buNone/>
              <a:defRPr/>
            </a:pPr>
            <a:endParaRPr lang="en-CA" altLang="en-US" sz="1000">
              <a:latin typeface="Arial" pitchFamily="34" charset="0"/>
              <a:ea typeface="ヒラギノ角ゴ Pro W3"/>
              <a:cs typeface="ヒラギノ角ゴ Pro W3"/>
            </a:endParaRPr>
          </a:p>
          <a:p>
            <a:pPr marL="0" indent="0">
              <a:buFont typeface="Arial" panose="020B0604020202020204" pitchFamily="34" charset="0"/>
              <a:buNone/>
              <a:defRPr/>
            </a:pPr>
            <a:r>
              <a:rPr lang="en-CA" altLang="en-US" sz="1000" b="1">
                <a:latin typeface="Arial" pitchFamily="34" charset="0"/>
                <a:ea typeface="ヒラギノ角ゴ Pro W3"/>
                <a:cs typeface="ヒラギノ角ゴ Pro W3"/>
              </a:rPr>
              <a:t>[SAY]</a:t>
            </a:r>
          </a:p>
          <a:p>
            <a:pPr marL="171450" indent="-171450">
              <a:buFont typeface="Arial" panose="020B0604020202020204" pitchFamily="34" charset="0"/>
              <a:buChar char="•"/>
              <a:defRPr/>
            </a:pPr>
            <a:r>
              <a:rPr lang="en-CA" altLang="en-US" sz="1000">
                <a:latin typeface="Arial" pitchFamily="34" charset="0"/>
                <a:ea typeface="ヒラギノ角ゴ Pro W3"/>
                <a:cs typeface="ヒラギノ角ゴ Pro W3"/>
              </a:rPr>
              <a:t>In reality, many of the new internet businesses were run poorly with no real long-term strategy, and it was inevitable that this bubble would pop spectacularly, which happened in 2000-2001, when companies with sky-high stock prices a few short years before filed for bankruptcy.  </a:t>
            </a:r>
          </a:p>
          <a:p>
            <a:pPr marL="171450" indent="-171450">
              <a:buFont typeface="Arial" panose="020B0604020202020204" pitchFamily="34" charset="0"/>
              <a:buChar char="•"/>
              <a:defRPr/>
            </a:pPr>
            <a:endParaRPr lang="en-CA" altLang="en-US" sz="1000">
              <a:latin typeface="Arial" pitchFamily="34" charset="0"/>
              <a:ea typeface="ヒラギノ角ゴ Pro W3"/>
              <a:cs typeface="ヒラギノ角ゴ Pro W3"/>
            </a:endParaRPr>
          </a:p>
          <a:p>
            <a:pPr marL="171450" indent="-171450">
              <a:buFont typeface="Arial" panose="020B0604020202020204" pitchFamily="34" charset="0"/>
              <a:buChar char="•"/>
              <a:defRPr/>
            </a:pPr>
            <a:r>
              <a:rPr lang="en-CA" altLang="en-US" sz="1000">
                <a:latin typeface="Arial" pitchFamily="34" charset="0"/>
                <a:ea typeface="ヒラギノ角ゴ Pro W3"/>
                <a:cs typeface="ヒラギノ角ゴ Pro W3"/>
              </a:rPr>
              <a:t>It works the other way as well.  Sometimes, investors rush to sell off their shares of a company that has good management and products, healthy finances and a strong market.  When this happens, it will push the company’s share price down over the short-term, and many investors will interpret this as confirmation that the company really is a loser, even if the facts don’t support this.  If you follow the crowd, you may end up selling a good investment for a lower price than it’s really worth.  </a:t>
            </a:r>
          </a:p>
          <a:p>
            <a:pPr marL="171450" indent="-171450">
              <a:buFont typeface="Arial" panose="020B0604020202020204" pitchFamily="34" charset="0"/>
              <a:buChar char="•"/>
              <a:defRPr/>
            </a:pPr>
            <a:endParaRPr lang="en-CA" altLang="en-US" sz="1000">
              <a:latin typeface="Arial" pitchFamily="34" charset="0"/>
              <a:ea typeface="ヒラギノ角ゴ Pro W3"/>
              <a:cs typeface="ヒラギノ角ゴ Pro W3"/>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altLang="en-US" sz="1000">
                <a:latin typeface="Arial" pitchFamily="34" charset="0"/>
                <a:ea typeface="ヒラギノ角ゴ Pro W3"/>
                <a:cs typeface="ヒラギノ角ゴ Pro W3"/>
              </a:rPr>
              <a:t>CNN has an interesting tool called the “Fear and Greed Index” on their website </a:t>
            </a:r>
            <a:r>
              <a:rPr lang="en-CA" altLang="en-US" sz="1000" b="1">
                <a:ea typeface="ヒラギノ角ゴ Pro W3"/>
              </a:rPr>
              <a:t>[Action: CLICK ON</a:t>
            </a:r>
            <a:r>
              <a:rPr lang="en-CA" altLang="en-US" sz="1000" b="1" baseline="0">
                <a:ea typeface="ヒラギノ角ゴ Pro W3"/>
              </a:rPr>
              <a:t> GRAPHIC TO OPEN HYPERLINK</a:t>
            </a:r>
            <a:r>
              <a:rPr lang="en-CA" altLang="en-US" sz="1000" b="1">
                <a:ea typeface="ヒラギノ角ゴ Pro W3"/>
              </a:rPr>
              <a:t>]</a:t>
            </a:r>
            <a:r>
              <a:rPr lang="en-CA" altLang="en-US" sz="1000">
                <a:latin typeface="Arial" pitchFamily="34" charset="0"/>
                <a:ea typeface="ヒラギノ角ゴ Pro W3"/>
                <a:cs typeface="ヒラギノ角ゴ Pro W3"/>
              </a:rPr>
              <a:t>, which reports the sentiment of the market in real time, and shows just how quickly it can shift – going from extreme greed to extreme fear, often with little warning. </a:t>
            </a:r>
            <a:r>
              <a:rPr lang="en-CA" altLang="en-US" sz="1000" b="1">
                <a:ea typeface="ヒラギノ角ゴ Pro W3"/>
              </a:rPr>
              <a:t>[Action: LEAVE</a:t>
            </a:r>
            <a:r>
              <a:rPr lang="en-CA" altLang="en-US" sz="1000" b="1" baseline="0">
                <a:ea typeface="ヒラギノ角ゴ Pro W3"/>
              </a:rPr>
              <a:t> CNN PAGE AND RETURN TO POWERPOINT</a:t>
            </a:r>
            <a:r>
              <a:rPr lang="en-CA" altLang="en-US" sz="1000" b="1">
                <a:ea typeface="ヒラギノ角ゴ Pro W3"/>
              </a:rPr>
              <a:t>]</a:t>
            </a:r>
            <a:endParaRPr lang="en-CA" altLang="en-US" sz="1000">
              <a:latin typeface="Arial" pitchFamily="34" charset="0"/>
              <a:ea typeface="ヒラギノ角ゴ Pro W3"/>
              <a:cs typeface="ヒラギノ角ゴ Pro W3"/>
            </a:endParaRPr>
          </a:p>
          <a:p>
            <a:pPr marL="171450" indent="-171450">
              <a:buFont typeface="Arial" panose="020B0604020202020204" pitchFamily="34" charset="0"/>
              <a:buChar char="•"/>
              <a:defRPr/>
            </a:pPr>
            <a:endParaRPr lang="en-CA" altLang="en-US" sz="1000">
              <a:latin typeface="Arial" pitchFamily="34" charset="0"/>
              <a:ea typeface="ヒラギノ角ゴ Pro W3"/>
              <a:cs typeface="ヒラギノ角ゴ Pro W3"/>
            </a:endParaRPr>
          </a:p>
          <a:p>
            <a:pPr marL="171450" indent="-171450">
              <a:buFont typeface="Arial" panose="020B0604020202020204" pitchFamily="34" charset="0"/>
              <a:buChar char="•"/>
              <a:defRPr/>
            </a:pPr>
            <a:r>
              <a:rPr lang="en-CA" altLang="en-US" sz="1000">
                <a:latin typeface="Arial" pitchFamily="34" charset="0"/>
                <a:ea typeface="ヒラギノ角ゴ Pro W3"/>
                <a:cs typeface="ヒラギノ角ゴ Pro W3"/>
              </a:rPr>
              <a:t>It </a:t>
            </a:r>
            <a:r>
              <a:rPr lang="en-CA" altLang="en-US" sz="1000" i="1">
                <a:latin typeface="Arial" pitchFamily="34" charset="0"/>
                <a:ea typeface="ヒラギノ角ゴ Pro W3"/>
                <a:cs typeface="ヒラギノ角ゴ Pro W3"/>
              </a:rPr>
              <a:t>may</a:t>
            </a:r>
            <a:r>
              <a:rPr lang="en-CA" altLang="en-US" sz="1000">
                <a:latin typeface="Arial" pitchFamily="34" charset="0"/>
                <a:ea typeface="ヒラギノ角ゴ Pro W3"/>
                <a:cs typeface="ヒラギノ角ゴ Pro W3"/>
              </a:rPr>
              <a:t> make sense for you to buy or sell, or maybe not – just make sure you have a strong reason in either case. Don’t let fear or greed control your investment decisions </a:t>
            </a:r>
          </a:p>
          <a:p>
            <a:pPr marL="171450" indent="-171450">
              <a:buFont typeface="Arial" panose="020B0604020202020204" pitchFamily="34" charset="0"/>
              <a:buChar char="•"/>
              <a:defRPr/>
            </a:pPr>
            <a:endParaRPr lang="en-CA" altLang="en-US" sz="1000">
              <a:latin typeface="Arial" pitchFamily="34" charset="0"/>
              <a:ea typeface="ヒラギノ角ゴ Pro W3"/>
              <a:cs typeface="ヒラギノ角ゴ Pro W3"/>
            </a:endParaRPr>
          </a:p>
          <a:p>
            <a:pPr marL="171450" indent="-171450">
              <a:buFont typeface="Arial" panose="020B0604020202020204" pitchFamily="34" charset="0"/>
              <a:buChar char="•"/>
              <a:defRPr/>
            </a:pPr>
            <a:r>
              <a:rPr lang="en-CA" altLang="en-US" sz="1000">
                <a:latin typeface="Arial" pitchFamily="34" charset="0"/>
                <a:ea typeface="ヒラギノ角ゴ Pro W3"/>
                <a:cs typeface="ヒラギノ角ゴ Pro W3"/>
              </a:rPr>
              <a:t>The lesson is clear: Following your heart might be a good idea for your love life, but it’s rarely a good idea for your investments.   </a:t>
            </a:r>
          </a:p>
          <a:p>
            <a:pPr marL="171450" indent="-171450">
              <a:buFont typeface="Arial" panose="020B0604020202020204" pitchFamily="34" charset="0"/>
              <a:buChar char="•"/>
              <a:defRPr/>
            </a:pPr>
            <a:endParaRPr lang="en-CA" altLang="en-US" sz="1000">
              <a:latin typeface="Arial" pitchFamily="34" charset="0"/>
              <a:ea typeface="ヒラギノ角ゴ Pro W3"/>
              <a:cs typeface="ヒラギノ角ゴ Pro W3"/>
            </a:endParaRPr>
          </a:p>
          <a:p>
            <a:pPr marL="171450" indent="-171450">
              <a:buFont typeface="Arial" panose="020B0604020202020204" pitchFamily="34" charset="0"/>
              <a:buChar char="•"/>
              <a:defRPr/>
            </a:pPr>
            <a:r>
              <a:rPr lang="en-US" altLang="en-US" sz="1000">
                <a:latin typeface="Arial" pitchFamily="34" charset="0"/>
                <a:ea typeface="ヒラギノ角ゴ Pro W3"/>
                <a:cs typeface="ヒラギノ角ゴ Pro W3"/>
              </a:rPr>
              <a:t>T</a:t>
            </a:r>
            <a:r>
              <a:rPr lang="en-CA" altLang="en-US" sz="1000">
                <a:latin typeface="Arial" pitchFamily="34" charset="0"/>
                <a:ea typeface="ヒラギノ角ゴ Pro W3"/>
                <a:cs typeface="ヒラギノ角ゴ Pro W3"/>
              </a:rPr>
              <a:t>hat’s why even the pros use models or even AI to help take the emotion out of investing – after all, we’re all human – and portfolio managers use special models and processes that help them stay true to what their investors are counting on them to do – invest according to the fund’s mandate, and not let their own emotions drive their decisions.  </a:t>
            </a:r>
          </a:p>
        </p:txBody>
      </p:sp>
      <p:sp>
        <p:nvSpPr>
          <p:cNvPr id="4" name="Slide Number Placeholder 3"/>
          <p:cNvSpPr>
            <a:spLocks noGrp="1"/>
          </p:cNvSpPr>
          <p:nvPr>
            <p:ph type="sldNum" sz="quarter" idx="10"/>
          </p:nvPr>
        </p:nvSpPr>
        <p:spPr/>
        <p:txBody>
          <a:bodyPr/>
          <a:lstStyle/>
          <a:p>
            <a:fld id="{6B040601-F34C-A840-B24C-52E51A825DA8}" type="slidenum">
              <a:rPr lang="en-US" smtClean="0"/>
              <a:t>9</a:t>
            </a:fld>
            <a:endParaRPr lang="en-US"/>
          </a:p>
        </p:txBody>
      </p:sp>
    </p:spTree>
    <p:extLst>
      <p:ext uri="{BB962C8B-B14F-4D97-AF65-F5344CB8AC3E}">
        <p14:creationId xmlns:p14="http://schemas.microsoft.com/office/powerpoint/2010/main" val="42940936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2">
    <p:spTree>
      <p:nvGrpSpPr>
        <p:cNvPr id="1" name=""/>
        <p:cNvGrpSpPr/>
        <p:nvPr/>
      </p:nvGrpSpPr>
      <p:grpSpPr>
        <a:xfrm>
          <a:off x="0" y="0"/>
          <a:ext cx="0" cy="0"/>
          <a:chOff x="0" y="0"/>
          <a:chExt cx="0" cy="0"/>
        </a:xfrm>
      </p:grpSpPr>
      <p:pic>
        <p:nvPicPr>
          <p:cNvPr id="8" name="Picture 7" descr="E_6_Save4Web_Maximu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87696"/>
          </a:xfrm>
          <a:prstGeom prst="rect">
            <a:avLst/>
          </a:prstGeom>
        </p:spPr>
      </p:pic>
      <p:sp>
        <p:nvSpPr>
          <p:cNvPr id="7" name="Oval 6"/>
          <p:cNvSpPr/>
          <p:nvPr userDrawn="1"/>
        </p:nvSpPr>
        <p:spPr>
          <a:xfrm>
            <a:off x="4038600" y="2626112"/>
            <a:ext cx="3429000" cy="3429000"/>
          </a:xfrm>
          <a:prstGeom prst="ellipse">
            <a:avLst/>
          </a:prstGeom>
          <a:solidFill>
            <a:srgbClr val="0079C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pic>
        <p:nvPicPr>
          <p:cNvPr id="14" name="Picture 13" descr="BMOFG_EN_cove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157216"/>
            <a:ext cx="9144000" cy="1700784"/>
          </a:xfrm>
          <a:prstGeom prst="rect">
            <a:avLst/>
          </a:prstGeom>
        </p:spPr>
      </p:pic>
      <p:grpSp>
        <p:nvGrpSpPr>
          <p:cNvPr id="13" name="Group 12"/>
          <p:cNvGrpSpPr/>
          <p:nvPr userDrawn="1"/>
        </p:nvGrpSpPr>
        <p:grpSpPr>
          <a:xfrm>
            <a:off x="468901" y="288832"/>
            <a:ext cx="4587968" cy="4587968"/>
            <a:chOff x="-304800" y="288832"/>
            <a:chExt cx="4587968" cy="4587968"/>
          </a:xfrm>
        </p:grpSpPr>
        <p:sp>
          <p:nvSpPr>
            <p:cNvPr id="9" name="Oval 8"/>
            <p:cNvSpPr/>
            <p:nvPr userDrawn="1"/>
          </p:nvSpPr>
          <p:spPr>
            <a:xfrm>
              <a:off x="-238054" y="370275"/>
              <a:ext cx="4419600" cy="4419600"/>
            </a:xfrm>
            <a:prstGeom prst="ellipse">
              <a:avLst/>
            </a:prstGeom>
            <a:solidFill>
              <a:srgbClr val="ED1C24">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0" name="Oval 9"/>
            <p:cNvSpPr/>
            <p:nvPr userDrawn="1"/>
          </p:nvSpPr>
          <p:spPr>
            <a:xfrm>
              <a:off x="-304800" y="288832"/>
              <a:ext cx="4587968" cy="4587968"/>
            </a:xfrm>
            <a:prstGeom prst="ellipse">
              <a:avLst/>
            </a:prstGeom>
            <a:no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grpSp>
      <p:sp>
        <p:nvSpPr>
          <p:cNvPr id="2" name="Title 1"/>
          <p:cNvSpPr>
            <a:spLocks noGrp="1"/>
          </p:cNvSpPr>
          <p:nvPr>
            <p:ph type="ctrTitle"/>
          </p:nvPr>
        </p:nvSpPr>
        <p:spPr>
          <a:xfrm>
            <a:off x="1219200" y="1219201"/>
            <a:ext cx="3124199" cy="2666999"/>
          </a:xfrm>
        </p:spPr>
        <p:txBody>
          <a:bodyPr/>
          <a:lstStyle>
            <a:lvl1pPr>
              <a:defRPr sz="3200" b="0">
                <a:solidFill>
                  <a:srgbClr val="FFFFFF"/>
                </a:solidFill>
                <a:latin typeface="Arial"/>
                <a:cs typeface="Arial"/>
              </a:defRPr>
            </a:lvl1pPr>
          </a:lstStyle>
          <a:p>
            <a:r>
              <a:rPr lang="en-US"/>
              <a:t>Click to edit Master title style</a:t>
            </a:r>
          </a:p>
        </p:txBody>
      </p:sp>
      <p:sp>
        <p:nvSpPr>
          <p:cNvPr id="4" name="Date Placeholder 3"/>
          <p:cNvSpPr>
            <a:spLocks noGrp="1"/>
          </p:cNvSpPr>
          <p:nvPr>
            <p:ph type="dt" sz="half" idx="10"/>
          </p:nvPr>
        </p:nvSpPr>
        <p:spPr>
          <a:xfrm>
            <a:off x="6400800" y="5854700"/>
            <a:ext cx="2286000" cy="501650"/>
          </a:xfrm>
          <a:prstGeom prst="rect">
            <a:avLst/>
          </a:prstGeom>
        </p:spPr>
        <p:txBody>
          <a:bodyPr lIns="0" tIns="0" rIns="0" bIns="0" anchor="ctr" anchorCtr="0"/>
          <a:lstStyle>
            <a:lvl1pPr algn="r">
              <a:defRPr sz="1200">
                <a:solidFill>
                  <a:srgbClr val="FFFFFF"/>
                </a:solidFill>
                <a:latin typeface="Arial"/>
                <a:cs typeface="Arial"/>
              </a:defRPr>
            </a:lvl1pPr>
          </a:lstStyle>
          <a:p>
            <a:fld id="{C329B6F8-0838-364E-9ED0-4B1CD492F56A}" type="datetime4">
              <a:rPr lang="en-US" smtClean="0"/>
              <a:pPr/>
              <a:t>April 29, 2025</a:t>
            </a:fld>
            <a:endParaRPr lang="en-US"/>
          </a:p>
        </p:txBody>
      </p:sp>
      <p:sp>
        <p:nvSpPr>
          <p:cNvPr id="5" name="Footer Placeholder 4"/>
          <p:cNvSpPr>
            <a:spLocks noGrp="1"/>
          </p:cNvSpPr>
          <p:nvPr>
            <p:ph type="ftr" sz="quarter" idx="11"/>
          </p:nvPr>
        </p:nvSpPr>
        <p:spPr>
          <a:xfrm>
            <a:off x="4572000" y="6248400"/>
            <a:ext cx="3657600" cy="609600"/>
          </a:xfrm>
        </p:spPr>
        <p:txBody>
          <a:bodyPr/>
          <a:lstStyle/>
          <a:p>
            <a:r>
              <a:rPr lang="en-US"/>
              <a:t>Footer goes here</a:t>
            </a:r>
          </a:p>
        </p:txBody>
      </p:sp>
      <p:sp>
        <p:nvSpPr>
          <p:cNvPr id="6" name="Slide Number Placeholder 5"/>
          <p:cNvSpPr>
            <a:spLocks noGrp="1"/>
          </p:cNvSpPr>
          <p:nvPr>
            <p:ph type="sldNum" sz="quarter" idx="12"/>
          </p:nvPr>
        </p:nvSpPr>
        <p:spPr/>
        <p:txBody>
          <a:bodyPr/>
          <a:lstStyle/>
          <a:p>
            <a:fld id="{86AB923B-19CD-554A-A7CB-5C782A182CEF}" type="slidenum">
              <a:rPr lang="en-US" smtClean="0"/>
              <a:t>‹N°›</a:t>
            </a:fld>
            <a:endParaRPr lang="en-US"/>
          </a:p>
        </p:txBody>
      </p:sp>
      <p:sp>
        <p:nvSpPr>
          <p:cNvPr id="3" name="Subtitle 2"/>
          <p:cNvSpPr>
            <a:spLocks noGrp="1"/>
          </p:cNvSpPr>
          <p:nvPr>
            <p:ph type="subTitle" idx="1"/>
          </p:nvPr>
        </p:nvSpPr>
        <p:spPr>
          <a:xfrm>
            <a:off x="4935057" y="3733799"/>
            <a:ext cx="2219254" cy="914401"/>
          </a:xfrm>
        </p:spPr>
        <p:txBody>
          <a:bodyPr anchor="ctr" anchorCtr="0"/>
          <a:lstStyle>
            <a:lvl1pPr marL="0" indent="0" algn="l">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2" name="Picture 11" descr="A blue sign with white text and red circle&#10;&#10;AI-generated content may be incorrect.">
            <a:extLst>
              <a:ext uri="{FF2B5EF4-FFF2-40B4-BE49-F238E27FC236}">
                <a16:creationId xmlns:a16="http://schemas.microsoft.com/office/drawing/2014/main" id="{D568639F-CAA1-CE2B-46A8-8492A0C90D0E}"/>
              </a:ext>
            </a:extLst>
          </p:cNvPr>
          <p:cNvPicPr>
            <a:picLocks noChangeAspect="1"/>
          </p:cNvPicPr>
          <p:nvPr userDrawn="1"/>
        </p:nvPicPr>
        <p:blipFill>
          <a:blip r:embed="rId4"/>
          <a:stretch>
            <a:fillRect/>
          </a:stretch>
        </p:blipFill>
        <p:spPr>
          <a:xfrm>
            <a:off x="309562" y="5363522"/>
            <a:ext cx="3429000" cy="1410864"/>
          </a:xfrm>
          <a:prstGeom prst="rect">
            <a:avLst/>
          </a:prstGeom>
        </p:spPr>
      </p:pic>
    </p:spTree>
    <p:extLst>
      <p:ext uri="{BB962C8B-B14F-4D97-AF65-F5344CB8AC3E}">
        <p14:creationId xmlns:p14="http://schemas.microsoft.com/office/powerpoint/2010/main" val="2171219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Large 1-c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9C1"/>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Footer goes here</a:t>
            </a:r>
          </a:p>
        </p:txBody>
      </p:sp>
      <p:sp>
        <p:nvSpPr>
          <p:cNvPr id="6" name="Slide Number Placeholder 5"/>
          <p:cNvSpPr>
            <a:spLocks noGrp="1"/>
          </p:cNvSpPr>
          <p:nvPr>
            <p:ph type="sldNum" sz="quarter" idx="12"/>
          </p:nvPr>
        </p:nvSpPr>
        <p:spPr/>
        <p:txBody>
          <a:bodyPr/>
          <a:lstStyle/>
          <a:p>
            <a:fld id="{86AB923B-19CD-554A-A7CB-5C782A182CEF}" type="slidenum">
              <a:rPr lang="en-US" smtClean="0"/>
              <a:t>‹N°›</a:t>
            </a:fld>
            <a:endParaRPr lang="en-US"/>
          </a:p>
        </p:txBody>
      </p:sp>
      <p:sp>
        <p:nvSpPr>
          <p:cNvPr id="8" name="Line 19"/>
          <p:cNvSpPr>
            <a:spLocks noChangeShapeType="1"/>
          </p:cNvSpPr>
          <p:nvPr userDrawn="1"/>
        </p:nvSpPr>
        <p:spPr bwMode="auto">
          <a:xfrm>
            <a:off x="457200" y="6248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Line 19"/>
          <p:cNvSpPr>
            <a:spLocks noChangeShapeType="1"/>
          </p:cNvSpPr>
          <p:nvPr userDrawn="1"/>
        </p:nvSpPr>
        <p:spPr bwMode="auto">
          <a:xfrm>
            <a:off x="457200" y="914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 name="Picture 6"/>
          <p:cNvPicPr>
            <a:picLocks noChangeAspect="1"/>
          </p:cNvPicPr>
          <p:nvPr userDrawn="1"/>
        </p:nvPicPr>
        <p:blipFill>
          <a:blip r:embed="rId2"/>
          <a:srcRect/>
          <a:stretch/>
        </p:blipFill>
        <p:spPr>
          <a:xfrm>
            <a:off x="895572" y="6371307"/>
            <a:ext cx="723456" cy="368808"/>
          </a:xfrm>
          <a:prstGeom prst="rect">
            <a:avLst/>
          </a:prstGeom>
        </p:spPr>
      </p:pic>
    </p:spTree>
    <p:extLst>
      <p:ext uri="{BB962C8B-B14F-4D97-AF65-F5344CB8AC3E}">
        <p14:creationId xmlns:p14="http://schemas.microsoft.com/office/powerpoint/2010/main" val="37589856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229600" y="6248400"/>
            <a:ext cx="457200" cy="609600"/>
          </a:xfrm>
          <a:prstGeom prst="rect">
            <a:avLst/>
          </a:prstGeom>
        </p:spPr>
        <p:txBody>
          <a:bodyPr vert="horz" lIns="0" tIns="0" rIns="0" bIns="0" rtlCol="0" anchor="ctr"/>
          <a:lstStyle>
            <a:lvl1pPr algn="r">
              <a:defRPr sz="800">
                <a:solidFill>
                  <a:schemeClr val="tx1"/>
                </a:solidFill>
                <a:latin typeface="Arial"/>
              </a:defRPr>
            </a:lvl1pPr>
          </a:lstStyle>
          <a:p>
            <a:fld id="{86AB923B-19CD-554A-A7CB-5C782A182CEF}" type="slidenum">
              <a:rPr lang="en-US" smtClean="0"/>
              <a:pPr/>
              <a:t>‹N°›</a:t>
            </a:fld>
            <a:endParaRPr lang="en-US"/>
          </a:p>
        </p:txBody>
      </p:sp>
      <p:sp>
        <p:nvSpPr>
          <p:cNvPr id="5" name="Footer Placeholder 4"/>
          <p:cNvSpPr>
            <a:spLocks noGrp="1"/>
          </p:cNvSpPr>
          <p:nvPr>
            <p:ph type="ftr" sz="quarter" idx="3"/>
          </p:nvPr>
        </p:nvSpPr>
        <p:spPr>
          <a:xfrm>
            <a:off x="4572000" y="6248400"/>
            <a:ext cx="3657600" cy="609600"/>
          </a:xfrm>
          <a:prstGeom prst="rect">
            <a:avLst/>
          </a:prstGeom>
        </p:spPr>
        <p:txBody>
          <a:bodyPr vert="horz" lIns="0" tIns="0" rIns="0" bIns="0" rtlCol="0" anchor="ctr"/>
          <a:lstStyle>
            <a:lvl1pPr algn="r">
              <a:defRPr sz="800">
                <a:solidFill>
                  <a:schemeClr val="tx1"/>
                </a:solidFill>
                <a:latin typeface="Arial"/>
              </a:defRPr>
            </a:lvl1pPr>
          </a:lstStyle>
          <a:p>
            <a:r>
              <a:rPr lang="en-US"/>
              <a:t>Footer goes here</a:t>
            </a:r>
          </a:p>
        </p:txBody>
      </p:sp>
      <p:sp>
        <p:nvSpPr>
          <p:cNvPr id="2" name="Title Placeholder 1"/>
          <p:cNvSpPr>
            <a:spLocks noGrp="1"/>
          </p:cNvSpPr>
          <p:nvPr>
            <p:ph type="title"/>
          </p:nvPr>
        </p:nvSpPr>
        <p:spPr>
          <a:xfrm>
            <a:off x="457200" y="0"/>
            <a:ext cx="8229600" cy="914400"/>
          </a:xfrm>
          <a:prstGeom prst="rect">
            <a:avLst/>
          </a:prstGeom>
        </p:spPr>
        <p:txBody>
          <a:bodyPr vert="horz" lIns="0" tIns="0" rIns="0" bIns="0" rtlCol="0" anchor="ctr">
            <a:noAutofit/>
          </a:bodyPr>
          <a:lstStyle/>
          <a:p>
            <a:r>
              <a:rPr lang="en-US"/>
              <a:t>Click to edit Master title style</a:t>
            </a:r>
          </a:p>
        </p:txBody>
      </p:sp>
      <p:sp>
        <p:nvSpPr>
          <p:cNvPr id="3" name="Text Placeholder 2"/>
          <p:cNvSpPr>
            <a:spLocks noGrp="1"/>
          </p:cNvSpPr>
          <p:nvPr>
            <p:ph type="body" idx="1"/>
          </p:nvPr>
        </p:nvSpPr>
        <p:spPr>
          <a:xfrm>
            <a:off x="457200" y="1143000"/>
            <a:ext cx="8229600" cy="498316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5149171"/>
      </p:ext>
    </p:extLst>
  </p:cSld>
  <p:clrMap bg1="lt1" tx1="dk1" bg2="lt2" tx2="dk2" accent1="accent1" accent2="accent2" accent3="accent3" accent4="accent4" accent5="accent5" accent6="accent6" hlink="hlink" folHlink="folHlink"/>
  <p:sldLayoutIdLst>
    <p:sldLayoutId id="2147483651" r:id="rId1"/>
    <p:sldLayoutId id="2147483650" r:id="rId2"/>
  </p:sldLayoutIdLst>
  <p:hf hdr="0"/>
  <p:txStyles>
    <p:titleStyle>
      <a:lvl1pPr algn="l" defTabSz="457200" rtl="0" eaLnBrk="1" latinLnBrk="0" hangingPunct="1">
        <a:spcBef>
          <a:spcPct val="0"/>
        </a:spcBef>
        <a:buNone/>
        <a:defRPr sz="2400" b="0" i="0" kern="1200">
          <a:solidFill>
            <a:srgbClr val="0079C1"/>
          </a:solidFill>
          <a:latin typeface="Arial"/>
          <a:ea typeface="+mj-ea"/>
          <a:cs typeface="Arial"/>
        </a:defRPr>
      </a:lvl1pPr>
    </p:titleStyle>
    <p:bodyStyle>
      <a:lvl1pPr marL="225425" indent="-225425" algn="l" defTabSz="457200" rtl="0" eaLnBrk="1" latinLnBrk="0" hangingPunct="1">
        <a:spcBef>
          <a:spcPts val="1000"/>
        </a:spcBef>
        <a:buFont typeface="Arial"/>
        <a:buChar char="•"/>
        <a:defRPr sz="2000" kern="1200">
          <a:solidFill>
            <a:schemeClr val="tx1"/>
          </a:solidFill>
          <a:latin typeface="Arial"/>
          <a:ea typeface="+mn-ea"/>
          <a:cs typeface="Arial"/>
        </a:defRPr>
      </a:lvl1pPr>
      <a:lvl2pPr marL="458788" indent="-233363" algn="l" defTabSz="457200" rtl="0" eaLnBrk="1" latinLnBrk="0" hangingPunct="1">
        <a:spcBef>
          <a:spcPts val="800"/>
        </a:spcBef>
        <a:buFont typeface="Arial"/>
        <a:buChar char="–"/>
        <a:defRPr sz="1600" kern="1200">
          <a:solidFill>
            <a:schemeClr val="tx1"/>
          </a:solidFill>
          <a:latin typeface="Arial"/>
          <a:ea typeface="+mn-ea"/>
          <a:cs typeface="Arial"/>
        </a:defRPr>
      </a:lvl2pPr>
      <a:lvl3pPr marL="684213" indent="-225425" algn="l" defTabSz="457200" rtl="0" eaLnBrk="1" latinLnBrk="0" hangingPunct="1">
        <a:spcBef>
          <a:spcPts val="800"/>
        </a:spcBef>
        <a:buFont typeface="Arial"/>
        <a:buChar char="•"/>
        <a:defRPr sz="1600" kern="1200">
          <a:solidFill>
            <a:schemeClr val="tx1"/>
          </a:solidFill>
          <a:latin typeface="Arial"/>
          <a:ea typeface="+mn-ea"/>
          <a:cs typeface="Arial"/>
        </a:defRPr>
      </a:lvl3pPr>
      <a:lvl4pPr marL="917575" indent="-233363" algn="l" defTabSz="457200" rtl="0" eaLnBrk="1" latinLnBrk="0" hangingPunct="1">
        <a:spcBef>
          <a:spcPts val="800"/>
        </a:spcBef>
        <a:buFont typeface="Arial"/>
        <a:buChar char="–"/>
        <a:defRPr sz="1600" kern="1200">
          <a:solidFill>
            <a:schemeClr val="tx1"/>
          </a:solidFill>
          <a:latin typeface="Arial"/>
          <a:ea typeface="+mn-ea"/>
          <a:cs typeface="Arial"/>
        </a:defRPr>
      </a:lvl4pPr>
      <a:lvl5pPr marL="1143000" indent="-225425" algn="l" defTabSz="457200" rtl="0" eaLnBrk="1" latinLnBrk="0" hangingPunct="1">
        <a:spcBef>
          <a:spcPts val="8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150.statcan.gc.ca/t1/tbl1/en/tv.action?pid=1810024501&amp;pickMembers%5B0%5D=1.11&amp;cubeTimeFrame.startMonth=10&amp;cubeTimeFrame.startYear=2024&amp;cubeTimeFrame.endMonth=02&amp;cubeTimeFrame.endYear=2025&amp;referencePeriods=20241001%2C20250201"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s://timhortons-menu.ca/tim-hortons-coffee-menu-with-prices/%23google_vignett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hyperlink" Target="https://www.bmo.com/en-us/main/personal/calculator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bmogamhub.com/system/files/bmo_gam_accolades_retail_eng.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fundgradeawards.co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cnn.com/markets/fear-and-gre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1" y="1066801"/>
            <a:ext cx="3124199" cy="1965960"/>
          </a:xfrm>
        </p:spPr>
        <p:txBody>
          <a:bodyPr anchor="b">
            <a:normAutofit/>
          </a:bodyPr>
          <a:lstStyle/>
          <a:p>
            <a:r>
              <a:rPr lang="zh-CN" sz="3600" dirty="0">
                <a:latin typeface="Noto Sans CJK SC Regular" panose="020B0500000000000000" pitchFamily="34" charset="-128"/>
                <a:ea typeface="Noto Sans CJK SC Regular" panose="020B0500000000000000" pitchFamily="34" charset="-128"/>
              </a:rPr>
              <a:t>怎样避免</a:t>
            </a:r>
            <a:br>
              <a:rPr lang="en-US" altLang="zh-CN" sz="3600" dirty="0">
                <a:latin typeface="Noto Sans CJK SC Regular" panose="020B0500000000000000" pitchFamily="34" charset="-128"/>
                <a:ea typeface="Noto Sans CJK SC Regular" panose="020B0500000000000000" pitchFamily="34" charset="-128"/>
              </a:rPr>
            </a:br>
            <a:r>
              <a:rPr lang="zh-CN" sz="3600" dirty="0">
                <a:latin typeface="Dax Offc Pro" panose="020B0504030101020102" pitchFamily="34" charset="0"/>
                <a:ea typeface="SimSun"/>
              </a:rPr>
              <a:t>6</a:t>
            </a:r>
            <a:r>
              <a:rPr lang="zh-CN" sz="3600" dirty="0">
                <a:latin typeface="Noto Sans CJK SC Regular" panose="020B0500000000000000" pitchFamily="34" charset="-128"/>
                <a:ea typeface="Noto Sans CJK SC Regular" panose="020B0500000000000000" pitchFamily="34" charset="-128"/>
              </a:rPr>
              <a:t>大投资陷阱</a:t>
            </a:r>
          </a:p>
        </p:txBody>
      </p:sp>
      <p:sp>
        <p:nvSpPr>
          <p:cNvPr id="11" name="Date Placeholder 3">
            <a:extLst>
              <a:ext uri="{FF2B5EF4-FFF2-40B4-BE49-F238E27FC236}">
                <a16:creationId xmlns:a16="http://schemas.microsoft.com/office/drawing/2014/main" id="{BEB20665-FD1E-4303-9C41-4F1CE0F7212F}"/>
              </a:ext>
            </a:extLst>
          </p:cNvPr>
          <p:cNvSpPr>
            <a:spLocks noGrp="1"/>
          </p:cNvSpPr>
          <p:nvPr>
            <p:ph type="dt" sz="half" idx="10"/>
          </p:nvPr>
        </p:nvSpPr>
        <p:spPr/>
        <p:txBody>
          <a:bodyPr/>
          <a:lstStyle/>
          <a:p>
            <a:pPr>
              <a:spcAft>
                <a:spcPts val="600"/>
              </a:spcAft>
            </a:pPr>
            <a:fld id="{C329B6F8-0838-364E-9ED0-4B1CD492F56A}" type="datetime4">
              <a:rPr lang="en-US" smtClean="0">
                <a:latin typeface="Dax Offc Pro" panose="020B0504030101020102" pitchFamily="34" charset="0"/>
              </a:rPr>
              <a:pPr>
                <a:spcAft>
                  <a:spcPts val="600"/>
                </a:spcAft>
              </a:pPr>
              <a:t>April 29, 2025</a:t>
            </a:fld>
            <a:endParaRPr lang="en-US">
              <a:latin typeface="Dax Offc Pro" panose="020B0504030101020102" pitchFamily="34" charset="0"/>
            </a:endParaRPr>
          </a:p>
        </p:txBody>
      </p:sp>
      <p:sp>
        <p:nvSpPr>
          <p:cNvPr id="6" name="Subtitle 5"/>
          <p:cNvSpPr>
            <a:spLocks noGrp="1"/>
          </p:cNvSpPr>
          <p:nvPr>
            <p:ph type="subTitle" idx="1"/>
          </p:nvPr>
        </p:nvSpPr>
        <p:spPr/>
        <p:txBody>
          <a:bodyPr>
            <a:normAutofit/>
          </a:bodyPr>
          <a:lstStyle/>
          <a:p>
            <a:pPr>
              <a:spcAft>
                <a:spcPts val="600"/>
              </a:spcAft>
            </a:pPr>
            <a:r>
              <a:rPr lang="zh-CN" dirty="0">
                <a:latin typeface="Noto Sans CJK SC Regular" panose="020B0500000000000000" pitchFamily="34" charset="-128"/>
                <a:ea typeface="Noto Sans CJK SC Regular" panose="020B0500000000000000" pitchFamily="34" charset="-128"/>
              </a:rPr>
              <a:t>插入演讲人姓名</a:t>
            </a:r>
          </a:p>
        </p:txBody>
      </p:sp>
    </p:spTree>
    <p:extLst>
      <p:ext uri="{BB962C8B-B14F-4D97-AF65-F5344CB8AC3E}">
        <p14:creationId xmlns:p14="http://schemas.microsoft.com/office/powerpoint/2010/main" val="420145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6AB923B-19CD-554A-A7CB-5C782A182CEF}" type="slidenum">
              <a:rPr lang="en-US" smtClean="0"/>
              <a:t>10</a:t>
            </a:fld>
            <a:endParaRPr lang="en-US"/>
          </a:p>
        </p:txBody>
      </p:sp>
      <p:sp>
        <p:nvSpPr>
          <p:cNvPr id="12" name="Title 1"/>
          <p:cNvSpPr>
            <a:spLocks noGrp="1"/>
          </p:cNvSpPr>
          <p:nvPr>
            <p:ph type="title"/>
          </p:nvPr>
        </p:nvSpPr>
        <p:spPr>
          <a:xfrm>
            <a:off x="452027" y="8215"/>
            <a:ext cx="8229600" cy="914400"/>
          </a:xfrm>
        </p:spPr>
        <p:txBody>
          <a:bodyPr/>
          <a:lstStyle/>
          <a:p>
            <a:r>
              <a:rPr lang="zh-CN" sz="2800" dirty="0">
                <a:latin typeface="Noto Sans CJK SC Bold" panose="020B0800000000000000" pitchFamily="34" charset="-128"/>
                <a:ea typeface="Noto Sans CJK SC Bold" panose="020B0800000000000000" pitchFamily="34" charset="-128"/>
              </a:rPr>
              <a:t>陷阱 </a:t>
            </a:r>
            <a:r>
              <a:rPr lang="zh-CN" sz="2800" b="1" dirty="0">
                <a:latin typeface="Dax Offc Pro" panose="020B0504030101020102" pitchFamily="34" charset="0"/>
                <a:ea typeface="Noto Sans CJK SC Regular" panose="020B0500000000000000" pitchFamily="34" charset="-128"/>
              </a:rPr>
              <a:t>#6</a:t>
            </a:r>
            <a:r>
              <a:rPr lang="zh-CN" sz="2800" dirty="0">
                <a:latin typeface="Noto Sans CJK SC Bold" panose="020B0800000000000000" pitchFamily="34" charset="-128"/>
                <a:ea typeface="Noto Sans CJK SC Bold" panose="020B0800000000000000" pitchFamily="34" charset="-128"/>
              </a:rPr>
              <a:t>：</a:t>
            </a:r>
            <a:r>
              <a:rPr lang="zh-CN" sz="2800" dirty="0">
                <a:latin typeface="Dax Offc Pro" panose="020B0504030101020102" pitchFamily="34" charset="0"/>
                <a:ea typeface="Noto Sans CJK SC Regular" panose="020B0500000000000000" pitchFamily="34" charset="-128"/>
              </a:rPr>
              <a:t>基于情绪的投资</a:t>
            </a:r>
          </a:p>
        </p:txBody>
      </p:sp>
      <p:sp>
        <p:nvSpPr>
          <p:cNvPr id="21" name="TextBox 1"/>
          <p:cNvSpPr txBox="1">
            <a:spLocks noChangeArrowheads="1"/>
          </p:cNvSpPr>
          <p:nvPr/>
        </p:nvSpPr>
        <p:spPr bwMode="auto">
          <a:xfrm>
            <a:off x="452027" y="5712166"/>
            <a:ext cx="8222407" cy="394164"/>
          </a:xfrm>
          <a:prstGeom prst="rect">
            <a:avLst/>
          </a:prstGeom>
          <a:solidFill>
            <a:srgbClr val="0B7FC8"/>
          </a:solidFill>
          <a:ln w="28575">
            <a:solidFill>
              <a:srgbClr val="0B7FC8"/>
            </a:solidFill>
          </a:ln>
          <a:effectLst/>
        </p:spPr>
        <p:txBody>
          <a:bodyPr wrap="square" lIns="85554" tIns="42776" rIns="85554" bIns="42776">
            <a:spAutoFit/>
          </a:bodyPr>
          <a:lstStyle>
            <a:defPPr>
              <a:defRPr lang="en-US"/>
            </a:defPPr>
            <a:lvl1pPr algn="ctr">
              <a:defRPr sz="2000">
                <a:solidFill>
                  <a:schemeClr val="bg1"/>
                </a:solidFill>
                <a:latin typeface="Arial" panose="020B0604020202020204" pitchFamily="34" charset="0"/>
                <a:cs typeface="Arial" panose="020B0604020202020204" pitchFamily="34" charset="0"/>
              </a:defRPr>
            </a:lvl1pPr>
          </a:lstStyle>
          <a:p>
            <a:r>
              <a:rPr lang="zh-CN" b="1" dirty="0">
                <a:latin typeface="Noto Sans CJK SC Bold" panose="020B0800000000000000" pitchFamily="34" charset="-128"/>
                <a:ea typeface="Noto Sans CJK SC Bold" panose="020B0800000000000000" pitchFamily="34" charset="-128"/>
              </a:rPr>
              <a:t>记着要从正确的角度看事情的好坏。</a:t>
            </a:r>
          </a:p>
        </p:txBody>
      </p:sp>
      <p:grpSp>
        <p:nvGrpSpPr>
          <p:cNvPr id="100" name="Group 99">
            <a:extLst>
              <a:ext uri="{FF2B5EF4-FFF2-40B4-BE49-F238E27FC236}">
                <a16:creationId xmlns:a16="http://schemas.microsoft.com/office/drawing/2014/main" id="{FD5AAD76-9BF0-4FF5-AC45-59DCF4B17346}"/>
              </a:ext>
            </a:extLst>
          </p:cNvPr>
          <p:cNvGrpSpPr>
            <a:grpSpLocks noChangeAspect="1"/>
          </p:cNvGrpSpPr>
          <p:nvPr/>
        </p:nvGrpSpPr>
        <p:grpSpPr>
          <a:xfrm>
            <a:off x="3679417" y="2740847"/>
            <a:ext cx="1976397" cy="2772000"/>
            <a:chOff x="3706770" y="1295722"/>
            <a:chExt cx="2723681" cy="3820118"/>
          </a:xfrm>
        </p:grpSpPr>
        <p:grpSp>
          <p:nvGrpSpPr>
            <p:cNvPr id="67" name="Group 66">
              <a:extLst>
                <a:ext uri="{FF2B5EF4-FFF2-40B4-BE49-F238E27FC236}">
                  <a16:creationId xmlns:a16="http://schemas.microsoft.com/office/drawing/2014/main" id="{C3990C0A-B130-4DD9-A8AC-27AFC6A8DBC1}"/>
                </a:ext>
              </a:extLst>
            </p:cNvPr>
            <p:cNvGrpSpPr>
              <a:grpSpLocks noChangeAspect="1"/>
            </p:cNvGrpSpPr>
            <p:nvPr/>
          </p:nvGrpSpPr>
          <p:grpSpPr>
            <a:xfrm>
              <a:off x="3706770" y="1295722"/>
              <a:ext cx="2723681" cy="3820118"/>
              <a:chOff x="3705404" y="1402329"/>
              <a:chExt cx="3754986" cy="5266567"/>
            </a:xfrm>
          </p:grpSpPr>
          <p:grpSp>
            <p:nvGrpSpPr>
              <p:cNvPr id="68" name="Group 67">
                <a:extLst>
                  <a:ext uri="{FF2B5EF4-FFF2-40B4-BE49-F238E27FC236}">
                    <a16:creationId xmlns:a16="http://schemas.microsoft.com/office/drawing/2014/main" id="{0DC4D871-88F1-47FE-8D98-781314BE6C26}"/>
                  </a:ext>
                </a:extLst>
              </p:cNvPr>
              <p:cNvGrpSpPr>
                <a:grpSpLocks noChangeAspect="1"/>
              </p:cNvGrpSpPr>
              <p:nvPr/>
            </p:nvGrpSpPr>
            <p:grpSpPr>
              <a:xfrm>
                <a:off x="3705404" y="1402329"/>
                <a:ext cx="3754986" cy="5266567"/>
                <a:chOff x="3732609" y="1704818"/>
                <a:chExt cx="1962250" cy="2752158"/>
              </a:xfrm>
            </p:grpSpPr>
            <p:grpSp>
              <p:nvGrpSpPr>
                <p:cNvPr id="72" name="Group 71">
                  <a:extLst>
                    <a:ext uri="{FF2B5EF4-FFF2-40B4-BE49-F238E27FC236}">
                      <a16:creationId xmlns:a16="http://schemas.microsoft.com/office/drawing/2014/main" id="{4CCE7C91-D8C7-4789-A15E-90CEF5762DC5}"/>
                    </a:ext>
                  </a:extLst>
                </p:cNvPr>
                <p:cNvGrpSpPr>
                  <a:grpSpLocks noChangeAspect="1"/>
                </p:cNvGrpSpPr>
                <p:nvPr/>
              </p:nvGrpSpPr>
              <p:grpSpPr>
                <a:xfrm>
                  <a:off x="3839182" y="1977862"/>
                  <a:ext cx="1725530" cy="2479114"/>
                  <a:chOff x="3971926" y="2535306"/>
                  <a:chExt cx="1228650" cy="1765231"/>
                </a:xfrm>
              </p:grpSpPr>
              <p:sp>
                <p:nvSpPr>
                  <p:cNvPr id="80" name="Rectangle 79">
                    <a:extLst>
                      <a:ext uri="{FF2B5EF4-FFF2-40B4-BE49-F238E27FC236}">
                        <a16:creationId xmlns:a16="http://schemas.microsoft.com/office/drawing/2014/main" id="{1776CADF-0FE6-45D7-BC92-E1A5EA812C28}"/>
                      </a:ext>
                    </a:extLst>
                  </p:cNvPr>
                  <p:cNvSpPr/>
                  <p:nvPr/>
                </p:nvSpPr>
                <p:spPr>
                  <a:xfrm rot="5400000">
                    <a:off x="4498265" y="3786186"/>
                    <a:ext cx="180976" cy="581026"/>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CA" sz="1200">
                      <a:ea typeface="Noto Sans CJK SC Regular" panose="020B0500000000000000" pitchFamily="34" charset="-128"/>
                    </a:endParaRPr>
                  </a:p>
                </p:txBody>
              </p:sp>
              <p:sp>
                <p:nvSpPr>
                  <p:cNvPr id="81" name="Rectangle 80">
                    <a:extLst>
                      <a:ext uri="{FF2B5EF4-FFF2-40B4-BE49-F238E27FC236}">
                        <a16:creationId xmlns:a16="http://schemas.microsoft.com/office/drawing/2014/main" id="{FDDB9A24-4DBD-47FC-920E-3C0F4CA6C671}"/>
                      </a:ext>
                    </a:extLst>
                  </p:cNvPr>
                  <p:cNvSpPr/>
                  <p:nvPr/>
                </p:nvSpPr>
                <p:spPr>
                  <a:xfrm rot="5400000">
                    <a:off x="4494682" y="3749206"/>
                    <a:ext cx="171450" cy="931212"/>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CA" sz="1200">
                      <a:ea typeface="Noto Sans CJK SC Regular" panose="020B0500000000000000" pitchFamily="34" charset="-128"/>
                    </a:endParaRPr>
                  </a:p>
                </p:txBody>
              </p:sp>
              <p:sp>
                <p:nvSpPr>
                  <p:cNvPr id="82" name="Rectangle 81">
                    <a:extLst>
                      <a:ext uri="{FF2B5EF4-FFF2-40B4-BE49-F238E27FC236}">
                        <a16:creationId xmlns:a16="http://schemas.microsoft.com/office/drawing/2014/main" id="{3661D600-2202-476C-80A7-4734DA20DBDA}"/>
                      </a:ext>
                    </a:extLst>
                  </p:cNvPr>
                  <p:cNvSpPr/>
                  <p:nvPr/>
                </p:nvSpPr>
                <p:spPr>
                  <a:xfrm rot="8914512">
                    <a:off x="5154857" y="2831856"/>
                    <a:ext cx="45719" cy="430382"/>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CA" sz="1200">
                      <a:ea typeface="Noto Sans CJK SC Regular" panose="020B0500000000000000" pitchFamily="34" charset="-128"/>
                    </a:endParaRPr>
                  </a:p>
                </p:txBody>
              </p:sp>
              <p:sp>
                <p:nvSpPr>
                  <p:cNvPr id="83" name="Rectangle 82">
                    <a:extLst>
                      <a:ext uri="{FF2B5EF4-FFF2-40B4-BE49-F238E27FC236}">
                        <a16:creationId xmlns:a16="http://schemas.microsoft.com/office/drawing/2014/main" id="{02A61EF5-DAC0-4CE0-B25B-1D53CCB64964}"/>
                      </a:ext>
                    </a:extLst>
                  </p:cNvPr>
                  <p:cNvSpPr/>
                  <p:nvPr/>
                </p:nvSpPr>
                <p:spPr>
                  <a:xfrm rot="1550284">
                    <a:off x="4897682" y="2850906"/>
                    <a:ext cx="45719" cy="430382"/>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CA" sz="1200">
                      <a:ea typeface="Noto Sans CJK SC Regular" panose="020B0500000000000000" pitchFamily="34" charset="-128"/>
                    </a:endParaRPr>
                  </a:p>
                </p:txBody>
              </p:sp>
              <p:sp>
                <p:nvSpPr>
                  <p:cNvPr id="85" name="Rectangle: Rounded Corners 84">
                    <a:extLst>
                      <a:ext uri="{FF2B5EF4-FFF2-40B4-BE49-F238E27FC236}">
                        <a16:creationId xmlns:a16="http://schemas.microsoft.com/office/drawing/2014/main" id="{DC25DE0E-8556-4FB7-9E3C-71EA2517B2F9}"/>
                      </a:ext>
                    </a:extLst>
                  </p:cNvPr>
                  <p:cNvSpPr/>
                  <p:nvPr/>
                </p:nvSpPr>
                <p:spPr>
                  <a:xfrm rot="16200000">
                    <a:off x="3933830" y="3309935"/>
                    <a:ext cx="1295398" cy="133351"/>
                  </a:xfrm>
                  <a:prstGeom prst="round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CA" sz="1100">
                      <a:ea typeface="Noto Sans CJK SC Regular" panose="020B0500000000000000" pitchFamily="34" charset="-128"/>
                    </a:endParaRPr>
                  </a:p>
                </p:txBody>
              </p:sp>
              <p:sp>
                <p:nvSpPr>
                  <p:cNvPr id="86" name="Oval 85">
                    <a:extLst>
                      <a:ext uri="{FF2B5EF4-FFF2-40B4-BE49-F238E27FC236}">
                        <a16:creationId xmlns:a16="http://schemas.microsoft.com/office/drawing/2014/main" id="{47016F25-FEDE-4589-889F-131CCF015D36}"/>
                      </a:ext>
                    </a:extLst>
                  </p:cNvPr>
                  <p:cNvSpPr>
                    <a:spLocks noChangeAspect="1"/>
                  </p:cNvSpPr>
                  <p:nvPr/>
                </p:nvSpPr>
                <p:spPr>
                  <a:xfrm>
                    <a:off x="4962526" y="2738437"/>
                    <a:ext cx="144000" cy="144000"/>
                  </a:xfrm>
                  <a:prstGeom prst="ellipse">
                    <a:avLst/>
                  </a:prstGeom>
                  <a:noFill/>
                  <a:ln w="28575">
                    <a:solidFill>
                      <a:srgbClr val="0079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CA" sz="1100">
                      <a:ea typeface="Noto Sans CJK SC Regular" panose="020B0500000000000000" pitchFamily="34" charset="-128"/>
                    </a:endParaRPr>
                  </a:p>
                </p:txBody>
              </p:sp>
              <p:sp>
                <p:nvSpPr>
                  <p:cNvPr id="87" name="Rectangle 86">
                    <a:extLst>
                      <a:ext uri="{FF2B5EF4-FFF2-40B4-BE49-F238E27FC236}">
                        <a16:creationId xmlns:a16="http://schemas.microsoft.com/office/drawing/2014/main" id="{D99C81DC-70F0-4F4D-B384-AB57404706F7}"/>
                      </a:ext>
                    </a:extLst>
                  </p:cNvPr>
                  <p:cNvSpPr/>
                  <p:nvPr/>
                </p:nvSpPr>
                <p:spPr>
                  <a:xfrm rot="10800000">
                    <a:off x="5018229" y="2535306"/>
                    <a:ext cx="37597" cy="207689"/>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CA" sz="1200">
                      <a:ea typeface="Noto Sans CJK SC Regular" panose="020B0500000000000000" pitchFamily="34" charset="-128"/>
                    </a:endParaRPr>
                  </a:p>
                </p:txBody>
              </p:sp>
              <p:sp>
                <p:nvSpPr>
                  <p:cNvPr id="88" name="Rectangle 87">
                    <a:extLst>
                      <a:ext uri="{FF2B5EF4-FFF2-40B4-BE49-F238E27FC236}">
                        <a16:creationId xmlns:a16="http://schemas.microsoft.com/office/drawing/2014/main" id="{E8C78D2A-CCCC-41FF-9F0C-7A8FCECBB82F}"/>
                      </a:ext>
                    </a:extLst>
                  </p:cNvPr>
                  <p:cNvSpPr/>
                  <p:nvPr/>
                </p:nvSpPr>
                <p:spPr>
                  <a:xfrm rot="8914512">
                    <a:off x="4220889" y="3250176"/>
                    <a:ext cx="51032" cy="442997"/>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CA" sz="1200">
                      <a:ea typeface="Noto Sans CJK SC Regular" panose="020B0500000000000000" pitchFamily="34" charset="-128"/>
                    </a:endParaRPr>
                  </a:p>
                </p:txBody>
              </p:sp>
              <p:sp>
                <p:nvSpPr>
                  <p:cNvPr id="89" name="Rectangle 88">
                    <a:extLst>
                      <a:ext uri="{FF2B5EF4-FFF2-40B4-BE49-F238E27FC236}">
                        <a16:creationId xmlns:a16="http://schemas.microsoft.com/office/drawing/2014/main" id="{8AED8D65-FC4B-4D5A-9656-03ED69B83F0D}"/>
                      </a:ext>
                    </a:extLst>
                  </p:cNvPr>
                  <p:cNvSpPr/>
                  <p:nvPr/>
                </p:nvSpPr>
                <p:spPr>
                  <a:xfrm rot="1550284">
                    <a:off x="3971926" y="3264279"/>
                    <a:ext cx="45719" cy="430382"/>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CA" sz="1200">
                      <a:ea typeface="Noto Sans CJK SC Regular" panose="020B0500000000000000" pitchFamily="34" charset="-128"/>
                    </a:endParaRPr>
                  </a:p>
                </p:txBody>
              </p:sp>
              <p:sp>
                <p:nvSpPr>
                  <p:cNvPr id="90" name="Oval 89">
                    <a:extLst>
                      <a:ext uri="{FF2B5EF4-FFF2-40B4-BE49-F238E27FC236}">
                        <a16:creationId xmlns:a16="http://schemas.microsoft.com/office/drawing/2014/main" id="{D1EEA789-7214-4682-AF53-A41B6AFA2867}"/>
                      </a:ext>
                    </a:extLst>
                  </p:cNvPr>
                  <p:cNvSpPr>
                    <a:spLocks noChangeAspect="1"/>
                  </p:cNvSpPr>
                  <p:nvPr/>
                </p:nvSpPr>
                <p:spPr>
                  <a:xfrm>
                    <a:off x="4036770" y="3148012"/>
                    <a:ext cx="144000" cy="144000"/>
                  </a:xfrm>
                  <a:prstGeom prst="ellipse">
                    <a:avLst/>
                  </a:prstGeom>
                  <a:noFill/>
                  <a:ln w="28575">
                    <a:solidFill>
                      <a:srgbClr val="0079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CA" sz="1100">
                      <a:ea typeface="Noto Sans CJK SC Regular" panose="020B0500000000000000" pitchFamily="34" charset="-128"/>
                    </a:endParaRPr>
                  </a:p>
                </p:txBody>
              </p:sp>
            </p:grpSp>
            <p:sp>
              <p:nvSpPr>
                <p:cNvPr id="73" name="Oval 72">
                  <a:extLst>
                    <a:ext uri="{FF2B5EF4-FFF2-40B4-BE49-F238E27FC236}">
                      <a16:creationId xmlns:a16="http://schemas.microsoft.com/office/drawing/2014/main" id="{C053AFD6-1CAD-42A4-AC07-3D4E6142E5FD}"/>
                    </a:ext>
                  </a:extLst>
                </p:cNvPr>
                <p:cNvSpPr>
                  <a:spLocks noChangeAspect="1"/>
                </p:cNvSpPr>
                <p:nvPr/>
              </p:nvSpPr>
              <p:spPr>
                <a:xfrm>
                  <a:off x="4457458" y="2111163"/>
                  <a:ext cx="440909" cy="440909"/>
                </a:xfrm>
                <a:prstGeom prst="ellipse">
                  <a:avLst/>
                </a:prstGeom>
                <a:solidFill>
                  <a:srgbClr val="0079C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ea typeface="Noto Sans CJK SC Regular" panose="020B0500000000000000" pitchFamily="34" charset="-128"/>
                  </a:endParaRPr>
                </a:p>
              </p:txBody>
            </p:sp>
            <p:sp>
              <p:nvSpPr>
                <p:cNvPr id="74" name="Rectangle: Rounded Corners 73">
                  <a:extLst>
                    <a:ext uri="{FF2B5EF4-FFF2-40B4-BE49-F238E27FC236}">
                      <a16:creationId xmlns:a16="http://schemas.microsoft.com/office/drawing/2014/main" id="{1707B20E-9034-4C5C-8D7C-ED71385892B5}"/>
                    </a:ext>
                  </a:extLst>
                </p:cNvPr>
                <p:cNvSpPr/>
                <p:nvPr/>
              </p:nvSpPr>
              <p:spPr>
                <a:xfrm rot="16200000">
                  <a:off x="4357914" y="2121176"/>
                  <a:ext cx="635354" cy="101357"/>
                </a:xfrm>
                <a:prstGeom prst="round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CA" sz="1100">
                    <a:ea typeface="Noto Sans CJK SC Regular" panose="020B0500000000000000" pitchFamily="34" charset="-128"/>
                  </a:endParaRPr>
                </a:p>
              </p:txBody>
            </p:sp>
            <p:sp>
              <p:nvSpPr>
                <p:cNvPr id="75" name="Oval 74">
                  <a:extLst>
                    <a:ext uri="{FF2B5EF4-FFF2-40B4-BE49-F238E27FC236}">
                      <a16:creationId xmlns:a16="http://schemas.microsoft.com/office/drawing/2014/main" id="{A7DB614B-1C51-4AFC-AA38-53F7F77AE930}"/>
                    </a:ext>
                  </a:extLst>
                </p:cNvPr>
                <p:cNvSpPr>
                  <a:spLocks noChangeAspect="1"/>
                </p:cNvSpPr>
                <p:nvPr/>
              </p:nvSpPr>
              <p:spPr>
                <a:xfrm>
                  <a:off x="4545111" y="1704818"/>
                  <a:ext cx="252000" cy="252000"/>
                </a:xfrm>
                <a:prstGeom prst="ellipse">
                  <a:avLst/>
                </a:prstGeom>
                <a:solidFill>
                  <a:srgbClr val="0079C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ea typeface="Noto Sans CJK SC Regular" panose="020B0500000000000000" pitchFamily="34" charset="-128"/>
                  </a:endParaRPr>
                </a:p>
              </p:txBody>
            </p:sp>
            <p:sp>
              <p:nvSpPr>
                <p:cNvPr id="78" name="Diagonal Stripe 77">
                  <a:extLst>
                    <a:ext uri="{FF2B5EF4-FFF2-40B4-BE49-F238E27FC236}">
                      <a16:creationId xmlns:a16="http://schemas.microsoft.com/office/drawing/2014/main" id="{D7ED956B-0C58-4C47-8403-647BE2A1C8A6}"/>
                    </a:ext>
                  </a:extLst>
                </p:cNvPr>
                <p:cNvSpPr>
                  <a:spLocks/>
                </p:cNvSpPr>
                <p:nvPr/>
              </p:nvSpPr>
              <p:spPr>
                <a:xfrm rot="13338869">
                  <a:off x="3732609" y="3236277"/>
                  <a:ext cx="649955" cy="606167"/>
                </a:xfrm>
                <a:prstGeom prst="diagStripe">
                  <a:avLst/>
                </a:prstGeom>
                <a:solidFill>
                  <a:srgbClr val="0079C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solidFill>
                      <a:schemeClr val="tx1"/>
                    </a:solidFill>
                    <a:ea typeface="Noto Sans CJK SC Regular" panose="020B0500000000000000" pitchFamily="34" charset="-128"/>
                  </a:endParaRPr>
                </a:p>
              </p:txBody>
            </p:sp>
            <p:sp>
              <p:nvSpPr>
                <p:cNvPr id="79" name="Diagonal Stripe 78">
                  <a:extLst>
                    <a:ext uri="{FF2B5EF4-FFF2-40B4-BE49-F238E27FC236}">
                      <a16:creationId xmlns:a16="http://schemas.microsoft.com/office/drawing/2014/main" id="{0703FD04-6008-46BD-A0AF-D26FA7D43CC6}"/>
                    </a:ext>
                  </a:extLst>
                </p:cNvPr>
                <p:cNvSpPr>
                  <a:spLocks/>
                </p:cNvSpPr>
                <p:nvPr/>
              </p:nvSpPr>
              <p:spPr>
                <a:xfrm rot="13551779">
                  <a:off x="5037005" y="2604180"/>
                  <a:ext cx="653354" cy="662354"/>
                </a:xfrm>
                <a:prstGeom prst="diagStripe">
                  <a:avLst/>
                </a:prstGeom>
                <a:solidFill>
                  <a:srgbClr val="0079C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solidFill>
                      <a:schemeClr val="tx1"/>
                    </a:solidFill>
                    <a:ea typeface="Noto Sans CJK SC Regular" panose="020B0500000000000000" pitchFamily="34" charset="-128"/>
                  </a:endParaRPr>
                </a:p>
              </p:txBody>
            </p:sp>
          </p:grpSp>
          <p:pic>
            <p:nvPicPr>
              <p:cNvPr id="69" name="Graphic 68" descr="Downward trend">
                <a:extLst>
                  <a:ext uri="{FF2B5EF4-FFF2-40B4-BE49-F238E27FC236}">
                    <a16:creationId xmlns:a16="http://schemas.microsoft.com/office/drawing/2014/main" id="{0368E70F-C5B3-4ED4-ABDB-254D734F94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78730" y="4259115"/>
                <a:ext cx="720000" cy="720000"/>
              </a:xfrm>
              <a:prstGeom prst="rect">
                <a:avLst/>
              </a:prstGeom>
            </p:spPr>
          </p:pic>
          <p:pic>
            <p:nvPicPr>
              <p:cNvPr id="70" name="Graphic 69" descr="Upward trend">
                <a:extLst>
                  <a:ext uri="{FF2B5EF4-FFF2-40B4-BE49-F238E27FC236}">
                    <a16:creationId xmlns:a16="http://schemas.microsoft.com/office/drawing/2014/main" id="{5DB261BE-487B-4B1A-A31A-AAA30CC7993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00151" y="3123254"/>
                <a:ext cx="720000" cy="720000"/>
              </a:xfrm>
              <a:prstGeom prst="rect">
                <a:avLst/>
              </a:prstGeom>
            </p:spPr>
          </p:pic>
          <p:sp>
            <p:nvSpPr>
              <p:cNvPr id="71" name="Rectangle 70">
                <a:extLst>
                  <a:ext uri="{FF2B5EF4-FFF2-40B4-BE49-F238E27FC236}">
                    <a16:creationId xmlns:a16="http://schemas.microsoft.com/office/drawing/2014/main" id="{2BCF7868-DC32-45DB-993A-2804E59EE883}"/>
                  </a:ext>
                </a:extLst>
              </p:cNvPr>
              <p:cNvSpPr/>
              <p:nvPr/>
            </p:nvSpPr>
            <p:spPr>
              <a:xfrm rot="10800000">
                <a:off x="4214881" y="3019761"/>
                <a:ext cx="101042" cy="558165"/>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CA" sz="1200">
                  <a:ea typeface="Noto Sans CJK SC Regular" panose="020B0500000000000000" pitchFamily="34" charset="-128"/>
                </a:endParaRPr>
              </a:p>
            </p:txBody>
          </p:sp>
        </p:grpSp>
        <p:sp>
          <p:nvSpPr>
            <p:cNvPr id="91" name="Rectangle: Rounded Corners 90">
              <a:extLst>
                <a:ext uri="{FF2B5EF4-FFF2-40B4-BE49-F238E27FC236}">
                  <a16:creationId xmlns:a16="http://schemas.microsoft.com/office/drawing/2014/main" id="{9090423F-D020-4E73-9600-E13C9854FD31}"/>
                </a:ext>
              </a:extLst>
            </p:cNvPr>
            <p:cNvSpPr/>
            <p:nvPr/>
          </p:nvSpPr>
          <p:spPr>
            <a:xfrm rot="20239896">
              <a:off x="3814067" y="1943189"/>
              <a:ext cx="2381507" cy="186734"/>
            </a:xfrm>
            <a:prstGeom prst="round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CA" sz="1100">
                <a:ea typeface="Noto Sans CJK SC Regular" panose="020B0500000000000000" pitchFamily="34" charset="-128"/>
              </a:endParaRPr>
            </a:p>
          </p:txBody>
        </p:sp>
        <p:sp>
          <p:nvSpPr>
            <p:cNvPr id="96" name="Isosceles Triangle 95">
              <a:extLst>
                <a:ext uri="{FF2B5EF4-FFF2-40B4-BE49-F238E27FC236}">
                  <a16:creationId xmlns:a16="http://schemas.microsoft.com/office/drawing/2014/main" id="{F432CEEB-BF0C-44B1-BAD0-EF1072C1DD08}"/>
                </a:ext>
              </a:extLst>
            </p:cNvPr>
            <p:cNvSpPr>
              <a:spLocks noChangeAspect="1"/>
            </p:cNvSpPr>
            <p:nvPr/>
          </p:nvSpPr>
          <p:spPr>
            <a:xfrm rot="20208056">
              <a:off x="4236501" y="1797932"/>
              <a:ext cx="1468667" cy="193650"/>
            </a:xfrm>
            <a:prstGeom prst="triangle">
              <a:avLst/>
            </a:prstGeom>
            <a:solidFill>
              <a:srgbClr val="0079C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ea typeface="Noto Sans CJK SC Regular" panose="020B0500000000000000" pitchFamily="34" charset="-128"/>
              </a:endParaRPr>
            </a:p>
          </p:txBody>
        </p:sp>
      </p:grpSp>
      <p:sp>
        <p:nvSpPr>
          <p:cNvPr id="99" name="TextBox 98">
            <a:extLst>
              <a:ext uri="{FF2B5EF4-FFF2-40B4-BE49-F238E27FC236}">
                <a16:creationId xmlns:a16="http://schemas.microsoft.com/office/drawing/2014/main" id="{5132B40C-D134-4FFC-831E-793D5C6F6F9F}"/>
              </a:ext>
            </a:extLst>
          </p:cNvPr>
          <p:cNvSpPr txBox="1"/>
          <p:nvPr/>
        </p:nvSpPr>
        <p:spPr>
          <a:xfrm>
            <a:off x="998806" y="1782515"/>
            <a:ext cx="7687994" cy="1553848"/>
          </a:xfrm>
          <a:prstGeom prst="rect">
            <a:avLst/>
          </a:prstGeom>
          <a:noFill/>
        </p:spPr>
        <p:txBody>
          <a:bodyPr wrap="square" lIns="0" tIns="0" rIns="0" bIns="0" rtlCol="0">
            <a:noAutofit/>
          </a:bodyPr>
          <a:lstStyle/>
          <a:p>
            <a:pPr>
              <a:spcBef>
                <a:spcPts val="1000"/>
              </a:spcBef>
            </a:pPr>
            <a:endParaRPr lang="en-US" sz="200" dirty="0">
              <a:latin typeface="Dax Offc Pro" panose="020B0504030101020102" pitchFamily="34" charset="0"/>
              <a:ea typeface="Noto Sans CJK SC Regular" panose="020B0500000000000000" pitchFamily="34" charset="-128"/>
              <a:cs typeface="Arial"/>
            </a:endParaRPr>
          </a:p>
          <a:p>
            <a:pPr>
              <a:spcBef>
                <a:spcPts val="1000"/>
              </a:spcBef>
            </a:pPr>
            <a:r>
              <a:rPr lang="zh-CN" sz="2000" dirty="0">
                <a:latin typeface="Dax Offc Pro" panose="020B0504030101020102" pitchFamily="34" charset="0"/>
                <a:ea typeface="Noto Sans CJK SC Regular" panose="020B0500000000000000" pitchFamily="34" charset="-128"/>
                <a:cs typeface="Arial"/>
              </a:rPr>
              <a:t>研究显示，同样的价值，我们害怕损失的反应，大过获得相同价值的反应</a:t>
            </a:r>
            <a:r>
              <a:rPr lang="zh-CN" sz="2000" i="1" dirty="0">
                <a:latin typeface="Dax Offc Pro" panose="020B0504030101020102" pitchFamily="34" charset="0"/>
                <a:ea typeface="Noto Sans CJK SC Regular" panose="020B0500000000000000" pitchFamily="34" charset="-128"/>
                <a:cs typeface="Arial"/>
              </a:rPr>
              <a:t>两倍</a:t>
            </a:r>
            <a:r>
              <a:rPr lang="zh-CN" altLang="en-US" sz="2000" dirty="0">
                <a:latin typeface="Dax Offc Pro" panose="020B0504030101020102" pitchFamily="34" charset="0"/>
                <a:ea typeface="Noto Sans CJK SC Regular" panose="020B0500000000000000" pitchFamily="34" charset="-128"/>
                <a:cs typeface="Arial"/>
              </a:rPr>
              <a:t>。</a:t>
            </a:r>
            <a:r>
              <a:rPr lang="zh-CN" sz="2000" dirty="0">
                <a:latin typeface="Dax Offc Pro" panose="020B0504030101020102" pitchFamily="34" charset="0"/>
                <a:ea typeface="Noto Sans CJK SC Regular" panose="020B0500000000000000" pitchFamily="34" charset="-128"/>
                <a:cs typeface="Arial"/>
              </a:rPr>
              <a:t>这实在不合理，但这正影响我们怎样投资</a:t>
            </a:r>
            <a:r>
              <a:rPr lang="zh-CN" altLang="en-US" sz="2000" dirty="0">
                <a:latin typeface="Dax Offc Pro" panose="020B0504030101020102" pitchFamily="34" charset="0"/>
                <a:ea typeface="Noto Sans CJK SC Regular" panose="020B0500000000000000" pitchFamily="34" charset="-128"/>
                <a:cs typeface="Arial"/>
              </a:rPr>
              <a:t>。</a:t>
            </a:r>
            <a:endParaRPr lang="zh-CN" sz="2000" dirty="0">
              <a:latin typeface="Dax Offc Pro" panose="020B0504030101020102" pitchFamily="34" charset="0"/>
              <a:ea typeface="Noto Sans CJK SC Regular" panose="020B0500000000000000" pitchFamily="34" charset="-128"/>
              <a:cs typeface="Arial"/>
            </a:endParaRPr>
          </a:p>
        </p:txBody>
      </p:sp>
      <p:pic>
        <p:nvPicPr>
          <p:cNvPr id="102" name="Graphic 101" descr="Head with gears">
            <a:extLst>
              <a:ext uri="{FF2B5EF4-FFF2-40B4-BE49-F238E27FC236}">
                <a16:creationId xmlns:a16="http://schemas.microsoft.com/office/drawing/2014/main" id="{7FD33810-0FE9-488C-B808-94106C65273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2882" y="1901568"/>
            <a:ext cx="720000" cy="720000"/>
          </a:xfrm>
          <a:prstGeom prst="rect">
            <a:avLst/>
          </a:prstGeom>
        </p:spPr>
      </p:pic>
      <p:sp>
        <p:nvSpPr>
          <p:cNvPr id="103" name="TextBox 102">
            <a:extLst>
              <a:ext uri="{FF2B5EF4-FFF2-40B4-BE49-F238E27FC236}">
                <a16:creationId xmlns:a16="http://schemas.microsoft.com/office/drawing/2014/main" id="{72B77CEB-1C59-498F-82F5-05388309F1C0}"/>
              </a:ext>
            </a:extLst>
          </p:cNvPr>
          <p:cNvSpPr txBox="1"/>
          <p:nvPr/>
        </p:nvSpPr>
        <p:spPr>
          <a:xfrm>
            <a:off x="478330" y="980719"/>
            <a:ext cx="8521100" cy="845363"/>
          </a:xfrm>
          <a:prstGeom prst="rect">
            <a:avLst/>
          </a:prstGeom>
          <a:noFill/>
        </p:spPr>
        <p:txBody>
          <a:bodyPr wrap="square" lIns="0" tIns="0" rIns="0" bIns="0" rtlCol="0">
            <a:noAutofit/>
          </a:bodyPr>
          <a:lstStyle/>
          <a:p>
            <a:r>
              <a:rPr lang="zh-CN" sz="2400" dirty="0">
                <a:latin typeface="Dax Offc Pro" panose="020B0504030101020102" pitchFamily="34" charset="0"/>
                <a:ea typeface="Noto Sans CJK SC Regular" panose="020B0500000000000000" pitchFamily="34" charset="-128"/>
                <a:cs typeface="Arial"/>
              </a:rPr>
              <a:t>如果拾到$100，</a:t>
            </a:r>
            <a:r>
              <a:rPr lang="zh-CN" sz="2400" b="1" dirty="0">
                <a:latin typeface="Noto Sans CJK SC Bold" panose="020B0800000000000000" pitchFamily="34" charset="-128"/>
                <a:ea typeface="Noto Sans CJK SC Bold" panose="020B0800000000000000" pitchFamily="34" charset="-128"/>
                <a:cs typeface="Arial"/>
              </a:rPr>
              <a:t>您会有多快乐</a:t>
            </a:r>
            <a:r>
              <a:rPr lang="zh-CN" sz="2400" dirty="0">
                <a:latin typeface="Noto Sans CJK SC Bold" panose="020B0800000000000000" pitchFamily="34" charset="-128"/>
                <a:ea typeface="Noto Sans CJK SC Bold" panose="020B0800000000000000" pitchFamily="34" charset="-128"/>
                <a:cs typeface="Arial"/>
              </a:rPr>
              <a:t>？ </a:t>
            </a:r>
          </a:p>
          <a:p>
            <a:r>
              <a:rPr lang="zh-CN" sz="2400" dirty="0">
                <a:latin typeface="Dax Offc Pro" panose="020B0504030101020102" pitchFamily="34" charset="0"/>
                <a:ea typeface="Noto Sans CJK SC Regular" panose="020B0500000000000000" pitchFamily="34" charset="-128"/>
                <a:cs typeface="Arial"/>
              </a:rPr>
              <a:t>如果掉失$100，</a:t>
            </a:r>
            <a:r>
              <a:rPr lang="zh-CN" sz="2400" b="1" dirty="0">
                <a:latin typeface="Noto Sans CJK SC Bold" panose="020B0800000000000000" pitchFamily="34" charset="-128"/>
                <a:ea typeface="Noto Sans CJK SC Bold" panose="020B0800000000000000" pitchFamily="34" charset="-128"/>
                <a:cs typeface="Arial"/>
              </a:rPr>
              <a:t>您会有多沮丧</a:t>
            </a:r>
            <a:r>
              <a:rPr lang="zh-CN" sz="2400" dirty="0">
                <a:latin typeface="Noto Sans CJK SC Bold" panose="020B0800000000000000" pitchFamily="34" charset="-128"/>
                <a:ea typeface="Noto Sans CJK SC Bold" panose="020B0800000000000000" pitchFamily="34" charset="-128"/>
                <a:cs typeface="Arial"/>
              </a:rPr>
              <a:t>？</a:t>
            </a:r>
          </a:p>
          <a:p>
            <a:endParaRPr lang="en-US" sz="200" dirty="0">
              <a:latin typeface="Dax Offc Pro" panose="020B0504030101020102" pitchFamily="34" charset="0"/>
              <a:ea typeface="Noto Sans CJK SC Regular" panose="020B0500000000000000" pitchFamily="34" charset="-128"/>
              <a:cs typeface="Arial"/>
            </a:endParaRPr>
          </a:p>
        </p:txBody>
      </p:sp>
      <p:sp>
        <p:nvSpPr>
          <p:cNvPr id="32" name="Oval 31">
            <a:extLst>
              <a:ext uri="{FF2B5EF4-FFF2-40B4-BE49-F238E27FC236}">
                <a16:creationId xmlns:a16="http://schemas.microsoft.com/office/drawing/2014/main" id="{FDBE7923-BA88-475A-BE3C-89CDEA621B89}"/>
              </a:ext>
            </a:extLst>
          </p:cNvPr>
          <p:cNvSpPr/>
          <p:nvPr/>
        </p:nvSpPr>
        <p:spPr>
          <a:xfrm>
            <a:off x="8028913" y="146757"/>
            <a:ext cx="681643" cy="681643"/>
          </a:xfrm>
          <a:prstGeom prst="ellipse">
            <a:avLst/>
          </a:prstGeom>
          <a:solidFill>
            <a:srgbClr val="ED1C24"/>
          </a:solidFill>
          <a:ln>
            <a:noFill/>
          </a:ln>
          <a:effectLst>
            <a:innerShdw blurRad="63500" dist="50800" dir="2700000">
              <a:prstClr val="black">
                <a:alpha val="50000"/>
              </a:prstClr>
            </a:inn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ea typeface="Noto Sans CJK SC Regular" panose="020B0500000000000000" pitchFamily="34" charset="-128"/>
            </a:endParaRPr>
          </a:p>
        </p:txBody>
      </p:sp>
      <p:sp>
        <p:nvSpPr>
          <p:cNvPr id="33" name="Text Box 31">
            <a:extLst>
              <a:ext uri="{FF2B5EF4-FFF2-40B4-BE49-F238E27FC236}">
                <a16:creationId xmlns:a16="http://schemas.microsoft.com/office/drawing/2014/main" id="{927363CD-4F5F-4408-9F20-73216DA2E96A}"/>
              </a:ext>
            </a:extLst>
          </p:cNvPr>
          <p:cNvSpPr txBox="1">
            <a:spLocks noChangeArrowheads="1"/>
          </p:cNvSpPr>
          <p:nvPr/>
        </p:nvSpPr>
        <p:spPr bwMode="auto">
          <a:xfrm>
            <a:off x="8273811" y="229356"/>
            <a:ext cx="1321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zh-CN" sz="2800" b="1">
                <a:solidFill>
                  <a:schemeClr val="bg1"/>
                </a:solidFill>
                <a:ea typeface="Noto Sans CJK SC Regular" panose="020B0500000000000000" pitchFamily="34" charset="-128"/>
                <a:cs typeface="Arial" pitchFamily="34" charset="0"/>
              </a:rPr>
              <a:t>6</a:t>
            </a:r>
          </a:p>
        </p:txBody>
      </p:sp>
    </p:spTree>
    <p:extLst>
      <p:ext uri="{BB962C8B-B14F-4D97-AF65-F5344CB8AC3E}">
        <p14:creationId xmlns:p14="http://schemas.microsoft.com/office/powerpoint/2010/main" val="101622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6AB923B-19CD-554A-A7CB-5C782A182CEF}" type="slidenum">
              <a:rPr lang="en-US" smtClean="0"/>
              <a:t>11</a:t>
            </a:fld>
            <a:endParaRPr lang="en-US"/>
          </a:p>
        </p:txBody>
      </p:sp>
      <p:sp>
        <p:nvSpPr>
          <p:cNvPr id="41" name="TextBox 40"/>
          <p:cNvSpPr txBox="1">
            <a:spLocks noChangeArrowheads="1"/>
          </p:cNvSpPr>
          <p:nvPr/>
        </p:nvSpPr>
        <p:spPr bwMode="auto">
          <a:xfrm>
            <a:off x="1411105" y="1499435"/>
            <a:ext cx="6311441" cy="20253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5554" tIns="42776" rIns="85554" bIns="42776">
            <a:spAutoFit/>
          </a:bodyPr>
          <a:lstStyle/>
          <a:p>
            <a:pPr marL="342900" indent="-342900">
              <a:spcAft>
                <a:spcPts val="1200"/>
              </a:spcAft>
              <a:buClr>
                <a:srgbClr val="DA201D"/>
              </a:buClr>
              <a:buFont typeface="Wingdings" panose="05000000000000000000" pitchFamily="2" charset="2"/>
              <a:buChar char="§"/>
            </a:pPr>
            <a:r>
              <a:rPr lang="zh-CN" sz="2400" dirty="0">
                <a:latin typeface="Dax Offc Pro" panose="020B0504030101020102" pitchFamily="34" charset="0"/>
                <a:ea typeface="Noto Sans CJK SC Regular" panose="020B0500000000000000" pitchFamily="34" charset="-128"/>
                <a:cs typeface="Arial" panose="020B0604020202020204" pitchFamily="34" charset="0"/>
              </a:rPr>
              <a:t>您认为长期投资者面临的</a:t>
            </a:r>
            <a:r>
              <a:rPr lang="zh-CN" sz="2400" dirty="0">
                <a:solidFill>
                  <a:srgbClr val="0B7FC8"/>
                </a:solidFill>
                <a:latin typeface="Dax Offc Pro" panose="020B0504030101020102" pitchFamily="34" charset="0"/>
                <a:ea typeface="Noto Sans CJK SC Bold" panose="020B0800000000000000" pitchFamily="34" charset="-128"/>
                <a:cs typeface="Arial" panose="020B0604020202020204" pitchFamily="34" charset="0"/>
              </a:rPr>
              <a:t>最大风险</a:t>
            </a:r>
            <a:r>
              <a:rPr lang="zh-CN" sz="2400" dirty="0">
                <a:latin typeface="Dax Offc Pro" panose="020B0504030101020102" pitchFamily="34" charset="0"/>
                <a:ea typeface="Noto Sans CJK SC Regular" panose="020B0500000000000000" pitchFamily="34" charset="-128"/>
                <a:cs typeface="Arial" panose="020B0604020202020204" pitchFamily="34" charset="0"/>
              </a:rPr>
              <a:t>是什么？ </a:t>
            </a:r>
          </a:p>
          <a:p>
            <a:pPr marL="342900" indent="-342900">
              <a:spcAft>
                <a:spcPts val="1200"/>
              </a:spcAft>
              <a:buClr>
                <a:srgbClr val="DA201D"/>
              </a:buClr>
              <a:buFont typeface="Wingdings" panose="05000000000000000000" pitchFamily="2" charset="2"/>
              <a:buChar char="§"/>
            </a:pPr>
            <a:r>
              <a:rPr lang="zh-CN" sz="2400" dirty="0">
                <a:latin typeface="Dax Offc Pro" panose="020B0504030101020102" pitchFamily="34" charset="0"/>
                <a:ea typeface="Noto Sans CJK SC Regular" panose="020B0500000000000000" pitchFamily="34" charset="-128"/>
                <a:cs typeface="Arial" panose="020B0604020202020204" pitchFamily="34" charset="0"/>
              </a:rPr>
              <a:t>短期的市场波动？ </a:t>
            </a:r>
          </a:p>
          <a:p>
            <a:pPr marL="342900" indent="-342900">
              <a:spcAft>
                <a:spcPts val="1200"/>
              </a:spcAft>
              <a:buClr>
                <a:srgbClr val="DA201D"/>
              </a:buClr>
              <a:buFont typeface="Wingdings" panose="05000000000000000000" pitchFamily="2" charset="2"/>
              <a:buChar char="§"/>
            </a:pPr>
            <a:r>
              <a:rPr lang="zh-CN" sz="2400" dirty="0">
                <a:latin typeface="Dax Offc Pro" panose="020B0504030101020102" pitchFamily="34" charset="0"/>
                <a:ea typeface="Noto Sans CJK SC Regular" panose="020B0500000000000000" pitchFamily="34" charset="-128"/>
                <a:cs typeface="Arial" panose="020B0604020202020204" pitchFamily="34" charset="0"/>
              </a:rPr>
              <a:t>通胀？税款？利率？</a:t>
            </a:r>
          </a:p>
          <a:p>
            <a:pPr marL="342900" indent="-342900">
              <a:spcAft>
                <a:spcPts val="1200"/>
              </a:spcAft>
              <a:buClr>
                <a:srgbClr val="DA201D"/>
              </a:buClr>
              <a:buFont typeface="Wingdings" panose="05000000000000000000" pitchFamily="2" charset="2"/>
              <a:buChar char="§"/>
            </a:pPr>
            <a:r>
              <a:rPr lang="zh-CN" sz="2400" dirty="0">
                <a:latin typeface="Dax Offc Pro" panose="020B0504030101020102" pitchFamily="34" charset="0"/>
                <a:ea typeface="Noto Sans CJK SC Regular" panose="020B0500000000000000" pitchFamily="34" charset="-128"/>
                <a:cs typeface="Arial" panose="020B0604020202020204" pitchFamily="34" charset="0"/>
              </a:rPr>
              <a:t>最大的风险是</a:t>
            </a:r>
            <a:r>
              <a:rPr lang="zh-CN" sz="2400" dirty="0">
                <a:solidFill>
                  <a:srgbClr val="0B7FC8"/>
                </a:solidFill>
                <a:latin typeface="Dax Offc Pro" panose="020B0504030101020102" pitchFamily="34" charset="0"/>
                <a:ea typeface="Noto Sans CJK SC Bold" panose="020B0800000000000000" pitchFamily="34" charset="-128"/>
                <a:cs typeface="Arial" panose="020B0604020202020204" pitchFamily="34" charset="0"/>
              </a:rPr>
              <a:t>不能</a:t>
            </a:r>
            <a:r>
              <a:rPr lang="zh-CN" sz="2400" dirty="0">
                <a:latin typeface="Dax Offc Pro" panose="020B0504030101020102" pitchFamily="34" charset="0"/>
                <a:ea typeface="Noto Sans CJK SC Regular" panose="020B0500000000000000" pitchFamily="34" charset="-128"/>
                <a:cs typeface="Arial" panose="020B0604020202020204" pitchFamily="34" charset="0"/>
              </a:rPr>
              <a:t>达成投资目标！ </a:t>
            </a:r>
          </a:p>
        </p:txBody>
      </p:sp>
      <p:sp>
        <p:nvSpPr>
          <p:cNvPr id="10" name="Title 1"/>
          <p:cNvSpPr txBox="1">
            <a:spLocks/>
          </p:cNvSpPr>
          <p:nvPr/>
        </p:nvSpPr>
        <p:spPr>
          <a:xfrm>
            <a:off x="452027" y="8215"/>
            <a:ext cx="8229600" cy="914400"/>
          </a:xfrm>
          <a:prstGeom prst="rect">
            <a:avLst/>
          </a:prstGeom>
        </p:spPr>
        <p:txBody>
          <a:bodyPr vert="horz" lIns="0" tIns="0" rIns="0" bIns="0" rtlCol="0" anchor="ctr">
            <a:noAutofit/>
          </a:bodyPr>
          <a:lstStyle>
            <a:lvl1pPr algn="l" defTabSz="457200" rtl="0" eaLnBrk="1" latinLnBrk="0" hangingPunct="1">
              <a:spcBef>
                <a:spcPct val="0"/>
              </a:spcBef>
              <a:buNone/>
              <a:defRPr sz="2400" b="0" i="0" kern="1200">
                <a:solidFill>
                  <a:srgbClr val="0079C1"/>
                </a:solidFill>
                <a:latin typeface="Arial"/>
                <a:ea typeface="+mj-ea"/>
                <a:cs typeface="Arial"/>
              </a:defRPr>
            </a:lvl1pPr>
          </a:lstStyle>
          <a:p>
            <a:r>
              <a:rPr lang="zh-CN" sz="2800" dirty="0">
                <a:latin typeface="Dax Offc Pro" panose="020B0504030101020102" pitchFamily="34" charset="0"/>
                <a:ea typeface="Noto Sans CJK SC Bold" panose="020B0800000000000000" pitchFamily="34" charset="-128"/>
              </a:rPr>
              <a:t>陷阱 </a:t>
            </a:r>
            <a:r>
              <a:rPr lang="zh-CN" sz="2800" b="1" dirty="0">
                <a:latin typeface="Dax Offc Pro" panose="020B0504030101020102" pitchFamily="34" charset="0"/>
                <a:ea typeface="Noto Sans CJK SC Bold" panose="020B0800000000000000" pitchFamily="34" charset="-128"/>
              </a:rPr>
              <a:t>#5</a:t>
            </a:r>
            <a:r>
              <a:rPr lang="zh-CN" sz="2800" dirty="0">
                <a:latin typeface="Dax Offc Pro" panose="020B0504030101020102" pitchFamily="34" charset="0"/>
                <a:ea typeface="Noto Sans CJK SC Bold" panose="020B0800000000000000" pitchFamily="34" charset="-128"/>
              </a:rPr>
              <a:t>：</a:t>
            </a:r>
            <a:r>
              <a:rPr lang="zh-CN" sz="2800" dirty="0">
                <a:latin typeface="Dax Offc Pro" panose="020B0504030101020102" pitchFamily="34" charset="0"/>
                <a:ea typeface="Noto Sans CJK SC Regular" panose="020B0500000000000000" pitchFamily="34" charset="-128"/>
              </a:rPr>
              <a:t>投资过于保守</a:t>
            </a:r>
          </a:p>
        </p:txBody>
      </p:sp>
      <p:sp>
        <p:nvSpPr>
          <p:cNvPr id="14" name="Text Box 31"/>
          <p:cNvSpPr txBox="1">
            <a:spLocks noChangeArrowheads="1"/>
          </p:cNvSpPr>
          <p:nvPr/>
        </p:nvSpPr>
        <p:spPr bwMode="auto">
          <a:xfrm>
            <a:off x="8273811" y="42334"/>
            <a:ext cx="1321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zh-CN" sz="2800" b="1">
                <a:solidFill>
                  <a:schemeClr val="bg1"/>
                </a:solidFill>
                <a:latin typeface="Dax Offc Pro" panose="020B0504030101020102" pitchFamily="34" charset="0"/>
                <a:ea typeface="Noto Sans CJK SC Regular" panose="020B0500000000000000" pitchFamily="34" charset="-128"/>
                <a:cs typeface="Arial" pitchFamily="34" charset="0"/>
              </a:rPr>
              <a:t>5</a:t>
            </a:r>
          </a:p>
        </p:txBody>
      </p:sp>
      <p:sp>
        <p:nvSpPr>
          <p:cNvPr id="15" name="TextBox 1"/>
          <p:cNvSpPr txBox="1">
            <a:spLocks noChangeArrowheads="1"/>
          </p:cNvSpPr>
          <p:nvPr/>
        </p:nvSpPr>
        <p:spPr bwMode="auto">
          <a:xfrm>
            <a:off x="452026" y="4737460"/>
            <a:ext cx="8222407" cy="394164"/>
          </a:xfrm>
          <a:prstGeom prst="rect">
            <a:avLst/>
          </a:prstGeom>
          <a:solidFill>
            <a:srgbClr val="0B7FC8"/>
          </a:solidFill>
          <a:ln w="28575">
            <a:solidFill>
              <a:srgbClr val="0B7FC8"/>
            </a:solidFill>
          </a:ln>
          <a:effectLst/>
        </p:spPr>
        <p:txBody>
          <a:bodyPr wrap="square" lIns="85554" tIns="42776" rIns="85554" bIns="42776">
            <a:spAutoFit/>
          </a:bodyPr>
          <a:lstStyle>
            <a:defPPr>
              <a:defRPr lang="en-US"/>
            </a:defPPr>
            <a:lvl1pPr algn="ctr">
              <a:defRPr sz="2000">
                <a:solidFill>
                  <a:schemeClr val="bg1"/>
                </a:solidFill>
                <a:latin typeface="Arial" panose="020B0604020202020204" pitchFamily="34" charset="0"/>
                <a:cs typeface="Arial" panose="020B0604020202020204" pitchFamily="34" charset="0"/>
              </a:defRPr>
            </a:lvl1pPr>
          </a:lstStyle>
          <a:p>
            <a:r>
              <a:rPr lang="zh-CN">
                <a:latin typeface="Dax Offc Pro" panose="020B0504030101020102" pitchFamily="34" charset="0"/>
                <a:ea typeface="Noto Sans CJK SC Bold" panose="020B0800000000000000" pitchFamily="34" charset="-128"/>
              </a:rPr>
              <a:t>不应害怕风险。相反，应当管理风险</a:t>
            </a:r>
            <a:r>
              <a:rPr lang="zh-CN">
                <a:ea typeface="Noto Sans CJK SC Bold" panose="020B0800000000000000" pitchFamily="34" charset="-128"/>
              </a:rPr>
              <a:t>。</a:t>
            </a:r>
          </a:p>
        </p:txBody>
      </p:sp>
      <p:sp>
        <p:nvSpPr>
          <p:cNvPr id="7" name="Oval 6">
            <a:extLst>
              <a:ext uri="{FF2B5EF4-FFF2-40B4-BE49-F238E27FC236}">
                <a16:creationId xmlns:a16="http://schemas.microsoft.com/office/drawing/2014/main" id="{E3EF0F8E-0BB3-4F74-BEC6-A3E678554DCD}"/>
              </a:ext>
            </a:extLst>
          </p:cNvPr>
          <p:cNvSpPr/>
          <p:nvPr/>
        </p:nvSpPr>
        <p:spPr>
          <a:xfrm>
            <a:off x="8181313" y="112135"/>
            <a:ext cx="681643" cy="681643"/>
          </a:xfrm>
          <a:prstGeom prst="ellipse">
            <a:avLst/>
          </a:prstGeom>
          <a:solidFill>
            <a:srgbClr val="ED1C24"/>
          </a:solidFill>
          <a:ln>
            <a:noFill/>
          </a:ln>
          <a:effectLst>
            <a:innerShdw blurRad="63500" dist="50800" dir="2700000">
              <a:prstClr val="black">
                <a:alpha val="50000"/>
              </a:prstClr>
            </a:inn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ea typeface="Noto Sans CJK SC Regular" panose="020B0500000000000000" pitchFamily="34" charset="-128"/>
            </a:endParaRPr>
          </a:p>
        </p:txBody>
      </p:sp>
      <p:sp>
        <p:nvSpPr>
          <p:cNvPr id="8" name="Text Box 31">
            <a:extLst>
              <a:ext uri="{FF2B5EF4-FFF2-40B4-BE49-F238E27FC236}">
                <a16:creationId xmlns:a16="http://schemas.microsoft.com/office/drawing/2014/main" id="{8E429D9F-741D-49C4-887F-BB77B3A2AAF1}"/>
              </a:ext>
            </a:extLst>
          </p:cNvPr>
          <p:cNvSpPr txBox="1">
            <a:spLocks noChangeArrowheads="1"/>
          </p:cNvSpPr>
          <p:nvPr/>
        </p:nvSpPr>
        <p:spPr bwMode="auto">
          <a:xfrm>
            <a:off x="8426211" y="194734"/>
            <a:ext cx="1321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zh-CN" sz="2800" b="1">
                <a:solidFill>
                  <a:schemeClr val="bg1"/>
                </a:solidFill>
                <a:ea typeface="Noto Sans CJK SC Regular" panose="020B0500000000000000" pitchFamily="34" charset="-128"/>
                <a:cs typeface="Arial" pitchFamily="34" charset="0"/>
              </a:rPr>
              <a:t>5</a:t>
            </a:r>
          </a:p>
        </p:txBody>
      </p:sp>
      <p:sp>
        <p:nvSpPr>
          <p:cNvPr id="2" name="TextBox 1">
            <a:extLst>
              <a:ext uri="{FF2B5EF4-FFF2-40B4-BE49-F238E27FC236}">
                <a16:creationId xmlns:a16="http://schemas.microsoft.com/office/drawing/2014/main" id="{2F8B6782-3877-EF45-DDAF-8F6F714E352A}"/>
              </a:ext>
            </a:extLst>
          </p:cNvPr>
          <p:cNvSpPr txBox="1"/>
          <p:nvPr/>
        </p:nvSpPr>
        <p:spPr>
          <a:xfrm>
            <a:off x="3057525" y="6552467"/>
            <a:ext cx="5490796" cy="94897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1000"/>
              </a:spcBef>
            </a:pPr>
            <a:r>
              <a:rPr lang="zh-CN" sz="900">
                <a:solidFill>
                  <a:srgbClr val="222222"/>
                </a:solidFill>
                <a:latin typeface="ProximaNova-Regular"/>
                <a:ea typeface="SimSun"/>
                <a:cs typeface="Arial"/>
              </a:rPr>
              <a:t>波动率：衡量证券、衍生工具或指数的价格波动幅度。</a:t>
            </a:r>
          </a:p>
          <a:p>
            <a:pPr>
              <a:spcBef>
                <a:spcPts val="1000"/>
              </a:spcBef>
            </a:pPr>
            <a:endParaRPr lang="en-US">
              <a:solidFill>
                <a:srgbClr val="AAAAAA"/>
              </a:solidFill>
              <a:latin typeface="ProximaNova-Regular"/>
              <a:cs typeface="Arial"/>
            </a:endParaRPr>
          </a:p>
          <a:p>
            <a:pPr>
              <a:spcBef>
                <a:spcPts val="1000"/>
              </a:spcBef>
            </a:pPr>
            <a:endParaRPr lang="en-US">
              <a:solidFill>
                <a:srgbClr val="AAAAAA"/>
              </a:solidFill>
              <a:latin typeface="ProximaNova-Regular"/>
              <a:cs typeface="Arial"/>
            </a:endParaRPr>
          </a:p>
        </p:txBody>
      </p:sp>
    </p:spTree>
    <p:extLst>
      <p:ext uri="{BB962C8B-B14F-4D97-AF65-F5344CB8AC3E}">
        <p14:creationId xmlns:p14="http://schemas.microsoft.com/office/powerpoint/2010/main" val="61557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1">
                                            <p:bg/>
                                          </p:spTgt>
                                        </p:tgtEl>
                                        <p:attrNameLst>
                                          <p:attrName>style.visibility</p:attrName>
                                        </p:attrNameLst>
                                      </p:cBhvr>
                                      <p:to>
                                        <p:strVal val="visible"/>
                                      </p:to>
                                    </p:set>
                                    <p:animEffect transition="in" filter="fade">
                                      <p:cBhvr>
                                        <p:cTn id="7" dur="500"/>
                                        <p:tgtEl>
                                          <p:spTgt spid="41">
                                            <p:bg/>
                                          </p:spTgt>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41">
                                            <p:txEl>
                                              <p:pRg st="1" end="1"/>
                                            </p:txEl>
                                          </p:spTgt>
                                        </p:tgtEl>
                                        <p:attrNameLst>
                                          <p:attrName>style.visibility</p:attrName>
                                        </p:attrNameLst>
                                      </p:cBhvr>
                                      <p:to>
                                        <p:strVal val="visible"/>
                                      </p:to>
                                    </p:set>
                                    <p:animEffect transition="in" filter="fade">
                                      <p:cBhvr>
                                        <p:cTn id="15" dur="500"/>
                                        <p:tgtEl>
                                          <p:spTgt spid="41">
                                            <p:txEl>
                                              <p:pRg st="1" end="1"/>
                                            </p:txEl>
                                          </p:spTgt>
                                        </p:tgtEl>
                                      </p:cBhvr>
                                    </p:animEffect>
                                  </p:childTnLst>
                                </p:cTn>
                              </p:par>
                            </p:childTnLst>
                          </p:cTn>
                        </p:par>
                        <p:par>
                          <p:cTn id="16" fill="hold">
                            <p:stCondLst>
                              <p:cond delay="4500"/>
                            </p:stCondLst>
                            <p:childTnLst>
                              <p:par>
                                <p:cTn id="17" presetID="10" presetClass="entr" presetSubtype="0" fill="hold" grpId="0" nodeType="afterEffect">
                                  <p:stCondLst>
                                    <p:cond delay="1000"/>
                                  </p:stCondLst>
                                  <p:childTnLst>
                                    <p:set>
                                      <p:cBhvr>
                                        <p:cTn id="18" dur="1" fill="hold">
                                          <p:stCondLst>
                                            <p:cond delay="0"/>
                                          </p:stCondLst>
                                        </p:cTn>
                                        <p:tgtEl>
                                          <p:spTgt spid="41">
                                            <p:txEl>
                                              <p:pRg st="2" end="2"/>
                                            </p:txEl>
                                          </p:spTgt>
                                        </p:tgtEl>
                                        <p:attrNameLst>
                                          <p:attrName>style.visibility</p:attrName>
                                        </p:attrNameLst>
                                      </p:cBhvr>
                                      <p:to>
                                        <p:strVal val="visible"/>
                                      </p:to>
                                    </p:set>
                                    <p:animEffect transition="in" filter="fade">
                                      <p:cBhvr>
                                        <p:cTn id="19" dur="500"/>
                                        <p:tgtEl>
                                          <p:spTgt spid="41">
                                            <p:txEl>
                                              <p:pRg st="2" end="2"/>
                                            </p:txEl>
                                          </p:spTgt>
                                        </p:tgtEl>
                                      </p:cBhvr>
                                    </p:animEffect>
                                  </p:childTnLst>
                                </p:cTn>
                              </p:par>
                            </p:childTnLst>
                          </p:cTn>
                        </p:par>
                        <p:par>
                          <p:cTn id="20" fill="hold">
                            <p:stCondLst>
                              <p:cond delay="6000"/>
                            </p:stCondLst>
                            <p:childTnLst>
                              <p:par>
                                <p:cTn id="21" presetID="10" presetClass="entr" presetSubtype="0" fill="hold" grpId="0" nodeType="afterEffect">
                                  <p:stCondLst>
                                    <p:cond delay="1000"/>
                                  </p:stCondLst>
                                  <p:childTnLst>
                                    <p:set>
                                      <p:cBhvr>
                                        <p:cTn id="22" dur="1" fill="hold">
                                          <p:stCondLst>
                                            <p:cond delay="0"/>
                                          </p:stCondLst>
                                        </p:cTn>
                                        <p:tgtEl>
                                          <p:spTgt spid="41">
                                            <p:txEl>
                                              <p:pRg st="3" end="3"/>
                                            </p:txEl>
                                          </p:spTgt>
                                        </p:tgtEl>
                                        <p:attrNameLst>
                                          <p:attrName>style.visibility</p:attrName>
                                        </p:attrNameLst>
                                      </p:cBhvr>
                                      <p:to>
                                        <p:strVal val="visible"/>
                                      </p:to>
                                    </p:set>
                                    <p:animEffect transition="in" filter="fade">
                                      <p:cBhvr>
                                        <p:cTn id="23" dur="500"/>
                                        <p:tgtEl>
                                          <p:spTgt spid="41">
                                            <p:txEl>
                                              <p:pRg st="3" end="3"/>
                                            </p:txEl>
                                          </p:spTgt>
                                        </p:tgtEl>
                                      </p:cBhvr>
                                    </p:animEffect>
                                  </p:childTnLst>
                                </p:cTn>
                              </p:par>
                            </p:childTnLst>
                          </p:cTn>
                        </p:par>
                        <p:par>
                          <p:cTn id="24" fill="hold">
                            <p:stCondLst>
                              <p:cond delay="7500"/>
                            </p:stCondLst>
                            <p:childTnLst>
                              <p:par>
                                <p:cTn id="25" presetID="53" presetClass="entr" presetSubtype="16" fill="hold" grpId="0" nodeType="afterEffect">
                                  <p:stCondLst>
                                    <p:cond delay="100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uiExpand="1" build="p"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a:xfrm>
            <a:off x="8028913" y="146757"/>
            <a:ext cx="681643" cy="681643"/>
          </a:xfrm>
          <a:prstGeom prst="ellipse">
            <a:avLst/>
          </a:prstGeom>
          <a:solidFill>
            <a:srgbClr val="ED1C24"/>
          </a:solidFill>
          <a:ln>
            <a:noFill/>
          </a:ln>
          <a:effectLst>
            <a:innerShdw blurRad="63500" dist="50800" dir="2700000">
              <a:prstClr val="black">
                <a:alpha val="50000"/>
              </a:prstClr>
            </a:inn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ea typeface="Noto Sans CJK SC Regular" panose="020B0500000000000000" pitchFamily="34" charset="-128"/>
            </a:endParaRPr>
          </a:p>
        </p:txBody>
      </p:sp>
      <p:sp>
        <p:nvSpPr>
          <p:cNvPr id="5" name="Slide Number Placeholder 4"/>
          <p:cNvSpPr>
            <a:spLocks noGrp="1"/>
          </p:cNvSpPr>
          <p:nvPr>
            <p:ph type="sldNum" sz="quarter" idx="12"/>
          </p:nvPr>
        </p:nvSpPr>
        <p:spPr/>
        <p:txBody>
          <a:bodyPr/>
          <a:lstStyle/>
          <a:p>
            <a:fld id="{86AB923B-19CD-554A-A7CB-5C782A182CEF}" type="slidenum">
              <a:rPr lang="en-US" smtClean="0">
                <a:ea typeface="Noto Sans CJK SC Regular" panose="020B0500000000000000" pitchFamily="34" charset="-128"/>
              </a:rPr>
              <a:t>12</a:t>
            </a:fld>
            <a:endParaRPr lang="en-US">
              <a:ea typeface="Noto Sans CJK SC Regular" panose="020B0500000000000000" pitchFamily="34" charset="-128"/>
            </a:endParaRPr>
          </a:p>
        </p:txBody>
      </p:sp>
      <p:sp>
        <p:nvSpPr>
          <p:cNvPr id="12" name="TextBox 1"/>
          <p:cNvSpPr txBox="1">
            <a:spLocks noChangeArrowheads="1"/>
          </p:cNvSpPr>
          <p:nvPr/>
        </p:nvSpPr>
        <p:spPr bwMode="auto">
          <a:xfrm>
            <a:off x="452027" y="5280378"/>
            <a:ext cx="8222407" cy="640385"/>
          </a:xfrm>
          <a:prstGeom prst="rect">
            <a:avLst/>
          </a:prstGeom>
          <a:solidFill>
            <a:srgbClr val="0B7FC8"/>
          </a:solidFill>
          <a:ln w="28575">
            <a:solidFill>
              <a:srgbClr val="0B7FC8"/>
            </a:solidFill>
          </a:ln>
          <a:effectLst/>
        </p:spPr>
        <p:txBody>
          <a:bodyPr wrap="square" lIns="85554" tIns="42776" rIns="85554" bIns="42776">
            <a:spAutoFit/>
          </a:bodyPr>
          <a:lstStyle>
            <a:defPPr>
              <a:defRPr lang="en-US"/>
            </a:defPPr>
            <a:lvl1pPr algn="ctr">
              <a:defRPr sz="2000">
                <a:solidFill>
                  <a:schemeClr val="bg1"/>
                </a:solidFill>
                <a:latin typeface="Arial" panose="020B0604020202020204" pitchFamily="34" charset="0"/>
                <a:cs typeface="Arial" panose="020B0604020202020204" pitchFamily="34" charset="0"/>
              </a:defRPr>
            </a:lvl1pPr>
          </a:lstStyle>
          <a:p>
            <a:r>
              <a:rPr lang="zh-CN" sz="1800" dirty="0">
                <a:latin typeface="Noto Sans CJK SC Bold" panose="020B0800000000000000" pitchFamily="34" charset="-128"/>
                <a:ea typeface="Noto Sans CJK SC Bold" panose="020B0800000000000000" pitchFamily="34" charset="-128"/>
              </a:rPr>
              <a:t>若要跟得上生活成本的上升，并最终得享财务稳建的退休生活，</a:t>
            </a:r>
            <a:br>
              <a:rPr lang="en-US" altLang="zh-CN" sz="1800" dirty="0">
                <a:latin typeface="Noto Sans CJK SC Bold" panose="020B0800000000000000" pitchFamily="34" charset="-128"/>
                <a:ea typeface="Noto Sans CJK SC Bold" panose="020B0800000000000000" pitchFamily="34" charset="-128"/>
              </a:rPr>
            </a:br>
            <a:r>
              <a:rPr lang="zh-CN" sz="1800" dirty="0">
                <a:latin typeface="Noto Sans CJK SC Bold" panose="020B0800000000000000" pitchFamily="34" charset="-128"/>
                <a:ea typeface="Noto Sans CJK SC Bold" panose="020B0800000000000000" pitchFamily="34" charset="-128"/>
              </a:rPr>
              <a:t>您需要确保您的储蓄增长率高于通胀率。</a:t>
            </a:r>
          </a:p>
        </p:txBody>
      </p:sp>
      <p:sp>
        <p:nvSpPr>
          <p:cNvPr id="9" name="Title 1"/>
          <p:cNvSpPr txBox="1">
            <a:spLocks/>
          </p:cNvSpPr>
          <p:nvPr/>
        </p:nvSpPr>
        <p:spPr>
          <a:xfrm>
            <a:off x="452027" y="8215"/>
            <a:ext cx="7063198" cy="914400"/>
          </a:xfrm>
          <a:prstGeom prst="rect">
            <a:avLst/>
          </a:prstGeom>
        </p:spPr>
        <p:txBody>
          <a:bodyPr vert="horz" lIns="0" tIns="0" rIns="0" bIns="0" rtlCol="0" anchor="ctr">
            <a:noAutofit/>
          </a:bodyPr>
          <a:lstStyle>
            <a:lvl1pPr algn="l" defTabSz="457200" rtl="0" eaLnBrk="1" latinLnBrk="0" hangingPunct="1">
              <a:spcBef>
                <a:spcPct val="0"/>
              </a:spcBef>
              <a:buNone/>
              <a:defRPr sz="2400" b="0" i="0" kern="1200">
                <a:solidFill>
                  <a:srgbClr val="0079C1"/>
                </a:solidFill>
                <a:latin typeface="Arial"/>
                <a:ea typeface="+mj-ea"/>
                <a:cs typeface="Arial"/>
              </a:defRPr>
            </a:lvl1pPr>
          </a:lstStyle>
          <a:p>
            <a:r>
              <a:rPr lang="zh-CN" sz="2800" dirty="0">
                <a:latin typeface="Dax Offc Pro" panose="020B0504030101020102" pitchFamily="34" charset="0"/>
                <a:ea typeface="Noto Sans CJK SC Bold" panose="020B0800000000000000" pitchFamily="34" charset="-128"/>
              </a:rPr>
              <a:t>陷阱 </a:t>
            </a:r>
            <a:r>
              <a:rPr lang="zh-CN" sz="2800" b="1" dirty="0">
                <a:latin typeface="Dax Offc Pro" panose="020B0504030101020102" pitchFamily="34" charset="0"/>
                <a:ea typeface="Noto Sans CJK SC Bold" panose="020B0800000000000000" pitchFamily="34" charset="-128"/>
              </a:rPr>
              <a:t>#5</a:t>
            </a:r>
            <a:r>
              <a:rPr lang="zh-CN" sz="2800" dirty="0">
                <a:latin typeface="Dax Offc Pro" panose="020B0504030101020102" pitchFamily="34" charset="0"/>
                <a:ea typeface="Noto Sans CJK SC Bold" panose="020B0800000000000000" pitchFamily="34" charset="-128"/>
              </a:rPr>
              <a:t>：</a:t>
            </a:r>
            <a:r>
              <a:rPr lang="zh-CN" sz="2800" dirty="0">
                <a:latin typeface="Dax Offc Pro" panose="020B0504030101020102" pitchFamily="34" charset="0"/>
                <a:ea typeface="Noto Sans CJK SC Regular" panose="020B0500000000000000" pitchFamily="34" charset="-128"/>
              </a:rPr>
              <a:t>投资过于保守</a:t>
            </a:r>
          </a:p>
        </p:txBody>
      </p:sp>
      <p:sp>
        <p:nvSpPr>
          <p:cNvPr id="10" name="Text Box 31"/>
          <p:cNvSpPr txBox="1">
            <a:spLocks noChangeArrowheads="1"/>
          </p:cNvSpPr>
          <p:nvPr/>
        </p:nvSpPr>
        <p:spPr bwMode="auto">
          <a:xfrm>
            <a:off x="8273811" y="229356"/>
            <a:ext cx="1321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zh-CN" sz="2800" b="1">
                <a:solidFill>
                  <a:schemeClr val="bg1"/>
                </a:solidFill>
                <a:ea typeface="Noto Sans CJK SC Regular" panose="020B0500000000000000" pitchFamily="34" charset="-128"/>
                <a:cs typeface="Arial" pitchFamily="34" charset="0"/>
              </a:rPr>
              <a:t>5</a:t>
            </a:r>
          </a:p>
        </p:txBody>
      </p:sp>
      <p:sp>
        <p:nvSpPr>
          <p:cNvPr id="13" name="TextBox 12"/>
          <p:cNvSpPr txBox="1">
            <a:spLocks noChangeArrowheads="1"/>
          </p:cNvSpPr>
          <p:nvPr/>
        </p:nvSpPr>
        <p:spPr bwMode="auto">
          <a:xfrm>
            <a:off x="4095379" y="4370320"/>
            <a:ext cx="4547062" cy="517275"/>
          </a:xfrm>
          <a:prstGeom prst="rect">
            <a:avLst/>
          </a:prstGeom>
          <a:noFill/>
          <a:ln>
            <a:noFill/>
          </a:ln>
        </p:spPr>
        <p:txBody>
          <a:bodyPr wrap="square" lIns="85554" tIns="42776" rIns="85554" bIns="42776">
            <a:spAutoFit/>
          </a:bodyPr>
          <a:lstStyle/>
          <a:p>
            <a:pPr algn="ctr"/>
            <a:r>
              <a:rPr lang="zh-CN" sz="1400" dirty="0">
                <a:latin typeface="Dax Offc Pro" panose="020B0504030101020102" pitchFamily="34" charset="0"/>
                <a:ea typeface="Noto Sans CJK SC Regular" panose="020B0500000000000000" pitchFamily="34" charset="-128"/>
                <a:cs typeface="Arial" panose="020B0604020202020204" pitchFamily="34" charset="0"/>
              </a:rPr>
              <a:t>这个图表显示了加拿大一年中购买一打鸡蛋、</a:t>
            </a:r>
            <a:br>
              <a:rPr lang="en-US" altLang="zh-CN" sz="1400" dirty="0">
                <a:latin typeface="Dax Offc Pro" panose="020B0504030101020102" pitchFamily="34" charset="0"/>
                <a:ea typeface="Noto Sans CJK SC Regular" panose="020B0500000000000000" pitchFamily="34" charset="-128"/>
                <a:cs typeface="Arial" panose="020B0604020202020204" pitchFamily="34" charset="0"/>
              </a:rPr>
            </a:br>
            <a:r>
              <a:rPr lang="zh-CN" sz="1400" dirty="0">
                <a:latin typeface="Dax Offc Pro" panose="020B0504030101020102" pitchFamily="34" charset="0"/>
                <a:ea typeface="Noto Sans CJK SC Regular" panose="020B0500000000000000" pitchFamily="34" charset="-128"/>
                <a:cs typeface="Arial" panose="020B0604020202020204" pitchFamily="34" charset="0"/>
              </a:rPr>
              <a:t>一升半脱脂牛奶和一条面包的总平均成本。</a:t>
            </a:r>
          </a:p>
        </p:txBody>
      </p:sp>
      <p:sp>
        <p:nvSpPr>
          <p:cNvPr id="18" name="TextBox 17"/>
          <p:cNvSpPr txBox="1"/>
          <p:nvPr/>
        </p:nvSpPr>
        <p:spPr>
          <a:xfrm>
            <a:off x="2616295" y="1675531"/>
            <a:ext cx="2958169" cy="248337"/>
          </a:xfrm>
          <a:prstGeom prst="rect">
            <a:avLst/>
          </a:prstGeom>
          <a:noFill/>
        </p:spPr>
        <p:txBody>
          <a:bodyPr wrap="square" lIns="0" tIns="0" rIns="0" bIns="0" rtlCol="0">
            <a:noAutofit/>
          </a:bodyPr>
          <a:lstStyle/>
          <a:p>
            <a:pPr>
              <a:spcBef>
                <a:spcPts val="1000"/>
              </a:spcBef>
            </a:pPr>
            <a:endParaRPr lang="en-CA" sz="4000" b="1">
              <a:solidFill>
                <a:srgbClr val="FFFF00"/>
              </a:solidFill>
              <a:latin typeface="Arial"/>
              <a:ea typeface="Noto Sans CJK SC Regular" panose="020B0500000000000000" pitchFamily="34" charset="-128"/>
              <a:cs typeface="Arial"/>
            </a:endParaRPr>
          </a:p>
        </p:txBody>
      </p:sp>
      <p:sp>
        <p:nvSpPr>
          <p:cNvPr id="4" name="Rectangle 3"/>
          <p:cNvSpPr/>
          <p:nvPr/>
        </p:nvSpPr>
        <p:spPr>
          <a:xfrm>
            <a:off x="3683488" y="6279642"/>
            <a:ext cx="4546112" cy="415498"/>
          </a:xfrm>
          <a:prstGeom prst="rect">
            <a:avLst/>
          </a:prstGeom>
        </p:spPr>
        <p:txBody>
          <a:bodyPr wrap="square" lIns="91440" tIns="45720" rIns="91440" bIns="45720" anchor="t">
            <a:spAutoFit/>
          </a:bodyPr>
          <a:lstStyle/>
          <a:p>
            <a:pPr>
              <a:spcBef>
                <a:spcPts val="1000"/>
              </a:spcBef>
            </a:pPr>
            <a:r>
              <a:rPr lang="zh-CN" sz="1050" dirty="0">
                <a:ea typeface="Noto Sans CJK SC Regular" panose="020B0500000000000000" pitchFamily="34" charset="-128"/>
              </a:rPr>
              <a:t>资料来源：</a:t>
            </a:r>
            <a:r>
              <a:rPr lang="zh-CN" sz="1050" dirty="0">
                <a:ea typeface="Noto Sans CJK SC Regular" panose="020B0500000000000000" pitchFamily="34" charset="-128"/>
                <a:hlinkClick r:id="rId3"/>
              </a:rPr>
              <a:t>加拿大统计局（Statistics Canada）</a:t>
            </a:r>
            <a:r>
              <a:rPr lang="zh-CN" altLang="en-US" sz="1050" dirty="0">
                <a:ea typeface="Noto Sans CJK SC Regular" panose="020B0500000000000000" pitchFamily="34" charset="-128"/>
              </a:rPr>
              <a:t>。</a:t>
            </a:r>
            <a:r>
              <a:rPr lang="zh-CN" sz="1050" dirty="0">
                <a:ea typeface="Noto Sans CJK SC Regular" panose="020B0500000000000000" pitchFamily="34" charset="-128"/>
              </a:rPr>
              <a:t>BMO环球资产管理。</a:t>
            </a:r>
            <a:br>
              <a:rPr lang="en-US" altLang="zh-CN" sz="1050" dirty="0">
                <a:ea typeface="Noto Sans CJK SC Regular" panose="020B0500000000000000" pitchFamily="34" charset="-128"/>
              </a:rPr>
            </a:br>
            <a:r>
              <a:rPr lang="zh-CN" sz="1050" dirty="0">
                <a:ea typeface="Noto Sans CJK SC Regular" panose="020B0500000000000000" pitchFamily="34" charset="-128"/>
              </a:rPr>
              <a:t>上述成本显示一公升牛奶、一打鸡蛋和一条面包的总成本</a:t>
            </a:r>
            <a:r>
              <a:rPr lang="zh-CN" altLang="en-US" sz="1050" dirty="0">
                <a:ea typeface="Noto Sans CJK SC Regular" panose="020B0500000000000000" pitchFamily="34" charset="-128"/>
              </a:rPr>
              <a:t>。</a:t>
            </a:r>
            <a:endParaRPr lang="zh-CN" sz="1050" dirty="0">
              <a:ea typeface="Noto Sans CJK SC Regular" panose="020B0500000000000000" pitchFamily="34" charset="-128"/>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4059" y="4377057"/>
            <a:ext cx="2259429" cy="725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5">
            <a:extLst>
              <a:ext uri="{FF2B5EF4-FFF2-40B4-BE49-F238E27FC236}">
                <a16:creationId xmlns:a16="http://schemas.microsoft.com/office/drawing/2014/main" id="{9CC4C355-2E7C-A3D3-DBBA-588754BDF4DC}"/>
              </a:ext>
            </a:extLst>
          </p:cNvPr>
          <p:cNvPicPr>
            <a:picLocks noChangeAspect="1"/>
          </p:cNvPicPr>
          <p:nvPr/>
        </p:nvPicPr>
        <p:blipFill>
          <a:blip r:embed="rId5"/>
          <a:stretch>
            <a:fillRect/>
          </a:stretch>
        </p:blipFill>
        <p:spPr>
          <a:xfrm>
            <a:off x="1043799" y="1004495"/>
            <a:ext cx="7038861" cy="3174722"/>
          </a:xfrm>
          <a:prstGeom prst="rect">
            <a:avLst/>
          </a:prstGeom>
        </p:spPr>
      </p:pic>
      <p:sp>
        <p:nvSpPr>
          <p:cNvPr id="3" name="CuadroTexto 2">
            <a:extLst>
              <a:ext uri="{FF2B5EF4-FFF2-40B4-BE49-F238E27FC236}">
                <a16:creationId xmlns:a16="http://schemas.microsoft.com/office/drawing/2014/main" id="{24EFD924-8757-AD73-FFEC-87D455FC0E3C}"/>
              </a:ext>
            </a:extLst>
          </p:cNvPr>
          <p:cNvSpPr txBox="1"/>
          <p:nvPr/>
        </p:nvSpPr>
        <p:spPr>
          <a:xfrm>
            <a:off x="1213814" y="3945563"/>
            <a:ext cx="6960129" cy="215444"/>
          </a:xfrm>
          <a:prstGeom prst="rect">
            <a:avLst/>
          </a:prstGeom>
          <a:solidFill>
            <a:schemeClr val="bg1"/>
          </a:solidFill>
        </p:spPr>
        <p:txBody>
          <a:bodyPr wrap="square" lIns="0" tIns="0" rIns="0" bIns="0" rtlCol="0">
            <a:spAutoFit/>
          </a:bodyPr>
          <a:lstStyle/>
          <a:p>
            <a:r>
              <a:rPr lang="zh-CN" sz="1400">
                <a:solidFill>
                  <a:schemeClr val="tx1">
                    <a:lumMod val="50000"/>
                    <a:lumOff val="50000"/>
                  </a:schemeClr>
                </a:solidFill>
                <a:latin typeface="Dax Offc Pro" panose="020B0504030101020102" pitchFamily="34" charset="0"/>
                <a:ea typeface="Noto Sans CJK SC Regular" panose="020B0500000000000000" pitchFamily="34" charset="-128"/>
              </a:rPr>
              <a:t>*资料来源：加拿大统计局（Statistics Canada）。以加元计算</a:t>
            </a:r>
          </a:p>
        </p:txBody>
      </p:sp>
      <p:sp>
        <p:nvSpPr>
          <p:cNvPr id="7" name="CuadroTexto 3">
            <a:extLst>
              <a:ext uri="{FF2B5EF4-FFF2-40B4-BE49-F238E27FC236}">
                <a16:creationId xmlns:a16="http://schemas.microsoft.com/office/drawing/2014/main" id="{A930224A-2E00-C2D9-2895-89AA25CBE72A}"/>
              </a:ext>
            </a:extLst>
          </p:cNvPr>
          <p:cNvSpPr txBox="1"/>
          <p:nvPr/>
        </p:nvSpPr>
        <p:spPr>
          <a:xfrm>
            <a:off x="2418727" y="1284253"/>
            <a:ext cx="434010" cy="200055"/>
          </a:xfrm>
          <a:prstGeom prst="rect">
            <a:avLst/>
          </a:prstGeom>
          <a:solidFill>
            <a:schemeClr val="bg1"/>
          </a:solidFill>
        </p:spPr>
        <p:txBody>
          <a:bodyPr wrap="square" lIns="0" tIns="0" rIns="0" bIns="0" rtlCol="0">
            <a:spAutoFit/>
          </a:bodyPr>
          <a:lstStyle/>
          <a:p>
            <a:r>
              <a:rPr lang="zh-CN" sz="1300">
                <a:solidFill>
                  <a:schemeClr val="tx1">
                    <a:lumMod val="75000"/>
                    <a:lumOff val="25000"/>
                  </a:schemeClr>
                </a:solidFill>
                <a:latin typeface="Dax Offc Pro" panose="020B0504030101020102" pitchFamily="34" charset="0"/>
                <a:ea typeface="Noto Sans CJK SC Regular" panose="020B0500000000000000" pitchFamily="34" charset="-128"/>
              </a:rPr>
              <a:t>鸡蛋</a:t>
            </a:r>
          </a:p>
        </p:txBody>
      </p:sp>
      <p:sp>
        <p:nvSpPr>
          <p:cNvPr id="8" name="CuadroTexto 4">
            <a:extLst>
              <a:ext uri="{FF2B5EF4-FFF2-40B4-BE49-F238E27FC236}">
                <a16:creationId xmlns:a16="http://schemas.microsoft.com/office/drawing/2014/main" id="{48C294BC-B045-C8A7-7A68-5279A8381164}"/>
              </a:ext>
            </a:extLst>
          </p:cNvPr>
          <p:cNvSpPr txBox="1"/>
          <p:nvPr/>
        </p:nvSpPr>
        <p:spPr>
          <a:xfrm>
            <a:off x="3248025" y="1284253"/>
            <a:ext cx="471487" cy="200055"/>
          </a:xfrm>
          <a:prstGeom prst="rect">
            <a:avLst/>
          </a:prstGeom>
          <a:solidFill>
            <a:schemeClr val="bg1"/>
          </a:solidFill>
        </p:spPr>
        <p:txBody>
          <a:bodyPr wrap="square" lIns="0" tIns="0" rIns="0" bIns="0" rtlCol="0">
            <a:spAutoFit/>
          </a:bodyPr>
          <a:lstStyle/>
          <a:p>
            <a:r>
              <a:rPr lang="zh-CN" sz="1300">
                <a:solidFill>
                  <a:schemeClr val="tx1">
                    <a:lumMod val="75000"/>
                    <a:lumOff val="25000"/>
                  </a:schemeClr>
                </a:solidFill>
                <a:latin typeface="Dax Offc Pro" panose="020B0504030101020102" pitchFamily="34" charset="0"/>
                <a:ea typeface="Noto Sans CJK SC Regular" panose="020B0500000000000000" pitchFamily="34" charset="-128"/>
              </a:rPr>
              <a:t>咖啡</a:t>
            </a:r>
          </a:p>
        </p:txBody>
      </p:sp>
      <p:sp>
        <p:nvSpPr>
          <p:cNvPr id="11" name="CuadroTexto 5">
            <a:extLst>
              <a:ext uri="{FF2B5EF4-FFF2-40B4-BE49-F238E27FC236}">
                <a16:creationId xmlns:a16="http://schemas.microsoft.com/office/drawing/2014/main" id="{E61AA365-F1C6-0AC9-5AD5-5D7EE87E4305}"/>
              </a:ext>
            </a:extLst>
          </p:cNvPr>
          <p:cNvSpPr txBox="1"/>
          <p:nvPr/>
        </p:nvSpPr>
        <p:spPr>
          <a:xfrm>
            <a:off x="4186237" y="1284253"/>
            <a:ext cx="471487" cy="200055"/>
          </a:xfrm>
          <a:prstGeom prst="rect">
            <a:avLst/>
          </a:prstGeom>
          <a:solidFill>
            <a:schemeClr val="bg1"/>
          </a:solidFill>
        </p:spPr>
        <p:txBody>
          <a:bodyPr wrap="square" lIns="0" tIns="0" rIns="0" bIns="0" rtlCol="0">
            <a:spAutoFit/>
          </a:bodyPr>
          <a:lstStyle/>
          <a:p>
            <a:r>
              <a:rPr lang="zh-CN" sz="1300">
                <a:solidFill>
                  <a:schemeClr val="tx1">
                    <a:lumMod val="75000"/>
                    <a:lumOff val="25000"/>
                  </a:schemeClr>
                </a:solidFill>
                <a:latin typeface="Dax Offc Pro" panose="020B0504030101020102" pitchFamily="34" charset="0"/>
                <a:ea typeface="Noto Sans CJK SC Regular" panose="020B0500000000000000" pitchFamily="34" charset="-128"/>
              </a:rPr>
              <a:t>牛奶</a:t>
            </a:r>
          </a:p>
        </p:txBody>
      </p:sp>
      <p:sp>
        <p:nvSpPr>
          <p:cNvPr id="14" name="CuadroTexto 6">
            <a:extLst>
              <a:ext uri="{FF2B5EF4-FFF2-40B4-BE49-F238E27FC236}">
                <a16:creationId xmlns:a16="http://schemas.microsoft.com/office/drawing/2014/main" id="{6804105A-4E9B-44EE-2188-FEBC53687645}"/>
              </a:ext>
            </a:extLst>
          </p:cNvPr>
          <p:cNvSpPr txBox="1"/>
          <p:nvPr/>
        </p:nvSpPr>
        <p:spPr>
          <a:xfrm>
            <a:off x="4970018" y="1284253"/>
            <a:ext cx="1071171" cy="200055"/>
          </a:xfrm>
          <a:prstGeom prst="rect">
            <a:avLst/>
          </a:prstGeom>
          <a:solidFill>
            <a:schemeClr val="bg1"/>
          </a:solidFill>
        </p:spPr>
        <p:txBody>
          <a:bodyPr wrap="square" lIns="0" tIns="0" rIns="0" bIns="0" rtlCol="0">
            <a:spAutoFit/>
          </a:bodyPr>
          <a:lstStyle/>
          <a:p>
            <a:r>
              <a:rPr lang="zh-CN" sz="1300" dirty="0">
                <a:solidFill>
                  <a:schemeClr val="tx1">
                    <a:lumMod val="75000"/>
                    <a:lumOff val="25000"/>
                  </a:schemeClr>
                </a:solidFill>
                <a:latin typeface="Dax Offc Pro" panose="020B0504030101020102" pitchFamily="34" charset="0"/>
                <a:ea typeface="Noto Sans CJK SC Regular" panose="020B0500000000000000" pitchFamily="34" charset="-128"/>
              </a:rPr>
              <a:t>消费物价指数</a:t>
            </a:r>
          </a:p>
        </p:txBody>
      </p:sp>
      <p:sp>
        <p:nvSpPr>
          <p:cNvPr id="15" name="CuadroTexto 7">
            <a:extLst>
              <a:ext uri="{FF2B5EF4-FFF2-40B4-BE49-F238E27FC236}">
                <a16:creationId xmlns:a16="http://schemas.microsoft.com/office/drawing/2014/main" id="{0E4D82DC-06EA-E921-712C-C1C87A26712E}"/>
              </a:ext>
            </a:extLst>
          </p:cNvPr>
          <p:cNvSpPr txBox="1"/>
          <p:nvPr/>
        </p:nvSpPr>
        <p:spPr>
          <a:xfrm rot="16200000">
            <a:off x="598500" y="2206115"/>
            <a:ext cx="1430683" cy="272758"/>
          </a:xfrm>
          <a:prstGeom prst="rect">
            <a:avLst/>
          </a:prstGeom>
          <a:solidFill>
            <a:schemeClr val="bg1"/>
          </a:solidFill>
        </p:spPr>
        <p:txBody>
          <a:bodyPr wrap="square" lIns="0" tIns="36000" rIns="0" bIns="36000" rtlCol="0">
            <a:spAutoFit/>
          </a:bodyPr>
          <a:lstStyle/>
          <a:p>
            <a:pPr algn="ctr"/>
            <a:r>
              <a:rPr lang="zh-CN" sz="1300" dirty="0">
                <a:solidFill>
                  <a:schemeClr val="tx1">
                    <a:lumMod val="75000"/>
                    <a:lumOff val="25000"/>
                  </a:schemeClr>
                </a:solidFill>
                <a:latin typeface="Noto Sans CJK SC Bold" panose="020B0800000000000000" pitchFamily="34" charset="-128"/>
                <a:ea typeface="Noto Sans CJK SC Bold" panose="020B0800000000000000" pitchFamily="34" charset="-128"/>
              </a:rPr>
              <a:t>价格变动</a:t>
            </a:r>
          </a:p>
        </p:txBody>
      </p:sp>
    </p:spTree>
    <p:extLst>
      <p:ext uri="{BB962C8B-B14F-4D97-AF65-F5344CB8AC3E}">
        <p14:creationId xmlns:p14="http://schemas.microsoft.com/office/powerpoint/2010/main" val="419711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1500"/>
                            </p:stCondLst>
                            <p:childTnLst>
                              <p:par>
                                <p:cTn id="9" presetID="53" presetClass="entr" presetSubtype="16"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6AB923B-19CD-554A-A7CB-5C782A182CEF}" type="slidenum">
              <a:rPr lang="en-US" smtClean="0">
                <a:ea typeface="Noto Sans CJK SC Regular" panose="020B0500000000000000" pitchFamily="34" charset="-128"/>
              </a:rPr>
              <a:t>13</a:t>
            </a:fld>
            <a:endParaRPr lang="en-US">
              <a:ea typeface="Noto Sans CJK SC Regular" panose="020B0500000000000000" pitchFamily="34" charset="-128"/>
            </a:endParaRPr>
          </a:p>
        </p:txBody>
      </p:sp>
      <p:sp>
        <p:nvSpPr>
          <p:cNvPr id="9" name="TextBox 1"/>
          <p:cNvSpPr txBox="1">
            <a:spLocks noChangeArrowheads="1"/>
          </p:cNvSpPr>
          <p:nvPr/>
        </p:nvSpPr>
        <p:spPr bwMode="auto">
          <a:xfrm>
            <a:off x="2028641" y="5936567"/>
            <a:ext cx="7093897" cy="578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570" tIns="42785" rIns="85570" bIns="42785">
            <a:spAutoFit/>
          </a:bodyPr>
          <a:lstStyle/>
          <a:p>
            <a:r>
              <a:rPr lang="zh-CN" sz="800" dirty="0">
                <a:ea typeface="Noto Sans CJK SC Regular" panose="020B0500000000000000" pitchFamily="34" charset="-128"/>
              </a:rPr>
              <a:t>资料来源：Morningstar，截至2024年12月31日。过往表现并不代表未来回报。加拿大股票以标普／多伦多综合总回报指数表示；加拿大债券以富时加拿大</a:t>
            </a:r>
            <a:br>
              <a:rPr lang="en-US" altLang="zh-CN" sz="800" dirty="0">
                <a:ea typeface="Noto Sans CJK SC Regular" panose="020B0500000000000000" pitchFamily="34" charset="-128"/>
              </a:rPr>
            </a:br>
            <a:r>
              <a:rPr lang="zh-CN" sz="800" dirty="0">
                <a:ea typeface="Noto Sans CJK SC Regular" panose="020B0500000000000000" pitchFamily="34" charset="-128"/>
              </a:rPr>
              <a:t>债券指数表示。加拿大平衡基金以各占50%比例的加拿大债券和加拿大股票表示（每月重新平衡）。1年期和5年期GIC指数，以主要金融机构发布的GIC利率的加权平均数表示。BMO 环球资产管理（BMO Global Asset Management）为品牌名称，旗下包括 BMO 资产管理有限公司（BMO Asset Management Inc.）</a:t>
            </a:r>
            <a:br>
              <a:rPr lang="en-US" altLang="zh-CN" sz="800" dirty="0">
                <a:ea typeface="Noto Sans CJK SC Regular" panose="020B0500000000000000" pitchFamily="34" charset="-128"/>
              </a:rPr>
            </a:br>
            <a:r>
              <a:rPr lang="zh-CN" sz="800" dirty="0">
                <a:ea typeface="Noto Sans CJK SC Regular" panose="020B0500000000000000" pitchFamily="34" charset="-128"/>
              </a:rPr>
              <a:t>及 BMO 投资有限公司（BMO Investments Inc.）。“BMO（M-条形圆盘标志）”是蒙特利尔银行的注册商标，获授权使用。</a:t>
            </a:r>
          </a:p>
        </p:txBody>
      </p:sp>
      <p:sp>
        <p:nvSpPr>
          <p:cNvPr id="12" name="Title 1"/>
          <p:cNvSpPr txBox="1">
            <a:spLocks/>
          </p:cNvSpPr>
          <p:nvPr/>
        </p:nvSpPr>
        <p:spPr>
          <a:xfrm>
            <a:off x="452027" y="8215"/>
            <a:ext cx="7339423" cy="914400"/>
          </a:xfrm>
          <a:prstGeom prst="rect">
            <a:avLst/>
          </a:prstGeom>
        </p:spPr>
        <p:txBody>
          <a:bodyPr vert="horz" lIns="0" tIns="0" rIns="0" bIns="0" rtlCol="0" anchor="ctr">
            <a:noAutofit/>
          </a:bodyPr>
          <a:lstStyle>
            <a:lvl1pPr algn="l" defTabSz="457200" rtl="0" eaLnBrk="1" latinLnBrk="0" hangingPunct="1">
              <a:spcBef>
                <a:spcPct val="0"/>
              </a:spcBef>
              <a:buNone/>
              <a:defRPr sz="2400" b="0" i="0" kern="1200">
                <a:solidFill>
                  <a:srgbClr val="0079C1"/>
                </a:solidFill>
                <a:latin typeface="Arial"/>
                <a:ea typeface="+mj-ea"/>
                <a:cs typeface="Arial"/>
              </a:defRPr>
            </a:lvl1pPr>
          </a:lstStyle>
          <a:p>
            <a:r>
              <a:rPr lang="zh-CN" sz="2800" dirty="0">
                <a:latin typeface="Dax Offc Pro" panose="020B0504030101020102" pitchFamily="34" charset="0"/>
                <a:ea typeface="Noto Sans CJK SC Bold" panose="020B0800000000000000" pitchFamily="34" charset="-128"/>
              </a:rPr>
              <a:t>陷阱 </a:t>
            </a:r>
            <a:r>
              <a:rPr lang="zh-CN" sz="2800" b="1" dirty="0">
                <a:latin typeface="Dax Offc Pro" panose="020B0504030101020102" pitchFamily="34" charset="0"/>
                <a:ea typeface="Noto Sans CJK SC Bold" panose="020B0800000000000000" pitchFamily="34" charset="-128"/>
              </a:rPr>
              <a:t>#5</a:t>
            </a:r>
            <a:r>
              <a:rPr lang="zh-CN" sz="2800" dirty="0">
                <a:latin typeface="Dax Offc Pro" panose="020B0504030101020102" pitchFamily="34" charset="0"/>
                <a:ea typeface="Noto Sans CJK SC Bold" panose="020B0800000000000000" pitchFamily="34" charset="-128"/>
              </a:rPr>
              <a:t>：</a:t>
            </a:r>
            <a:r>
              <a:rPr lang="zh-CN" sz="2800" dirty="0">
                <a:latin typeface="Dax Offc Pro" panose="020B0504030101020102" pitchFamily="34" charset="0"/>
                <a:ea typeface="Noto Sans CJK SC Regular" panose="020B0500000000000000" pitchFamily="34" charset="-128"/>
              </a:rPr>
              <a:t>过于保守地投资</a:t>
            </a:r>
          </a:p>
        </p:txBody>
      </p:sp>
      <p:sp>
        <p:nvSpPr>
          <p:cNvPr id="16" name="Text Box 31"/>
          <p:cNvSpPr txBox="1">
            <a:spLocks noChangeArrowheads="1"/>
          </p:cNvSpPr>
          <p:nvPr/>
        </p:nvSpPr>
        <p:spPr bwMode="auto">
          <a:xfrm>
            <a:off x="8269847" y="72729"/>
            <a:ext cx="1321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zh-CN" sz="2800" b="1">
                <a:solidFill>
                  <a:schemeClr val="bg1"/>
                </a:solidFill>
                <a:ea typeface="Noto Sans CJK SC Regular" panose="020B0500000000000000" pitchFamily="34" charset="-128"/>
                <a:cs typeface="Arial" pitchFamily="34" charset="0"/>
              </a:rPr>
              <a:t>5</a:t>
            </a:r>
          </a:p>
        </p:txBody>
      </p:sp>
      <p:sp>
        <p:nvSpPr>
          <p:cNvPr id="2" name="Rectangle 1">
            <a:extLst>
              <a:ext uri="{FF2B5EF4-FFF2-40B4-BE49-F238E27FC236}">
                <a16:creationId xmlns:a16="http://schemas.microsoft.com/office/drawing/2014/main" id="{2C84A86A-17DF-4816-A05E-9C3F7DC83D39}"/>
              </a:ext>
            </a:extLst>
          </p:cNvPr>
          <p:cNvSpPr/>
          <p:nvPr/>
        </p:nvSpPr>
        <p:spPr>
          <a:xfrm>
            <a:off x="769257" y="4684916"/>
            <a:ext cx="7785103" cy="1241365"/>
          </a:xfrm>
          <a:prstGeom prst="rect">
            <a:avLst/>
          </a:prstGeom>
          <a:solidFill>
            <a:srgbClr val="0079C1"/>
          </a:solidFill>
        </p:spPr>
        <p:txBody>
          <a:bodyPr wrap="square">
            <a:spAutoFit/>
          </a:bodyPr>
          <a:lstStyle/>
          <a:p>
            <a:pPr>
              <a:spcBef>
                <a:spcPts val="1000"/>
              </a:spcBef>
            </a:pPr>
            <a:r>
              <a:rPr lang="zh-CN" dirty="0">
                <a:solidFill>
                  <a:schemeClr val="bg1"/>
                </a:solidFill>
                <a:latin typeface="Noto Sans CJK SC Bold" panose="020B0800000000000000" pitchFamily="34" charset="-128"/>
                <a:ea typeface="Noto Sans CJK SC Bold" panose="020B0800000000000000" pitchFamily="34" charset="-128"/>
                <a:cs typeface="Arial"/>
              </a:rPr>
              <a:t>您知道吗？</a:t>
            </a:r>
          </a:p>
          <a:p>
            <a:pPr>
              <a:spcBef>
                <a:spcPts val="1000"/>
              </a:spcBef>
            </a:pPr>
            <a:r>
              <a:rPr lang="zh-CN" sz="1400" dirty="0">
                <a:solidFill>
                  <a:schemeClr val="bg1"/>
                </a:solidFill>
                <a:latin typeface="Dax Offc Pro" panose="020B0504030101020102" pitchFamily="34" charset="0"/>
                <a:ea typeface="Noto Sans CJK SC Regular" panose="020B0500000000000000" pitchFamily="34" charset="-128"/>
                <a:cs typeface="Arial"/>
              </a:rPr>
              <a:t>通胀对我们的日常生活有很大的影响。Tim Hortons咖啡店的一杯咖啡在1964年只要10分。现在，相同的一杯咖啡要花$2.07。*</a:t>
            </a:r>
          </a:p>
          <a:p>
            <a:pPr>
              <a:spcBef>
                <a:spcPts val="1000"/>
              </a:spcBef>
            </a:pPr>
            <a:r>
              <a:rPr lang="zh-CN" sz="1200" dirty="0">
                <a:solidFill>
                  <a:schemeClr val="bg1"/>
                </a:solidFill>
                <a:latin typeface="Dax Offc Pro" panose="020B0504030101020102" pitchFamily="34" charset="0"/>
                <a:ea typeface="Noto Sans CJK SC Regular" panose="020B0500000000000000" pitchFamily="34" charset="-128"/>
                <a:cs typeface="Arial"/>
              </a:rPr>
              <a:t>资料来源：</a:t>
            </a:r>
            <a:r>
              <a:rPr lang="zh-CN" sz="1200" dirty="0">
                <a:solidFill>
                  <a:schemeClr val="bg1"/>
                </a:solidFill>
                <a:latin typeface="Dax Offc Pro" panose="020B0504030101020102" pitchFamily="34" charset="0"/>
                <a:ea typeface="Noto Sans CJK SC Regular" panose="020B0500000000000000" pitchFamily="34" charset="-128"/>
                <a:cs typeface="Arial"/>
                <a:hlinkClick r:id="rId3"/>
              </a:rPr>
              <a:t>Tim Hortons，2025年2月</a:t>
            </a:r>
          </a:p>
        </p:txBody>
      </p:sp>
      <p:sp>
        <p:nvSpPr>
          <p:cNvPr id="14" name="Text Box 31">
            <a:extLst>
              <a:ext uri="{FF2B5EF4-FFF2-40B4-BE49-F238E27FC236}">
                <a16:creationId xmlns:a16="http://schemas.microsoft.com/office/drawing/2014/main" id="{3294A85A-C03E-4BE3-848D-524BB0143B92}"/>
              </a:ext>
            </a:extLst>
          </p:cNvPr>
          <p:cNvSpPr txBox="1">
            <a:spLocks noChangeArrowheads="1"/>
          </p:cNvSpPr>
          <p:nvPr/>
        </p:nvSpPr>
        <p:spPr bwMode="auto">
          <a:xfrm>
            <a:off x="8422247" y="225129"/>
            <a:ext cx="1020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zh-CN" sz="2800" b="1">
                <a:solidFill>
                  <a:schemeClr val="bg1"/>
                </a:solidFill>
                <a:ea typeface="Noto Sans CJK SC Regular" panose="020B0500000000000000" pitchFamily="34" charset="-128"/>
                <a:cs typeface="Arial" pitchFamily="34" charset="0"/>
              </a:rPr>
              <a:t>5</a:t>
            </a:r>
          </a:p>
        </p:txBody>
      </p:sp>
      <p:sp>
        <p:nvSpPr>
          <p:cNvPr id="15" name="Oval 14">
            <a:extLst>
              <a:ext uri="{FF2B5EF4-FFF2-40B4-BE49-F238E27FC236}">
                <a16:creationId xmlns:a16="http://schemas.microsoft.com/office/drawing/2014/main" id="{960B6A7C-6A47-4EAC-83DD-B837A203116F}"/>
              </a:ext>
            </a:extLst>
          </p:cNvPr>
          <p:cNvSpPr/>
          <p:nvPr/>
        </p:nvSpPr>
        <p:spPr>
          <a:xfrm>
            <a:off x="8177349" y="142530"/>
            <a:ext cx="681643" cy="681643"/>
          </a:xfrm>
          <a:prstGeom prst="ellipse">
            <a:avLst/>
          </a:prstGeom>
          <a:solidFill>
            <a:srgbClr val="ED1C24"/>
          </a:solidFill>
          <a:ln>
            <a:noFill/>
          </a:ln>
          <a:effectLst>
            <a:innerShdw blurRad="63500" dist="50800" dir="2700000">
              <a:prstClr val="black">
                <a:alpha val="50000"/>
              </a:prstClr>
            </a:inn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ea typeface="Noto Sans CJK SC Regular" panose="020B0500000000000000" pitchFamily="34" charset="-128"/>
            </a:endParaRPr>
          </a:p>
        </p:txBody>
      </p:sp>
      <p:sp>
        <p:nvSpPr>
          <p:cNvPr id="18" name="Text Box 31">
            <a:extLst>
              <a:ext uri="{FF2B5EF4-FFF2-40B4-BE49-F238E27FC236}">
                <a16:creationId xmlns:a16="http://schemas.microsoft.com/office/drawing/2014/main" id="{151ACE97-7EBC-4D4F-A770-56B3144D715B}"/>
              </a:ext>
            </a:extLst>
          </p:cNvPr>
          <p:cNvSpPr txBox="1">
            <a:spLocks noChangeArrowheads="1"/>
          </p:cNvSpPr>
          <p:nvPr/>
        </p:nvSpPr>
        <p:spPr bwMode="auto">
          <a:xfrm>
            <a:off x="8422247" y="225129"/>
            <a:ext cx="1321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zh-CN" sz="2800" b="1">
                <a:solidFill>
                  <a:schemeClr val="bg1"/>
                </a:solidFill>
                <a:ea typeface="Noto Sans CJK SC Regular" panose="020B0500000000000000" pitchFamily="34" charset="-128"/>
                <a:cs typeface="Arial" pitchFamily="34" charset="0"/>
              </a:rPr>
              <a:t>5</a:t>
            </a:r>
          </a:p>
        </p:txBody>
      </p:sp>
      <p:pic>
        <p:nvPicPr>
          <p:cNvPr id="3" name="Picture 5">
            <a:extLst>
              <a:ext uri="{FF2B5EF4-FFF2-40B4-BE49-F238E27FC236}">
                <a16:creationId xmlns:a16="http://schemas.microsoft.com/office/drawing/2014/main" id="{093495DB-6DB7-D67E-703B-EBC00F49EC7C}"/>
              </a:ext>
            </a:extLst>
          </p:cNvPr>
          <p:cNvPicPr>
            <a:picLocks noChangeAspect="1"/>
          </p:cNvPicPr>
          <p:nvPr/>
        </p:nvPicPr>
        <p:blipFill>
          <a:blip r:embed="rId4"/>
          <a:stretch>
            <a:fillRect/>
          </a:stretch>
        </p:blipFill>
        <p:spPr>
          <a:xfrm>
            <a:off x="102506" y="1035617"/>
            <a:ext cx="8938988" cy="3573475"/>
          </a:xfrm>
          <a:prstGeom prst="rect">
            <a:avLst/>
          </a:prstGeom>
        </p:spPr>
      </p:pic>
      <p:sp>
        <p:nvSpPr>
          <p:cNvPr id="4" name="CuadroTexto 2">
            <a:extLst>
              <a:ext uri="{FF2B5EF4-FFF2-40B4-BE49-F238E27FC236}">
                <a16:creationId xmlns:a16="http://schemas.microsoft.com/office/drawing/2014/main" id="{CA1A178E-A379-F865-D17E-BD8457AA05ED}"/>
              </a:ext>
            </a:extLst>
          </p:cNvPr>
          <p:cNvSpPr txBox="1"/>
          <p:nvPr/>
        </p:nvSpPr>
        <p:spPr>
          <a:xfrm>
            <a:off x="7191375" y="4240162"/>
            <a:ext cx="1685925" cy="246221"/>
          </a:xfrm>
          <a:prstGeom prst="rect">
            <a:avLst/>
          </a:prstGeom>
          <a:solidFill>
            <a:schemeClr val="bg1"/>
          </a:solidFill>
        </p:spPr>
        <p:txBody>
          <a:bodyPr wrap="square" rtlCol="0">
            <a:spAutoFit/>
          </a:bodyPr>
          <a:lstStyle/>
          <a:p>
            <a:pPr algn="ctr"/>
            <a:r>
              <a:rPr lang="zh-CN" sz="1000">
                <a:solidFill>
                  <a:schemeClr val="tx1">
                    <a:lumMod val="65000"/>
                    <a:lumOff val="35000"/>
                  </a:schemeClr>
                </a:solidFill>
                <a:latin typeface="Dax Offc Pro" panose="020B0504030101020102" pitchFamily="34" charset="0"/>
                <a:ea typeface="Noto Sans CJK SC Regular" panose="020B0500000000000000" pitchFamily="34" charset="-128"/>
              </a:rPr>
              <a:t>加拿大股票</a:t>
            </a:r>
          </a:p>
        </p:txBody>
      </p:sp>
      <p:sp>
        <p:nvSpPr>
          <p:cNvPr id="7" name="CuadroTexto 3">
            <a:extLst>
              <a:ext uri="{FF2B5EF4-FFF2-40B4-BE49-F238E27FC236}">
                <a16:creationId xmlns:a16="http://schemas.microsoft.com/office/drawing/2014/main" id="{DBD375B3-C1E8-8382-DD20-5AE902137DEA}"/>
              </a:ext>
            </a:extLst>
          </p:cNvPr>
          <p:cNvSpPr txBox="1"/>
          <p:nvPr/>
        </p:nvSpPr>
        <p:spPr>
          <a:xfrm>
            <a:off x="5581650" y="4240162"/>
            <a:ext cx="1685925" cy="246221"/>
          </a:xfrm>
          <a:prstGeom prst="rect">
            <a:avLst/>
          </a:prstGeom>
          <a:solidFill>
            <a:schemeClr val="bg1"/>
          </a:solidFill>
        </p:spPr>
        <p:txBody>
          <a:bodyPr wrap="square" rtlCol="0">
            <a:spAutoFit/>
          </a:bodyPr>
          <a:lstStyle/>
          <a:p>
            <a:pPr algn="ctr"/>
            <a:r>
              <a:rPr lang="zh-CN" sz="1000">
                <a:solidFill>
                  <a:schemeClr val="tx1">
                    <a:lumMod val="65000"/>
                    <a:lumOff val="35000"/>
                  </a:schemeClr>
                </a:solidFill>
                <a:latin typeface="Dax Offc Pro" panose="020B0504030101020102" pitchFamily="34" charset="0"/>
                <a:ea typeface="Noto Sans CJK SC Regular" panose="020B0500000000000000" pitchFamily="34" charset="-128"/>
              </a:rPr>
              <a:t>加拿大平衡</a:t>
            </a:r>
          </a:p>
        </p:txBody>
      </p:sp>
      <p:sp>
        <p:nvSpPr>
          <p:cNvPr id="8" name="CuadroTexto 4">
            <a:extLst>
              <a:ext uri="{FF2B5EF4-FFF2-40B4-BE49-F238E27FC236}">
                <a16:creationId xmlns:a16="http://schemas.microsoft.com/office/drawing/2014/main" id="{E66C16B1-6728-6C1D-B928-B16BF86E12FD}"/>
              </a:ext>
            </a:extLst>
          </p:cNvPr>
          <p:cNvSpPr txBox="1"/>
          <p:nvPr/>
        </p:nvSpPr>
        <p:spPr>
          <a:xfrm>
            <a:off x="3981450" y="4240162"/>
            <a:ext cx="1685925" cy="246221"/>
          </a:xfrm>
          <a:prstGeom prst="rect">
            <a:avLst/>
          </a:prstGeom>
          <a:solidFill>
            <a:schemeClr val="bg1"/>
          </a:solidFill>
        </p:spPr>
        <p:txBody>
          <a:bodyPr wrap="square" rtlCol="0">
            <a:spAutoFit/>
          </a:bodyPr>
          <a:lstStyle/>
          <a:p>
            <a:pPr algn="ctr"/>
            <a:r>
              <a:rPr lang="zh-CN" sz="1000">
                <a:solidFill>
                  <a:schemeClr val="tx1">
                    <a:lumMod val="65000"/>
                    <a:lumOff val="35000"/>
                  </a:schemeClr>
                </a:solidFill>
                <a:latin typeface="Dax Offc Pro" panose="020B0504030101020102" pitchFamily="34" charset="0"/>
                <a:ea typeface="Noto Sans CJK SC Regular" panose="020B0500000000000000" pitchFamily="34" charset="-128"/>
              </a:rPr>
              <a:t>加拿大债券</a:t>
            </a:r>
          </a:p>
        </p:txBody>
      </p:sp>
      <p:sp>
        <p:nvSpPr>
          <p:cNvPr id="10" name="CuadroTexto 5">
            <a:extLst>
              <a:ext uri="{FF2B5EF4-FFF2-40B4-BE49-F238E27FC236}">
                <a16:creationId xmlns:a16="http://schemas.microsoft.com/office/drawing/2014/main" id="{71C75DD8-E768-5ECC-3BA3-542CF8B976B3}"/>
              </a:ext>
            </a:extLst>
          </p:cNvPr>
          <p:cNvSpPr txBox="1"/>
          <p:nvPr/>
        </p:nvSpPr>
        <p:spPr>
          <a:xfrm>
            <a:off x="2295525" y="4240162"/>
            <a:ext cx="1685925" cy="246221"/>
          </a:xfrm>
          <a:prstGeom prst="rect">
            <a:avLst/>
          </a:prstGeom>
          <a:solidFill>
            <a:schemeClr val="bg1"/>
          </a:solidFill>
        </p:spPr>
        <p:txBody>
          <a:bodyPr wrap="square" rtlCol="0">
            <a:spAutoFit/>
          </a:bodyPr>
          <a:lstStyle/>
          <a:p>
            <a:pPr algn="ctr"/>
            <a:r>
              <a:rPr lang="zh-CN" sz="1000">
                <a:solidFill>
                  <a:schemeClr val="tx1">
                    <a:lumMod val="65000"/>
                    <a:lumOff val="35000"/>
                  </a:schemeClr>
                </a:solidFill>
                <a:latin typeface="Dax Offc Pro" panose="020B0504030101020102" pitchFamily="34" charset="0"/>
                <a:ea typeface="Noto Sans CJK SC Regular" panose="020B0500000000000000" pitchFamily="34" charset="-128"/>
              </a:rPr>
              <a:t>5年期GIC指数</a:t>
            </a:r>
          </a:p>
        </p:txBody>
      </p:sp>
      <p:sp>
        <p:nvSpPr>
          <p:cNvPr id="11" name="CuadroTexto 6">
            <a:extLst>
              <a:ext uri="{FF2B5EF4-FFF2-40B4-BE49-F238E27FC236}">
                <a16:creationId xmlns:a16="http://schemas.microsoft.com/office/drawing/2014/main" id="{2A972893-214A-B4B3-BB0C-5A378256FEE0}"/>
              </a:ext>
            </a:extLst>
          </p:cNvPr>
          <p:cNvSpPr txBox="1"/>
          <p:nvPr/>
        </p:nvSpPr>
        <p:spPr>
          <a:xfrm>
            <a:off x="695325" y="4240162"/>
            <a:ext cx="1685925" cy="246221"/>
          </a:xfrm>
          <a:prstGeom prst="rect">
            <a:avLst/>
          </a:prstGeom>
          <a:solidFill>
            <a:schemeClr val="bg1"/>
          </a:solidFill>
        </p:spPr>
        <p:txBody>
          <a:bodyPr wrap="square" rtlCol="0">
            <a:spAutoFit/>
          </a:bodyPr>
          <a:lstStyle/>
          <a:p>
            <a:pPr algn="ctr"/>
            <a:r>
              <a:rPr lang="zh-CN" sz="1000">
                <a:solidFill>
                  <a:schemeClr val="tx1">
                    <a:lumMod val="65000"/>
                    <a:lumOff val="35000"/>
                  </a:schemeClr>
                </a:solidFill>
                <a:latin typeface="Dax Offc Pro" panose="020B0504030101020102" pitchFamily="34" charset="0"/>
                <a:ea typeface="Noto Sans CJK SC Regular" panose="020B0500000000000000" pitchFamily="34" charset="-128"/>
              </a:rPr>
              <a:t>1年期GIC指数</a:t>
            </a:r>
          </a:p>
        </p:txBody>
      </p:sp>
      <p:sp>
        <p:nvSpPr>
          <p:cNvPr id="13" name="CuadroTexto 7">
            <a:extLst>
              <a:ext uri="{FF2B5EF4-FFF2-40B4-BE49-F238E27FC236}">
                <a16:creationId xmlns:a16="http://schemas.microsoft.com/office/drawing/2014/main" id="{3CFF9EEE-F3C2-71ED-A070-273204C82E9B}"/>
              </a:ext>
            </a:extLst>
          </p:cNvPr>
          <p:cNvSpPr txBox="1"/>
          <p:nvPr/>
        </p:nvSpPr>
        <p:spPr>
          <a:xfrm>
            <a:off x="199401" y="1045142"/>
            <a:ext cx="2693023" cy="369332"/>
          </a:xfrm>
          <a:prstGeom prst="rect">
            <a:avLst/>
          </a:prstGeom>
          <a:solidFill>
            <a:schemeClr val="bg1"/>
          </a:solidFill>
        </p:spPr>
        <p:txBody>
          <a:bodyPr wrap="square" lIns="0" tIns="0" rIns="0" bIns="0" rtlCol="0">
            <a:spAutoFit/>
          </a:bodyPr>
          <a:lstStyle/>
          <a:p>
            <a:r>
              <a:rPr lang="zh-CN" sz="1200" b="1" dirty="0">
                <a:solidFill>
                  <a:schemeClr val="tx1">
                    <a:lumMod val="75000"/>
                    <a:lumOff val="25000"/>
                  </a:schemeClr>
                </a:solidFill>
                <a:latin typeface="Dax Offc Pro" panose="020B0504030101020102" pitchFamily="34" charset="0"/>
                <a:ea typeface="Noto Sans CJK SC Regular" panose="020B0500000000000000" pitchFamily="34" charset="-128"/>
              </a:rPr>
              <a:t>10</a:t>
            </a:r>
            <a:r>
              <a:rPr lang="zh-CN" sz="1200" dirty="0">
                <a:solidFill>
                  <a:schemeClr val="tx1">
                    <a:lumMod val="75000"/>
                    <a:lumOff val="25000"/>
                  </a:schemeClr>
                </a:solidFill>
                <a:latin typeface="Noto Sans CJK SC Bold" panose="020B0800000000000000" pitchFamily="34" charset="-128"/>
                <a:ea typeface="Noto Sans CJK SC Bold" panose="020B0800000000000000" pitchFamily="34" charset="-128"/>
              </a:rPr>
              <a:t>年期回报率（加元）</a:t>
            </a:r>
          </a:p>
          <a:p>
            <a:r>
              <a:rPr lang="zh-CN" sz="1200" dirty="0">
                <a:solidFill>
                  <a:schemeClr val="tx1">
                    <a:lumMod val="75000"/>
                    <a:lumOff val="25000"/>
                  </a:schemeClr>
                </a:solidFill>
                <a:latin typeface="Dax Offc Pro" panose="020B0504030101020102" pitchFamily="34" charset="0"/>
                <a:ea typeface="Noto Sans CJK SC Regular" panose="020B0500000000000000" pitchFamily="34" charset="-128"/>
              </a:rPr>
              <a:t>2015年1月1日至2024年12月31日</a:t>
            </a:r>
          </a:p>
        </p:txBody>
      </p:sp>
      <p:sp>
        <p:nvSpPr>
          <p:cNvPr id="17" name="CuadroTexto 10">
            <a:extLst>
              <a:ext uri="{FF2B5EF4-FFF2-40B4-BE49-F238E27FC236}">
                <a16:creationId xmlns:a16="http://schemas.microsoft.com/office/drawing/2014/main" id="{40969A50-4B4C-88AB-F41A-0BB9011ECF53}"/>
              </a:ext>
            </a:extLst>
          </p:cNvPr>
          <p:cNvSpPr txBox="1"/>
          <p:nvPr/>
        </p:nvSpPr>
        <p:spPr>
          <a:xfrm rot="16200000">
            <a:off x="-1028388" y="2881261"/>
            <a:ext cx="2693023" cy="161583"/>
          </a:xfrm>
          <a:prstGeom prst="rect">
            <a:avLst/>
          </a:prstGeom>
          <a:solidFill>
            <a:schemeClr val="bg1"/>
          </a:solidFill>
        </p:spPr>
        <p:txBody>
          <a:bodyPr wrap="square" lIns="0" tIns="0" rIns="0" bIns="0" rtlCol="0">
            <a:spAutoFit/>
          </a:bodyPr>
          <a:lstStyle/>
          <a:p>
            <a:pPr algn="ctr"/>
            <a:r>
              <a:rPr lang="zh-CN" sz="1050" b="1" dirty="0">
                <a:solidFill>
                  <a:schemeClr val="tx1">
                    <a:lumMod val="75000"/>
                    <a:lumOff val="25000"/>
                  </a:schemeClr>
                </a:solidFill>
                <a:latin typeface="Dax Offc Pro" panose="020B0504030101020102" pitchFamily="34" charset="0"/>
                <a:ea typeface="Noto Sans CJK SC Regular" panose="020B0500000000000000" pitchFamily="34" charset="-128"/>
              </a:rPr>
              <a:t>10</a:t>
            </a:r>
            <a:r>
              <a:rPr lang="zh-CN" sz="1050" dirty="0">
                <a:solidFill>
                  <a:schemeClr val="tx1">
                    <a:lumMod val="75000"/>
                    <a:lumOff val="25000"/>
                  </a:schemeClr>
                </a:solidFill>
                <a:latin typeface="Noto Sans CJK SC Bold" panose="020B0800000000000000" pitchFamily="34" charset="-128"/>
                <a:ea typeface="Noto Sans CJK SC Bold" panose="020B0800000000000000" pitchFamily="34" charset="-128"/>
              </a:rPr>
              <a:t>年的年化回报率（</a:t>
            </a:r>
            <a:r>
              <a:rPr lang="zh-CN" sz="1050" b="1" dirty="0">
                <a:solidFill>
                  <a:schemeClr val="tx1">
                    <a:lumMod val="75000"/>
                    <a:lumOff val="25000"/>
                  </a:schemeClr>
                </a:solidFill>
                <a:latin typeface="Dax Offc Pro" panose="020B0504030101020102" pitchFamily="34" charset="0"/>
                <a:ea typeface="Noto Sans CJK SC Regular" panose="020B0500000000000000" pitchFamily="34" charset="-128"/>
              </a:rPr>
              <a:t>%</a:t>
            </a:r>
            <a:r>
              <a:rPr lang="zh-CN" sz="1050" dirty="0">
                <a:solidFill>
                  <a:schemeClr val="tx1">
                    <a:lumMod val="75000"/>
                    <a:lumOff val="25000"/>
                  </a:schemeClr>
                </a:solidFill>
                <a:latin typeface="Noto Sans CJK SC Bold" panose="020B0800000000000000" pitchFamily="34" charset="-128"/>
                <a:ea typeface="Noto Sans CJK SC Bold" panose="020B0800000000000000" pitchFamily="34" charset="-128"/>
              </a:rPr>
              <a:t>）</a:t>
            </a:r>
          </a:p>
        </p:txBody>
      </p:sp>
      <p:sp>
        <p:nvSpPr>
          <p:cNvPr id="19" name="CuadroTexto 11">
            <a:extLst>
              <a:ext uri="{FF2B5EF4-FFF2-40B4-BE49-F238E27FC236}">
                <a16:creationId xmlns:a16="http://schemas.microsoft.com/office/drawing/2014/main" id="{E8159E58-6F17-2739-D5B0-14C1BA5A272F}"/>
              </a:ext>
            </a:extLst>
          </p:cNvPr>
          <p:cNvSpPr txBox="1"/>
          <p:nvPr/>
        </p:nvSpPr>
        <p:spPr>
          <a:xfrm>
            <a:off x="1270000" y="3324932"/>
            <a:ext cx="1416050" cy="138499"/>
          </a:xfrm>
          <a:prstGeom prst="rect">
            <a:avLst/>
          </a:prstGeom>
          <a:solidFill>
            <a:schemeClr val="bg1"/>
          </a:solidFill>
        </p:spPr>
        <p:txBody>
          <a:bodyPr wrap="square" lIns="0" tIns="0" rIns="0" bIns="0" rtlCol="0">
            <a:spAutoFit/>
          </a:bodyPr>
          <a:lstStyle/>
          <a:p>
            <a:pPr algn="ctr"/>
            <a:r>
              <a:rPr lang="zh-CN" sz="900" b="1">
                <a:solidFill>
                  <a:srgbClr val="C10A11"/>
                </a:solidFill>
                <a:latin typeface="Dax Offc Pro" panose="020B0504030101020102" pitchFamily="34" charset="0"/>
                <a:ea typeface="Noto Sans CJK SC Regular" panose="020B0500000000000000" pitchFamily="34" charset="-128"/>
              </a:rPr>
              <a:t>加拿大通胀： 2.62%</a:t>
            </a:r>
          </a:p>
        </p:txBody>
      </p:sp>
      <p:sp>
        <p:nvSpPr>
          <p:cNvPr id="20" name="CuadroTexto 12">
            <a:extLst>
              <a:ext uri="{FF2B5EF4-FFF2-40B4-BE49-F238E27FC236}">
                <a16:creationId xmlns:a16="http://schemas.microsoft.com/office/drawing/2014/main" id="{BA4A3380-0546-440F-3549-BD652ACA5ECD}"/>
              </a:ext>
            </a:extLst>
          </p:cNvPr>
          <p:cNvSpPr txBox="1"/>
          <p:nvPr/>
        </p:nvSpPr>
        <p:spPr>
          <a:xfrm>
            <a:off x="1380557" y="3610703"/>
            <a:ext cx="403793" cy="138499"/>
          </a:xfrm>
          <a:prstGeom prst="rect">
            <a:avLst/>
          </a:prstGeom>
          <a:solidFill>
            <a:schemeClr val="bg1"/>
          </a:solidFill>
        </p:spPr>
        <p:txBody>
          <a:bodyPr wrap="square" lIns="0" tIns="0" rIns="0" bIns="0" rtlCol="0">
            <a:spAutoFit/>
          </a:bodyPr>
          <a:lstStyle/>
          <a:p>
            <a:pPr algn="ctr"/>
            <a:r>
              <a:rPr lang="zh-CN" sz="900" b="1">
                <a:latin typeface="Dax Offc Pro" panose="020B0504030101020102" pitchFamily="34" charset="0"/>
                <a:ea typeface="Noto Sans CJK SC Regular" panose="020B0500000000000000" pitchFamily="34" charset="-128"/>
              </a:rPr>
              <a:t>1.51%</a:t>
            </a:r>
          </a:p>
        </p:txBody>
      </p:sp>
      <p:sp>
        <p:nvSpPr>
          <p:cNvPr id="21" name="CuadroTexto 13">
            <a:extLst>
              <a:ext uri="{FF2B5EF4-FFF2-40B4-BE49-F238E27FC236}">
                <a16:creationId xmlns:a16="http://schemas.microsoft.com/office/drawing/2014/main" id="{CFC384E0-5F8C-8033-4C4E-E68E3C16DB85}"/>
              </a:ext>
            </a:extLst>
          </p:cNvPr>
          <p:cNvSpPr txBox="1"/>
          <p:nvPr/>
        </p:nvSpPr>
        <p:spPr>
          <a:xfrm>
            <a:off x="2987107" y="3469156"/>
            <a:ext cx="403793" cy="138499"/>
          </a:xfrm>
          <a:prstGeom prst="rect">
            <a:avLst/>
          </a:prstGeom>
          <a:solidFill>
            <a:schemeClr val="bg1"/>
          </a:solidFill>
        </p:spPr>
        <p:txBody>
          <a:bodyPr wrap="square" lIns="0" tIns="0" rIns="0" bIns="0" rtlCol="0">
            <a:spAutoFit/>
          </a:bodyPr>
          <a:lstStyle/>
          <a:p>
            <a:pPr algn="ctr"/>
            <a:r>
              <a:rPr lang="zh-CN" sz="900" b="1">
                <a:latin typeface="Dax Offc Pro" panose="020B0504030101020102" pitchFamily="34" charset="0"/>
                <a:ea typeface="Noto Sans CJK SC Regular" panose="020B0500000000000000" pitchFamily="34" charset="-128"/>
              </a:rPr>
              <a:t>2.07%</a:t>
            </a:r>
          </a:p>
        </p:txBody>
      </p:sp>
      <p:sp>
        <p:nvSpPr>
          <p:cNvPr id="22" name="CuadroTexto 14">
            <a:extLst>
              <a:ext uri="{FF2B5EF4-FFF2-40B4-BE49-F238E27FC236}">
                <a16:creationId xmlns:a16="http://schemas.microsoft.com/office/drawing/2014/main" id="{4F1F9B3E-EB57-EF01-8EA4-8E7512FC04EB}"/>
              </a:ext>
            </a:extLst>
          </p:cNvPr>
          <p:cNvSpPr txBox="1"/>
          <p:nvPr/>
        </p:nvSpPr>
        <p:spPr>
          <a:xfrm>
            <a:off x="4572000" y="3469156"/>
            <a:ext cx="403793" cy="138499"/>
          </a:xfrm>
          <a:prstGeom prst="rect">
            <a:avLst/>
          </a:prstGeom>
          <a:solidFill>
            <a:schemeClr val="bg1"/>
          </a:solidFill>
        </p:spPr>
        <p:txBody>
          <a:bodyPr wrap="square" lIns="0" tIns="0" rIns="0" bIns="0" rtlCol="0">
            <a:spAutoFit/>
          </a:bodyPr>
          <a:lstStyle/>
          <a:p>
            <a:pPr algn="ctr"/>
            <a:r>
              <a:rPr lang="zh-CN" sz="900" b="1">
                <a:latin typeface="Dax Offc Pro" panose="020B0504030101020102" pitchFamily="34" charset="0"/>
                <a:ea typeface="Noto Sans CJK SC Regular" panose="020B0500000000000000" pitchFamily="34" charset="-128"/>
              </a:rPr>
              <a:t>1.98%</a:t>
            </a:r>
          </a:p>
        </p:txBody>
      </p:sp>
      <p:sp>
        <p:nvSpPr>
          <p:cNvPr id="23" name="CuadroTexto 15">
            <a:extLst>
              <a:ext uri="{FF2B5EF4-FFF2-40B4-BE49-F238E27FC236}">
                <a16:creationId xmlns:a16="http://schemas.microsoft.com/office/drawing/2014/main" id="{5F7FD22B-A3D9-6866-C153-2F2D004D2636}"/>
              </a:ext>
            </a:extLst>
          </p:cNvPr>
          <p:cNvSpPr txBox="1"/>
          <p:nvPr/>
        </p:nvSpPr>
        <p:spPr>
          <a:xfrm>
            <a:off x="6222715" y="2617838"/>
            <a:ext cx="403793" cy="138499"/>
          </a:xfrm>
          <a:prstGeom prst="rect">
            <a:avLst/>
          </a:prstGeom>
          <a:solidFill>
            <a:schemeClr val="bg1"/>
          </a:solidFill>
        </p:spPr>
        <p:txBody>
          <a:bodyPr wrap="square" lIns="0" tIns="0" rIns="0" bIns="0" rtlCol="0">
            <a:spAutoFit/>
          </a:bodyPr>
          <a:lstStyle/>
          <a:p>
            <a:pPr algn="ctr"/>
            <a:r>
              <a:rPr lang="zh-CN" sz="900" b="1">
                <a:latin typeface="Dax Offc Pro" panose="020B0504030101020102" pitchFamily="34" charset="0"/>
                <a:ea typeface="Noto Sans CJK SC Regular" panose="020B0500000000000000" pitchFamily="34" charset="-128"/>
              </a:rPr>
              <a:t>5.45%</a:t>
            </a:r>
          </a:p>
        </p:txBody>
      </p:sp>
      <p:sp>
        <p:nvSpPr>
          <p:cNvPr id="24" name="CuadroTexto 16">
            <a:extLst>
              <a:ext uri="{FF2B5EF4-FFF2-40B4-BE49-F238E27FC236}">
                <a16:creationId xmlns:a16="http://schemas.microsoft.com/office/drawing/2014/main" id="{F93E07E1-DB10-2BAA-065F-34452B2B6276}"/>
              </a:ext>
            </a:extLst>
          </p:cNvPr>
          <p:cNvSpPr txBox="1"/>
          <p:nvPr/>
        </p:nvSpPr>
        <p:spPr>
          <a:xfrm>
            <a:off x="7832440" y="1806952"/>
            <a:ext cx="403793" cy="138499"/>
          </a:xfrm>
          <a:prstGeom prst="rect">
            <a:avLst/>
          </a:prstGeom>
          <a:solidFill>
            <a:schemeClr val="bg1"/>
          </a:solidFill>
        </p:spPr>
        <p:txBody>
          <a:bodyPr wrap="square" lIns="0" tIns="0" rIns="0" bIns="0" rtlCol="0">
            <a:spAutoFit/>
          </a:bodyPr>
          <a:lstStyle/>
          <a:p>
            <a:pPr algn="ctr"/>
            <a:r>
              <a:rPr lang="zh-CN" sz="900" b="1">
                <a:latin typeface="Dax Offc Pro" panose="020B0504030101020102" pitchFamily="34" charset="0"/>
                <a:ea typeface="Noto Sans CJK SC Regular" panose="020B0500000000000000" pitchFamily="34" charset="-128"/>
              </a:rPr>
              <a:t>8.65%</a:t>
            </a:r>
          </a:p>
        </p:txBody>
      </p:sp>
    </p:spTree>
    <p:extLst>
      <p:ext uri="{BB962C8B-B14F-4D97-AF65-F5344CB8AC3E}">
        <p14:creationId xmlns:p14="http://schemas.microsoft.com/office/powerpoint/2010/main" val="267337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7992791" y="146757"/>
            <a:ext cx="681643" cy="681643"/>
          </a:xfrm>
          <a:prstGeom prst="ellipse">
            <a:avLst/>
          </a:prstGeom>
          <a:solidFill>
            <a:srgbClr val="ED1C24"/>
          </a:solidFill>
          <a:ln>
            <a:noFill/>
          </a:ln>
          <a:effectLst>
            <a:innerShdw blurRad="63500" dist="50800" dir="2700000">
              <a:prstClr val="black">
                <a:alpha val="50000"/>
              </a:prstClr>
            </a:inn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ea typeface="Noto Sans CJK SC Regular" panose="020B0500000000000000" pitchFamily="34" charset="-128"/>
            </a:endParaRPr>
          </a:p>
        </p:txBody>
      </p:sp>
      <p:sp>
        <p:nvSpPr>
          <p:cNvPr id="5" name="Slide Number Placeholder 4"/>
          <p:cNvSpPr>
            <a:spLocks noGrp="1"/>
          </p:cNvSpPr>
          <p:nvPr>
            <p:ph type="sldNum" sz="quarter" idx="12"/>
          </p:nvPr>
        </p:nvSpPr>
        <p:spPr/>
        <p:txBody>
          <a:bodyPr/>
          <a:lstStyle/>
          <a:p>
            <a:fld id="{86AB923B-19CD-554A-A7CB-5C782A182CEF}" type="slidenum">
              <a:rPr lang="en-US" smtClean="0">
                <a:ea typeface="Noto Sans CJK SC Regular" panose="020B0500000000000000" pitchFamily="34" charset="-128"/>
              </a:rPr>
              <a:t>14</a:t>
            </a:fld>
            <a:endParaRPr lang="en-US">
              <a:ea typeface="Noto Sans CJK SC Regular" panose="020B0500000000000000" pitchFamily="34" charset="-128"/>
            </a:endParaRPr>
          </a:p>
        </p:txBody>
      </p:sp>
      <p:sp>
        <p:nvSpPr>
          <p:cNvPr id="8" name="Title 1"/>
          <p:cNvSpPr txBox="1">
            <a:spLocks/>
          </p:cNvSpPr>
          <p:nvPr/>
        </p:nvSpPr>
        <p:spPr>
          <a:xfrm>
            <a:off x="116380" y="8215"/>
            <a:ext cx="8113220" cy="914400"/>
          </a:xfrm>
          <a:prstGeom prst="rect">
            <a:avLst/>
          </a:prstGeom>
        </p:spPr>
        <p:txBody>
          <a:bodyPr vert="horz" lIns="0" tIns="0" rIns="0" bIns="0" rtlCol="0" anchor="ctr">
            <a:noAutofit/>
          </a:bodyPr>
          <a:lstStyle>
            <a:lvl1pPr algn="l" defTabSz="457200" rtl="0" eaLnBrk="1" latinLnBrk="0" hangingPunct="1">
              <a:spcBef>
                <a:spcPct val="0"/>
              </a:spcBef>
              <a:buNone/>
              <a:defRPr sz="2400" b="0" i="0" kern="1200">
                <a:solidFill>
                  <a:srgbClr val="0079C1"/>
                </a:solidFill>
                <a:latin typeface="Arial"/>
                <a:ea typeface="+mj-ea"/>
                <a:cs typeface="Arial"/>
              </a:defRPr>
            </a:lvl1pPr>
          </a:lstStyle>
          <a:p>
            <a:r>
              <a:rPr lang="zh-CN" sz="2800" b="1">
                <a:latin typeface="Dax Offc Pro" panose="020B0504030101020102" pitchFamily="34" charset="0"/>
                <a:ea typeface="Noto Sans CJK SC Regular" panose="020B0500000000000000" pitchFamily="34" charset="-128"/>
              </a:rPr>
              <a:t>陷阱 #4：</a:t>
            </a:r>
            <a:r>
              <a:rPr lang="zh-CN" sz="2800">
                <a:latin typeface="Dax Offc Pro" panose="020B0504030101020102" pitchFamily="34" charset="0"/>
                <a:ea typeface="Noto Sans CJK SC Regular" panose="020B0500000000000000" pitchFamily="34" charset="-128"/>
              </a:rPr>
              <a:t>低估复利的力量</a:t>
            </a:r>
          </a:p>
        </p:txBody>
      </p:sp>
      <p:sp>
        <p:nvSpPr>
          <p:cNvPr id="14" name="Text Box 31"/>
          <p:cNvSpPr txBox="1">
            <a:spLocks noChangeArrowheads="1"/>
          </p:cNvSpPr>
          <p:nvPr/>
        </p:nvSpPr>
        <p:spPr bwMode="auto">
          <a:xfrm>
            <a:off x="8273811" y="229356"/>
            <a:ext cx="1321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zh-CN" sz="2800" b="1">
                <a:solidFill>
                  <a:schemeClr val="bg1"/>
                </a:solidFill>
                <a:ea typeface="Noto Sans CJK SC Regular" panose="020B0500000000000000" pitchFamily="34" charset="-128"/>
                <a:cs typeface="Arial" pitchFamily="34" charset="0"/>
              </a:rPr>
              <a:t>4</a:t>
            </a:r>
          </a:p>
        </p:txBody>
      </p:sp>
      <p:sp>
        <p:nvSpPr>
          <p:cNvPr id="15" name="TextBox 1"/>
          <p:cNvSpPr txBox="1">
            <a:spLocks noChangeArrowheads="1"/>
          </p:cNvSpPr>
          <p:nvPr/>
        </p:nvSpPr>
        <p:spPr bwMode="auto">
          <a:xfrm>
            <a:off x="116379" y="1811448"/>
            <a:ext cx="2052055" cy="2794821"/>
          </a:xfrm>
          <a:prstGeom prst="rect">
            <a:avLst/>
          </a:prstGeom>
          <a:solidFill>
            <a:srgbClr val="0B7FC8"/>
          </a:solidFill>
          <a:ln w="28575">
            <a:solidFill>
              <a:srgbClr val="0B7FC8"/>
            </a:solidFill>
          </a:ln>
          <a:effectLst/>
        </p:spPr>
        <p:txBody>
          <a:bodyPr wrap="square" lIns="85554" tIns="42776" rIns="85554" bIns="42776">
            <a:spAutoFit/>
          </a:bodyPr>
          <a:lstStyle>
            <a:defPPr>
              <a:defRPr lang="en-US"/>
            </a:defPPr>
            <a:lvl1pPr algn="ctr">
              <a:defRPr sz="2000">
                <a:solidFill>
                  <a:schemeClr val="bg1"/>
                </a:solidFill>
                <a:latin typeface="Arial" panose="020B0604020202020204" pitchFamily="34" charset="0"/>
                <a:cs typeface="Arial" panose="020B0604020202020204" pitchFamily="34" charset="0"/>
              </a:defRPr>
            </a:lvl1pPr>
          </a:lstStyle>
          <a:p>
            <a:r>
              <a:rPr lang="zh-CN" sz="1600" dirty="0">
                <a:ea typeface="Noto Sans CJK SC Bold" panose="020B0800000000000000" pitchFamily="34" charset="-128"/>
              </a:rPr>
              <a:t>若您在</a:t>
            </a:r>
            <a:r>
              <a:rPr lang="zh-CN" sz="1600" b="1" dirty="0">
                <a:ea typeface="Noto Sans CJK SC Bold" panose="020B0800000000000000" pitchFamily="34" charset="-128"/>
              </a:rPr>
              <a:t>20</a:t>
            </a:r>
            <a:r>
              <a:rPr lang="zh-CN" sz="1600" dirty="0">
                <a:ea typeface="Noto Sans CJK SC Bold" panose="020B0800000000000000" pitchFamily="34" charset="-128"/>
              </a:rPr>
              <a:t>年的时间里每月投资</a:t>
            </a:r>
            <a:r>
              <a:rPr lang="zh-CN" sz="1600" b="1" dirty="0">
                <a:ea typeface="Noto Sans CJK SC Bold" panose="020B0800000000000000" pitchFamily="34" charset="-128"/>
              </a:rPr>
              <a:t>$100</a:t>
            </a:r>
            <a:r>
              <a:rPr lang="zh-CN" sz="1600" dirty="0">
                <a:ea typeface="Noto Sans CJK SC Bold" panose="020B0800000000000000" pitchFamily="34" charset="-128"/>
              </a:rPr>
              <a:t>，且年度复利回报率为</a:t>
            </a:r>
            <a:r>
              <a:rPr lang="zh-CN" sz="1600" b="1" dirty="0">
                <a:ea typeface="Noto Sans CJK SC Bold" panose="020B0800000000000000" pitchFamily="34" charset="-128"/>
              </a:rPr>
              <a:t>6%</a:t>
            </a:r>
            <a:r>
              <a:rPr lang="zh-CN" sz="1600" dirty="0">
                <a:ea typeface="Noto Sans CJK SC Bold" panose="020B0800000000000000" pitchFamily="34" charset="-128"/>
              </a:rPr>
              <a:t>，则您最终将获得</a:t>
            </a:r>
            <a:r>
              <a:rPr lang="zh-CN" sz="1600" b="1" dirty="0">
                <a:ea typeface="Noto Sans CJK SC Bold" panose="020B0800000000000000" pitchFamily="34" charset="-128"/>
              </a:rPr>
              <a:t>$46,435</a:t>
            </a:r>
            <a:r>
              <a:rPr lang="zh-CN" sz="1600" dirty="0">
                <a:ea typeface="Noto Sans CJK SC Bold" panose="020B0800000000000000" pitchFamily="34" charset="-128"/>
              </a:rPr>
              <a:t>！</a:t>
            </a:r>
            <a:r>
              <a:rPr lang="zh-CN" sz="1600" dirty="0">
                <a:latin typeface="Dax Offc Pro" panose="020B0504030101020102" pitchFamily="34" charset="0"/>
                <a:ea typeface="Noto Sans CJK SC Regular" panose="020B0500000000000000" pitchFamily="34" charset="-128"/>
              </a:rPr>
              <a:t>注册退休储蓄计划（RRSP）、免税储蓄账户（TFSA）和注册教育储蓄计划（RESP）是几类常见的税务优化工具，可有效助力财富保值。</a:t>
            </a:r>
          </a:p>
        </p:txBody>
      </p:sp>
      <p:sp>
        <p:nvSpPr>
          <p:cNvPr id="2" name="TextBox 1"/>
          <p:cNvSpPr txBox="1"/>
          <p:nvPr/>
        </p:nvSpPr>
        <p:spPr>
          <a:xfrm>
            <a:off x="3528061" y="6375599"/>
            <a:ext cx="4872282" cy="355202"/>
          </a:xfrm>
          <a:prstGeom prst="rect">
            <a:avLst/>
          </a:prstGeom>
          <a:noFill/>
        </p:spPr>
        <p:txBody>
          <a:bodyPr wrap="square" lIns="0" tIns="0" rIns="0" bIns="0" rtlCol="0" anchor="t">
            <a:noAutofit/>
          </a:bodyPr>
          <a:lstStyle/>
          <a:p>
            <a:pPr>
              <a:spcBef>
                <a:spcPts val="1000"/>
              </a:spcBef>
            </a:pPr>
            <a:r>
              <a:rPr lang="zh-CN" sz="1000" dirty="0">
                <a:ea typeface="Noto Sans CJK SC Regular" panose="020B0500000000000000" pitchFamily="34" charset="-128"/>
              </a:rPr>
              <a:t>资料来源：情境假设某投资者在20年的时间里每月投资$100，年度复利回报率为6%</a:t>
            </a:r>
            <a:r>
              <a:rPr lang="zh-CN" altLang="en-US" sz="1000" dirty="0">
                <a:ea typeface="Noto Sans CJK SC Regular" panose="020B0500000000000000" pitchFamily="34" charset="-128"/>
              </a:rPr>
              <a:t>。</a:t>
            </a:r>
            <a:r>
              <a:rPr lang="zh-CN" sz="1000" dirty="0">
                <a:solidFill>
                  <a:srgbClr val="2F609F"/>
                </a:solidFill>
                <a:ea typeface="Noto Sans CJK SC Regular" panose="020B0500000000000000" pitchFamily="34" charset="-128"/>
                <a:cs typeface="+mn-lt"/>
                <a:hlinkClick r:id="rId3"/>
              </a:rPr>
              <a:t>https://www.bmo.com/en-us/main/personal/calculators/</a:t>
            </a:r>
          </a:p>
        </p:txBody>
      </p:sp>
      <p:sp>
        <p:nvSpPr>
          <p:cNvPr id="3" name="Rectangle 2">
            <a:extLst>
              <a:ext uri="{FF2B5EF4-FFF2-40B4-BE49-F238E27FC236}">
                <a16:creationId xmlns:a16="http://schemas.microsoft.com/office/drawing/2014/main" id="{276138E9-6BD5-41F5-80C6-A0CA5000EA3F}"/>
              </a:ext>
            </a:extLst>
          </p:cNvPr>
          <p:cNvSpPr/>
          <p:nvPr/>
        </p:nvSpPr>
        <p:spPr>
          <a:xfrm>
            <a:off x="147177" y="5630803"/>
            <a:ext cx="9218815" cy="369332"/>
          </a:xfrm>
          <a:prstGeom prst="rect">
            <a:avLst/>
          </a:prstGeom>
        </p:spPr>
        <p:txBody>
          <a:bodyPr wrap="square">
            <a:spAutoFit/>
          </a:bodyPr>
          <a:lstStyle/>
          <a:p>
            <a:r>
              <a:rPr lang="zh-CN">
                <a:ea typeface="Noto Sans CJK SC Regular" panose="020B0500000000000000" pitchFamily="34" charset="-128"/>
              </a:rPr>
              <a:t>投资不仅是关于有多少资金；而是关于您有多少投资时间。</a:t>
            </a:r>
          </a:p>
        </p:txBody>
      </p:sp>
      <p:sp>
        <p:nvSpPr>
          <p:cNvPr id="4" name="TextBox 3">
            <a:extLst>
              <a:ext uri="{FF2B5EF4-FFF2-40B4-BE49-F238E27FC236}">
                <a16:creationId xmlns:a16="http://schemas.microsoft.com/office/drawing/2014/main" id="{E6C645D0-D662-4677-7123-627B84DBD850}"/>
              </a:ext>
            </a:extLst>
          </p:cNvPr>
          <p:cNvSpPr txBox="1"/>
          <p:nvPr/>
        </p:nvSpPr>
        <p:spPr>
          <a:xfrm>
            <a:off x="2376121" y="5381963"/>
            <a:ext cx="3721344" cy="1384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1000"/>
              </a:spcBef>
            </a:pPr>
            <a:r>
              <a:rPr lang="zh-CN" sz="900" dirty="0">
                <a:solidFill>
                  <a:srgbClr val="222222"/>
                </a:solidFill>
                <a:highlight>
                  <a:srgbClr val="F6F6F6"/>
                </a:highlight>
                <a:latin typeface="ProximaNova-Regular"/>
                <a:ea typeface="Noto Sans CJK SC Regular" panose="020B0500000000000000" pitchFamily="34" charset="-128"/>
                <a:cs typeface="Arial"/>
              </a:rPr>
              <a:t>"只作举例之用"</a:t>
            </a:r>
          </a:p>
        </p:txBody>
      </p:sp>
      <p:pic>
        <p:nvPicPr>
          <p:cNvPr id="6" name="Picture 6">
            <a:extLst>
              <a:ext uri="{FF2B5EF4-FFF2-40B4-BE49-F238E27FC236}">
                <a16:creationId xmlns:a16="http://schemas.microsoft.com/office/drawing/2014/main" id="{00482D66-7147-3427-ADC0-2C1BF1936F82}"/>
              </a:ext>
            </a:extLst>
          </p:cNvPr>
          <p:cNvPicPr>
            <a:picLocks noChangeAspect="1"/>
          </p:cNvPicPr>
          <p:nvPr/>
        </p:nvPicPr>
        <p:blipFill>
          <a:blip r:embed="rId4"/>
          <a:stretch>
            <a:fillRect/>
          </a:stretch>
        </p:blipFill>
        <p:spPr>
          <a:xfrm>
            <a:off x="2375690" y="1438858"/>
            <a:ext cx="6457178" cy="3890982"/>
          </a:xfrm>
          <a:prstGeom prst="rect">
            <a:avLst/>
          </a:prstGeom>
          <a:ln>
            <a:solidFill>
              <a:schemeClr val="tx1"/>
            </a:solidFill>
          </a:ln>
        </p:spPr>
      </p:pic>
      <p:sp>
        <p:nvSpPr>
          <p:cNvPr id="9" name="CuadroTexto 2">
            <a:extLst>
              <a:ext uri="{FF2B5EF4-FFF2-40B4-BE49-F238E27FC236}">
                <a16:creationId xmlns:a16="http://schemas.microsoft.com/office/drawing/2014/main" id="{FAE8C29D-D3D9-815D-B603-68582CACFBCA}"/>
              </a:ext>
            </a:extLst>
          </p:cNvPr>
          <p:cNvSpPr txBox="1"/>
          <p:nvPr/>
        </p:nvSpPr>
        <p:spPr>
          <a:xfrm>
            <a:off x="4048071" y="1506126"/>
            <a:ext cx="3134450" cy="261610"/>
          </a:xfrm>
          <a:prstGeom prst="rect">
            <a:avLst/>
          </a:prstGeom>
          <a:solidFill>
            <a:schemeClr val="bg1"/>
          </a:solidFill>
        </p:spPr>
        <p:txBody>
          <a:bodyPr wrap="square" rtlCol="0">
            <a:spAutoFit/>
          </a:bodyPr>
          <a:lstStyle/>
          <a:p>
            <a:pPr algn="ctr"/>
            <a:r>
              <a:rPr lang="zh-CN" sz="1100" noProof="0">
                <a:solidFill>
                  <a:srgbClr val="0079C1"/>
                </a:solidFill>
                <a:latin typeface="Dax Offc Pro" panose="020B0504030101020102" pitchFamily="34" charset="0"/>
                <a:ea typeface="Noto Sans CJK SC Bold" panose="020B0800000000000000" pitchFamily="34" charset="-128"/>
              </a:rPr>
              <a:t>积少成多</a:t>
            </a:r>
          </a:p>
        </p:txBody>
      </p:sp>
      <p:sp>
        <p:nvSpPr>
          <p:cNvPr id="10" name="CuadroTexto 3">
            <a:extLst>
              <a:ext uri="{FF2B5EF4-FFF2-40B4-BE49-F238E27FC236}">
                <a16:creationId xmlns:a16="http://schemas.microsoft.com/office/drawing/2014/main" id="{836A6098-4C77-2BEA-B138-A93932682B67}"/>
              </a:ext>
            </a:extLst>
          </p:cNvPr>
          <p:cNvSpPr txBox="1"/>
          <p:nvPr/>
        </p:nvSpPr>
        <p:spPr>
          <a:xfrm>
            <a:off x="8369300" y="5128813"/>
            <a:ext cx="457218" cy="138499"/>
          </a:xfrm>
          <a:prstGeom prst="rect">
            <a:avLst/>
          </a:prstGeom>
          <a:solidFill>
            <a:schemeClr val="bg1"/>
          </a:solidFill>
        </p:spPr>
        <p:txBody>
          <a:bodyPr wrap="square" lIns="0" tIns="0" rIns="0" bIns="0" rtlCol="0">
            <a:spAutoFit/>
          </a:bodyPr>
          <a:lstStyle/>
          <a:p>
            <a:pPr algn="ctr"/>
            <a:r>
              <a:rPr lang="zh-CN" sz="900" b="1" noProof="0">
                <a:solidFill>
                  <a:srgbClr val="0079C1"/>
                </a:solidFill>
                <a:latin typeface="Dax Offc Pro" panose="020B0504030101020102" pitchFamily="34" charset="0"/>
                <a:ea typeface="Noto Sans CJK SC Regular" panose="020B0500000000000000" pitchFamily="34" charset="-128"/>
              </a:rPr>
              <a:t>年数</a:t>
            </a:r>
          </a:p>
        </p:txBody>
      </p:sp>
      <p:sp>
        <p:nvSpPr>
          <p:cNvPr id="12" name="CuadroTexto 4">
            <a:extLst>
              <a:ext uri="{FF2B5EF4-FFF2-40B4-BE49-F238E27FC236}">
                <a16:creationId xmlns:a16="http://schemas.microsoft.com/office/drawing/2014/main" id="{0046AA9D-2479-30E2-D068-226118C7F91C}"/>
              </a:ext>
            </a:extLst>
          </p:cNvPr>
          <p:cNvSpPr txBox="1"/>
          <p:nvPr/>
        </p:nvSpPr>
        <p:spPr>
          <a:xfrm>
            <a:off x="8016874" y="1852689"/>
            <a:ext cx="593725" cy="188042"/>
          </a:xfrm>
          <a:prstGeom prst="rect">
            <a:avLst/>
          </a:prstGeom>
          <a:solidFill>
            <a:schemeClr val="bg1"/>
          </a:solidFill>
        </p:spPr>
        <p:txBody>
          <a:bodyPr wrap="square" lIns="0" tIns="0" rIns="0" bIns="0" rtlCol="0" anchor="ctr" anchorCtr="0">
            <a:noAutofit/>
          </a:bodyPr>
          <a:lstStyle/>
          <a:p>
            <a:pPr algn="ctr"/>
            <a:r>
              <a:rPr lang="zh-CN" sz="900" b="1" noProof="0">
                <a:solidFill>
                  <a:srgbClr val="0079C1"/>
                </a:solidFill>
                <a:latin typeface="Dax Offc Pro" panose="020B0504030101020102" pitchFamily="34" charset="0"/>
                <a:ea typeface="Noto Sans CJK SC Regular" panose="020B0500000000000000" pitchFamily="34" charset="-128"/>
              </a:rPr>
              <a:t>$46,435</a:t>
            </a:r>
          </a:p>
        </p:txBody>
      </p:sp>
      <p:sp>
        <p:nvSpPr>
          <p:cNvPr id="13" name="CuadroTexto 5">
            <a:extLst>
              <a:ext uri="{FF2B5EF4-FFF2-40B4-BE49-F238E27FC236}">
                <a16:creationId xmlns:a16="http://schemas.microsoft.com/office/drawing/2014/main" id="{36A2EB10-978D-874E-934B-C30294EA7E3D}"/>
              </a:ext>
            </a:extLst>
          </p:cNvPr>
          <p:cNvSpPr txBox="1"/>
          <p:nvPr/>
        </p:nvSpPr>
        <p:spPr>
          <a:xfrm>
            <a:off x="2398550" y="1931470"/>
            <a:ext cx="380366" cy="3177793"/>
          </a:xfrm>
          <a:prstGeom prst="rect">
            <a:avLst/>
          </a:prstGeom>
          <a:solidFill>
            <a:schemeClr val="bg1"/>
          </a:solidFill>
        </p:spPr>
        <p:txBody>
          <a:bodyPr wrap="square" lIns="0" tIns="0" rIns="0" bIns="0" rtlCol="0" anchor="t" anchorCtr="0">
            <a:spAutoFit/>
          </a:bodyPr>
          <a:lstStyle/>
          <a:p>
            <a:pPr algn="r">
              <a:spcAft>
                <a:spcPts val="1200"/>
              </a:spcAft>
            </a:pPr>
            <a:r>
              <a:rPr lang="zh-CN" sz="900" b="1" noProof="0">
                <a:solidFill>
                  <a:schemeClr val="bg1">
                    <a:lumMod val="50000"/>
                  </a:schemeClr>
                </a:solidFill>
                <a:latin typeface="Dax Offc Pro" panose="020B0504030101020102" pitchFamily="34" charset="0"/>
                <a:ea typeface="Noto Sans CJK SC Regular" panose="020B0500000000000000" pitchFamily="34" charset="-128"/>
              </a:rPr>
              <a:t>$50K</a:t>
            </a:r>
          </a:p>
          <a:p>
            <a:pPr algn="r">
              <a:spcAft>
                <a:spcPts val="1300"/>
              </a:spcAft>
            </a:pPr>
            <a:r>
              <a:rPr lang="zh-CN" sz="900" b="1">
                <a:solidFill>
                  <a:schemeClr val="bg1">
                    <a:lumMod val="50000"/>
                  </a:schemeClr>
                </a:solidFill>
                <a:latin typeface="Dax Offc Pro" panose="020B0504030101020102" pitchFamily="34" charset="0"/>
                <a:ea typeface="Noto Sans CJK SC Regular" panose="020B0500000000000000" pitchFamily="34" charset="-128"/>
              </a:rPr>
              <a:t>$45K</a:t>
            </a:r>
          </a:p>
          <a:p>
            <a:pPr algn="r">
              <a:spcAft>
                <a:spcPts val="1300"/>
              </a:spcAft>
            </a:pPr>
            <a:r>
              <a:rPr lang="zh-CN" sz="900" b="1">
                <a:solidFill>
                  <a:schemeClr val="bg1">
                    <a:lumMod val="50000"/>
                  </a:schemeClr>
                </a:solidFill>
                <a:latin typeface="Dax Offc Pro" panose="020B0504030101020102" pitchFamily="34" charset="0"/>
                <a:ea typeface="Noto Sans CJK SC Regular" panose="020B0500000000000000" pitchFamily="34" charset="-128"/>
              </a:rPr>
              <a:t>$40K</a:t>
            </a:r>
          </a:p>
          <a:p>
            <a:pPr algn="r">
              <a:spcAft>
                <a:spcPts val="1300"/>
              </a:spcAft>
            </a:pPr>
            <a:r>
              <a:rPr lang="zh-CN" sz="900" b="1">
                <a:solidFill>
                  <a:schemeClr val="bg1">
                    <a:lumMod val="50000"/>
                  </a:schemeClr>
                </a:solidFill>
                <a:latin typeface="Dax Offc Pro" panose="020B0504030101020102" pitchFamily="34" charset="0"/>
                <a:ea typeface="Noto Sans CJK SC Regular" panose="020B0500000000000000" pitchFamily="34" charset="-128"/>
              </a:rPr>
              <a:t>$35K</a:t>
            </a:r>
          </a:p>
          <a:p>
            <a:pPr algn="r">
              <a:spcAft>
                <a:spcPts val="1300"/>
              </a:spcAft>
            </a:pPr>
            <a:r>
              <a:rPr lang="zh-CN" sz="900" b="1" noProof="0">
                <a:solidFill>
                  <a:schemeClr val="bg1">
                    <a:lumMod val="50000"/>
                  </a:schemeClr>
                </a:solidFill>
                <a:latin typeface="Dax Offc Pro" panose="020B0504030101020102" pitchFamily="34" charset="0"/>
                <a:ea typeface="Noto Sans CJK SC Regular" panose="020B0500000000000000" pitchFamily="34" charset="-128"/>
              </a:rPr>
              <a:t>$30K</a:t>
            </a:r>
          </a:p>
          <a:p>
            <a:pPr algn="r">
              <a:spcAft>
                <a:spcPts val="1300"/>
              </a:spcAft>
            </a:pPr>
            <a:r>
              <a:rPr lang="zh-CN" sz="900" b="1">
                <a:solidFill>
                  <a:schemeClr val="bg1">
                    <a:lumMod val="50000"/>
                  </a:schemeClr>
                </a:solidFill>
                <a:latin typeface="Dax Offc Pro" panose="020B0504030101020102" pitchFamily="34" charset="0"/>
                <a:ea typeface="Noto Sans CJK SC Regular" panose="020B0500000000000000" pitchFamily="34" charset="-128"/>
              </a:rPr>
              <a:t>$25K</a:t>
            </a:r>
          </a:p>
          <a:p>
            <a:pPr algn="r">
              <a:spcAft>
                <a:spcPts val="1300"/>
              </a:spcAft>
            </a:pPr>
            <a:r>
              <a:rPr lang="zh-CN" sz="900" b="1" noProof="0">
                <a:solidFill>
                  <a:schemeClr val="bg1">
                    <a:lumMod val="50000"/>
                  </a:schemeClr>
                </a:solidFill>
                <a:latin typeface="Dax Offc Pro" panose="020B0504030101020102" pitchFamily="34" charset="0"/>
                <a:ea typeface="Noto Sans CJK SC Regular" panose="020B0500000000000000" pitchFamily="34" charset="-128"/>
              </a:rPr>
              <a:t>$20K</a:t>
            </a:r>
          </a:p>
          <a:p>
            <a:pPr algn="r">
              <a:spcAft>
                <a:spcPts val="1300"/>
              </a:spcAft>
            </a:pPr>
            <a:r>
              <a:rPr lang="zh-CN" sz="900" b="1">
                <a:solidFill>
                  <a:schemeClr val="bg1">
                    <a:lumMod val="50000"/>
                  </a:schemeClr>
                </a:solidFill>
                <a:latin typeface="Dax Offc Pro" panose="020B0504030101020102" pitchFamily="34" charset="0"/>
                <a:ea typeface="Noto Sans CJK SC Regular" panose="020B0500000000000000" pitchFamily="34" charset="-128"/>
              </a:rPr>
              <a:t>$15K</a:t>
            </a:r>
          </a:p>
          <a:p>
            <a:pPr algn="r">
              <a:spcAft>
                <a:spcPts val="1300"/>
              </a:spcAft>
            </a:pPr>
            <a:r>
              <a:rPr lang="zh-CN" sz="900" b="1" noProof="0">
                <a:solidFill>
                  <a:schemeClr val="bg1">
                    <a:lumMod val="50000"/>
                  </a:schemeClr>
                </a:solidFill>
                <a:latin typeface="Dax Offc Pro" panose="020B0504030101020102" pitchFamily="34" charset="0"/>
                <a:ea typeface="Noto Sans CJK SC Regular" panose="020B0500000000000000" pitchFamily="34" charset="-128"/>
              </a:rPr>
              <a:t>$10K</a:t>
            </a:r>
          </a:p>
          <a:p>
            <a:pPr algn="r">
              <a:spcAft>
                <a:spcPts val="1300"/>
              </a:spcAft>
            </a:pPr>
            <a:r>
              <a:rPr lang="zh-CN" sz="900" b="1" noProof="0">
                <a:solidFill>
                  <a:schemeClr val="bg1">
                    <a:lumMod val="50000"/>
                  </a:schemeClr>
                </a:solidFill>
                <a:latin typeface="Dax Offc Pro" panose="020B0504030101020102" pitchFamily="34" charset="0"/>
                <a:ea typeface="Noto Sans CJK SC Regular" panose="020B0500000000000000" pitchFamily="34" charset="-128"/>
              </a:rPr>
              <a:t>$5K</a:t>
            </a:r>
          </a:p>
          <a:p>
            <a:pPr algn="r">
              <a:spcAft>
                <a:spcPts val="1300"/>
              </a:spcAft>
            </a:pPr>
            <a:r>
              <a:rPr lang="zh-CN" sz="900" b="1" noProof="0">
                <a:solidFill>
                  <a:schemeClr val="bg1">
                    <a:lumMod val="50000"/>
                  </a:schemeClr>
                </a:solidFill>
                <a:latin typeface="Dax Offc Pro" panose="020B0504030101020102" pitchFamily="34" charset="0"/>
                <a:ea typeface="Noto Sans CJK SC Regular" panose="020B0500000000000000" pitchFamily="34" charset="-128"/>
              </a:rPr>
              <a:t>$0</a:t>
            </a:r>
          </a:p>
        </p:txBody>
      </p:sp>
    </p:spTree>
    <p:extLst>
      <p:ext uri="{BB962C8B-B14F-4D97-AF65-F5344CB8AC3E}">
        <p14:creationId xmlns:p14="http://schemas.microsoft.com/office/powerpoint/2010/main" val="217369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6AB923B-19CD-554A-A7CB-5C782A182CEF}" type="slidenum">
              <a:rPr lang="en-US" smtClean="0">
                <a:ea typeface="Noto Sans CJK SC Regular" panose="020B0500000000000000" pitchFamily="34" charset="-128"/>
              </a:rPr>
              <a:t>15</a:t>
            </a:fld>
            <a:endParaRPr lang="en-US">
              <a:ea typeface="Noto Sans CJK SC Regular" panose="020B0500000000000000" pitchFamily="34" charset="-128"/>
            </a:endParaRPr>
          </a:p>
        </p:txBody>
      </p:sp>
      <p:sp>
        <p:nvSpPr>
          <p:cNvPr id="8" name="Title 1"/>
          <p:cNvSpPr txBox="1">
            <a:spLocks/>
          </p:cNvSpPr>
          <p:nvPr/>
        </p:nvSpPr>
        <p:spPr>
          <a:xfrm>
            <a:off x="452027" y="8215"/>
            <a:ext cx="8229600" cy="914400"/>
          </a:xfrm>
          <a:prstGeom prst="rect">
            <a:avLst/>
          </a:prstGeom>
        </p:spPr>
        <p:txBody>
          <a:bodyPr vert="horz" lIns="0" tIns="0" rIns="0" bIns="0" rtlCol="0" anchor="ctr">
            <a:noAutofit/>
          </a:bodyPr>
          <a:lstStyle>
            <a:lvl1pPr algn="l" defTabSz="457200" rtl="0" eaLnBrk="1" latinLnBrk="0" hangingPunct="1">
              <a:spcBef>
                <a:spcPct val="0"/>
              </a:spcBef>
              <a:buNone/>
              <a:defRPr sz="2400" b="0" i="0" kern="1200">
                <a:solidFill>
                  <a:srgbClr val="0079C1"/>
                </a:solidFill>
                <a:latin typeface="Arial"/>
                <a:ea typeface="+mj-ea"/>
                <a:cs typeface="Arial"/>
              </a:defRPr>
            </a:lvl1pPr>
          </a:lstStyle>
          <a:p>
            <a:r>
              <a:rPr lang="zh-CN" sz="2800" dirty="0">
                <a:latin typeface="Dax Offc Pro" panose="020B0504030101020102" pitchFamily="34" charset="0"/>
                <a:ea typeface="Noto Sans CJK SC Bold" panose="020B0800000000000000" pitchFamily="34" charset="-128"/>
              </a:rPr>
              <a:t>陷阱 </a:t>
            </a:r>
            <a:r>
              <a:rPr lang="zh-CN" sz="2800" b="1" dirty="0">
                <a:latin typeface="Dax Offc Pro" panose="020B0504030101020102" pitchFamily="34" charset="0"/>
                <a:ea typeface="Noto Sans CJK SC Bold" panose="020B0800000000000000" pitchFamily="34" charset="-128"/>
              </a:rPr>
              <a:t>#</a:t>
            </a:r>
            <a:r>
              <a:rPr lang="en-US" altLang="zh-CN" sz="2800" b="1" dirty="0">
                <a:latin typeface="Dax Offc Pro" panose="020B0504030101020102" pitchFamily="34" charset="0"/>
                <a:ea typeface="Noto Sans CJK SC Bold" panose="020B0800000000000000" pitchFamily="34" charset="-128"/>
              </a:rPr>
              <a:t>3</a:t>
            </a:r>
            <a:r>
              <a:rPr lang="zh-CN" sz="2800" dirty="0">
                <a:latin typeface="Dax Offc Pro" panose="020B0504030101020102" pitchFamily="34" charset="0"/>
                <a:ea typeface="Noto Sans CJK SC Bold" panose="020B0800000000000000" pitchFamily="34" charset="-128"/>
              </a:rPr>
              <a:t>：</a:t>
            </a:r>
            <a:r>
              <a:rPr lang="zh-CN" sz="2800" dirty="0">
                <a:latin typeface="Dax Offc Pro" panose="020B0504030101020102" pitchFamily="34" charset="0"/>
                <a:ea typeface="Noto Sans CJK SC Regular" panose="020B0500000000000000" pitchFamily="34" charset="-128"/>
              </a:rPr>
              <a:t>没有坚持投资</a:t>
            </a:r>
          </a:p>
        </p:txBody>
      </p:sp>
      <p:sp>
        <p:nvSpPr>
          <p:cNvPr id="41" name="TextBox 1"/>
          <p:cNvSpPr txBox="1">
            <a:spLocks noChangeArrowheads="1"/>
          </p:cNvSpPr>
          <p:nvPr/>
        </p:nvSpPr>
        <p:spPr bwMode="auto">
          <a:xfrm>
            <a:off x="5867575" y="2924975"/>
            <a:ext cx="2755772" cy="1317494"/>
          </a:xfrm>
          <a:prstGeom prst="rect">
            <a:avLst/>
          </a:prstGeom>
          <a:solidFill>
            <a:srgbClr val="0B7FC8"/>
          </a:solidFill>
          <a:ln w="28575">
            <a:solidFill>
              <a:srgbClr val="0B7FC8"/>
            </a:solidFill>
          </a:ln>
          <a:effectLst/>
        </p:spPr>
        <p:txBody>
          <a:bodyPr wrap="square" lIns="85554" tIns="42776" rIns="85554" bIns="42776">
            <a:spAutoFit/>
          </a:bodyPr>
          <a:lstStyle>
            <a:defPPr>
              <a:defRPr lang="en-US"/>
            </a:defPPr>
            <a:lvl1pPr algn="ctr">
              <a:defRPr sz="2000">
                <a:solidFill>
                  <a:schemeClr val="bg1"/>
                </a:solidFill>
                <a:latin typeface="Arial" panose="020B0604020202020204" pitchFamily="34" charset="0"/>
                <a:cs typeface="Arial" panose="020B0604020202020204" pitchFamily="34" charset="0"/>
              </a:defRPr>
            </a:lvl1pPr>
          </a:lstStyle>
          <a:p>
            <a:r>
              <a:rPr lang="zh-CN" sz="1600" b="1" dirty="0">
                <a:latin typeface="Dax Offc Pro" panose="020B0504030101020102" pitchFamily="34" charset="0"/>
                <a:ea typeface="Noto Sans CJK SC Regular" panose="020B0500000000000000" pitchFamily="34" charset="-128"/>
              </a:rPr>
              <a:t>日常的波动和股市噪音会让您作出反应，并有可能错过股市机会。这跟判断市场</a:t>
            </a:r>
            <a:br>
              <a:rPr lang="en-US" altLang="zh-CN" sz="1600" b="1" dirty="0">
                <a:latin typeface="Dax Offc Pro" panose="020B0504030101020102" pitchFamily="34" charset="0"/>
                <a:ea typeface="Noto Sans CJK SC Regular" panose="020B0500000000000000" pitchFamily="34" charset="-128"/>
              </a:rPr>
            </a:br>
            <a:r>
              <a:rPr lang="zh-CN" sz="1600" b="1" dirty="0">
                <a:latin typeface="Dax Offc Pro" panose="020B0504030101020102" pitchFamily="34" charset="0"/>
                <a:ea typeface="Noto Sans CJK SC Regular" panose="020B0500000000000000" pitchFamily="34" charset="-128"/>
              </a:rPr>
              <a:t>时机无关，而是</a:t>
            </a:r>
            <a:r>
              <a:rPr lang="zh-CN" sz="1600" b="1" i="1" dirty="0">
                <a:latin typeface="Dax Offc Pro" panose="020B0504030101020102" pitchFamily="34" charset="0"/>
                <a:ea typeface="Noto Sans CJK SC Regular" panose="020B0500000000000000" pitchFamily="34" charset="-128"/>
              </a:rPr>
              <a:t>留在市场</a:t>
            </a:r>
            <a:r>
              <a:rPr lang="zh-CN" sz="1600" b="1" dirty="0">
                <a:latin typeface="Dax Offc Pro" panose="020B0504030101020102" pitchFamily="34" charset="0"/>
                <a:ea typeface="Noto Sans CJK SC Regular" panose="020B0500000000000000" pitchFamily="34" charset="-128"/>
              </a:rPr>
              <a:t>，长期定会获得回报</a:t>
            </a:r>
            <a:r>
              <a:rPr lang="zh-CN" altLang="en-US" sz="1600" b="1" dirty="0">
                <a:latin typeface="Dax Offc Pro" panose="020B0504030101020102" pitchFamily="34" charset="0"/>
                <a:ea typeface="Noto Sans CJK SC Regular" panose="020B0500000000000000" pitchFamily="34" charset="-128"/>
              </a:rPr>
              <a:t>。</a:t>
            </a:r>
            <a:endParaRPr lang="zh-CN" sz="1600" b="1" dirty="0">
              <a:latin typeface="Dax Offc Pro" panose="020B0504030101020102" pitchFamily="34" charset="0"/>
              <a:ea typeface="Noto Sans CJK SC Regular" panose="020B0500000000000000" pitchFamily="34" charset="-128"/>
            </a:endParaRPr>
          </a:p>
        </p:txBody>
      </p:sp>
      <p:sp>
        <p:nvSpPr>
          <p:cNvPr id="2" name="TextBox 1"/>
          <p:cNvSpPr txBox="1"/>
          <p:nvPr/>
        </p:nvSpPr>
        <p:spPr>
          <a:xfrm>
            <a:off x="5963632" y="1640094"/>
            <a:ext cx="2563659" cy="502111"/>
          </a:xfrm>
          <a:prstGeom prst="rect">
            <a:avLst/>
          </a:prstGeom>
          <a:noFill/>
        </p:spPr>
        <p:txBody>
          <a:bodyPr wrap="square" lIns="0" tIns="0" rIns="0" bIns="0" rtlCol="0">
            <a:noAutofit/>
          </a:bodyPr>
          <a:lstStyle/>
          <a:p>
            <a:pPr algn="ctr">
              <a:spcBef>
                <a:spcPts val="1000"/>
              </a:spcBef>
            </a:pPr>
            <a:r>
              <a:rPr lang="zh-CN" dirty="0">
                <a:latin typeface="Noto Sans CJK SC Bold" panose="020B0800000000000000" pitchFamily="34" charset="-128"/>
                <a:ea typeface="Noto Sans CJK SC Bold" panose="020B0800000000000000" pitchFamily="34" charset="-128"/>
                <a:cs typeface="Arial"/>
              </a:rPr>
              <a:t>持续长期投资，</a:t>
            </a:r>
            <a:br>
              <a:rPr lang="en-US" altLang="zh-CN" dirty="0">
                <a:latin typeface="Noto Sans CJK SC Bold" panose="020B0800000000000000" pitchFamily="34" charset="-128"/>
                <a:ea typeface="Noto Sans CJK SC Bold" panose="020B0800000000000000" pitchFamily="34" charset="-128"/>
                <a:cs typeface="Arial"/>
              </a:rPr>
            </a:br>
            <a:r>
              <a:rPr lang="zh-CN" dirty="0">
                <a:latin typeface="Noto Sans CJK SC Bold" panose="020B0800000000000000" pitchFamily="34" charset="-128"/>
                <a:ea typeface="Noto Sans CJK SC Bold" panose="020B0800000000000000" pitchFamily="34" charset="-128"/>
                <a:cs typeface="Arial"/>
              </a:rPr>
              <a:t>可受惠于升市。</a:t>
            </a:r>
          </a:p>
        </p:txBody>
      </p:sp>
      <p:sp>
        <p:nvSpPr>
          <p:cNvPr id="30" name="Oval 29">
            <a:extLst>
              <a:ext uri="{FF2B5EF4-FFF2-40B4-BE49-F238E27FC236}">
                <a16:creationId xmlns:a16="http://schemas.microsoft.com/office/drawing/2014/main" id="{E52238F7-474B-4EDE-957C-EB5B322FAC30}"/>
              </a:ext>
            </a:extLst>
          </p:cNvPr>
          <p:cNvSpPr/>
          <p:nvPr/>
        </p:nvSpPr>
        <p:spPr>
          <a:xfrm>
            <a:off x="7992790" y="150144"/>
            <a:ext cx="681643" cy="681643"/>
          </a:xfrm>
          <a:prstGeom prst="ellipse">
            <a:avLst/>
          </a:prstGeom>
          <a:solidFill>
            <a:srgbClr val="ED1C24"/>
          </a:solidFill>
          <a:ln>
            <a:noFill/>
          </a:ln>
          <a:effectLst>
            <a:innerShdw blurRad="63500" dist="50800" dir="2700000">
              <a:prstClr val="black">
                <a:alpha val="50000"/>
              </a:prstClr>
            </a:inn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ea typeface="Noto Sans CJK SC Regular" panose="020B0500000000000000" pitchFamily="34" charset="-128"/>
            </a:endParaRPr>
          </a:p>
        </p:txBody>
      </p:sp>
      <p:sp>
        <p:nvSpPr>
          <p:cNvPr id="13" name="Text Box 31"/>
          <p:cNvSpPr txBox="1">
            <a:spLocks noChangeArrowheads="1"/>
          </p:cNvSpPr>
          <p:nvPr/>
        </p:nvSpPr>
        <p:spPr bwMode="auto">
          <a:xfrm>
            <a:off x="8273811" y="229356"/>
            <a:ext cx="1321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zh-CN" sz="2800" b="1">
                <a:solidFill>
                  <a:schemeClr val="bg1"/>
                </a:solidFill>
                <a:latin typeface="Dax Offc Pro" panose="020B0504030101020102" pitchFamily="34" charset="0"/>
                <a:ea typeface="Noto Sans CJK SC Regular" panose="020B0500000000000000" pitchFamily="34" charset="-128"/>
                <a:cs typeface="Arial" pitchFamily="34" charset="0"/>
              </a:rPr>
              <a:t>3</a:t>
            </a:r>
          </a:p>
        </p:txBody>
      </p:sp>
      <p:pic>
        <p:nvPicPr>
          <p:cNvPr id="3" name="Picture 5">
            <a:extLst>
              <a:ext uri="{FF2B5EF4-FFF2-40B4-BE49-F238E27FC236}">
                <a16:creationId xmlns:a16="http://schemas.microsoft.com/office/drawing/2014/main" id="{058E17E0-9A2A-765D-933C-5933276A47F9}"/>
              </a:ext>
            </a:extLst>
          </p:cNvPr>
          <p:cNvPicPr>
            <a:picLocks noChangeAspect="1"/>
          </p:cNvPicPr>
          <p:nvPr/>
        </p:nvPicPr>
        <p:blipFill>
          <a:blip r:embed="rId3"/>
          <a:stretch>
            <a:fillRect/>
          </a:stretch>
        </p:blipFill>
        <p:spPr>
          <a:xfrm>
            <a:off x="754743" y="987545"/>
            <a:ext cx="4556190" cy="5260855"/>
          </a:xfrm>
          <a:prstGeom prst="rect">
            <a:avLst/>
          </a:prstGeom>
        </p:spPr>
      </p:pic>
      <p:sp>
        <p:nvSpPr>
          <p:cNvPr id="4" name="CuadroTexto 3">
            <a:extLst>
              <a:ext uri="{FF2B5EF4-FFF2-40B4-BE49-F238E27FC236}">
                <a16:creationId xmlns:a16="http://schemas.microsoft.com/office/drawing/2014/main" id="{778D33B6-9AE0-74E5-D6F0-6604E7F9C840}"/>
              </a:ext>
            </a:extLst>
          </p:cNvPr>
          <p:cNvSpPr txBox="1"/>
          <p:nvPr/>
        </p:nvSpPr>
        <p:spPr>
          <a:xfrm>
            <a:off x="997744" y="4824331"/>
            <a:ext cx="269081" cy="349702"/>
          </a:xfrm>
          <a:prstGeom prst="rect">
            <a:avLst/>
          </a:prstGeom>
          <a:solidFill>
            <a:schemeClr val="bg1"/>
          </a:solidFill>
        </p:spPr>
        <p:txBody>
          <a:bodyPr wrap="square" lIns="0" tIns="36000" rIns="0" bIns="36000" rtlCol="0">
            <a:noAutofit/>
          </a:bodyPr>
          <a:lstStyle/>
          <a:p>
            <a:pPr algn="ctr"/>
            <a:r>
              <a:rPr lang="zh-CN" sz="900" b="1" noProof="0" dirty="0">
                <a:solidFill>
                  <a:srgbClr val="3299D8"/>
                </a:solidFill>
                <a:latin typeface="Dax Offc Pro" panose="020B0504030101020102" pitchFamily="34" charset="0"/>
                <a:ea typeface="Noto Sans CJK SC Regular" panose="020B0500000000000000" pitchFamily="34" charset="-128"/>
              </a:rPr>
              <a:t>10月</a:t>
            </a:r>
          </a:p>
          <a:p>
            <a:pPr algn="ctr"/>
            <a:r>
              <a:rPr lang="zh-CN" sz="900" b="1" dirty="0">
                <a:solidFill>
                  <a:srgbClr val="3299D8"/>
                </a:solidFill>
                <a:latin typeface="Dax Offc Pro" panose="020B0504030101020102" pitchFamily="34" charset="0"/>
                <a:ea typeface="Noto Sans CJK SC Regular" panose="020B0500000000000000" pitchFamily="34" charset="-128"/>
              </a:rPr>
              <a:t>11年</a:t>
            </a:r>
          </a:p>
        </p:txBody>
      </p:sp>
      <p:sp>
        <p:nvSpPr>
          <p:cNvPr id="7" name="CuadroTexto 4">
            <a:extLst>
              <a:ext uri="{FF2B5EF4-FFF2-40B4-BE49-F238E27FC236}">
                <a16:creationId xmlns:a16="http://schemas.microsoft.com/office/drawing/2014/main" id="{8DAD129D-B663-9B27-6E67-4A549315BCCE}"/>
              </a:ext>
            </a:extLst>
          </p:cNvPr>
          <p:cNvSpPr txBox="1"/>
          <p:nvPr/>
        </p:nvSpPr>
        <p:spPr>
          <a:xfrm>
            <a:off x="1711042" y="4824331"/>
            <a:ext cx="269081" cy="349702"/>
          </a:xfrm>
          <a:prstGeom prst="rect">
            <a:avLst/>
          </a:prstGeom>
          <a:solidFill>
            <a:schemeClr val="bg1"/>
          </a:solidFill>
        </p:spPr>
        <p:txBody>
          <a:bodyPr wrap="square" lIns="0" tIns="36000" rIns="0" bIns="36000" rtlCol="0">
            <a:noAutofit/>
          </a:bodyPr>
          <a:lstStyle/>
          <a:p>
            <a:pPr algn="ctr"/>
            <a:r>
              <a:rPr lang="zh-CN" sz="900" b="1" noProof="0" dirty="0">
                <a:solidFill>
                  <a:srgbClr val="3299D8"/>
                </a:solidFill>
                <a:latin typeface="Dax Offc Pro" panose="020B0504030101020102" pitchFamily="34" charset="0"/>
                <a:ea typeface="Noto Sans CJK SC Regular" panose="020B0500000000000000" pitchFamily="34" charset="-128"/>
              </a:rPr>
              <a:t>12月</a:t>
            </a:r>
          </a:p>
          <a:p>
            <a:pPr algn="ctr"/>
            <a:r>
              <a:rPr lang="zh-CN" sz="900" b="1" dirty="0">
                <a:solidFill>
                  <a:srgbClr val="3299D8"/>
                </a:solidFill>
                <a:latin typeface="Dax Offc Pro" panose="020B0504030101020102" pitchFamily="34" charset="0"/>
                <a:ea typeface="Noto Sans CJK SC Regular" panose="020B0500000000000000" pitchFamily="34" charset="-128"/>
              </a:rPr>
              <a:t>14年</a:t>
            </a:r>
          </a:p>
        </p:txBody>
      </p:sp>
      <p:sp>
        <p:nvSpPr>
          <p:cNvPr id="9" name="CuadroTexto 5">
            <a:extLst>
              <a:ext uri="{FF2B5EF4-FFF2-40B4-BE49-F238E27FC236}">
                <a16:creationId xmlns:a16="http://schemas.microsoft.com/office/drawing/2014/main" id="{C6E1CEB2-D944-E316-230B-D9B66B3F8CAB}"/>
              </a:ext>
            </a:extLst>
          </p:cNvPr>
          <p:cNvSpPr txBox="1"/>
          <p:nvPr/>
        </p:nvSpPr>
        <p:spPr>
          <a:xfrm>
            <a:off x="2424340" y="4824331"/>
            <a:ext cx="269081" cy="349702"/>
          </a:xfrm>
          <a:prstGeom prst="rect">
            <a:avLst/>
          </a:prstGeom>
          <a:solidFill>
            <a:schemeClr val="bg1"/>
          </a:solidFill>
        </p:spPr>
        <p:txBody>
          <a:bodyPr wrap="square" lIns="0" tIns="36000" rIns="0" bIns="36000" rtlCol="0">
            <a:noAutofit/>
          </a:bodyPr>
          <a:lstStyle/>
          <a:p>
            <a:pPr algn="ctr"/>
            <a:r>
              <a:rPr lang="zh-CN" sz="900" b="1" noProof="0" dirty="0">
                <a:solidFill>
                  <a:srgbClr val="3299D8"/>
                </a:solidFill>
                <a:latin typeface="Dax Offc Pro" panose="020B0504030101020102" pitchFamily="34" charset="0"/>
                <a:ea typeface="Noto Sans CJK SC Regular" panose="020B0500000000000000" pitchFamily="34" charset="-128"/>
              </a:rPr>
              <a:t>1月</a:t>
            </a:r>
          </a:p>
          <a:p>
            <a:pPr algn="ctr"/>
            <a:r>
              <a:rPr lang="zh-CN" sz="900" b="1" dirty="0">
                <a:solidFill>
                  <a:srgbClr val="3299D8"/>
                </a:solidFill>
                <a:latin typeface="Dax Offc Pro" panose="020B0504030101020102" pitchFamily="34" charset="0"/>
                <a:ea typeface="Noto Sans CJK SC Regular" panose="020B0500000000000000" pitchFamily="34" charset="-128"/>
              </a:rPr>
              <a:t>16年</a:t>
            </a:r>
          </a:p>
        </p:txBody>
      </p:sp>
      <p:sp>
        <p:nvSpPr>
          <p:cNvPr id="10" name="CuadroTexto 6">
            <a:extLst>
              <a:ext uri="{FF2B5EF4-FFF2-40B4-BE49-F238E27FC236}">
                <a16:creationId xmlns:a16="http://schemas.microsoft.com/office/drawing/2014/main" id="{901DC451-967A-1BE3-A6D5-F8BD9AD7B9ED}"/>
              </a:ext>
            </a:extLst>
          </p:cNvPr>
          <p:cNvSpPr txBox="1"/>
          <p:nvPr/>
        </p:nvSpPr>
        <p:spPr>
          <a:xfrm>
            <a:off x="3142400" y="4824331"/>
            <a:ext cx="269081" cy="349702"/>
          </a:xfrm>
          <a:prstGeom prst="rect">
            <a:avLst/>
          </a:prstGeom>
          <a:solidFill>
            <a:schemeClr val="bg1"/>
          </a:solidFill>
        </p:spPr>
        <p:txBody>
          <a:bodyPr wrap="square" lIns="0" tIns="36000" rIns="0" bIns="36000" rtlCol="0">
            <a:noAutofit/>
          </a:bodyPr>
          <a:lstStyle/>
          <a:p>
            <a:pPr algn="ctr"/>
            <a:r>
              <a:rPr lang="zh-CN" sz="900" b="1" dirty="0">
                <a:solidFill>
                  <a:srgbClr val="3299D8"/>
                </a:solidFill>
                <a:latin typeface="Dax Offc Pro" panose="020B0504030101020102" pitchFamily="34" charset="0"/>
                <a:ea typeface="Noto Sans CJK SC Regular" panose="020B0500000000000000" pitchFamily="34" charset="-128"/>
              </a:rPr>
              <a:t>12月</a:t>
            </a:r>
          </a:p>
          <a:p>
            <a:pPr algn="ctr"/>
            <a:r>
              <a:rPr lang="zh-CN" sz="900" b="1" dirty="0">
                <a:solidFill>
                  <a:srgbClr val="3299D8"/>
                </a:solidFill>
                <a:latin typeface="Dax Offc Pro" panose="020B0504030101020102" pitchFamily="34" charset="0"/>
                <a:ea typeface="Noto Sans CJK SC Regular" panose="020B0500000000000000" pitchFamily="34" charset="-128"/>
              </a:rPr>
              <a:t>18年</a:t>
            </a:r>
          </a:p>
        </p:txBody>
      </p:sp>
      <p:sp>
        <p:nvSpPr>
          <p:cNvPr id="11" name="CuadroTexto 7">
            <a:extLst>
              <a:ext uri="{FF2B5EF4-FFF2-40B4-BE49-F238E27FC236}">
                <a16:creationId xmlns:a16="http://schemas.microsoft.com/office/drawing/2014/main" id="{C6C6B126-B858-6456-F5C8-7E9116AE1CF7}"/>
              </a:ext>
            </a:extLst>
          </p:cNvPr>
          <p:cNvSpPr txBox="1"/>
          <p:nvPr/>
        </p:nvSpPr>
        <p:spPr>
          <a:xfrm>
            <a:off x="3865255" y="4824331"/>
            <a:ext cx="269081" cy="349702"/>
          </a:xfrm>
          <a:prstGeom prst="rect">
            <a:avLst/>
          </a:prstGeom>
          <a:solidFill>
            <a:schemeClr val="bg1"/>
          </a:solidFill>
        </p:spPr>
        <p:txBody>
          <a:bodyPr wrap="square" lIns="0" tIns="36000" rIns="0" bIns="36000" rtlCol="0">
            <a:noAutofit/>
          </a:bodyPr>
          <a:lstStyle/>
          <a:p>
            <a:pPr algn="ctr"/>
            <a:r>
              <a:rPr lang="zh-CN" sz="900" b="1" noProof="0" dirty="0">
                <a:solidFill>
                  <a:srgbClr val="3299D8"/>
                </a:solidFill>
                <a:latin typeface="Dax Offc Pro" panose="020B0504030101020102" pitchFamily="34" charset="0"/>
                <a:ea typeface="Noto Sans CJK SC Regular" panose="020B0500000000000000" pitchFamily="34" charset="-128"/>
              </a:rPr>
              <a:t>3月</a:t>
            </a:r>
          </a:p>
          <a:p>
            <a:pPr algn="ctr"/>
            <a:r>
              <a:rPr lang="zh-CN" sz="900" b="1" dirty="0">
                <a:solidFill>
                  <a:srgbClr val="3299D8"/>
                </a:solidFill>
                <a:latin typeface="Dax Offc Pro" panose="020B0504030101020102" pitchFamily="34" charset="0"/>
                <a:ea typeface="Noto Sans CJK SC Regular" panose="020B0500000000000000" pitchFamily="34" charset="-128"/>
              </a:rPr>
              <a:t>20年</a:t>
            </a:r>
          </a:p>
        </p:txBody>
      </p:sp>
      <p:sp>
        <p:nvSpPr>
          <p:cNvPr id="12" name="CuadroTexto 8">
            <a:extLst>
              <a:ext uri="{FF2B5EF4-FFF2-40B4-BE49-F238E27FC236}">
                <a16:creationId xmlns:a16="http://schemas.microsoft.com/office/drawing/2014/main" id="{9A66781D-81A7-089D-469D-1E9367AA52E1}"/>
              </a:ext>
            </a:extLst>
          </p:cNvPr>
          <p:cNvSpPr txBox="1"/>
          <p:nvPr/>
        </p:nvSpPr>
        <p:spPr>
          <a:xfrm>
            <a:off x="4578553" y="4824331"/>
            <a:ext cx="269081" cy="349702"/>
          </a:xfrm>
          <a:prstGeom prst="rect">
            <a:avLst/>
          </a:prstGeom>
          <a:solidFill>
            <a:schemeClr val="bg1"/>
          </a:solidFill>
        </p:spPr>
        <p:txBody>
          <a:bodyPr wrap="square" lIns="0" tIns="36000" rIns="0" bIns="36000" rtlCol="0">
            <a:noAutofit/>
          </a:bodyPr>
          <a:lstStyle/>
          <a:p>
            <a:pPr algn="ctr"/>
            <a:r>
              <a:rPr lang="zh-CN" sz="900" b="1" noProof="0" dirty="0">
                <a:solidFill>
                  <a:srgbClr val="3299D8"/>
                </a:solidFill>
                <a:latin typeface="Dax Offc Pro" panose="020B0504030101020102" pitchFamily="34" charset="0"/>
                <a:ea typeface="Noto Sans CJK SC Regular" panose="020B0500000000000000" pitchFamily="34" charset="-128"/>
              </a:rPr>
              <a:t>10月</a:t>
            </a:r>
          </a:p>
          <a:p>
            <a:pPr algn="ctr"/>
            <a:r>
              <a:rPr lang="zh-CN" sz="900" b="1" dirty="0">
                <a:solidFill>
                  <a:srgbClr val="3299D8"/>
                </a:solidFill>
                <a:latin typeface="Dax Offc Pro" panose="020B0504030101020102" pitchFamily="34" charset="0"/>
                <a:ea typeface="Noto Sans CJK SC Regular" panose="020B0500000000000000" pitchFamily="34" charset="-128"/>
              </a:rPr>
              <a:t>22年</a:t>
            </a:r>
          </a:p>
        </p:txBody>
      </p:sp>
      <p:sp>
        <p:nvSpPr>
          <p:cNvPr id="14" name="CuadroTexto 10">
            <a:extLst>
              <a:ext uri="{FF2B5EF4-FFF2-40B4-BE49-F238E27FC236}">
                <a16:creationId xmlns:a16="http://schemas.microsoft.com/office/drawing/2014/main" id="{76A5D8CD-D3CD-C186-E503-B51EB837D8A7}"/>
              </a:ext>
            </a:extLst>
          </p:cNvPr>
          <p:cNvSpPr txBox="1"/>
          <p:nvPr/>
        </p:nvSpPr>
        <p:spPr>
          <a:xfrm>
            <a:off x="997744" y="5221187"/>
            <a:ext cx="269081" cy="349702"/>
          </a:xfrm>
          <a:prstGeom prst="rect">
            <a:avLst/>
          </a:prstGeom>
          <a:solidFill>
            <a:schemeClr val="bg1"/>
          </a:solidFill>
        </p:spPr>
        <p:txBody>
          <a:bodyPr wrap="square" lIns="0" tIns="36000" rIns="0" bIns="36000" rtlCol="0">
            <a:noAutofit/>
          </a:bodyPr>
          <a:lstStyle/>
          <a:p>
            <a:pPr algn="ctr"/>
            <a:r>
              <a:rPr lang="zh-CN" sz="900" b="1" noProof="0" dirty="0">
                <a:solidFill>
                  <a:srgbClr val="3299D8"/>
                </a:solidFill>
                <a:latin typeface="Dax Offc Pro" panose="020B0504030101020102" pitchFamily="34" charset="0"/>
                <a:ea typeface="Noto Sans CJK SC Regular" panose="020B0500000000000000" pitchFamily="34" charset="-128"/>
              </a:rPr>
              <a:t>9月</a:t>
            </a:r>
          </a:p>
          <a:p>
            <a:pPr algn="ctr"/>
            <a:r>
              <a:rPr lang="zh-CN" sz="900" b="1" dirty="0">
                <a:solidFill>
                  <a:srgbClr val="3299D8"/>
                </a:solidFill>
                <a:latin typeface="Dax Offc Pro" panose="020B0504030101020102" pitchFamily="34" charset="0"/>
                <a:ea typeface="Noto Sans CJK SC Regular" panose="020B0500000000000000" pitchFamily="34" charset="-128"/>
              </a:rPr>
              <a:t>14年</a:t>
            </a:r>
          </a:p>
        </p:txBody>
      </p:sp>
      <p:sp>
        <p:nvSpPr>
          <p:cNvPr id="15" name="CuadroTexto 11">
            <a:extLst>
              <a:ext uri="{FF2B5EF4-FFF2-40B4-BE49-F238E27FC236}">
                <a16:creationId xmlns:a16="http://schemas.microsoft.com/office/drawing/2014/main" id="{E93E0F69-9FF5-71D6-8CFD-C8A8254E52BA}"/>
              </a:ext>
            </a:extLst>
          </p:cNvPr>
          <p:cNvSpPr txBox="1"/>
          <p:nvPr/>
        </p:nvSpPr>
        <p:spPr>
          <a:xfrm>
            <a:off x="1711042" y="5221187"/>
            <a:ext cx="269081" cy="349702"/>
          </a:xfrm>
          <a:prstGeom prst="rect">
            <a:avLst/>
          </a:prstGeom>
          <a:solidFill>
            <a:schemeClr val="bg1"/>
          </a:solidFill>
        </p:spPr>
        <p:txBody>
          <a:bodyPr wrap="square" lIns="0" tIns="36000" rIns="0" bIns="36000" rtlCol="0">
            <a:noAutofit/>
          </a:bodyPr>
          <a:lstStyle/>
          <a:p>
            <a:pPr algn="ctr"/>
            <a:r>
              <a:rPr lang="zh-CN" sz="900" b="1" noProof="0" dirty="0">
                <a:solidFill>
                  <a:srgbClr val="3299D8"/>
                </a:solidFill>
                <a:latin typeface="Dax Offc Pro" panose="020B0504030101020102" pitchFamily="34" charset="0"/>
                <a:ea typeface="Noto Sans CJK SC Regular" panose="020B0500000000000000" pitchFamily="34" charset="-128"/>
              </a:rPr>
              <a:t>4月</a:t>
            </a:r>
          </a:p>
          <a:p>
            <a:pPr algn="ctr"/>
            <a:r>
              <a:rPr lang="zh-CN" sz="900" b="1" dirty="0">
                <a:solidFill>
                  <a:srgbClr val="3299D8"/>
                </a:solidFill>
                <a:latin typeface="Dax Offc Pro" panose="020B0504030101020102" pitchFamily="34" charset="0"/>
                <a:ea typeface="Noto Sans CJK SC Regular" panose="020B0500000000000000" pitchFamily="34" charset="-128"/>
              </a:rPr>
              <a:t>15年</a:t>
            </a:r>
          </a:p>
        </p:txBody>
      </p:sp>
      <p:sp>
        <p:nvSpPr>
          <p:cNvPr id="16" name="CuadroTexto 12">
            <a:extLst>
              <a:ext uri="{FF2B5EF4-FFF2-40B4-BE49-F238E27FC236}">
                <a16:creationId xmlns:a16="http://schemas.microsoft.com/office/drawing/2014/main" id="{340717E3-151F-A4E2-A316-8224C92F6FFE}"/>
              </a:ext>
            </a:extLst>
          </p:cNvPr>
          <p:cNvSpPr txBox="1"/>
          <p:nvPr/>
        </p:nvSpPr>
        <p:spPr>
          <a:xfrm>
            <a:off x="2424340" y="5221187"/>
            <a:ext cx="269081" cy="349702"/>
          </a:xfrm>
          <a:prstGeom prst="rect">
            <a:avLst/>
          </a:prstGeom>
          <a:solidFill>
            <a:schemeClr val="bg1"/>
          </a:solidFill>
        </p:spPr>
        <p:txBody>
          <a:bodyPr wrap="square" lIns="0" tIns="36000" rIns="0" bIns="36000" rtlCol="0">
            <a:noAutofit/>
          </a:bodyPr>
          <a:lstStyle/>
          <a:p>
            <a:pPr algn="ctr"/>
            <a:r>
              <a:rPr lang="zh-CN" sz="900" b="1" noProof="0" dirty="0">
                <a:solidFill>
                  <a:srgbClr val="3299D8"/>
                </a:solidFill>
                <a:latin typeface="Dax Offc Pro" panose="020B0504030101020102" pitchFamily="34" charset="0"/>
                <a:ea typeface="Noto Sans CJK SC Regular" panose="020B0500000000000000" pitchFamily="34" charset="-128"/>
              </a:rPr>
              <a:t>7月</a:t>
            </a:r>
          </a:p>
          <a:p>
            <a:pPr algn="ctr"/>
            <a:r>
              <a:rPr lang="zh-CN" sz="900" b="1" dirty="0">
                <a:solidFill>
                  <a:srgbClr val="3299D8"/>
                </a:solidFill>
                <a:latin typeface="Dax Offc Pro" panose="020B0504030101020102" pitchFamily="34" charset="0"/>
                <a:ea typeface="Noto Sans CJK SC Regular" panose="020B0500000000000000" pitchFamily="34" charset="-128"/>
              </a:rPr>
              <a:t>18年</a:t>
            </a:r>
          </a:p>
        </p:txBody>
      </p:sp>
      <p:sp>
        <p:nvSpPr>
          <p:cNvPr id="17" name="CuadroTexto 13">
            <a:extLst>
              <a:ext uri="{FF2B5EF4-FFF2-40B4-BE49-F238E27FC236}">
                <a16:creationId xmlns:a16="http://schemas.microsoft.com/office/drawing/2014/main" id="{9270E295-37BF-03FB-55DD-4B6800B94BAD}"/>
              </a:ext>
            </a:extLst>
          </p:cNvPr>
          <p:cNvSpPr txBox="1"/>
          <p:nvPr/>
        </p:nvSpPr>
        <p:spPr>
          <a:xfrm>
            <a:off x="3142400" y="5221187"/>
            <a:ext cx="269081" cy="349702"/>
          </a:xfrm>
          <a:prstGeom prst="rect">
            <a:avLst/>
          </a:prstGeom>
          <a:solidFill>
            <a:schemeClr val="bg1"/>
          </a:solidFill>
        </p:spPr>
        <p:txBody>
          <a:bodyPr wrap="square" lIns="0" tIns="36000" rIns="0" bIns="36000" rtlCol="0">
            <a:noAutofit/>
          </a:bodyPr>
          <a:lstStyle/>
          <a:p>
            <a:pPr algn="ctr"/>
            <a:r>
              <a:rPr lang="zh-CN" sz="900" b="1" dirty="0">
                <a:solidFill>
                  <a:srgbClr val="3299D8"/>
                </a:solidFill>
                <a:latin typeface="Dax Offc Pro" panose="020B0504030101020102" pitchFamily="34" charset="0"/>
                <a:ea typeface="Noto Sans CJK SC Regular" panose="020B0500000000000000" pitchFamily="34" charset="-128"/>
              </a:rPr>
              <a:t>2月</a:t>
            </a:r>
          </a:p>
          <a:p>
            <a:pPr algn="ctr"/>
            <a:r>
              <a:rPr lang="zh-CN" sz="900" b="1" dirty="0">
                <a:solidFill>
                  <a:srgbClr val="3299D8"/>
                </a:solidFill>
                <a:latin typeface="Dax Offc Pro" panose="020B0504030101020102" pitchFamily="34" charset="0"/>
                <a:ea typeface="Noto Sans CJK SC Regular" panose="020B0500000000000000" pitchFamily="34" charset="-128"/>
              </a:rPr>
              <a:t>20年</a:t>
            </a:r>
          </a:p>
        </p:txBody>
      </p:sp>
      <p:sp>
        <p:nvSpPr>
          <p:cNvPr id="18" name="CuadroTexto 14">
            <a:extLst>
              <a:ext uri="{FF2B5EF4-FFF2-40B4-BE49-F238E27FC236}">
                <a16:creationId xmlns:a16="http://schemas.microsoft.com/office/drawing/2014/main" id="{115FF690-CD79-294A-F35C-EE07DF7C8C8D}"/>
              </a:ext>
            </a:extLst>
          </p:cNvPr>
          <p:cNvSpPr txBox="1"/>
          <p:nvPr/>
        </p:nvSpPr>
        <p:spPr>
          <a:xfrm>
            <a:off x="3865255" y="5221187"/>
            <a:ext cx="269081" cy="349702"/>
          </a:xfrm>
          <a:prstGeom prst="rect">
            <a:avLst/>
          </a:prstGeom>
          <a:solidFill>
            <a:schemeClr val="bg1"/>
          </a:solidFill>
        </p:spPr>
        <p:txBody>
          <a:bodyPr wrap="square" lIns="0" tIns="36000" rIns="0" bIns="36000" rtlCol="0">
            <a:noAutofit/>
          </a:bodyPr>
          <a:lstStyle/>
          <a:p>
            <a:pPr algn="ctr"/>
            <a:r>
              <a:rPr lang="zh-CN" sz="900" b="1" noProof="0" dirty="0">
                <a:solidFill>
                  <a:srgbClr val="3299D8"/>
                </a:solidFill>
                <a:latin typeface="Dax Offc Pro" panose="020B0504030101020102" pitchFamily="34" charset="0"/>
                <a:ea typeface="Noto Sans CJK SC Regular" panose="020B0500000000000000" pitchFamily="34" charset="-128"/>
              </a:rPr>
              <a:t>3月</a:t>
            </a:r>
          </a:p>
          <a:p>
            <a:pPr algn="ctr"/>
            <a:r>
              <a:rPr lang="zh-CN" sz="900" b="1" dirty="0">
                <a:solidFill>
                  <a:srgbClr val="3299D8"/>
                </a:solidFill>
                <a:latin typeface="Dax Offc Pro" panose="020B0504030101020102" pitchFamily="34" charset="0"/>
                <a:ea typeface="Noto Sans CJK SC Regular" panose="020B0500000000000000" pitchFamily="34" charset="-128"/>
              </a:rPr>
              <a:t>22年</a:t>
            </a:r>
          </a:p>
        </p:txBody>
      </p:sp>
      <p:sp>
        <p:nvSpPr>
          <p:cNvPr id="19" name="CuadroTexto 15">
            <a:extLst>
              <a:ext uri="{FF2B5EF4-FFF2-40B4-BE49-F238E27FC236}">
                <a16:creationId xmlns:a16="http://schemas.microsoft.com/office/drawing/2014/main" id="{8072516A-B3B8-8D25-2AC5-CB2CD01342B5}"/>
              </a:ext>
            </a:extLst>
          </p:cNvPr>
          <p:cNvSpPr txBox="1"/>
          <p:nvPr/>
        </p:nvSpPr>
        <p:spPr>
          <a:xfrm>
            <a:off x="4578553" y="5221187"/>
            <a:ext cx="269081" cy="349702"/>
          </a:xfrm>
          <a:prstGeom prst="rect">
            <a:avLst/>
          </a:prstGeom>
          <a:solidFill>
            <a:schemeClr val="bg1"/>
          </a:solidFill>
        </p:spPr>
        <p:txBody>
          <a:bodyPr wrap="square" lIns="0" tIns="36000" rIns="0" bIns="36000" rtlCol="0">
            <a:noAutofit/>
          </a:bodyPr>
          <a:lstStyle/>
          <a:p>
            <a:pPr algn="ctr"/>
            <a:r>
              <a:rPr lang="zh-CN" sz="900" b="1" noProof="0" dirty="0">
                <a:solidFill>
                  <a:srgbClr val="3299D8"/>
                </a:solidFill>
                <a:latin typeface="Dax Offc Pro" panose="020B0504030101020102" pitchFamily="34" charset="0"/>
                <a:ea typeface="Noto Sans CJK SC Regular" panose="020B0500000000000000" pitchFamily="34" charset="-128"/>
              </a:rPr>
              <a:t>12月</a:t>
            </a:r>
          </a:p>
          <a:p>
            <a:pPr algn="ctr"/>
            <a:r>
              <a:rPr lang="zh-CN" sz="900" b="1" dirty="0">
                <a:solidFill>
                  <a:srgbClr val="3299D8"/>
                </a:solidFill>
                <a:latin typeface="Dax Offc Pro" panose="020B0504030101020102" pitchFamily="34" charset="0"/>
                <a:ea typeface="Noto Sans CJK SC Regular" panose="020B0500000000000000" pitchFamily="34" charset="-128"/>
              </a:rPr>
              <a:t>24年</a:t>
            </a:r>
          </a:p>
        </p:txBody>
      </p:sp>
      <p:sp>
        <p:nvSpPr>
          <p:cNvPr id="20" name="CuadroTexto 16">
            <a:extLst>
              <a:ext uri="{FF2B5EF4-FFF2-40B4-BE49-F238E27FC236}">
                <a16:creationId xmlns:a16="http://schemas.microsoft.com/office/drawing/2014/main" id="{19E5A852-31B8-42D5-CF43-82370D36234A}"/>
              </a:ext>
            </a:extLst>
          </p:cNvPr>
          <p:cNvSpPr txBox="1"/>
          <p:nvPr/>
        </p:nvSpPr>
        <p:spPr>
          <a:xfrm>
            <a:off x="1360999" y="5230620"/>
            <a:ext cx="269081" cy="349702"/>
          </a:xfrm>
          <a:prstGeom prst="rect">
            <a:avLst/>
          </a:prstGeom>
          <a:solidFill>
            <a:schemeClr val="bg1"/>
          </a:solidFill>
        </p:spPr>
        <p:txBody>
          <a:bodyPr wrap="square" lIns="0" tIns="36000" rIns="0" bIns="36000" rtlCol="0">
            <a:noAutofit/>
          </a:bodyPr>
          <a:lstStyle/>
          <a:p>
            <a:pPr algn="ctr"/>
            <a:r>
              <a:rPr lang="zh-CN" sz="900" b="1" noProof="0" dirty="0">
                <a:solidFill>
                  <a:srgbClr val="11456D"/>
                </a:solidFill>
                <a:latin typeface="Dax Offc Pro" panose="020B0504030101020102" pitchFamily="34" charset="0"/>
                <a:ea typeface="Noto Sans CJK SC Regular" panose="020B0500000000000000" pitchFamily="34" charset="-128"/>
              </a:rPr>
              <a:t>12月</a:t>
            </a:r>
          </a:p>
          <a:p>
            <a:pPr algn="ctr"/>
            <a:r>
              <a:rPr lang="zh-CN" sz="900" b="1" dirty="0">
                <a:solidFill>
                  <a:srgbClr val="11456D"/>
                </a:solidFill>
                <a:latin typeface="Dax Offc Pro" panose="020B0504030101020102" pitchFamily="34" charset="0"/>
                <a:ea typeface="Noto Sans CJK SC Regular" panose="020B0500000000000000" pitchFamily="34" charset="-128"/>
              </a:rPr>
              <a:t>14年</a:t>
            </a:r>
          </a:p>
        </p:txBody>
      </p:sp>
      <p:sp>
        <p:nvSpPr>
          <p:cNvPr id="21" name="CuadroTexto 17">
            <a:extLst>
              <a:ext uri="{FF2B5EF4-FFF2-40B4-BE49-F238E27FC236}">
                <a16:creationId xmlns:a16="http://schemas.microsoft.com/office/drawing/2014/main" id="{C8C4E2B5-785A-5B35-6660-945261A567B8}"/>
              </a:ext>
            </a:extLst>
          </p:cNvPr>
          <p:cNvSpPr txBox="1"/>
          <p:nvPr/>
        </p:nvSpPr>
        <p:spPr>
          <a:xfrm>
            <a:off x="2074297" y="5230620"/>
            <a:ext cx="269081" cy="349702"/>
          </a:xfrm>
          <a:prstGeom prst="rect">
            <a:avLst/>
          </a:prstGeom>
          <a:solidFill>
            <a:schemeClr val="bg1"/>
          </a:solidFill>
        </p:spPr>
        <p:txBody>
          <a:bodyPr wrap="square" lIns="0" tIns="36000" rIns="0" bIns="36000" rtlCol="0">
            <a:noAutofit/>
          </a:bodyPr>
          <a:lstStyle/>
          <a:p>
            <a:pPr algn="ctr"/>
            <a:r>
              <a:rPr lang="zh-CN" sz="900" b="1" noProof="0" dirty="0">
                <a:solidFill>
                  <a:srgbClr val="11456D"/>
                </a:solidFill>
                <a:latin typeface="Dax Offc Pro" panose="020B0504030101020102" pitchFamily="34" charset="0"/>
                <a:ea typeface="Noto Sans CJK SC Regular" panose="020B0500000000000000" pitchFamily="34" charset="-128"/>
              </a:rPr>
              <a:t>1月</a:t>
            </a:r>
          </a:p>
          <a:p>
            <a:pPr algn="ctr"/>
            <a:r>
              <a:rPr lang="zh-CN" sz="900" b="1" dirty="0">
                <a:solidFill>
                  <a:srgbClr val="11456D"/>
                </a:solidFill>
                <a:latin typeface="Dax Offc Pro" panose="020B0504030101020102" pitchFamily="34" charset="0"/>
                <a:ea typeface="Noto Sans CJK SC Regular" panose="020B0500000000000000" pitchFamily="34" charset="-128"/>
              </a:rPr>
              <a:t>16年</a:t>
            </a:r>
          </a:p>
        </p:txBody>
      </p:sp>
      <p:sp>
        <p:nvSpPr>
          <p:cNvPr id="22" name="CuadroTexto 18">
            <a:extLst>
              <a:ext uri="{FF2B5EF4-FFF2-40B4-BE49-F238E27FC236}">
                <a16:creationId xmlns:a16="http://schemas.microsoft.com/office/drawing/2014/main" id="{0215BB44-A0F1-2A69-FED6-F148D2DFB651}"/>
              </a:ext>
            </a:extLst>
          </p:cNvPr>
          <p:cNvSpPr txBox="1"/>
          <p:nvPr/>
        </p:nvSpPr>
        <p:spPr>
          <a:xfrm>
            <a:off x="2792357" y="5230620"/>
            <a:ext cx="269081" cy="349702"/>
          </a:xfrm>
          <a:prstGeom prst="rect">
            <a:avLst/>
          </a:prstGeom>
          <a:solidFill>
            <a:schemeClr val="bg1"/>
          </a:solidFill>
        </p:spPr>
        <p:txBody>
          <a:bodyPr wrap="square" lIns="0" tIns="36000" rIns="0" bIns="36000" rtlCol="0">
            <a:noAutofit/>
          </a:bodyPr>
          <a:lstStyle/>
          <a:p>
            <a:pPr algn="ctr"/>
            <a:r>
              <a:rPr lang="zh-CN" sz="900" b="1" dirty="0">
                <a:solidFill>
                  <a:srgbClr val="11456D"/>
                </a:solidFill>
                <a:latin typeface="Dax Offc Pro" panose="020B0504030101020102" pitchFamily="34" charset="0"/>
                <a:ea typeface="Noto Sans CJK SC Regular" panose="020B0500000000000000" pitchFamily="34" charset="-128"/>
              </a:rPr>
              <a:t>12月</a:t>
            </a:r>
          </a:p>
          <a:p>
            <a:pPr algn="ctr"/>
            <a:r>
              <a:rPr lang="zh-CN" sz="900" b="1" dirty="0">
                <a:solidFill>
                  <a:srgbClr val="11456D"/>
                </a:solidFill>
                <a:latin typeface="Dax Offc Pro" panose="020B0504030101020102" pitchFamily="34" charset="0"/>
                <a:ea typeface="Noto Sans CJK SC Regular" panose="020B0500000000000000" pitchFamily="34" charset="-128"/>
              </a:rPr>
              <a:t>18年</a:t>
            </a:r>
          </a:p>
        </p:txBody>
      </p:sp>
      <p:sp>
        <p:nvSpPr>
          <p:cNvPr id="23" name="CuadroTexto 19">
            <a:extLst>
              <a:ext uri="{FF2B5EF4-FFF2-40B4-BE49-F238E27FC236}">
                <a16:creationId xmlns:a16="http://schemas.microsoft.com/office/drawing/2014/main" id="{4343AD9C-C922-B0E9-2AE9-D1AB70CE7490}"/>
              </a:ext>
            </a:extLst>
          </p:cNvPr>
          <p:cNvSpPr txBox="1"/>
          <p:nvPr/>
        </p:nvSpPr>
        <p:spPr>
          <a:xfrm>
            <a:off x="3508862" y="5230620"/>
            <a:ext cx="269081" cy="349702"/>
          </a:xfrm>
          <a:prstGeom prst="rect">
            <a:avLst/>
          </a:prstGeom>
          <a:solidFill>
            <a:schemeClr val="bg1"/>
          </a:solidFill>
        </p:spPr>
        <p:txBody>
          <a:bodyPr wrap="square" lIns="0" tIns="36000" rIns="0" bIns="36000" rtlCol="0">
            <a:noAutofit/>
          </a:bodyPr>
          <a:lstStyle/>
          <a:p>
            <a:pPr algn="ctr"/>
            <a:r>
              <a:rPr lang="zh-CN" sz="900" b="1" noProof="0" dirty="0">
                <a:solidFill>
                  <a:srgbClr val="11456D"/>
                </a:solidFill>
                <a:latin typeface="Dax Offc Pro" panose="020B0504030101020102" pitchFamily="34" charset="0"/>
                <a:ea typeface="Noto Sans CJK SC Regular" panose="020B0500000000000000" pitchFamily="34" charset="-128"/>
              </a:rPr>
              <a:t>3月</a:t>
            </a:r>
          </a:p>
          <a:p>
            <a:pPr algn="ctr"/>
            <a:r>
              <a:rPr lang="zh-CN" sz="900" b="1" dirty="0">
                <a:solidFill>
                  <a:srgbClr val="11456D"/>
                </a:solidFill>
                <a:latin typeface="Dax Offc Pro" panose="020B0504030101020102" pitchFamily="34" charset="0"/>
                <a:ea typeface="Noto Sans CJK SC Regular" panose="020B0500000000000000" pitchFamily="34" charset="-128"/>
              </a:rPr>
              <a:t>20年</a:t>
            </a:r>
          </a:p>
        </p:txBody>
      </p:sp>
      <p:sp>
        <p:nvSpPr>
          <p:cNvPr id="24" name="CuadroTexto 20">
            <a:extLst>
              <a:ext uri="{FF2B5EF4-FFF2-40B4-BE49-F238E27FC236}">
                <a16:creationId xmlns:a16="http://schemas.microsoft.com/office/drawing/2014/main" id="{43233B28-56E1-E8DC-B45F-E2E444B29B2A}"/>
              </a:ext>
            </a:extLst>
          </p:cNvPr>
          <p:cNvSpPr txBox="1"/>
          <p:nvPr/>
        </p:nvSpPr>
        <p:spPr>
          <a:xfrm>
            <a:off x="4228510" y="5230620"/>
            <a:ext cx="269081" cy="349702"/>
          </a:xfrm>
          <a:prstGeom prst="rect">
            <a:avLst/>
          </a:prstGeom>
          <a:solidFill>
            <a:schemeClr val="bg1"/>
          </a:solidFill>
        </p:spPr>
        <p:txBody>
          <a:bodyPr wrap="square" lIns="0" tIns="36000" rIns="0" bIns="36000" rtlCol="0">
            <a:noAutofit/>
          </a:bodyPr>
          <a:lstStyle/>
          <a:p>
            <a:pPr algn="ctr"/>
            <a:r>
              <a:rPr lang="zh-CN" sz="900" b="1" noProof="0" dirty="0">
                <a:solidFill>
                  <a:srgbClr val="11456D"/>
                </a:solidFill>
                <a:latin typeface="Dax Offc Pro" panose="020B0504030101020102" pitchFamily="34" charset="0"/>
                <a:ea typeface="Noto Sans CJK SC Regular" panose="020B0500000000000000" pitchFamily="34" charset="-128"/>
              </a:rPr>
              <a:t>10月</a:t>
            </a:r>
          </a:p>
          <a:p>
            <a:pPr algn="ctr"/>
            <a:r>
              <a:rPr lang="zh-CN" sz="900" b="1" dirty="0">
                <a:solidFill>
                  <a:srgbClr val="11456D"/>
                </a:solidFill>
                <a:latin typeface="Dax Offc Pro" panose="020B0504030101020102" pitchFamily="34" charset="0"/>
                <a:ea typeface="Noto Sans CJK SC Regular" panose="020B0500000000000000" pitchFamily="34" charset="-128"/>
              </a:rPr>
              <a:t>22年</a:t>
            </a:r>
          </a:p>
        </p:txBody>
      </p:sp>
      <p:sp>
        <p:nvSpPr>
          <p:cNvPr id="25" name="CuadroTexto 21">
            <a:extLst>
              <a:ext uri="{FF2B5EF4-FFF2-40B4-BE49-F238E27FC236}">
                <a16:creationId xmlns:a16="http://schemas.microsoft.com/office/drawing/2014/main" id="{AEFC7AF9-C808-B122-71BF-8069ACE53610}"/>
              </a:ext>
            </a:extLst>
          </p:cNvPr>
          <p:cNvSpPr txBox="1"/>
          <p:nvPr/>
        </p:nvSpPr>
        <p:spPr>
          <a:xfrm>
            <a:off x="1359923" y="4824331"/>
            <a:ext cx="269081" cy="349702"/>
          </a:xfrm>
          <a:prstGeom prst="rect">
            <a:avLst/>
          </a:prstGeom>
          <a:solidFill>
            <a:schemeClr val="bg1"/>
          </a:solidFill>
        </p:spPr>
        <p:txBody>
          <a:bodyPr wrap="square" lIns="0" tIns="36000" rIns="0" bIns="36000" rtlCol="0">
            <a:noAutofit/>
          </a:bodyPr>
          <a:lstStyle/>
          <a:p>
            <a:pPr algn="ctr"/>
            <a:r>
              <a:rPr lang="zh-CN" sz="900" b="1" noProof="0" dirty="0">
                <a:solidFill>
                  <a:srgbClr val="11456D"/>
                </a:solidFill>
                <a:latin typeface="Dax Offc Pro" panose="020B0504030101020102" pitchFamily="34" charset="0"/>
                <a:ea typeface="Noto Sans CJK SC Regular" panose="020B0500000000000000" pitchFamily="34" charset="-128"/>
              </a:rPr>
              <a:t>9月</a:t>
            </a:r>
          </a:p>
          <a:p>
            <a:pPr algn="ctr"/>
            <a:r>
              <a:rPr lang="zh-CN" sz="900" b="1" dirty="0">
                <a:solidFill>
                  <a:srgbClr val="11456D"/>
                </a:solidFill>
                <a:latin typeface="Dax Offc Pro" panose="020B0504030101020102" pitchFamily="34" charset="0"/>
                <a:ea typeface="Noto Sans CJK SC Regular" panose="020B0500000000000000" pitchFamily="34" charset="-128"/>
              </a:rPr>
              <a:t>14年</a:t>
            </a:r>
          </a:p>
        </p:txBody>
      </p:sp>
      <p:sp>
        <p:nvSpPr>
          <p:cNvPr id="26" name="CuadroTexto 22">
            <a:extLst>
              <a:ext uri="{FF2B5EF4-FFF2-40B4-BE49-F238E27FC236}">
                <a16:creationId xmlns:a16="http://schemas.microsoft.com/office/drawing/2014/main" id="{F8F5EFE2-0D3C-8E2C-038E-183FE422E44F}"/>
              </a:ext>
            </a:extLst>
          </p:cNvPr>
          <p:cNvSpPr txBox="1"/>
          <p:nvPr/>
        </p:nvSpPr>
        <p:spPr>
          <a:xfrm>
            <a:off x="2073221" y="4824331"/>
            <a:ext cx="269081" cy="349702"/>
          </a:xfrm>
          <a:prstGeom prst="rect">
            <a:avLst/>
          </a:prstGeom>
          <a:solidFill>
            <a:schemeClr val="bg1"/>
          </a:solidFill>
        </p:spPr>
        <p:txBody>
          <a:bodyPr wrap="square" lIns="0" tIns="36000" rIns="0" bIns="36000" rtlCol="0">
            <a:noAutofit/>
          </a:bodyPr>
          <a:lstStyle/>
          <a:p>
            <a:pPr algn="ctr"/>
            <a:r>
              <a:rPr lang="zh-CN" sz="900" b="1" noProof="0" dirty="0">
                <a:solidFill>
                  <a:srgbClr val="11456D"/>
                </a:solidFill>
                <a:latin typeface="Dax Offc Pro" panose="020B0504030101020102" pitchFamily="34" charset="0"/>
                <a:ea typeface="Noto Sans CJK SC Regular" panose="020B0500000000000000" pitchFamily="34" charset="-128"/>
              </a:rPr>
              <a:t>4月</a:t>
            </a:r>
          </a:p>
          <a:p>
            <a:pPr algn="ctr"/>
            <a:r>
              <a:rPr lang="zh-CN" sz="900" b="1" dirty="0">
                <a:solidFill>
                  <a:srgbClr val="11456D"/>
                </a:solidFill>
                <a:latin typeface="Dax Offc Pro" panose="020B0504030101020102" pitchFamily="34" charset="0"/>
                <a:ea typeface="Noto Sans CJK SC Regular" panose="020B0500000000000000" pitchFamily="34" charset="-128"/>
              </a:rPr>
              <a:t>15年</a:t>
            </a:r>
          </a:p>
        </p:txBody>
      </p:sp>
      <p:sp>
        <p:nvSpPr>
          <p:cNvPr id="27" name="CuadroTexto 23">
            <a:extLst>
              <a:ext uri="{FF2B5EF4-FFF2-40B4-BE49-F238E27FC236}">
                <a16:creationId xmlns:a16="http://schemas.microsoft.com/office/drawing/2014/main" id="{08ACE88B-D7E7-4044-9BE7-FE0C31D17110}"/>
              </a:ext>
            </a:extLst>
          </p:cNvPr>
          <p:cNvSpPr txBox="1"/>
          <p:nvPr/>
        </p:nvSpPr>
        <p:spPr>
          <a:xfrm>
            <a:off x="2786519" y="4824331"/>
            <a:ext cx="269081" cy="349702"/>
          </a:xfrm>
          <a:prstGeom prst="rect">
            <a:avLst/>
          </a:prstGeom>
          <a:solidFill>
            <a:schemeClr val="bg1"/>
          </a:solidFill>
        </p:spPr>
        <p:txBody>
          <a:bodyPr wrap="square" lIns="0" tIns="36000" rIns="0" bIns="36000" rtlCol="0">
            <a:noAutofit/>
          </a:bodyPr>
          <a:lstStyle/>
          <a:p>
            <a:pPr algn="ctr"/>
            <a:r>
              <a:rPr lang="zh-CN" sz="900" b="1" noProof="0" dirty="0">
                <a:solidFill>
                  <a:srgbClr val="11456D"/>
                </a:solidFill>
                <a:latin typeface="Dax Offc Pro" panose="020B0504030101020102" pitchFamily="34" charset="0"/>
                <a:ea typeface="Noto Sans CJK SC Regular" panose="020B0500000000000000" pitchFamily="34" charset="-128"/>
              </a:rPr>
              <a:t>7月</a:t>
            </a:r>
          </a:p>
          <a:p>
            <a:pPr algn="ctr"/>
            <a:r>
              <a:rPr lang="zh-CN" sz="900" b="1" dirty="0">
                <a:solidFill>
                  <a:srgbClr val="11456D"/>
                </a:solidFill>
                <a:latin typeface="Dax Offc Pro" panose="020B0504030101020102" pitchFamily="34" charset="0"/>
                <a:ea typeface="Noto Sans CJK SC Regular" panose="020B0500000000000000" pitchFamily="34" charset="-128"/>
              </a:rPr>
              <a:t>18年</a:t>
            </a:r>
          </a:p>
        </p:txBody>
      </p:sp>
      <p:sp>
        <p:nvSpPr>
          <p:cNvPr id="28" name="CuadroTexto 24">
            <a:extLst>
              <a:ext uri="{FF2B5EF4-FFF2-40B4-BE49-F238E27FC236}">
                <a16:creationId xmlns:a16="http://schemas.microsoft.com/office/drawing/2014/main" id="{48476E07-FF22-42A0-8493-13425CC93AEB}"/>
              </a:ext>
            </a:extLst>
          </p:cNvPr>
          <p:cNvSpPr txBox="1"/>
          <p:nvPr/>
        </p:nvSpPr>
        <p:spPr>
          <a:xfrm>
            <a:off x="3498229" y="4824331"/>
            <a:ext cx="269081" cy="349702"/>
          </a:xfrm>
          <a:prstGeom prst="rect">
            <a:avLst/>
          </a:prstGeom>
          <a:solidFill>
            <a:schemeClr val="bg1"/>
          </a:solidFill>
        </p:spPr>
        <p:txBody>
          <a:bodyPr wrap="square" lIns="0" tIns="36000" rIns="0" bIns="36000" rtlCol="0">
            <a:noAutofit/>
          </a:bodyPr>
          <a:lstStyle/>
          <a:p>
            <a:pPr algn="ctr"/>
            <a:r>
              <a:rPr lang="zh-CN" sz="900" b="1" dirty="0">
                <a:solidFill>
                  <a:srgbClr val="11456D"/>
                </a:solidFill>
                <a:latin typeface="Dax Offc Pro" panose="020B0504030101020102" pitchFamily="34" charset="0"/>
                <a:ea typeface="Noto Sans CJK SC Regular" panose="020B0500000000000000" pitchFamily="34" charset="-128"/>
              </a:rPr>
              <a:t>2月</a:t>
            </a:r>
          </a:p>
          <a:p>
            <a:pPr algn="ctr"/>
            <a:r>
              <a:rPr lang="zh-CN" sz="900" b="1" dirty="0">
                <a:solidFill>
                  <a:srgbClr val="11456D"/>
                </a:solidFill>
                <a:latin typeface="Dax Offc Pro" panose="020B0504030101020102" pitchFamily="34" charset="0"/>
                <a:ea typeface="Noto Sans CJK SC Regular" panose="020B0500000000000000" pitchFamily="34" charset="-128"/>
              </a:rPr>
              <a:t>20年</a:t>
            </a:r>
          </a:p>
        </p:txBody>
      </p:sp>
      <p:sp>
        <p:nvSpPr>
          <p:cNvPr id="29" name="CuadroTexto 25">
            <a:extLst>
              <a:ext uri="{FF2B5EF4-FFF2-40B4-BE49-F238E27FC236}">
                <a16:creationId xmlns:a16="http://schemas.microsoft.com/office/drawing/2014/main" id="{80951B51-076D-FE62-6A3B-4EDE6D26D4D9}"/>
              </a:ext>
            </a:extLst>
          </p:cNvPr>
          <p:cNvSpPr txBox="1"/>
          <p:nvPr/>
        </p:nvSpPr>
        <p:spPr>
          <a:xfrm>
            <a:off x="4227434" y="4824331"/>
            <a:ext cx="269081" cy="349702"/>
          </a:xfrm>
          <a:prstGeom prst="rect">
            <a:avLst/>
          </a:prstGeom>
          <a:solidFill>
            <a:schemeClr val="bg1"/>
          </a:solidFill>
        </p:spPr>
        <p:txBody>
          <a:bodyPr wrap="square" lIns="0" tIns="36000" rIns="0" bIns="36000" rtlCol="0">
            <a:noAutofit/>
          </a:bodyPr>
          <a:lstStyle/>
          <a:p>
            <a:pPr algn="ctr"/>
            <a:r>
              <a:rPr lang="zh-CN" sz="900" b="1" noProof="0" dirty="0">
                <a:solidFill>
                  <a:srgbClr val="11456D"/>
                </a:solidFill>
                <a:latin typeface="Dax Offc Pro" panose="020B0504030101020102" pitchFamily="34" charset="0"/>
                <a:ea typeface="Noto Sans CJK SC Regular" panose="020B0500000000000000" pitchFamily="34" charset="-128"/>
              </a:rPr>
              <a:t>3月</a:t>
            </a:r>
          </a:p>
          <a:p>
            <a:pPr algn="ctr"/>
            <a:r>
              <a:rPr lang="zh-CN" sz="900" b="1" dirty="0">
                <a:solidFill>
                  <a:srgbClr val="11456D"/>
                </a:solidFill>
                <a:latin typeface="Dax Offc Pro" panose="020B0504030101020102" pitchFamily="34" charset="0"/>
                <a:ea typeface="Noto Sans CJK SC Regular" panose="020B0500000000000000" pitchFamily="34" charset="-128"/>
              </a:rPr>
              <a:t>22年</a:t>
            </a:r>
          </a:p>
        </p:txBody>
      </p:sp>
      <p:sp>
        <p:nvSpPr>
          <p:cNvPr id="31" name="CuadroTexto 26">
            <a:extLst>
              <a:ext uri="{FF2B5EF4-FFF2-40B4-BE49-F238E27FC236}">
                <a16:creationId xmlns:a16="http://schemas.microsoft.com/office/drawing/2014/main" id="{C178080F-A189-9F40-B9A2-1B9B66AE4B86}"/>
              </a:ext>
            </a:extLst>
          </p:cNvPr>
          <p:cNvSpPr txBox="1"/>
          <p:nvPr/>
        </p:nvSpPr>
        <p:spPr>
          <a:xfrm>
            <a:off x="1013848" y="3254149"/>
            <a:ext cx="269081" cy="145770"/>
          </a:xfrm>
          <a:prstGeom prst="rect">
            <a:avLst/>
          </a:prstGeom>
          <a:solidFill>
            <a:schemeClr val="bg1"/>
          </a:solidFill>
        </p:spPr>
        <p:txBody>
          <a:bodyPr wrap="square" lIns="0" tIns="3600" rIns="0" bIns="3600" rtlCol="0">
            <a:spAutoFit/>
          </a:bodyPr>
          <a:lstStyle/>
          <a:p>
            <a:pPr algn="ctr"/>
            <a:r>
              <a:rPr lang="zh-CN" sz="900" b="1" noProof="0">
                <a:solidFill>
                  <a:srgbClr val="3299D8"/>
                </a:solidFill>
                <a:latin typeface="Dax Offc Pro" panose="020B0504030101020102" pitchFamily="34" charset="0"/>
                <a:ea typeface="Noto Sans CJK SC Regular" panose="020B0500000000000000" pitchFamily="34" charset="-128"/>
              </a:rPr>
              <a:t>53%</a:t>
            </a:r>
          </a:p>
        </p:txBody>
      </p:sp>
      <p:sp>
        <p:nvSpPr>
          <p:cNvPr id="32" name="CuadroTexto 27">
            <a:extLst>
              <a:ext uri="{FF2B5EF4-FFF2-40B4-BE49-F238E27FC236}">
                <a16:creationId xmlns:a16="http://schemas.microsoft.com/office/drawing/2014/main" id="{C16FC834-2BA2-EA1E-33AF-72DEF33B9A16}"/>
              </a:ext>
            </a:extLst>
          </p:cNvPr>
          <p:cNvSpPr txBox="1"/>
          <p:nvPr/>
        </p:nvSpPr>
        <p:spPr>
          <a:xfrm>
            <a:off x="1333501" y="3254149"/>
            <a:ext cx="327024" cy="145770"/>
          </a:xfrm>
          <a:prstGeom prst="rect">
            <a:avLst/>
          </a:prstGeom>
          <a:solidFill>
            <a:schemeClr val="bg1"/>
          </a:solidFill>
        </p:spPr>
        <p:txBody>
          <a:bodyPr wrap="square" lIns="0" tIns="3600" rIns="0" bIns="3600" rtlCol="0">
            <a:spAutoFit/>
          </a:bodyPr>
          <a:lstStyle/>
          <a:p>
            <a:pPr algn="ctr"/>
            <a:r>
              <a:rPr lang="zh-CN" sz="900" b="1" noProof="0">
                <a:solidFill>
                  <a:srgbClr val="11456D"/>
                </a:solidFill>
                <a:latin typeface="Dax Offc Pro" panose="020B0504030101020102" pitchFamily="34" charset="0"/>
                <a:ea typeface="Noto Sans CJK SC Regular" panose="020B0500000000000000" pitchFamily="34" charset="-128"/>
              </a:rPr>
              <a:t>-12%</a:t>
            </a:r>
          </a:p>
        </p:txBody>
      </p:sp>
      <p:sp>
        <p:nvSpPr>
          <p:cNvPr id="33" name="CuadroTexto 28">
            <a:extLst>
              <a:ext uri="{FF2B5EF4-FFF2-40B4-BE49-F238E27FC236}">
                <a16:creationId xmlns:a16="http://schemas.microsoft.com/office/drawing/2014/main" id="{F5D80F10-86D4-D143-E5AD-D5D8EAC6554E}"/>
              </a:ext>
            </a:extLst>
          </p:cNvPr>
          <p:cNvSpPr txBox="1"/>
          <p:nvPr/>
        </p:nvSpPr>
        <p:spPr>
          <a:xfrm>
            <a:off x="2044249" y="3254149"/>
            <a:ext cx="327024" cy="145770"/>
          </a:xfrm>
          <a:prstGeom prst="rect">
            <a:avLst/>
          </a:prstGeom>
          <a:solidFill>
            <a:schemeClr val="bg1"/>
          </a:solidFill>
        </p:spPr>
        <p:txBody>
          <a:bodyPr wrap="square" lIns="0" tIns="3600" rIns="0" bIns="3600" rtlCol="0">
            <a:spAutoFit/>
          </a:bodyPr>
          <a:lstStyle/>
          <a:p>
            <a:pPr algn="ctr"/>
            <a:r>
              <a:rPr lang="zh-CN" sz="900" b="1" noProof="0">
                <a:solidFill>
                  <a:srgbClr val="11456D"/>
                </a:solidFill>
                <a:latin typeface="Dax Offc Pro" panose="020B0504030101020102" pitchFamily="34" charset="0"/>
                <a:ea typeface="Noto Sans CJK SC Regular" panose="020B0500000000000000" pitchFamily="34" charset="-128"/>
              </a:rPr>
              <a:t>-22%</a:t>
            </a:r>
          </a:p>
        </p:txBody>
      </p:sp>
      <p:sp>
        <p:nvSpPr>
          <p:cNvPr id="34" name="CuadroTexto 31">
            <a:extLst>
              <a:ext uri="{FF2B5EF4-FFF2-40B4-BE49-F238E27FC236}">
                <a16:creationId xmlns:a16="http://schemas.microsoft.com/office/drawing/2014/main" id="{A47D43E8-1CD1-4793-3AA9-F779894A94F1}"/>
              </a:ext>
            </a:extLst>
          </p:cNvPr>
          <p:cNvSpPr txBox="1"/>
          <p:nvPr/>
        </p:nvSpPr>
        <p:spPr>
          <a:xfrm>
            <a:off x="2754997" y="3254149"/>
            <a:ext cx="327024" cy="145770"/>
          </a:xfrm>
          <a:prstGeom prst="rect">
            <a:avLst/>
          </a:prstGeom>
          <a:solidFill>
            <a:schemeClr val="bg1"/>
          </a:solidFill>
        </p:spPr>
        <p:txBody>
          <a:bodyPr wrap="square" lIns="0" tIns="3600" rIns="0" bIns="3600" rtlCol="0">
            <a:spAutoFit/>
          </a:bodyPr>
          <a:lstStyle/>
          <a:p>
            <a:pPr algn="ctr"/>
            <a:r>
              <a:rPr lang="zh-CN" sz="900" b="1" noProof="0">
                <a:solidFill>
                  <a:srgbClr val="11456D"/>
                </a:solidFill>
                <a:latin typeface="Dax Offc Pro" panose="020B0504030101020102" pitchFamily="34" charset="0"/>
                <a:ea typeface="Noto Sans CJK SC Regular" panose="020B0500000000000000" pitchFamily="34" charset="-128"/>
              </a:rPr>
              <a:t>-16%</a:t>
            </a:r>
          </a:p>
        </p:txBody>
      </p:sp>
      <p:sp>
        <p:nvSpPr>
          <p:cNvPr id="35" name="CuadroTexto 32">
            <a:extLst>
              <a:ext uri="{FF2B5EF4-FFF2-40B4-BE49-F238E27FC236}">
                <a16:creationId xmlns:a16="http://schemas.microsoft.com/office/drawing/2014/main" id="{0D56DA00-DEF2-2CFD-C2F1-F5444C055CDE}"/>
              </a:ext>
            </a:extLst>
          </p:cNvPr>
          <p:cNvSpPr txBox="1"/>
          <p:nvPr/>
        </p:nvSpPr>
        <p:spPr>
          <a:xfrm>
            <a:off x="3465745" y="3254149"/>
            <a:ext cx="327024" cy="145770"/>
          </a:xfrm>
          <a:prstGeom prst="rect">
            <a:avLst/>
          </a:prstGeom>
          <a:solidFill>
            <a:schemeClr val="bg1"/>
          </a:solidFill>
        </p:spPr>
        <p:txBody>
          <a:bodyPr wrap="square" lIns="0" tIns="3600" rIns="0" bIns="3600" rtlCol="0">
            <a:spAutoFit/>
          </a:bodyPr>
          <a:lstStyle/>
          <a:p>
            <a:pPr algn="ctr"/>
            <a:r>
              <a:rPr lang="zh-CN" sz="900" b="1" noProof="0">
                <a:solidFill>
                  <a:srgbClr val="11456D"/>
                </a:solidFill>
                <a:latin typeface="Dax Offc Pro" panose="020B0504030101020102" pitchFamily="34" charset="0"/>
                <a:ea typeface="Noto Sans CJK SC Regular" panose="020B0500000000000000" pitchFamily="34" charset="-128"/>
              </a:rPr>
              <a:t>-37%</a:t>
            </a:r>
          </a:p>
        </p:txBody>
      </p:sp>
      <p:sp>
        <p:nvSpPr>
          <p:cNvPr id="36" name="CuadroTexto 33">
            <a:extLst>
              <a:ext uri="{FF2B5EF4-FFF2-40B4-BE49-F238E27FC236}">
                <a16:creationId xmlns:a16="http://schemas.microsoft.com/office/drawing/2014/main" id="{CD9679DA-8DC9-8A90-140E-2755D4C19A35}"/>
              </a:ext>
            </a:extLst>
          </p:cNvPr>
          <p:cNvSpPr txBox="1"/>
          <p:nvPr/>
        </p:nvSpPr>
        <p:spPr>
          <a:xfrm>
            <a:off x="4198462" y="3254149"/>
            <a:ext cx="327024" cy="145770"/>
          </a:xfrm>
          <a:prstGeom prst="rect">
            <a:avLst/>
          </a:prstGeom>
          <a:solidFill>
            <a:schemeClr val="bg1"/>
          </a:solidFill>
        </p:spPr>
        <p:txBody>
          <a:bodyPr wrap="square" lIns="0" tIns="3600" rIns="0" bIns="3600" rtlCol="0">
            <a:spAutoFit/>
          </a:bodyPr>
          <a:lstStyle/>
          <a:p>
            <a:pPr algn="ctr"/>
            <a:r>
              <a:rPr lang="zh-CN" sz="900" b="1" noProof="0">
                <a:solidFill>
                  <a:srgbClr val="11456D"/>
                </a:solidFill>
                <a:latin typeface="Dax Offc Pro" panose="020B0504030101020102" pitchFamily="34" charset="0"/>
                <a:ea typeface="Noto Sans CJK SC Regular" panose="020B0500000000000000" pitchFamily="34" charset="-128"/>
              </a:rPr>
              <a:t>-17%</a:t>
            </a:r>
          </a:p>
        </p:txBody>
      </p:sp>
      <p:sp>
        <p:nvSpPr>
          <p:cNvPr id="37" name="CuadroTexto 34">
            <a:extLst>
              <a:ext uri="{FF2B5EF4-FFF2-40B4-BE49-F238E27FC236}">
                <a16:creationId xmlns:a16="http://schemas.microsoft.com/office/drawing/2014/main" id="{18FDA0DA-AE7C-77A3-A10F-63513975461E}"/>
              </a:ext>
            </a:extLst>
          </p:cNvPr>
          <p:cNvSpPr txBox="1"/>
          <p:nvPr/>
        </p:nvSpPr>
        <p:spPr>
          <a:xfrm>
            <a:off x="1717846" y="3254149"/>
            <a:ext cx="269081" cy="145770"/>
          </a:xfrm>
          <a:prstGeom prst="rect">
            <a:avLst/>
          </a:prstGeom>
          <a:solidFill>
            <a:schemeClr val="bg1"/>
          </a:solidFill>
        </p:spPr>
        <p:txBody>
          <a:bodyPr wrap="square" lIns="0" tIns="3600" rIns="0" bIns="3600" rtlCol="0">
            <a:spAutoFit/>
          </a:bodyPr>
          <a:lstStyle/>
          <a:p>
            <a:pPr algn="ctr"/>
            <a:r>
              <a:rPr lang="zh-CN" sz="900" b="1" noProof="0">
                <a:solidFill>
                  <a:srgbClr val="3299D8"/>
                </a:solidFill>
                <a:latin typeface="Dax Offc Pro" panose="020B0504030101020102" pitchFamily="34" charset="0"/>
                <a:ea typeface="Noto Sans CJK SC Regular" panose="020B0500000000000000" pitchFamily="34" charset="-128"/>
              </a:rPr>
              <a:t>14%</a:t>
            </a:r>
          </a:p>
        </p:txBody>
      </p:sp>
      <p:sp>
        <p:nvSpPr>
          <p:cNvPr id="38" name="CuadroTexto 35">
            <a:extLst>
              <a:ext uri="{FF2B5EF4-FFF2-40B4-BE49-F238E27FC236}">
                <a16:creationId xmlns:a16="http://schemas.microsoft.com/office/drawing/2014/main" id="{7002D0EA-37D5-C20F-238C-CCDE5F0524B6}"/>
              </a:ext>
            </a:extLst>
          </p:cNvPr>
          <p:cNvSpPr txBox="1"/>
          <p:nvPr/>
        </p:nvSpPr>
        <p:spPr>
          <a:xfrm>
            <a:off x="2439579" y="3254149"/>
            <a:ext cx="269081" cy="145770"/>
          </a:xfrm>
          <a:prstGeom prst="rect">
            <a:avLst/>
          </a:prstGeom>
          <a:solidFill>
            <a:schemeClr val="bg1"/>
          </a:solidFill>
        </p:spPr>
        <p:txBody>
          <a:bodyPr wrap="square" lIns="0" tIns="3600" rIns="0" bIns="3600" rtlCol="0">
            <a:spAutoFit/>
          </a:bodyPr>
          <a:lstStyle/>
          <a:p>
            <a:pPr algn="ctr"/>
            <a:r>
              <a:rPr lang="zh-CN" sz="900" b="1" noProof="0">
                <a:solidFill>
                  <a:srgbClr val="3299D8"/>
                </a:solidFill>
                <a:latin typeface="Dax Offc Pro" panose="020B0504030101020102" pitchFamily="34" charset="0"/>
                <a:ea typeface="Noto Sans CJK SC Regular" panose="020B0500000000000000" pitchFamily="34" charset="-128"/>
              </a:rPr>
              <a:t>50%</a:t>
            </a:r>
          </a:p>
        </p:txBody>
      </p:sp>
      <p:sp>
        <p:nvSpPr>
          <p:cNvPr id="39" name="CuadroTexto 36">
            <a:extLst>
              <a:ext uri="{FF2B5EF4-FFF2-40B4-BE49-F238E27FC236}">
                <a16:creationId xmlns:a16="http://schemas.microsoft.com/office/drawing/2014/main" id="{E8E8249D-3C21-39DA-E8D2-C13F7931081D}"/>
              </a:ext>
            </a:extLst>
          </p:cNvPr>
          <p:cNvSpPr txBox="1"/>
          <p:nvPr/>
        </p:nvSpPr>
        <p:spPr>
          <a:xfrm>
            <a:off x="3150327" y="3254149"/>
            <a:ext cx="269081" cy="145770"/>
          </a:xfrm>
          <a:prstGeom prst="rect">
            <a:avLst/>
          </a:prstGeom>
          <a:solidFill>
            <a:schemeClr val="bg1"/>
          </a:solidFill>
        </p:spPr>
        <p:txBody>
          <a:bodyPr wrap="square" lIns="0" tIns="3600" rIns="0" bIns="3600" rtlCol="0">
            <a:spAutoFit/>
          </a:bodyPr>
          <a:lstStyle/>
          <a:p>
            <a:pPr algn="ctr"/>
            <a:r>
              <a:rPr lang="zh-CN" sz="900" b="1" noProof="0">
                <a:solidFill>
                  <a:srgbClr val="3299D8"/>
                </a:solidFill>
                <a:latin typeface="Dax Offc Pro" panose="020B0504030101020102" pitchFamily="34" charset="0"/>
                <a:ea typeface="Noto Sans CJK SC Regular" panose="020B0500000000000000" pitchFamily="34" charset="-128"/>
              </a:rPr>
              <a:t>35%</a:t>
            </a:r>
          </a:p>
        </p:txBody>
      </p:sp>
      <p:sp>
        <p:nvSpPr>
          <p:cNvPr id="40" name="CuadroTexto 37">
            <a:extLst>
              <a:ext uri="{FF2B5EF4-FFF2-40B4-BE49-F238E27FC236}">
                <a16:creationId xmlns:a16="http://schemas.microsoft.com/office/drawing/2014/main" id="{A488DF96-E2A7-1B59-C637-ADDB791FCE38}"/>
              </a:ext>
            </a:extLst>
          </p:cNvPr>
          <p:cNvSpPr txBox="1"/>
          <p:nvPr/>
        </p:nvSpPr>
        <p:spPr>
          <a:xfrm>
            <a:off x="3865255" y="3254149"/>
            <a:ext cx="269081" cy="145770"/>
          </a:xfrm>
          <a:prstGeom prst="rect">
            <a:avLst/>
          </a:prstGeom>
          <a:solidFill>
            <a:schemeClr val="bg1"/>
          </a:solidFill>
        </p:spPr>
        <p:txBody>
          <a:bodyPr wrap="square" lIns="0" tIns="3600" rIns="0" bIns="3600" rtlCol="0">
            <a:spAutoFit/>
          </a:bodyPr>
          <a:lstStyle/>
          <a:p>
            <a:pPr algn="ctr"/>
            <a:r>
              <a:rPr lang="zh-CN" sz="900" b="1" noProof="0">
                <a:solidFill>
                  <a:srgbClr val="3299D8"/>
                </a:solidFill>
                <a:latin typeface="Dax Offc Pro" panose="020B0504030101020102" pitchFamily="34" charset="0"/>
                <a:ea typeface="Noto Sans CJK SC Regular" panose="020B0500000000000000" pitchFamily="34" charset="-128"/>
              </a:rPr>
              <a:t>86%</a:t>
            </a:r>
          </a:p>
        </p:txBody>
      </p:sp>
      <p:sp>
        <p:nvSpPr>
          <p:cNvPr id="42" name="CuadroTexto 38">
            <a:extLst>
              <a:ext uri="{FF2B5EF4-FFF2-40B4-BE49-F238E27FC236}">
                <a16:creationId xmlns:a16="http://schemas.microsoft.com/office/drawing/2014/main" id="{0E46F862-43AC-4366-15B1-B28B7A808AD6}"/>
              </a:ext>
            </a:extLst>
          </p:cNvPr>
          <p:cNvSpPr txBox="1"/>
          <p:nvPr/>
        </p:nvSpPr>
        <p:spPr>
          <a:xfrm>
            <a:off x="4586437" y="3254149"/>
            <a:ext cx="269081" cy="145770"/>
          </a:xfrm>
          <a:prstGeom prst="rect">
            <a:avLst/>
          </a:prstGeom>
          <a:solidFill>
            <a:schemeClr val="bg1"/>
          </a:solidFill>
        </p:spPr>
        <p:txBody>
          <a:bodyPr wrap="square" lIns="0" tIns="3600" rIns="0" bIns="3600" rtlCol="0">
            <a:spAutoFit/>
          </a:bodyPr>
          <a:lstStyle/>
          <a:p>
            <a:pPr algn="ctr"/>
            <a:r>
              <a:rPr lang="zh-CN" sz="900" b="1" noProof="0">
                <a:solidFill>
                  <a:srgbClr val="3299D8"/>
                </a:solidFill>
                <a:latin typeface="Dax Offc Pro" panose="020B0504030101020102" pitchFamily="34" charset="0"/>
                <a:ea typeface="Noto Sans CJK SC Regular" panose="020B0500000000000000" pitchFamily="34" charset="-128"/>
              </a:rPr>
              <a:t>37%</a:t>
            </a:r>
          </a:p>
        </p:txBody>
      </p:sp>
      <p:sp>
        <p:nvSpPr>
          <p:cNvPr id="43" name="CuadroTexto 2">
            <a:extLst>
              <a:ext uri="{FF2B5EF4-FFF2-40B4-BE49-F238E27FC236}">
                <a16:creationId xmlns:a16="http://schemas.microsoft.com/office/drawing/2014/main" id="{3EF20AD5-53C3-208E-A3A7-86A572773FC5}"/>
              </a:ext>
            </a:extLst>
          </p:cNvPr>
          <p:cNvSpPr txBox="1"/>
          <p:nvPr/>
        </p:nvSpPr>
        <p:spPr>
          <a:xfrm>
            <a:off x="916359" y="5914523"/>
            <a:ext cx="4556190" cy="256480"/>
          </a:xfrm>
          <a:prstGeom prst="rect">
            <a:avLst/>
          </a:prstGeom>
          <a:solidFill>
            <a:schemeClr val="bg1"/>
          </a:solidFill>
        </p:spPr>
        <p:txBody>
          <a:bodyPr wrap="square" lIns="0" tIns="0" rIns="0" bIns="0" rtlCol="0">
            <a:spAutoFit/>
          </a:bodyPr>
          <a:lstStyle/>
          <a:p>
            <a:pPr>
              <a:spcAft>
                <a:spcPts val="200"/>
              </a:spcAft>
            </a:pPr>
            <a:r>
              <a:rPr lang="zh-CN" sz="750" dirty="0">
                <a:solidFill>
                  <a:schemeClr val="tx1">
                    <a:lumMod val="75000"/>
                    <a:lumOff val="25000"/>
                  </a:schemeClr>
                </a:solidFill>
                <a:latin typeface="Dax Offc Pro" panose="020B0504030101020102" pitchFamily="34" charset="0"/>
                <a:ea typeface="SimSun"/>
              </a:rPr>
              <a:t>资料来源：晨星加拿大股票以标普/多伦多上限综合总回报指数表示。</a:t>
            </a:r>
          </a:p>
          <a:p>
            <a:pPr>
              <a:spcAft>
                <a:spcPts val="200"/>
              </a:spcAft>
            </a:pPr>
            <a:r>
              <a:rPr lang="zh-CN" sz="750" dirty="0">
                <a:solidFill>
                  <a:schemeClr val="tx1">
                    <a:lumMod val="75000"/>
                    <a:lumOff val="25000"/>
                  </a:schemeClr>
                </a:solidFill>
                <a:latin typeface="Dax Offc Pro" panose="020B0504030101020102" pitchFamily="34" charset="0"/>
                <a:ea typeface="SimSun"/>
              </a:rPr>
              <a:t>显示超过10%的下跌。截至2024年12月30日。过往表现并不代表未来回报。</a:t>
            </a:r>
          </a:p>
        </p:txBody>
      </p:sp>
    </p:spTree>
    <p:extLst>
      <p:ext uri="{BB962C8B-B14F-4D97-AF65-F5344CB8AC3E}">
        <p14:creationId xmlns:p14="http://schemas.microsoft.com/office/powerpoint/2010/main" val="1247513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6AB923B-19CD-554A-A7CB-5C782A182CEF}" type="slidenum">
              <a:rPr lang="en-US" smtClean="0">
                <a:ea typeface="Noto Sans CJK SC Regular" panose="020B0500000000000000" pitchFamily="34" charset="-128"/>
              </a:rPr>
              <a:t>16</a:t>
            </a:fld>
            <a:endParaRPr lang="en-US">
              <a:ea typeface="Noto Sans CJK SC Regular" panose="020B0500000000000000" pitchFamily="34" charset="-128"/>
            </a:endParaRPr>
          </a:p>
        </p:txBody>
      </p:sp>
      <p:sp>
        <p:nvSpPr>
          <p:cNvPr id="3" name="Rectangle 2"/>
          <p:cNvSpPr/>
          <p:nvPr/>
        </p:nvSpPr>
        <p:spPr>
          <a:xfrm>
            <a:off x="315395" y="5751250"/>
            <a:ext cx="8142805" cy="253916"/>
          </a:xfrm>
          <a:prstGeom prst="rect">
            <a:avLst/>
          </a:prstGeom>
        </p:spPr>
        <p:txBody>
          <a:bodyPr wrap="square">
            <a:spAutoFit/>
          </a:bodyPr>
          <a:lstStyle/>
          <a:p>
            <a:r>
              <a:rPr lang="zh-CN" sz="1050" dirty="0">
                <a:latin typeface="Dax Offc Pro" panose="020B0504030101020102" pitchFamily="34" charset="0"/>
                <a:ea typeface="Noto Sans CJK SC Regular" panose="020B0500000000000000" pitchFamily="34" charset="-128"/>
                <a:cs typeface="Arial" panose="020B0604020202020204" pitchFamily="34" charset="0"/>
              </a:rPr>
              <a:t>假设：</a:t>
            </a:r>
            <a:r>
              <a:rPr lang="zh-CN" sz="1050" i="1" dirty="0">
                <a:latin typeface="Dax Offc Pro" panose="020B0504030101020102" pitchFamily="34" charset="0"/>
                <a:ea typeface="Noto Sans CJK SC Regular" panose="020B0500000000000000" pitchFamily="34" charset="-128"/>
                <a:cs typeface="Arial" panose="020B0604020202020204" pitchFamily="34" charset="0"/>
              </a:rPr>
              <a:t>每个月底</a:t>
            </a:r>
            <a:r>
              <a:rPr lang="zh-CN" sz="1050" dirty="0">
                <a:latin typeface="Dax Offc Pro" panose="020B0504030101020102" pitchFamily="34" charset="0"/>
                <a:ea typeface="Noto Sans CJK SC Regular" panose="020B0500000000000000" pitchFamily="34" charset="-128"/>
                <a:cs typeface="Arial" panose="020B0604020202020204" pitchFamily="34" charset="0"/>
              </a:rPr>
              <a:t>进行支付，并且以6%的名义年回报率每月进行复利计算</a:t>
            </a:r>
            <a:r>
              <a:rPr lang="zh-CN" altLang="en-US" sz="1050" dirty="0">
                <a:latin typeface="Dax Offc Pro" panose="020B0504030101020102" pitchFamily="34" charset="0"/>
                <a:ea typeface="Noto Sans CJK SC Regular" panose="020B0500000000000000" pitchFamily="34" charset="-128"/>
                <a:cs typeface="Arial" panose="020B0604020202020204" pitchFamily="34" charset="0"/>
              </a:rPr>
              <a:t>。</a:t>
            </a:r>
            <a:endParaRPr lang="zh-CN" sz="1050" dirty="0">
              <a:latin typeface="Dax Offc Pro" panose="020B0504030101020102" pitchFamily="34" charset="0"/>
              <a:ea typeface="Noto Sans CJK SC Regular" panose="020B0500000000000000" pitchFamily="34" charset="-128"/>
              <a:cs typeface="Arial" panose="020B0604020202020204" pitchFamily="34" charset="0"/>
            </a:endParaRPr>
          </a:p>
        </p:txBody>
      </p:sp>
      <p:sp>
        <p:nvSpPr>
          <p:cNvPr id="12" name="Title 1"/>
          <p:cNvSpPr txBox="1">
            <a:spLocks/>
          </p:cNvSpPr>
          <p:nvPr/>
        </p:nvSpPr>
        <p:spPr>
          <a:xfrm>
            <a:off x="452027" y="8215"/>
            <a:ext cx="7263223" cy="914400"/>
          </a:xfrm>
          <a:prstGeom prst="rect">
            <a:avLst/>
          </a:prstGeom>
        </p:spPr>
        <p:txBody>
          <a:bodyPr vert="horz" lIns="0" tIns="0" rIns="0" bIns="0" rtlCol="0" anchor="ctr">
            <a:noAutofit/>
          </a:bodyPr>
          <a:lstStyle>
            <a:lvl1pPr algn="l" defTabSz="457200" rtl="0" eaLnBrk="1" latinLnBrk="0" hangingPunct="1">
              <a:spcBef>
                <a:spcPct val="0"/>
              </a:spcBef>
              <a:buNone/>
              <a:defRPr sz="2400" b="0" i="0" kern="1200">
                <a:solidFill>
                  <a:srgbClr val="0079C1"/>
                </a:solidFill>
                <a:latin typeface="Arial"/>
                <a:ea typeface="+mj-ea"/>
                <a:cs typeface="Arial"/>
              </a:defRPr>
            </a:lvl1pPr>
          </a:lstStyle>
          <a:p>
            <a:r>
              <a:rPr lang="zh-CN" sz="2800" dirty="0">
                <a:latin typeface="Dax Offc Pro" panose="020B0504030101020102" pitchFamily="34" charset="0"/>
                <a:ea typeface="Noto Sans CJK SC Bold" panose="020B0800000000000000" pitchFamily="34" charset="-128"/>
              </a:rPr>
              <a:t>陷阱 </a:t>
            </a:r>
            <a:r>
              <a:rPr lang="zh-CN" sz="2800" b="1" dirty="0">
                <a:latin typeface="Dax Offc Pro" panose="020B0504030101020102" pitchFamily="34" charset="0"/>
                <a:ea typeface="Noto Sans CJK SC Bold" panose="020B0800000000000000" pitchFamily="34" charset="-128"/>
              </a:rPr>
              <a:t>#</a:t>
            </a:r>
            <a:r>
              <a:rPr lang="en-US" altLang="zh-CN" sz="2800" b="1" dirty="0">
                <a:latin typeface="Dax Offc Pro" panose="020B0504030101020102" pitchFamily="34" charset="0"/>
                <a:ea typeface="Noto Sans CJK SC Bold" panose="020B0800000000000000" pitchFamily="34" charset="-128"/>
              </a:rPr>
              <a:t>3</a:t>
            </a:r>
            <a:r>
              <a:rPr lang="zh-CN" sz="2800" dirty="0">
                <a:latin typeface="Dax Offc Pro" panose="020B0504030101020102" pitchFamily="34" charset="0"/>
                <a:ea typeface="Noto Sans CJK SC Bold" panose="020B0800000000000000" pitchFamily="34" charset="-128"/>
              </a:rPr>
              <a:t>：</a:t>
            </a:r>
            <a:r>
              <a:rPr lang="zh-CN" sz="2800" dirty="0">
                <a:latin typeface="Dax Offc Pro" panose="020B0504030101020102" pitchFamily="34" charset="0"/>
                <a:ea typeface="Noto Sans CJK SC Regular" panose="020B0500000000000000" pitchFamily="34" charset="-128"/>
              </a:rPr>
              <a:t>没有坚持投资</a:t>
            </a:r>
          </a:p>
        </p:txBody>
      </p:sp>
      <p:sp>
        <p:nvSpPr>
          <p:cNvPr id="13" name="Text Box 31"/>
          <p:cNvSpPr txBox="1">
            <a:spLocks noChangeArrowheads="1"/>
          </p:cNvSpPr>
          <p:nvPr/>
        </p:nvSpPr>
        <p:spPr bwMode="auto">
          <a:xfrm>
            <a:off x="8197809" y="229356"/>
            <a:ext cx="2763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zh-CN" sz="2800" b="1">
                <a:solidFill>
                  <a:schemeClr val="bg1"/>
                </a:solidFill>
                <a:latin typeface="Dax Offc Pro" panose="020B0504030101020102" pitchFamily="34" charset="0"/>
                <a:ea typeface="Noto Sans CJK SC Regular" panose="020B0500000000000000" pitchFamily="34" charset="-128"/>
                <a:cs typeface="Arial" pitchFamily="34" charset="0"/>
              </a:rPr>
              <a:t>3</a:t>
            </a:r>
          </a:p>
        </p:txBody>
      </p:sp>
      <p:sp>
        <p:nvSpPr>
          <p:cNvPr id="14" name="TextBox 1"/>
          <p:cNvSpPr txBox="1">
            <a:spLocks noChangeArrowheads="1"/>
          </p:cNvSpPr>
          <p:nvPr/>
        </p:nvSpPr>
        <p:spPr bwMode="auto">
          <a:xfrm>
            <a:off x="452026" y="5119716"/>
            <a:ext cx="8222407" cy="332609"/>
          </a:xfrm>
          <a:prstGeom prst="rect">
            <a:avLst/>
          </a:prstGeom>
          <a:solidFill>
            <a:srgbClr val="0B7FC8"/>
          </a:solidFill>
          <a:ln w="28575">
            <a:solidFill>
              <a:srgbClr val="0B7FC8"/>
            </a:solidFill>
          </a:ln>
          <a:effectLst/>
        </p:spPr>
        <p:txBody>
          <a:bodyPr wrap="square" lIns="85554" tIns="42776" rIns="85554" bIns="42776">
            <a:spAutoFit/>
          </a:bodyPr>
          <a:lstStyle>
            <a:defPPr>
              <a:defRPr lang="en-US"/>
            </a:defPPr>
            <a:lvl1pPr algn="ctr">
              <a:defRPr sz="2000">
                <a:solidFill>
                  <a:schemeClr val="bg1"/>
                </a:solidFill>
                <a:latin typeface="Arial" panose="020B0604020202020204" pitchFamily="34" charset="0"/>
                <a:cs typeface="Arial" panose="020B0604020202020204" pitchFamily="34" charset="0"/>
              </a:defRPr>
            </a:lvl1pPr>
          </a:lstStyle>
          <a:p>
            <a:r>
              <a:rPr lang="zh-CN" sz="1600" dirty="0">
                <a:latin typeface="Noto Sans CJK SC Bold" panose="020B0800000000000000" pitchFamily="34" charset="-128"/>
                <a:ea typeface="Noto Sans CJK SC Bold" panose="020B0800000000000000" pitchFamily="34" charset="-128"/>
              </a:rPr>
              <a:t>持续储蓄计划（</a:t>
            </a:r>
            <a:r>
              <a:rPr lang="zh-CN" sz="1600" b="1" dirty="0">
                <a:latin typeface="Dax Offc Pro" panose="020B0504030101020102" pitchFamily="34" charset="0"/>
                <a:ea typeface="Noto Sans CJK SC Regular" panose="020B0500000000000000" pitchFamily="34" charset="-128"/>
              </a:rPr>
              <a:t>CSP</a:t>
            </a:r>
            <a:r>
              <a:rPr lang="zh-CN" sz="1600" dirty="0">
                <a:latin typeface="Noto Sans CJK SC Bold" panose="020B0800000000000000" pitchFamily="34" charset="-128"/>
                <a:ea typeface="Noto Sans CJK SC Bold" panose="020B0800000000000000" pitchFamily="34" charset="-128"/>
              </a:rPr>
              <a:t>）是您开始为长期目标投资的一种简单而容易负担的方式。</a:t>
            </a:r>
          </a:p>
        </p:txBody>
      </p:sp>
      <p:sp>
        <p:nvSpPr>
          <p:cNvPr id="6" name="TextBox 5"/>
          <p:cNvSpPr txBox="1"/>
          <p:nvPr/>
        </p:nvSpPr>
        <p:spPr>
          <a:xfrm>
            <a:off x="6407264" y="6341995"/>
            <a:ext cx="1926348" cy="422410"/>
          </a:xfrm>
          <a:prstGeom prst="rect">
            <a:avLst/>
          </a:prstGeom>
          <a:noFill/>
        </p:spPr>
        <p:txBody>
          <a:bodyPr wrap="square" lIns="0" tIns="0" rIns="0" bIns="0" rtlCol="0">
            <a:noAutofit/>
          </a:bodyPr>
          <a:lstStyle/>
          <a:p>
            <a:pPr>
              <a:spcBef>
                <a:spcPts val="1000"/>
              </a:spcBef>
            </a:pPr>
            <a:r>
              <a:rPr lang="zh-CN" sz="1050">
                <a:latin typeface="Dax Offc Pro" panose="020B0504030101020102" pitchFamily="34" charset="0"/>
                <a:ea typeface="Noto Sans CJK SC Regular" panose="020B0500000000000000" pitchFamily="34" charset="-128"/>
                <a:cs typeface="Arial"/>
              </a:rPr>
              <a:t>资料来源：BMO投资有限公司</a:t>
            </a:r>
            <a:r>
              <a:rPr lang="zh-CN" sz="800">
                <a:latin typeface="Arial"/>
                <a:ea typeface="Noto Sans CJK SC Regular" panose="020B0500000000000000" pitchFamily="34" charset="-128"/>
                <a:cs typeface="Arial"/>
              </a:rPr>
              <a:t>。</a:t>
            </a:r>
          </a:p>
        </p:txBody>
      </p:sp>
      <p:sp>
        <p:nvSpPr>
          <p:cNvPr id="9" name="Oval 8">
            <a:extLst>
              <a:ext uri="{FF2B5EF4-FFF2-40B4-BE49-F238E27FC236}">
                <a16:creationId xmlns:a16="http://schemas.microsoft.com/office/drawing/2014/main" id="{F9EBCEC7-F588-476D-92BD-711636E17771}"/>
              </a:ext>
            </a:extLst>
          </p:cNvPr>
          <p:cNvSpPr/>
          <p:nvPr/>
        </p:nvSpPr>
        <p:spPr>
          <a:xfrm>
            <a:off x="7992790" y="150144"/>
            <a:ext cx="681643" cy="681643"/>
          </a:xfrm>
          <a:prstGeom prst="ellipse">
            <a:avLst/>
          </a:prstGeom>
          <a:solidFill>
            <a:srgbClr val="ED1C24"/>
          </a:solidFill>
          <a:ln>
            <a:noFill/>
          </a:ln>
          <a:effectLst>
            <a:innerShdw blurRad="63500" dist="50800" dir="2700000">
              <a:prstClr val="black">
                <a:alpha val="50000"/>
              </a:prstClr>
            </a:inn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ea typeface="Noto Sans CJK SC Regular" panose="020B0500000000000000" pitchFamily="34" charset="-128"/>
            </a:endParaRPr>
          </a:p>
        </p:txBody>
      </p:sp>
      <p:sp>
        <p:nvSpPr>
          <p:cNvPr id="10" name="Text Box 31">
            <a:extLst>
              <a:ext uri="{FF2B5EF4-FFF2-40B4-BE49-F238E27FC236}">
                <a16:creationId xmlns:a16="http://schemas.microsoft.com/office/drawing/2014/main" id="{C14A09E0-9C05-464A-84FB-71BD9136D14B}"/>
              </a:ext>
            </a:extLst>
          </p:cNvPr>
          <p:cNvSpPr txBox="1">
            <a:spLocks noChangeArrowheads="1"/>
          </p:cNvSpPr>
          <p:nvPr/>
        </p:nvSpPr>
        <p:spPr bwMode="auto">
          <a:xfrm>
            <a:off x="8273811" y="229356"/>
            <a:ext cx="1321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zh-CN" sz="2800" b="1">
                <a:solidFill>
                  <a:schemeClr val="bg1"/>
                </a:solidFill>
                <a:latin typeface="Dax Offc Pro" panose="020B0504030101020102" pitchFamily="34" charset="0"/>
                <a:ea typeface="Noto Sans CJK SC Regular" panose="020B0500000000000000" pitchFamily="34" charset="-128"/>
                <a:cs typeface="Arial" pitchFamily="34" charset="0"/>
              </a:rPr>
              <a:t>3</a:t>
            </a:r>
          </a:p>
        </p:txBody>
      </p:sp>
      <p:sp>
        <p:nvSpPr>
          <p:cNvPr id="7" name="TextBox 6">
            <a:extLst>
              <a:ext uri="{FF2B5EF4-FFF2-40B4-BE49-F238E27FC236}">
                <a16:creationId xmlns:a16="http://schemas.microsoft.com/office/drawing/2014/main" id="{04C40CF3-2BC5-5D48-4E37-1C02D7FC4C1E}"/>
              </a:ext>
            </a:extLst>
          </p:cNvPr>
          <p:cNvSpPr txBox="1"/>
          <p:nvPr/>
        </p:nvSpPr>
        <p:spPr>
          <a:xfrm>
            <a:off x="6970102" y="4969852"/>
            <a:ext cx="2743200" cy="1384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1000"/>
              </a:spcBef>
            </a:pPr>
            <a:r>
              <a:rPr lang="zh-CN" sz="900">
                <a:solidFill>
                  <a:srgbClr val="222222"/>
                </a:solidFill>
                <a:highlight>
                  <a:srgbClr val="F6F6F6"/>
                </a:highlight>
                <a:latin typeface="ProximaNova-Regular"/>
                <a:ea typeface="Noto Sans CJK SC Regular" panose="020B0500000000000000" pitchFamily="34" charset="-128"/>
                <a:cs typeface="Arial"/>
              </a:rPr>
              <a:t>"只作举例之用"</a:t>
            </a:r>
          </a:p>
        </p:txBody>
      </p:sp>
      <p:pic>
        <p:nvPicPr>
          <p:cNvPr id="4" name="Picture 3">
            <a:extLst>
              <a:ext uri="{FF2B5EF4-FFF2-40B4-BE49-F238E27FC236}">
                <a16:creationId xmlns:a16="http://schemas.microsoft.com/office/drawing/2014/main" id="{71F79117-BE63-F55B-3F1C-2C486246DC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08" y="724703"/>
            <a:ext cx="9144000" cy="4389120"/>
          </a:xfrm>
          <a:prstGeom prst="rect">
            <a:avLst/>
          </a:prstGeom>
        </p:spPr>
      </p:pic>
      <p:sp>
        <p:nvSpPr>
          <p:cNvPr id="8" name="CuadroTexto 2">
            <a:extLst>
              <a:ext uri="{FF2B5EF4-FFF2-40B4-BE49-F238E27FC236}">
                <a16:creationId xmlns:a16="http://schemas.microsoft.com/office/drawing/2014/main" id="{AC37DD0C-45ED-F59B-FD4A-957FFDFE8C8D}"/>
              </a:ext>
            </a:extLst>
          </p:cNvPr>
          <p:cNvSpPr txBox="1"/>
          <p:nvPr/>
        </p:nvSpPr>
        <p:spPr>
          <a:xfrm>
            <a:off x="2857500" y="4772995"/>
            <a:ext cx="3920490" cy="307777"/>
          </a:xfrm>
          <a:prstGeom prst="rect">
            <a:avLst/>
          </a:prstGeom>
          <a:solidFill>
            <a:schemeClr val="bg1"/>
          </a:solidFill>
        </p:spPr>
        <p:txBody>
          <a:bodyPr wrap="square" rtlCol="0">
            <a:spAutoFit/>
          </a:bodyPr>
          <a:lstStyle/>
          <a:p>
            <a:pPr algn="ctr"/>
            <a:r>
              <a:rPr lang="zh-CN" sz="1400" noProof="0" dirty="0">
                <a:solidFill>
                  <a:schemeClr val="tx1">
                    <a:lumMod val="95000"/>
                    <a:lumOff val="5000"/>
                  </a:schemeClr>
                </a:solidFill>
                <a:latin typeface="Noto Sans CJK SC Bold" panose="020B0800000000000000" pitchFamily="34" charset="-128"/>
                <a:ea typeface="Noto Sans CJK SC Bold" panose="020B0800000000000000" pitchFamily="34" charset="-128"/>
              </a:rPr>
              <a:t>年数</a:t>
            </a:r>
          </a:p>
        </p:txBody>
      </p:sp>
      <p:sp>
        <p:nvSpPr>
          <p:cNvPr id="11" name="CuadroTexto 3">
            <a:extLst>
              <a:ext uri="{FF2B5EF4-FFF2-40B4-BE49-F238E27FC236}">
                <a16:creationId xmlns:a16="http://schemas.microsoft.com/office/drawing/2014/main" id="{74BE9C2C-D0E1-AB4C-725E-AE00446C5F7A}"/>
              </a:ext>
            </a:extLst>
          </p:cNvPr>
          <p:cNvSpPr txBox="1"/>
          <p:nvPr/>
        </p:nvSpPr>
        <p:spPr>
          <a:xfrm>
            <a:off x="2303353" y="1056305"/>
            <a:ext cx="5601274" cy="646331"/>
          </a:xfrm>
          <a:prstGeom prst="rect">
            <a:avLst/>
          </a:prstGeom>
          <a:solidFill>
            <a:schemeClr val="bg1"/>
          </a:solidFill>
        </p:spPr>
        <p:txBody>
          <a:bodyPr wrap="square" lIns="0" tIns="0" rIns="0" bIns="0" rtlCol="0">
            <a:spAutoFit/>
          </a:bodyPr>
          <a:lstStyle/>
          <a:p>
            <a:r>
              <a:rPr lang="zh-CN" sz="1400" noProof="0">
                <a:solidFill>
                  <a:schemeClr val="tx1">
                    <a:lumMod val="95000"/>
                    <a:lumOff val="5000"/>
                  </a:schemeClr>
                </a:solidFill>
                <a:latin typeface="Dax Offc Pro" panose="020B0504030101020102" pitchFamily="34" charset="0"/>
                <a:ea typeface="Noto Sans CJK SC Regular" panose="020B0500000000000000" pitchFamily="34" charset="-128"/>
              </a:rPr>
              <a:t>$2.50/天</a:t>
            </a:r>
          </a:p>
          <a:p>
            <a:r>
              <a:rPr lang="zh-CN" sz="1400">
                <a:solidFill>
                  <a:schemeClr val="tx1">
                    <a:lumMod val="95000"/>
                    <a:lumOff val="5000"/>
                  </a:schemeClr>
                </a:solidFill>
                <a:latin typeface="Dax Offc Pro" panose="020B0504030101020102" pitchFamily="34" charset="0"/>
                <a:ea typeface="Noto Sans CJK SC Regular" panose="020B0500000000000000" pitchFamily="34" charset="-128"/>
              </a:rPr>
              <a:t>$5.00/天</a:t>
            </a:r>
          </a:p>
          <a:p>
            <a:r>
              <a:rPr lang="zh-CN" sz="1400" noProof="0">
                <a:solidFill>
                  <a:schemeClr val="tx1">
                    <a:lumMod val="95000"/>
                    <a:lumOff val="5000"/>
                  </a:schemeClr>
                </a:solidFill>
                <a:latin typeface="Dax Offc Pro" panose="020B0504030101020102" pitchFamily="34" charset="0"/>
                <a:ea typeface="Noto Sans CJK SC Regular" panose="020B0500000000000000" pitchFamily="34" charset="-128"/>
              </a:rPr>
              <a:t>$10.00/天</a:t>
            </a:r>
          </a:p>
        </p:txBody>
      </p:sp>
      <p:sp>
        <p:nvSpPr>
          <p:cNvPr id="15" name="CuadroTexto 4">
            <a:extLst>
              <a:ext uri="{FF2B5EF4-FFF2-40B4-BE49-F238E27FC236}">
                <a16:creationId xmlns:a16="http://schemas.microsoft.com/office/drawing/2014/main" id="{63C02984-C0A0-AE7B-7167-6378ED0146E6}"/>
              </a:ext>
            </a:extLst>
          </p:cNvPr>
          <p:cNvSpPr txBox="1"/>
          <p:nvPr/>
        </p:nvSpPr>
        <p:spPr>
          <a:xfrm>
            <a:off x="266700" y="1135380"/>
            <a:ext cx="759572" cy="3472746"/>
          </a:xfrm>
          <a:prstGeom prst="rect">
            <a:avLst/>
          </a:prstGeom>
          <a:solidFill>
            <a:schemeClr val="bg1"/>
          </a:solidFill>
        </p:spPr>
        <p:txBody>
          <a:bodyPr wrap="square" lIns="0" tIns="0" rIns="0" bIns="0" rtlCol="0">
            <a:spAutoFit/>
          </a:bodyPr>
          <a:lstStyle/>
          <a:p>
            <a:pPr algn="r">
              <a:spcAft>
                <a:spcPts val="3300"/>
              </a:spcAft>
            </a:pPr>
            <a:r>
              <a:rPr lang="zh-CN" sz="1400" noProof="0">
                <a:solidFill>
                  <a:srgbClr val="828386"/>
                </a:solidFill>
                <a:latin typeface="Dax Offc Pro" panose="020B0504030101020102" pitchFamily="34" charset="0"/>
                <a:ea typeface="Noto Sans CJK SC Regular" panose="020B0500000000000000" pitchFamily="34" charset="-128"/>
              </a:rPr>
              <a:t>$250,000</a:t>
            </a:r>
          </a:p>
          <a:p>
            <a:pPr algn="r">
              <a:spcAft>
                <a:spcPts val="3300"/>
              </a:spcAft>
            </a:pPr>
            <a:r>
              <a:rPr lang="zh-CN" sz="1400">
                <a:solidFill>
                  <a:srgbClr val="828386"/>
                </a:solidFill>
                <a:latin typeface="Dax Offc Pro" panose="020B0504030101020102" pitchFamily="34" charset="0"/>
                <a:ea typeface="Noto Sans CJK SC Regular" panose="020B0500000000000000" pitchFamily="34" charset="-128"/>
              </a:rPr>
              <a:t>$200,000</a:t>
            </a:r>
          </a:p>
          <a:p>
            <a:pPr algn="r">
              <a:spcAft>
                <a:spcPts val="3300"/>
              </a:spcAft>
            </a:pPr>
            <a:r>
              <a:rPr lang="zh-CN" sz="1400" noProof="0">
                <a:solidFill>
                  <a:srgbClr val="828386"/>
                </a:solidFill>
                <a:latin typeface="Dax Offc Pro" panose="020B0504030101020102" pitchFamily="34" charset="0"/>
                <a:ea typeface="Noto Sans CJK SC Regular" panose="020B0500000000000000" pitchFamily="34" charset="-128"/>
              </a:rPr>
              <a:t>$150,000</a:t>
            </a:r>
          </a:p>
          <a:p>
            <a:pPr algn="r">
              <a:spcAft>
                <a:spcPts val="3300"/>
              </a:spcAft>
            </a:pPr>
            <a:r>
              <a:rPr lang="zh-CN" sz="1400">
                <a:solidFill>
                  <a:srgbClr val="828386"/>
                </a:solidFill>
                <a:latin typeface="Dax Offc Pro" panose="020B0504030101020102" pitchFamily="34" charset="0"/>
                <a:ea typeface="Noto Sans CJK SC Regular" panose="020B0500000000000000" pitchFamily="34" charset="-128"/>
              </a:rPr>
              <a:t>$100,000</a:t>
            </a:r>
          </a:p>
          <a:p>
            <a:pPr algn="r">
              <a:spcAft>
                <a:spcPts val="3300"/>
              </a:spcAft>
            </a:pPr>
            <a:r>
              <a:rPr lang="zh-CN" sz="1400" noProof="0">
                <a:solidFill>
                  <a:srgbClr val="828386"/>
                </a:solidFill>
                <a:latin typeface="Dax Offc Pro" panose="020B0504030101020102" pitchFamily="34" charset="0"/>
                <a:ea typeface="Noto Sans CJK SC Regular" panose="020B0500000000000000" pitchFamily="34" charset="-128"/>
              </a:rPr>
              <a:t>$50,000</a:t>
            </a:r>
          </a:p>
          <a:p>
            <a:pPr algn="r">
              <a:spcAft>
                <a:spcPts val="3300"/>
              </a:spcAft>
            </a:pPr>
            <a:r>
              <a:rPr lang="zh-CN" sz="1400">
                <a:solidFill>
                  <a:srgbClr val="828386"/>
                </a:solidFill>
                <a:latin typeface="Dax Offc Pro" panose="020B0504030101020102" pitchFamily="34" charset="0"/>
                <a:ea typeface="Noto Sans CJK SC Regular" panose="020B0500000000000000" pitchFamily="34" charset="-128"/>
              </a:rPr>
              <a:t>$0</a:t>
            </a:r>
          </a:p>
        </p:txBody>
      </p:sp>
      <p:sp>
        <p:nvSpPr>
          <p:cNvPr id="16" name="CuadroTexto 5">
            <a:extLst>
              <a:ext uri="{FF2B5EF4-FFF2-40B4-BE49-F238E27FC236}">
                <a16:creationId xmlns:a16="http://schemas.microsoft.com/office/drawing/2014/main" id="{C385338B-EF9C-A993-CE71-EE613FB49D73}"/>
              </a:ext>
            </a:extLst>
          </p:cNvPr>
          <p:cNvSpPr txBox="1"/>
          <p:nvPr/>
        </p:nvSpPr>
        <p:spPr>
          <a:xfrm>
            <a:off x="8064073" y="1564434"/>
            <a:ext cx="1217087" cy="215444"/>
          </a:xfrm>
          <a:prstGeom prst="rect">
            <a:avLst/>
          </a:prstGeom>
          <a:solidFill>
            <a:schemeClr val="bg1"/>
          </a:solidFill>
        </p:spPr>
        <p:txBody>
          <a:bodyPr wrap="square" lIns="0" tIns="0" rIns="0" bIns="0" rtlCol="0">
            <a:spAutoFit/>
          </a:bodyPr>
          <a:lstStyle/>
          <a:p>
            <a:r>
              <a:rPr lang="zh-CN" sz="1400" b="1" noProof="0">
                <a:solidFill>
                  <a:srgbClr val="0B7ABF"/>
                </a:solidFill>
                <a:latin typeface="Dax Offc Pro" panose="020B0504030101020102" pitchFamily="34" charset="0"/>
                <a:ea typeface="Noto Sans CJK SC Regular" panose="020B0500000000000000" pitchFamily="34" charset="-128"/>
              </a:rPr>
              <a:t>$202,447</a:t>
            </a:r>
          </a:p>
        </p:txBody>
      </p:sp>
      <p:sp>
        <p:nvSpPr>
          <p:cNvPr id="17" name="CuadroTexto 6">
            <a:extLst>
              <a:ext uri="{FF2B5EF4-FFF2-40B4-BE49-F238E27FC236}">
                <a16:creationId xmlns:a16="http://schemas.microsoft.com/office/drawing/2014/main" id="{9CCCD5EA-8ACC-D5D5-A74A-E7B40FD260AB}"/>
              </a:ext>
            </a:extLst>
          </p:cNvPr>
          <p:cNvSpPr txBox="1"/>
          <p:nvPr/>
        </p:nvSpPr>
        <p:spPr>
          <a:xfrm>
            <a:off x="8064073" y="2863449"/>
            <a:ext cx="1217087" cy="215444"/>
          </a:xfrm>
          <a:prstGeom prst="rect">
            <a:avLst/>
          </a:prstGeom>
          <a:solidFill>
            <a:schemeClr val="bg1"/>
          </a:solidFill>
        </p:spPr>
        <p:txBody>
          <a:bodyPr wrap="square" lIns="0" tIns="0" rIns="0" bIns="0" rtlCol="0">
            <a:spAutoFit/>
          </a:bodyPr>
          <a:lstStyle/>
          <a:p>
            <a:r>
              <a:rPr lang="zh-CN" sz="1400" b="1" noProof="0">
                <a:solidFill>
                  <a:srgbClr val="EC1F27"/>
                </a:solidFill>
                <a:latin typeface="Dax Offc Pro" panose="020B0504030101020102" pitchFamily="34" charset="0"/>
                <a:ea typeface="Noto Sans CJK SC Regular" panose="020B0500000000000000" pitchFamily="34" charset="-128"/>
              </a:rPr>
              <a:t>$101,223</a:t>
            </a:r>
          </a:p>
        </p:txBody>
      </p:sp>
      <p:sp>
        <p:nvSpPr>
          <p:cNvPr id="18" name="CuadroTexto 7">
            <a:extLst>
              <a:ext uri="{FF2B5EF4-FFF2-40B4-BE49-F238E27FC236}">
                <a16:creationId xmlns:a16="http://schemas.microsoft.com/office/drawing/2014/main" id="{74513C9E-DFBC-BEA9-7F54-0933443BFF1B}"/>
              </a:ext>
            </a:extLst>
          </p:cNvPr>
          <p:cNvSpPr txBox="1"/>
          <p:nvPr/>
        </p:nvSpPr>
        <p:spPr>
          <a:xfrm>
            <a:off x="8064073" y="3499774"/>
            <a:ext cx="1217087" cy="215444"/>
          </a:xfrm>
          <a:prstGeom prst="rect">
            <a:avLst/>
          </a:prstGeom>
          <a:solidFill>
            <a:schemeClr val="bg1"/>
          </a:solidFill>
        </p:spPr>
        <p:txBody>
          <a:bodyPr wrap="square" lIns="0" tIns="0" rIns="0" bIns="0" rtlCol="0">
            <a:spAutoFit/>
          </a:bodyPr>
          <a:lstStyle/>
          <a:p>
            <a:r>
              <a:rPr lang="zh-CN" sz="1400" b="1" noProof="0">
                <a:solidFill>
                  <a:srgbClr val="8DC641"/>
                </a:solidFill>
                <a:latin typeface="Dax Offc Pro" panose="020B0504030101020102" pitchFamily="34" charset="0"/>
                <a:ea typeface="Noto Sans CJK SC Regular" panose="020B0500000000000000" pitchFamily="34" charset="-128"/>
              </a:rPr>
              <a:t>$50,612</a:t>
            </a:r>
          </a:p>
        </p:txBody>
      </p:sp>
    </p:spTree>
    <p:extLst>
      <p:ext uri="{BB962C8B-B14F-4D97-AF65-F5344CB8AC3E}">
        <p14:creationId xmlns:p14="http://schemas.microsoft.com/office/powerpoint/2010/main" val="479414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1500"/>
                            </p:stCondLst>
                            <p:childTnLst>
                              <p:par>
                                <p:cTn id="11" presetID="10" presetClass="entr" presetSubtype="0" fill="hold" grpId="0" nodeType="afterEffect">
                                  <p:stCondLst>
                                    <p:cond delay="10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par>
                          <p:cTn id="14" fill="hold">
                            <p:stCondLst>
                              <p:cond delay="3000"/>
                            </p:stCondLst>
                            <p:childTnLst>
                              <p:par>
                                <p:cTn id="15" presetID="42" presetClass="entr" presetSubtype="0" fill="hold" nodeType="afterEffect">
                                  <p:stCondLst>
                                    <p:cond delay="10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6AB923B-19CD-554A-A7CB-5C782A182CEF}" type="slidenum">
              <a:rPr lang="en-US" smtClean="0">
                <a:ea typeface="Noto Sans CJK SC Regular" panose="020B0500000000000000" pitchFamily="34" charset="-128"/>
              </a:rPr>
              <a:t>17</a:t>
            </a:fld>
            <a:endParaRPr lang="en-US">
              <a:ea typeface="Noto Sans CJK SC Regular" panose="020B0500000000000000" pitchFamily="34" charset="-128"/>
            </a:endParaRPr>
          </a:p>
        </p:txBody>
      </p:sp>
      <p:sp>
        <p:nvSpPr>
          <p:cNvPr id="11" name="Title 1"/>
          <p:cNvSpPr txBox="1">
            <a:spLocks/>
          </p:cNvSpPr>
          <p:nvPr/>
        </p:nvSpPr>
        <p:spPr>
          <a:xfrm>
            <a:off x="452027" y="8215"/>
            <a:ext cx="7129873" cy="914400"/>
          </a:xfrm>
          <a:prstGeom prst="rect">
            <a:avLst/>
          </a:prstGeom>
        </p:spPr>
        <p:txBody>
          <a:bodyPr vert="horz" lIns="0" tIns="0" rIns="0" bIns="0" rtlCol="0" anchor="ctr">
            <a:noAutofit/>
          </a:bodyPr>
          <a:lstStyle>
            <a:lvl1pPr algn="l" defTabSz="457200" rtl="0" eaLnBrk="1" latinLnBrk="0" hangingPunct="1">
              <a:spcBef>
                <a:spcPct val="0"/>
              </a:spcBef>
              <a:buNone/>
              <a:defRPr sz="2400" b="0" i="0" kern="1200">
                <a:solidFill>
                  <a:srgbClr val="0079C1"/>
                </a:solidFill>
                <a:latin typeface="Arial"/>
                <a:ea typeface="+mj-ea"/>
                <a:cs typeface="Arial"/>
              </a:defRPr>
            </a:lvl1pPr>
          </a:lstStyle>
          <a:p>
            <a:r>
              <a:rPr lang="zh-CN" sz="2800" dirty="0">
                <a:latin typeface="Dax Offc Pro" panose="020B0504030101020102" pitchFamily="34" charset="0"/>
                <a:ea typeface="Noto Sans CJK SC Bold" panose="020B0800000000000000" pitchFamily="34" charset="-128"/>
              </a:rPr>
              <a:t>陷阱 </a:t>
            </a:r>
            <a:r>
              <a:rPr lang="zh-CN" sz="2800" b="1" dirty="0">
                <a:latin typeface="Dax Offc Pro" panose="020B0504030101020102" pitchFamily="34" charset="0"/>
                <a:ea typeface="Noto Sans CJK SC Bold" panose="020B0800000000000000" pitchFamily="34" charset="-128"/>
              </a:rPr>
              <a:t>#</a:t>
            </a:r>
            <a:r>
              <a:rPr lang="en-US" altLang="zh-CN" sz="2800" b="1" dirty="0">
                <a:latin typeface="Dax Offc Pro" panose="020B0504030101020102" pitchFamily="34" charset="0"/>
                <a:ea typeface="Noto Sans CJK SC Bold" panose="020B0800000000000000" pitchFamily="34" charset="-128"/>
              </a:rPr>
              <a:t>2</a:t>
            </a:r>
            <a:r>
              <a:rPr lang="zh-CN" sz="2800" dirty="0">
                <a:latin typeface="Dax Offc Pro" panose="020B0504030101020102" pitchFamily="34" charset="0"/>
                <a:ea typeface="Noto Sans CJK SC Bold" panose="020B0800000000000000" pitchFamily="34" charset="-128"/>
              </a:rPr>
              <a:t>：</a:t>
            </a:r>
            <a:r>
              <a:rPr lang="zh-CN" sz="2800" dirty="0">
                <a:latin typeface="Dax Offc Pro" panose="020B0504030101020102" pitchFamily="34" charset="0"/>
                <a:ea typeface="Noto Sans CJK SC Regular" panose="020B0500000000000000" pitchFamily="34" charset="-128"/>
              </a:rPr>
              <a:t>将所有鸡蛋放到一个篮子里</a:t>
            </a:r>
          </a:p>
        </p:txBody>
      </p:sp>
      <p:sp>
        <p:nvSpPr>
          <p:cNvPr id="12" name="TextBox 1"/>
          <p:cNvSpPr txBox="1">
            <a:spLocks noChangeArrowheads="1"/>
          </p:cNvSpPr>
          <p:nvPr/>
        </p:nvSpPr>
        <p:spPr bwMode="auto">
          <a:xfrm>
            <a:off x="452026" y="4942789"/>
            <a:ext cx="8222407" cy="332609"/>
          </a:xfrm>
          <a:prstGeom prst="rect">
            <a:avLst/>
          </a:prstGeom>
          <a:solidFill>
            <a:srgbClr val="0B7FC8"/>
          </a:solidFill>
          <a:ln w="28575">
            <a:solidFill>
              <a:srgbClr val="0B7FC8"/>
            </a:solidFill>
          </a:ln>
          <a:effectLst/>
        </p:spPr>
        <p:txBody>
          <a:bodyPr wrap="square" lIns="85554" tIns="42776" rIns="85554" bIns="42776">
            <a:spAutoFit/>
          </a:bodyPr>
          <a:lstStyle>
            <a:defPPr>
              <a:defRPr lang="en-US"/>
            </a:defPPr>
            <a:lvl1pPr algn="ctr">
              <a:defRPr sz="2000">
                <a:solidFill>
                  <a:schemeClr val="bg1"/>
                </a:solidFill>
                <a:latin typeface="Arial" panose="020B0604020202020204" pitchFamily="34" charset="0"/>
                <a:cs typeface="Arial" panose="020B0604020202020204" pitchFamily="34" charset="0"/>
              </a:defRPr>
            </a:lvl1pPr>
          </a:lstStyle>
          <a:p>
            <a:r>
              <a:rPr lang="zh-CN" sz="1600" dirty="0">
                <a:latin typeface="Noto Sans CJK SC Bold" panose="020B0800000000000000" pitchFamily="34" charset="-128"/>
                <a:ea typeface="Noto Sans CJK SC Bold" panose="020B0800000000000000" pitchFamily="34" charset="-128"/>
              </a:rPr>
              <a:t>把投资分散于不同的资产类别，可有助保护您的投资组合，同时又可保留上升的空间</a:t>
            </a:r>
            <a:r>
              <a:rPr lang="zh-CN" altLang="en-US" sz="1600" dirty="0">
                <a:latin typeface="Noto Sans CJK SC Bold" panose="020B0800000000000000" pitchFamily="34" charset="-128"/>
                <a:ea typeface="Noto Sans CJK SC Bold" panose="020B0800000000000000" pitchFamily="34" charset="-128"/>
              </a:rPr>
              <a:t>。</a:t>
            </a:r>
            <a:endParaRPr lang="zh-CN" sz="1600" dirty="0">
              <a:latin typeface="Noto Sans CJK SC Bold" panose="020B0800000000000000" pitchFamily="34" charset="-128"/>
              <a:ea typeface="Noto Sans CJK SC Bold" panose="020B0800000000000000" pitchFamily="34" charset="-128"/>
            </a:endParaRPr>
          </a:p>
        </p:txBody>
      </p:sp>
      <p:grpSp>
        <p:nvGrpSpPr>
          <p:cNvPr id="6" name="Group 5"/>
          <p:cNvGrpSpPr/>
          <p:nvPr/>
        </p:nvGrpSpPr>
        <p:grpSpPr>
          <a:xfrm>
            <a:off x="1205166" y="1659689"/>
            <a:ext cx="7111668" cy="2754563"/>
            <a:chOff x="1205166" y="1659689"/>
            <a:chExt cx="7111668" cy="2754563"/>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4227" y="1659689"/>
              <a:ext cx="4152607" cy="275456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5166" y="2019345"/>
              <a:ext cx="3112793" cy="2334595"/>
            </a:xfrm>
            <a:prstGeom prst="rect">
              <a:avLst/>
            </a:prstGeom>
          </p:spPr>
        </p:pic>
      </p:grpSp>
      <p:sp>
        <p:nvSpPr>
          <p:cNvPr id="8" name="Oval 7"/>
          <p:cNvSpPr/>
          <p:nvPr/>
        </p:nvSpPr>
        <p:spPr>
          <a:xfrm>
            <a:off x="7992791" y="146757"/>
            <a:ext cx="681643" cy="681643"/>
          </a:xfrm>
          <a:prstGeom prst="ellipse">
            <a:avLst/>
          </a:prstGeom>
          <a:solidFill>
            <a:srgbClr val="ED1C24"/>
          </a:solidFill>
          <a:ln>
            <a:noFill/>
          </a:ln>
          <a:effectLst>
            <a:innerShdw blurRad="63500" dist="50800" dir="2700000">
              <a:prstClr val="black">
                <a:alpha val="50000"/>
              </a:prstClr>
            </a:inn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ea typeface="Noto Sans CJK SC Regular" panose="020B0500000000000000" pitchFamily="34" charset="-128"/>
            </a:endParaRPr>
          </a:p>
        </p:txBody>
      </p:sp>
      <p:sp>
        <p:nvSpPr>
          <p:cNvPr id="9" name="Text Box 31"/>
          <p:cNvSpPr txBox="1">
            <a:spLocks noChangeArrowheads="1"/>
          </p:cNvSpPr>
          <p:nvPr/>
        </p:nvSpPr>
        <p:spPr bwMode="auto">
          <a:xfrm>
            <a:off x="8273811" y="229356"/>
            <a:ext cx="1321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zh-CN" sz="2800" b="1">
                <a:solidFill>
                  <a:schemeClr val="bg1"/>
                </a:solidFill>
                <a:ea typeface="Noto Sans CJK SC Regular" panose="020B0500000000000000" pitchFamily="34" charset="-128"/>
                <a:cs typeface="Arial" pitchFamily="34" charset="0"/>
              </a:rPr>
              <a:t>2</a:t>
            </a:r>
          </a:p>
        </p:txBody>
      </p:sp>
    </p:spTree>
    <p:extLst>
      <p:ext uri="{BB962C8B-B14F-4D97-AF65-F5344CB8AC3E}">
        <p14:creationId xmlns:p14="http://schemas.microsoft.com/office/powerpoint/2010/main" val="406523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53" presetClass="entr" presetSubtype="16" fill="hold" grpId="0" nodeType="afterEffect">
                                  <p:stCondLst>
                                    <p:cond delay="100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99F033B-73AE-4936-8747-AD212E34D526}"/>
              </a:ext>
            </a:extLst>
          </p:cNvPr>
          <p:cNvSpPr>
            <a:spLocks noGrp="1"/>
          </p:cNvSpPr>
          <p:nvPr>
            <p:ph type="sldNum" sz="quarter" idx="12"/>
          </p:nvPr>
        </p:nvSpPr>
        <p:spPr/>
        <p:txBody>
          <a:bodyPr/>
          <a:lstStyle/>
          <a:p>
            <a:fld id="{86AB923B-19CD-554A-A7CB-5C782A182CEF}" type="slidenum">
              <a:rPr lang="en-US" smtClean="0">
                <a:ea typeface="Noto Sans CJK SC Regular" panose="020B0500000000000000" pitchFamily="34" charset="-128"/>
              </a:rPr>
              <a:t>18</a:t>
            </a:fld>
            <a:endParaRPr lang="en-US">
              <a:ea typeface="Noto Sans CJK SC Regular" panose="020B0500000000000000" pitchFamily="34" charset="-128"/>
            </a:endParaRPr>
          </a:p>
        </p:txBody>
      </p:sp>
      <p:sp>
        <p:nvSpPr>
          <p:cNvPr id="7" name="TextBox 1">
            <a:extLst>
              <a:ext uri="{FF2B5EF4-FFF2-40B4-BE49-F238E27FC236}">
                <a16:creationId xmlns:a16="http://schemas.microsoft.com/office/drawing/2014/main" id="{7C25DAF9-3645-4C64-88D7-52E9268B11B8}"/>
              </a:ext>
            </a:extLst>
          </p:cNvPr>
          <p:cNvSpPr txBox="1">
            <a:spLocks noChangeArrowheads="1"/>
          </p:cNvSpPr>
          <p:nvPr/>
        </p:nvSpPr>
        <p:spPr bwMode="auto">
          <a:xfrm>
            <a:off x="459648" y="5600559"/>
            <a:ext cx="8222406" cy="578830"/>
          </a:xfrm>
          <a:prstGeom prst="rect">
            <a:avLst/>
          </a:prstGeom>
          <a:solidFill>
            <a:srgbClr val="0B7FC8"/>
          </a:solidFill>
          <a:ln w="28575">
            <a:solidFill>
              <a:srgbClr val="0B7FC8"/>
            </a:solidFill>
          </a:ln>
          <a:effectLst/>
        </p:spPr>
        <p:txBody>
          <a:bodyPr wrap="square" lIns="85554" tIns="42776" rIns="85554" bIns="42776">
            <a:spAutoFit/>
          </a:bodyPr>
          <a:lstStyle>
            <a:defPPr>
              <a:defRPr lang="en-US"/>
            </a:defPPr>
            <a:lvl1pPr algn="ctr">
              <a:defRPr sz="2000">
                <a:solidFill>
                  <a:schemeClr val="bg1"/>
                </a:solidFill>
                <a:latin typeface="Arial" panose="020B0604020202020204" pitchFamily="34" charset="0"/>
                <a:cs typeface="Arial" panose="020B0604020202020204" pitchFamily="34" charset="0"/>
              </a:defRPr>
            </a:lvl1pPr>
          </a:lstStyle>
          <a:p>
            <a:r>
              <a:rPr lang="zh-CN" sz="1600" dirty="0">
                <a:latin typeface="Noto Sans CJK SC Bold" panose="020B0800000000000000" pitchFamily="34" charset="-128"/>
                <a:ea typeface="Noto Sans CJK SC Bold" panose="020B0800000000000000" pitchFamily="34" charset="-128"/>
              </a:rPr>
              <a:t>一个充分多元化的投资组合，拥有合适的资产类别配置，</a:t>
            </a:r>
            <a:br>
              <a:rPr lang="en-US" altLang="zh-CN" sz="1600" dirty="0">
                <a:latin typeface="Noto Sans CJK SC Bold" panose="020B0800000000000000" pitchFamily="34" charset="-128"/>
                <a:ea typeface="Noto Sans CJK SC Bold" panose="020B0800000000000000" pitchFamily="34" charset="-128"/>
              </a:rPr>
            </a:br>
            <a:r>
              <a:rPr lang="zh-CN" sz="1600" dirty="0">
                <a:latin typeface="Noto Sans CJK SC Bold" panose="020B0800000000000000" pitchFamily="34" charset="-128"/>
                <a:ea typeface="Noto Sans CJK SC Bold" panose="020B0800000000000000" pitchFamily="34" charset="-128"/>
              </a:rPr>
              <a:t>能够在不承担太多风险的情况下，尽量争取最高的潜在回报。</a:t>
            </a:r>
          </a:p>
        </p:txBody>
      </p:sp>
      <p:sp>
        <p:nvSpPr>
          <p:cNvPr id="8" name="Title 1">
            <a:extLst>
              <a:ext uri="{FF2B5EF4-FFF2-40B4-BE49-F238E27FC236}">
                <a16:creationId xmlns:a16="http://schemas.microsoft.com/office/drawing/2014/main" id="{69867E73-EFF2-4C74-B29A-707C0529505D}"/>
              </a:ext>
            </a:extLst>
          </p:cNvPr>
          <p:cNvSpPr txBox="1">
            <a:spLocks/>
          </p:cNvSpPr>
          <p:nvPr/>
        </p:nvSpPr>
        <p:spPr>
          <a:xfrm>
            <a:off x="457200" y="913061"/>
            <a:ext cx="8229600" cy="365858"/>
          </a:xfrm>
          <a:prstGeom prst="rect">
            <a:avLst/>
          </a:prstGeom>
        </p:spPr>
        <p:txBody>
          <a:bodyPr vert="horz" lIns="0" tIns="0" rIns="0" bIns="0" rtlCol="0" anchor="ctr">
            <a:noAutofit/>
          </a:bodyPr>
          <a:lstStyle>
            <a:lvl1pPr algn="l" defTabSz="457200" rtl="0" eaLnBrk="1" latinLnBrk="0" hangingPunct="1">
              <a:spcBef>
                <a:spcPct val="0"/>
              </a:spcBef>
              <a:buNone/>
              <a:defRPr sz="2400" b="0" i="0" kern="1200">
                <a:solidFill>
                  <a:srgbClr val="0079C1"/>
                </a:solidFill>
                <a:latin typeface="Arial"/>
                <a:ea typeface="+mj-ea"/>
                <a:cs typeface="Arial"/>
              </a:defRPr>
            </a:lvl1pPr>
          </a:lstStyle>
          <a:p>
            <a:pPr algn="ctr"/>
            <a:r>
              <a:rPr lang="zh-CN" sz="1600" dirty="0">
                <a:solidFill>
                  <a:schemeClr val="tx1"/>
                </a:solidFill>
                <a:latin typeface="Noto Sans CJK SC Bold" panose="020B0800000000000000" pitchFamily="34" charset="-128"/>
                <a:ea typeface="Noto Sans CJK SC Bold" panose="020B0800000000000000" pitchFamily="34" charset="-128"/>
              </a:rPr>
              <a:t>主要资产类别的表现：</a:t>
            </a:r>
            <a:r>
              <a:rPr lang="zh-CN" sz="1600" b="1" dirty="0">
                <a:solidFill>
                  <a:schemeClr val="tx1"/>
                </a:solidFill>
                <a:latin typeface="Dax Offc Pro" panose="020B0504030101020102" pitchFamily="34" charset="0"/>
                <a:ea typeface="Noto Sans CJK SC Regular" panose="020B0500000000000000" pitchFamily="34" charset="-128"/>
              </a:rPr>
              <a:t>2015 - 2024</a:t>
            </a:r>
          </a:p>
        </p:txBody>
      </p:sp>
      <p:sp>
        <p:nvSpPr>
          <p:cNvPr id="13" name="Title 1">
            <a:extLst>
              <a:ext uri="{FF2B5EF4-FFF2-40B4-BE49-F238E27FC236}">
                <a16:creationId xmlns:a16="http://schemas.microsoft.com/office/drawing/2014/main" id="{96C419F5-0627-4D23-BBA2-D891AC399C9B}"/>
              </a:ext>
            </a:extLst>
          </p:cNvPr>
          <p:cNvSpPr txBox="1">
            <a:spLocks/>
          </p:cNvSpPr>
          <p:nvPr/>
        </p:nvSpPr>
        <p:spPr>
          <a:xfrm>
            <a:off x="452027" y="8215"/>
            <a:ext cx="6967948" cy="914400"/>
          </a:xfrm>
          <a:prstGeom prst="rect">
            <a:avLst/>
          </a:prstGeom>
        </p:spPr>
        <p:txBody>
          <a:bodyPr vert="horz" lIns="0" tIns="0" rIns="0" bIns="0" rtlCol="0" anchor="ctr">
            <a:noAutofit/>
          </a:bodyPr>
          <a:lstStyle>
            <a:lvl1pPr algn="l" defTabSz="457200" rtl="0" eaLnBrk="1" latinLnBrk="0" hangingPunct="1">
              <a:spcBef>
                <a:spcPct val="0"/>
              </a:spcBef>
              <a:buNone/>
              <a:defRPr sz="2400" b="0" i="0" kern="1200">
                <a:solidFill>
                  <a:srgbClr val="0079C1"/>
                </a:solidFill>
                <a:latin typeface="Arial"/>
                <a:ea typeface="+mj-ea"/>
                <a:cs typeface="Arial"/>
              </a:defRPr>
            </a:lvl1pPr>
          </a:lstStyle>
          <a:p>
            <a:r>
              <a:rPr lang="zh-CN" sz="2800" dirty="0">
                <a:latin typeface="Dax Offc Pro" panose="020B0504030101020102" pitchFamily="34" charset="0"/>
                <a:ea typeface="Noto Sans CJK SC Bold" panose="020B0800000000000000" pitchFamily="34" charset="-128"/>
              </a:rPr>
              <a:t>陷阱 </a:t>
            </a:r>
            <a:r>
              <a:rPr lang="zh-CN" sz="2800" b="1" dirty="0">
                <a:latin typeface="Dax Offc Pro" panose="020B0504030101020102" pitchFamily="34" charset="0"/>
                <a:ea typeface="Noto Sans CJK SC Bold" panose="020B0800000000000000" pitchFamily="34" charset="-128"/>
              </a:rPr>
              <a:t>#</a:t>
            </a:r>
            <a:r>
              <a:rPr lang="en-US" altLang="zh-CN" sz="2800" b="1" dirty="0">
                <a:latin typeface="Dax Offc Pro" panose="020B0504030101020102" pitchFamily="34" charset="0"/>
                <a:ea typeface="Noto Sans CJK SC Bold" panose="020B0800000000000000" pitchFamily="34" charset="-128"/>
              </a:rPr>
              <a:t>2</a:t>
            </a:r>
            <a:r>
              <a:rPr lang="zh-CN" sz="2800" dirty="0">
                <a:latin typeface="Dax Offc Pro" panose="020B0504030101020102" pitchFamily="34" charset="0"/>
                <a:ea typeface="Noto Sans CJK SC Bold" panose="020B0800000000000000" pitchFamily="34" charset="-128"/>
              </a:rPr>
              <a:t>：</a:t>
            </a:r>
            <a:r>
              <a:rPr lang="zh-CN" sz="2800" dirty="0">
                <a:latin typeface="Dax Offc Pro" panose="020B0504030101020102" pitchFamily="34" charset="0"/>
                <a:ea typeface="Noto Sans CJK SC Regular" panose="020B0500000000000000" pitchFamily="34" charset="-128"/>
              </a:rPr>
              <a:t>将所有鸡蛋放到一个篮子里</a:t>
            </a:r>
          </a:p>
        </p:txBody>
      </p:sp>
      <p:sp>
        <p:nvSpPr>
          <p:cNvPr id="14" name="Text Box 31">
            <a:extLst>
              <a:ext uri="{FF2B5EF4-FFF2-40B4-BE49-F238E27FC236}">
                <a16:creationId xmlns:a16="http://schemas.microsoft.com/office/drawing/2014/main" id="{07D6979F-0E43-4589-A314-1D47A4EB075C}"/>
              </a:ext>
            </a:extLst>
          </p:cNvPr>
          <p:cNvSpPr txBox="1">
            <a:spLocks noChangeArrowheads="1"/>
          </p:cNvSpPr>
          <p:nvPr/>
        </p:nvSpPr>
        <p:spPr bwMode="auto">
          <a:xfrm>
            <a:off x="8273811" y="44050"/>
            <a:ext cx="1321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zh-CN" sz="2800" b="1">
                <a:solidFill>
                  <a:schemeClr val="bg1"/>
                </a:solidFill>
                <a:ea typeface="Noto Sans CJK SC Regular" panose="020B0500000000000000" pitchFamily="34" charset="-128"/>
                <a:cs typeface="Arial" pitchFamily="34" charset="0"/>
              </a:rPr>
              <a:t>2</a:t>
            </a:r>
          </a:p>
        </p:txBody>
      </p:sp>
      <p:sp>
        <p:nvSpPr>
          <p:cNvPr id="9" name="Oval 8">
            <a:extLst>
              <a:ext uri="{FF2B5EF4-FFF2-40B4-BE49-F238E27FC236}">
                <a16:creationId xmlns:a16="http://schemas.microsoft.com/office/drawing/2014/main" id="{3D2332D4-C4A5-4659-8F3F-8671455C57E4}"/>
              </a:ext>
            </a:extLst>
          </p:cNvPr>
          <p:cNvSpPr/>
          <p:nvPr/>
        </p:nvSpPr>
        <p:spPr>
          <a:xfrm>
            <a:off x="8145191" y="113851"/>
            <a:ext cx="681643" cy="681643"/>
          </a:xfrm>
          <a:prstGeom prst="ellipse">
            <a:avLst/>
          </a:prstGeom>
          <a:solidFill>
            <a:srgbClr val="ED1C24"/>
          </a:solidFill>
          <a:ln>
            <a:noFill/>
          </a:ln>
          <a:effectLst>
            <a:innerShdw blurRad="63500" dist="50800" dir="2700000">
              <a:prstClr val="black">
                <a:alpha val="50000"/>
              </a:prstClr>
            </a:inn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ea typeface="Noto Sans CJK SC Regular" panose="020B0500000000000000" pitchFamily="34" charset="-128"/>
            </a:endParaRPr>
          </a:p>
        </p:txBody>
      </p:sp>
      <p:sp>
        <p:nvSpPr>
          <p:cNvPr id="10" name="Text Box 31">
            <a:extLst>
              <a:ext uri="{FF2B5EF4-FFF2-40B4-BE49-F238E27FC236}">
                <a16:creationId xmlns:a16="http://schemas.microsoft.com/office/drawing/2014/main" id="{84AD3770-27F9-4190-8594-B2208C6BA531}"/>
              </a:ext>
            </a:extLst>
          </p:cNvPr>
          <p:cNvSpPr txBox="1">
            <a:spLocks noChangeArrowheads="1"/>
          </p:cNvSpPr>
          <p:nvPr/>
        </p:nvSpPr>
        <p:spPr bwMode="auto">
          <a:xfrm>
            <a:off x="8426211" y="196450"/>
            <a:ext cx="1321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zh-CN" sz="2800" b="1">
                <a:solidFill>
                  <a:schemeClr val="bg1"/>
                </a:solidFill>
                <a:ea typeface="Noto Sans CJK SC Regular" panose="020B0500000000000000" pitchFamily="34" charset="-128"/>
                <a:cs typeface="Arial" pitchFamily="34" charset="0"/>
              </a:rPr>
              <a:t>2</a:t>
            </a:r>
          </a:p>
        </p:txBody>
      </p:sp>
      <p:pic>
        <p:nvPicPr>
          <p:cNvPr id="2" name="Picture 3">
            <a:extLst>
              <a:ext uri="{FF2B5EF4-FFF2-40B4-BE49-F238E27FC236}">
                <a16:creationId xmlns:a16="http://schemas.microsoft.com/office/drawing/2014/main" id="{9762F7E2-F459-9B7B-393D-2399EC71701D}"/>
              </a:ext>
            </a:extLst>
          </p:cNvPr>
          <p:cNvPicPr>
            <a:picLocks noChangeAspect="1"/>
          </p:cNvPicPr>
          <p:nvPr/>
        </p:nvPicPr>
        <p:blipFill>
          <a:blip r:embed="rId3"/>
          <a:stretch>
            <a:fillRect/>
          </a:stretch>
        </p:blipFill>
        <p:spPr>
          <a:xfrm>
            <a:off x="578725" y="1199807"/>
            <a:ext cx="7969011" cy="4273631"/>
          </a:xfrm>
          <a:prstGeom prst="rect">
            <a:avLst/>
          </a:prstGeom>
        </p:spPr>
      </p:pic>
      <p:graphicFrame>
        <p:nvGraphicFramePr>
          <p:cNvPr id="3" name="Tabla 2">
            <a:extLst>
              <a:ext uri="{FF2B5EF4-FFF2-40B4-BE49-F238E27FC236}">
                <a16:creationId xmlns:a16="http://schemas.microsoft.com/office/drawing/2014/main" id="{FBBBB3CA-FDF2-15EE-B199-8A87BD6B4949}"/>
              </a:ext>
            </a:extLst>
          </p:cNvPr>
          <p:cNvGraphicFramePr>
            <a:graphicFrameLocks noGrp="1"/>
          </p:cNvGraphicFramePr>
          <p:nvPr>
            <p:extLst>
              <p:ext uri="{D42A27DB-BD31-4B8C-83A1-F6EECF244321}">
                <p14:modId xmlns:p14="http://schemas.microsoft.com/office/powerpoint/2010/main" val="2195455698"/>
              </p:ext>
            </p:extLst>
          </p:nvPr>
        </p:nvGraphicFramePr>
        <p:xfrm>
          <a:off x="1188563" y="1427102"/>
          <a:ext cx="5505960" cy="3894987"/>
        </p:xfrm>
        <a:graphic>
          <a:graphicData uri="http://schemas.openxmlformats.org/drawingml/2006/table">
            <a:tbl>
              <a:tblPr>
                <a:tableStyleId>{5C22544A-7EE6-4342-B048-85BDC9FD1C3A}</a:tableStyleId>
              </a:tblPr>
              <a:tblGrid>
                <a:gridCol w="564104">
                  <a:extLst>
                    <a:ext uri="{9D8B030D-6E8A-4147-A177-3AD203B41FA5}">
                      <a16:colId xmlns:a16="http://schemas.microsoft.com/office/drawing/2014/main" val="3646701582"/>
                    </a:ext>
                  </a:extLst>
                </a:gridCol>
                <a:gridCol w="548892">
                  <a:extLst>
                    <a:ext uri="{9D8B030D-6E8A-4147-A177-3AD203B41FA5}">
                      <a16:colId xmlns:a16="http://schemas.microsoft.com/office/drawing/2014/main" val="2032233481"/>
                    </a:ext>
                  </a:extLst>
                </a:gridCol>
                <a:gridCol w="544632">
                  <a:extLst>
                    <a:ext uri="{9D8B030D-6E8A-4147-A177-3AD203B41FA5}">
                      <a16:colId xmlns:a16="http://schemas.microsoft.com/office/drawing/2014/main" val="4254672412"/>
                    </a:ext>
                  </a:extLst>
                </a:gridCol>
                <a:gridCol w="552544">
                  <a:extLst>
                    <a:ext uri="{9D8B030D-6E8A-4147-A177-3AD203B41FA5}">
                      <a16:colId xmlns:a16="http://schemas.microsoft.com/office/drawing/2014/main" val="95650621"/>
                    </a:ext>
                  </a:extLst>
                </a:gridCol>
                <a:gridCol w="552544">
                  <a:extLst>
                    <a:ext uri="{9D8B030D-6E8A-4147-A177-3AD203B41FA5}">
                      <a16:colId xmlns:a16="http://schemas.microsoft.com/office/drawing/2014/main" val="720876241"/>
                    </a:ext>
                  </a:extLst>
                </a:gridCol>
                <a:gridCol w="544632">
                  <a:extLst>
                    <a:ext uri="{9D8B030D-6E8A-4147-A177-3AD203B41FA5}">
                      <a16:colId xmlns:a16="http://schemas.microsoft.com/office/drawing/2014/main" val="4259216252"/>
                    </a:ext>
                  </a:extLst>
                </a:gridCol>
                <a:gridCol w="552544">
                  <a:extLst>
                    <a:ext uri="{9D8B030D-6E8A-4147-A177-3AD203B41FA5}">
                      <a16:colId xmlns:a16="http://schemas.microsoft.com/office/drawing/2014/main" val="2451994751"/>
                    </a:ext>
                  </a:extLst>
                </a:gridCol>
                <a:gridCol w="544632">
                  <a:extLst>
                    <a:ext uri="{9D8B030D-6E8A-4147-A177-3AD203B41FA5}">
                      <a16:colId xmlns:a16="http://schemas.microsoft.com/office/drawing/2014/main" val="3144043986"/>
                    </a:ext>
                  </a:extLst>
                </a:gridCol>
                <a:gridCol w="552544">
                  <a:extLst>
                    <a:ext uri="{9D8B030D-6E8A-4147-A177-3AD203B41FA5}">
                      <a16:colId xmlns:a16="http://schemas.microsoft.com/office/drawing/2014/main" val="2773043678"/>
                    </a:ext>
                  </a:extLst>
                </a:gridCol>
                <a:gridCol w="548892">
                  <a:extLst>
                    <a:ext uri="{9D8B030D-6E8A-4147-A177-3AD203B41FA5}">
                      <a16:colId xmlns:a16="http://schemas.microsoft.com/office/drawing/2014/main" val="3520121182"/>
                    </a:ext>
                  </a:extLst>
                </a:gridCol>
              </a:tblGrid>
              <a:tr h="217200">
                <a:tc>
                  <a:txBody>
                    <a:bodyPr/>
                    <a:lstStyle/>
                    <a:p>
                      <a:pPr algn="ctr">
                        <a:lnSpc>
                          <a:spcPct val="100000"/>
                        </a:lnSpc>
                        <a:spcAft>
                          <a:spcPts val="0"/>
                        </a:spcAft>
                        <a:buNone/>
                      </a:pPr>
                      <a:r>
                        <a:rPr lang="zh-CN" sz="1100">
                          <a:effectLst/>
                          <a:latin typeface="Dax Offc Pro" panose="020B0504030101020102" pitchFamily="34" charset="0"/>
                          <a:ea typeface="SimSun"/>
                        </a:rPr>
                        <a:t>2015</a:t>
                      </a:r>
                    </a:p>
                  </a:txBody>
                  <a:tcPr marL="0" marR="0" marT="10800" marB="10800" anchor="ctr">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buNone/>
                      </a:pPr>
                      <a:r>
                        <a:rPr lang="zh-CN" sz="1100">
                          <a:effectLst/>
                          <a:latin typeface="Dax Offc Pro" panose="020B0504030101020102" pitchFamily="34" charset="0"/>
                          <a:ea typeface="SimSun"/>
                        </a:rPr>
                        <a:t>2016</a:t>
                      </a:r>
                    </a:p>
                  </a:txBody>
                  <a:tcPr marL="0" marR="0" marT="10800" marB="10800" anchor="ctr">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buNone/>
                      </a:pPr>
                      <a:r>
                        <a:rPr lang="zh-CN" sz="1100">
                          <a:effectLst/>
                          <a:latin typeface="Dax Offc Pro" panose="020B0504030101020102" pitchFamily="34" charset="0"/>
                          <a:ea typeface="SimSun"/>
                        </a:rPr>
                        <a:t>2017</a:t>
                      </a:r>
                    </a:p>
                  </a:txBody>
                  <a:tcPr marL="0" marR="0" marT="10800" marB="10800" anchor="ctr">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buNone/>
                      </a:pPr>
                      <a:r>
                        <a:rPr lang="zh-CN" sz="1100">
                          <a:effectLst/>
                          <a:latin typeface="Dax Offc Pro" panose="020B0504030101020102" pitchFamily="34" charset="0"/>
                          <a:ea typeface="SimSun"/>
                        </a:rPr>
                        <a:t>2018</a:t>
                      </a:r>
                    </a:p>
                  </a:txBody>
                  <a:tcPr marL="0" marR="0" marT="10800" marB="10800" anchor="ctr">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buNone/>
                      </a:pPr>
                      <a:r>
                        <a:rPr lang="zh-CN" sz="1100">
                          <a:effectLst/>
                          <a:latin typeface="Dax Offc Pro" panose="020B0504030101020102" pitchFamily="34" charset="0"/>
                          <a:ea typeface="SimSun"/>
                        </a:rPr>
                        <a:t>2019</a:t>
                      </a:r>
                    </a:p>
                  </a:txBody>
                  <a:tcPr marL="0" marR="0" marT="10800" marB="10800" anchor="ctr">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buNone/>
                      </a:pPr>
                      <a:r>
                        <a:rPr lang="zh-CN" sz="1100">
                          <a:effectLst/>
                          <a:latin typeface="Dax Offc Pro" panose="020B0504030101020102" pitchFamily="34" charset="0"/>
                          <a:ea typeface="SimSun"/>
                        </a:rPr>
                        <a:t>2020</a:t>
                      </a:r>
                    </a:p>
                  </a:txBody>
                  <a:tcPr marL="0" marR="0" marT="10800" marB="10800" anchor="ctr">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buNone/>
                      </a:pPr>
                      <a:r>
                        <a:rPr lang="zh-CN" sz="1100">
                          <a:effectLst/>
                          <a:latin typeface="Dax Offc Pro" panose="020B0504030101020102" pitchFamily="34" charset="0"/>
                          <a:ea typeface="SimSun"/>
                        </a:rPr>
                        <a:t>2021</a:t>
                      </a:r>
                    </a:p>
                  </a:txBody>
                  <a:tcPr marL="0" marR="0" marT="10800" marB="10800" anchor="ctr">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buNone/>
                      </a:pPr>
                      <a:r>
                        <a:rPr lang="zh-CN" sz="1100">
                          <a:effectLst/>
                          <a:latin typeface="Dax Offc Pro" panose="020B0504030101020102" pitchFamily="34" charset="0"/>
                          <a:ea typeface="SimSun"/>
                        </a:rPr>
                        <a:t>2022</a:t>
                      </a:r>
                    </a:p>
                  </a:txBody>
                  <a:tcPr marL="0" marR="0" marT="10800" marB="10800" anchor="ctr">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buNone/>
                      </a:pPr>
                      <a:r>
                        <a:rPr lang="zh-CN" sz="1100">
                          <a:effectLst/>
                          <a:latin typeface="Dax Offc Pro" panose="020B0504030101020102" pitchFamily="34" charset="0"/>
                          <a:ea typeface="SimSun"/>
                        </a:rPr>
                        <a:t>2023</a:t>
                      </a:r>
                    </a:p>
                  </a:txBody>
                  <a:tcPr marL="0" marR="0" marT="10800" marB="10800" anchor="ctr">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buNone/>
                      </a:pPr>
                      <a:r>
                        <a:rPr lang="zh-CN" sz="1100">
                          <a:effectLst/>
                          <a:latin typeface="Dax Offc Pro" panose="020B0504030101020102" pitchFamily="34" charset="0"/>
                          <a:ea typeface="SimSun"/>
                        </a:rPr>
                        <a:t>2024</a:t>
                      </a:r>
                    </a:p>
                  </a:txBody>
                  <a:tcPr marL="0" marR="0" marT="10800" marB="10800" anchor="ctr">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9633198"/>
                  </a:ext>
                </a:extLst>
              </a:tr>
              <a:tr h="408643">
                <a:tc>
                  <a:txBody>
                    <a:bodyPr/>
                    <a:lstStyle/>
                    <a:p>
                      <a:pPr algn="ctr">
                        <a:lnSpc>
                          <a:spcPct val="100000"/>
                        </a:lnSpc>
                        <a:spcAft>
                          <a:spcPts val="0"/>
                        </a:spcAft>
                        <a:buNone/>
                      </a:pPr>
                      <a:r>
                        <a:rPr lang="zh-CN" sz="700" b="0" baseline="0" dirty="0">
                          <a:effectLst/>
                          <a:latin typeface="Dax Offc Pro Medium" panose="020B0604030101020102" pitchFamily="34" charset="0"/>
                          <a:ea typeface="Noto Sans CJK SC Regular" panose="020B0500000000000000" pitchFamily="34" charset="-128"/>
                        </a:rPr>
                        <a:t>美国</a:t>
                      </a:r>
                    </a:p>
                    <a:p>
                      <a:pPr algn="ctr">
                        <a:lnSpc>
                          <a:spcPct val="100000"/>
                        </a:lnSpc>
                        <a:spcAft>
                          <a:spcPts val="0"/>
                        </a:spcAft>
                        <a:buNone/>
                      </a:pPr>
                      <a:r>
                        <a:rPr lang="zh-CN" sz="700" b="0" baseline="0" dirty="0">
                          <a:effectLst/>
                          <a:latin typeface="Dax Offc Pro Medium" panose="020B0604030101020102" pitchFamily="34" charset="0"/>
                          <a:ea typeface="Noto Sans CJK SC Regular" panose="020B0500000000000000" pitchFamily="34" charset="-128"/>
                        </a:rPr>
                        <a:t>股票</a:t>
                      </a:r>
                    </a:p>
                    <a:p>
                      <a:pPr algn="ctr">
                        <a:lnSpc>
                          <a:spcPct val="100000"/>
                        </a:lnSpc>
                        <a:spcAft>
                          <a:spcPts val="0"/>
                        </a:spcAft>
                        <a:buNone/>
                      </a:pPr>
                      <a:r>
                        <a:rPr lang="zh-CN" sz="700" b="0" baseline="0" dirty="0">
                          <a:effectLst/>
                          <a:latin typeface="Dax Offc Pro Medium" panose="020B0604030101020102" pitchFamily="34" charset="0"/>
                          <a:ea typeface="Noto Sans CJK SC Regular" panose="020B0500000000000000" pitchFamily="34" charset="-128"/>
                        </a:rPr>
                        <a:t>21.6%</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ED3F7"/>
                    </a:solidFill>
                  </a:tcPr>
                </a:tc>
                <a:tc>
                  <a:txBody>
                    <a:bodyPr/>
                    <a:lstStyle/>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加拿大</a:t>
                      </a:r>
                    </a:p>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股票</a:t>
                      </a:r>
                    </a:p>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21.1%</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D529B"/>
                    </a:solidFill>
                  </a:tcPr>
                </a:tc>
                <a:tc>
                  <a:txBody>
                    <a:bodyPr/>
                    <a:lstStyle/>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新兴市场股票 28.7%</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5A93"/>
                    </a:solidFill>
                  </a:tcPr>
                </a:tc>
                <a:tc>
                  <a:txBody>
                    <a:bodyPr/>
                    <a:lstStyle/>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美国</a:t>
                      </a:r>
                    </a:p>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股票</a:t>
                      </a:r>
                    </a:p>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4.2%</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ED3F7"/>
                    </a:solidFill>
                  </a:tcPr>
                </a:tc>
                <a:tc>
                  <a:txBody>
                    <a:bodyPr/>
                    <a:lstStyle/>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美国</a:t>
                      </a:r>
                    </a:p>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股票</a:t>
                      </a:r>
                    </a:p>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24.8%</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ED3F7"/>
                    </a:solidFill>
                  </a:tcPr>
                </a:tc>
                <a:tc>
                  <a:txBody>
                    <a:bodyPr/>
                    <a:lstStyle/>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新兴市场股票 16.6%</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5A93"/>
                    </a:solidFill>
                  </a:tcPr>
                </a:tc>
                <a:tc>
                  <a:txBody>
                    <a:bodyPr/>
                    <a:lstStyle/>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美国</a:t>
                      </a:r>
                    </a:p>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股票</a:t>
                      </a:r>
                    </a:p>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27.6%</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ED3F7"/>
                    </a:solidFill>
                  </a:tcPr>
                </a:tc>
                <a:tc>
                  <a:txBody>
                    <a:bodyPr/>
                    <a:lstStyle/>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现金</a:t>
                      </a:r>
                    </a:p>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1.8%</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BB7AF"/>
                    </a:solidFill>
                  </a:tcPr>
                </a:tc>
                <a:tc>
                  <a:txBody>
                    <a:bodyPr/>
                    <a:lstStyle/>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美国</a:t>
                      </a:r>
                      <a:br>
                        <a:rPr lang="zh-CN" sz="700" b="0" baseline="0">
                          <a:effectLst/>
                          <a:latin typeface="Dax Offc Pro Medium" panose="020B0604030101020102" pitchFamily="34" charset="0"/>
                          <a:ea typeface="Noto Sans CJK SC Regular" panose="020B0500000000000000" pitchFamily="34" charset="-128"/>
                        </a:rPr>
                      </a:br>
                      <a:r>
                        <a:rPr lang="zh-CN" sz="700" b="0" baseline="0">
                          <a:effectLst/>
                          <a:latin typeface="Dax Offc Pro Medium" panose="020B0604030101020102" pitchFamily="34" charset="0"/>
                          <a:ea typeface="Noto Sans CJK SC Regular" panose="020B0500000000000000" pitchFamily="34" charset="-128"/>
                        </a:rPr>
                        <a:t>股票</a:t>
                      </a:r>
                    </a:p>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22.9%</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ED3F7"/>
                    </a:solidFill>
                  </a:tcPr>
                </a:tc>
                <a:tc>
                  <a:txBody>
                    <a:bodyPr/>
                    <a:lstStyle/>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美国</a:t>
                      </a:r>
                    </a:p>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股票</a:t>
                      </a:r>
                    </a:p>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36.4%</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ED3F7"/>
                    </a:solidFill>
                  </a:tcPr>
                </a:tc>
                <a:extLst>
                  <a:ext uri="{0D108BD9-81ED-4DB2-BD59-A6C34878D82A}">
                    <a16:rowId xmlns:a16="http://schemas.microsoft.com/office/drawing/2014/main" val="3282957228"/>
                  </a:ext>
                </a:extLst>
              </a:tr>
              <a:tr h="408643">
                <a:tc>
                  <a:txBody>
                    <a:bodyPr/>
                    <a:lstStyle/>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国际股票 19.5%</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9C1"/>
                    </a:solidFill>
                  </a:tcPr>
                </a:tc>
                <a:tc>
                  <a:txBody>
                    <a:bodyPr/>
                    <a:lstStyle/>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美国</a:t>
                      </a:r>
                    </a:p>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股票</a:t>
                      </a:r>
                    </a:p>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8.1%</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ED3F7"/>
                    </a:solidFill>
                  </a:tcPr>
                </a:tc>
                <a:tc>
                  <a:txBody>
                    <a:bodyPr/>
                    <a:lstStyle/>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欧洲</a:t>
                      </a:r>
                    </a:p>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股票</a:t>
                      </a:r>
                    </a:p>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17.9%</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345D"/>
                    </a:solidFill>
                  </a:tcPr>
                </a:tc>
                <a:tc>
                  <a:txBody>
                    <a:bodyPr/>
                    <a:lstStyle/>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全球</a:t>
                      </a:r>
                    </a:p>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债券</a:t>
                      </a:r>
                    </a:p>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1.9%</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D7BBC"/>
                    </a:solidFill>
                  </a:tcPr>
                </a:tc>
                <a:tc>
                  <a:txBody>
                    <a:bodyPr/>
                    <a:lstStyle/>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加拿大</a:t>
                      </a:r>
                    </a:p>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股票</a:t>
                      </a:r>
                    </a:p>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22.9%</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D529B"/>
                    </a:solidFill>
                  </a:tcPr>
                </a:tc>
                <a:tc>
                  <a:txBody>
                    <a:bodyPr/>
                    <a:lstStyle/>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美国</a:t>
                      </a:r>
                    </a:p>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股票</a:t>
                      </a:r>
                    </a:p>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16.3%</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ED3F7"/>
                    </a:solidFill>
                  </a:tcPr>
                </a:tc>
                <a:tc>
                  <a:txBody>
                    <a:bodyPr/>
                    <a:lstStyle/>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加拿大</a:t>
                      </a:r>
                    </a:p>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股票</a:t>
                      </a:r>
                    </a:p>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25.1%</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D529B"/>
                    </a:solidFill>
                  </a:tcPr>
                </a:tc>
                <a:tc>
                  <a:txBody>
                    <a:bodyPr/>
                    <a:lstStyle/>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加拿大</a:t>
                      </a:r>
                    </a:p>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股票</a:t>
                      </a:r>
                    </a:p>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-5.8%</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D529B"/>
                    </a:solidFill>
                  </a:tcPr>
                </a:tc>
                <a:tc>
                  <a:txBody>
                    <a:bodyPr/>
                    <a:lstStyle/>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欧洲</a:t>
                      </a:r>
                    </a:p>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股票</a:t>
                      </a:r>
                    </a:p>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17.4%</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345D"/>
                    </a:solidFill>
                  </a:tcPr>
                </a:tc>
                <a:tc>
                  <a:txBody>
                    <a:bodyPr/>
                    <a:lstStyle/>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加拿大</a:t>
                      </a:r>
                    </a:p>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股票</a:t>
                      </a:r>
                    </a:p>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21.7%</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D529B"/>
                    </a:solidFill>
                  </a:tcPr>
                </a:tc>
                <a:extLst>
                  <a:ext uri="{0D108BD9-81ED-4DB2-BD59-A6C34878D82A}">
                    <a16:rowId xmlns:a16="http://schemas.microsoft.com/office/drawing/2014/main" val="2114272003"/>
                  </a:ext>
                </a:extLst>
              </a:tr>
              <a:tr h="408643">
                <a:tc>
                  <a:txBody>
                    <a:bodyPr/>
                    <a:lstStyle/>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欧洲</a:t>
                      </a:r>
                    </a:p>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股票</a:t>
                      </a:r>
                    </a:p>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17.1%</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345D"/>
                    </a:solidFill>
                  </a:tcPr>
                </a:tc>
                <a:tc>
                  <a:txBody>
                    <a:bodyPr/>
                    <a:lstStyle/>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新兴市场股票 7.7%</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5A93"/>
                    </a:solidFill>
                  </a:tcPr>
                </a:tc>
                <a:tc>
                  <a:txBody>
                    <a:bodyPr/>
                    <a:lstStyle/>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国际</a:t>
                      </a:r>
                    </a:p>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股票</a:t>
                      </a:r>
                    </a:p>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17.4%</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9C1"/>
                    </a:solidFill>
                  </a:tcPr>
                </a:tc>
                <a:tc>
                  <a:txBody>
                    <a:bodyPr/>
                    <a:lstStyle/>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加拿大</a:t>
                      </a:r>
                    </a:p>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债券</a:t>
                      </a:r>
                    </a:p>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1.4%</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A0DB"/>
                    </a:solidFill>
                  </a:tcPr>
                </a:tc>
                <a:tc>
                  <a:txBody>
                    <a:bodyPr/>
                    <a:lstStyle/>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欧洲</a:t>
                      </a:r>
                    </a:p>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股票</a:t>
                      </a:r>
                    </a:p>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18.3%</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345D"/>
                    </a:solidFill>
                  </a:tcPr>
                </a:tc>
                <a:tc>
                  <a:txBody>
                    <a:bodyPr/>
                    <a:lstStyle/>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平衡</a:t>
                      </a:r>
                    </a:p>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投资组合</a:t>
                      </a:r>
                    </a:p>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10.4%</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8595B"/>
                    </a:solidFill>
                  </a:tcPr>
                </a:tc>
                <a:tc>
                  <a:txBody>
                    <a:bodyPr/>
                    <a:lstStyle/>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欧洲</a:t>
                      </a:r>
                    </a:p>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股票</a:t>
                      </a:r>
                    </a:p>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16.0%</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345D"/>
                    </a:solidFill>
                  </a:tcPr>
                </a:tc>
                <a:tc>
                  <a:txBody>
                    <a:bodyPr/>
                    <a:lstStyle/>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国际</a:t>
                      </a:r>
                    </a:p>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股票</a:t>
                      </a:r>
                    </a:p>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-7.8%</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9C1"/>
                    </a:solidFill>
                  </a:tcPr>
                </a:tc>
                <a:tc>
                  <a:txBody>
                    <a:bodyPr/>
                    <a:lstStyle/>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国际</a:t>
                      </a:r>
                    </a:p>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股票</a:t>
                      </a:r>
                    </a:p>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15.7%</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9C1"/>
                    </a:solidFill>
                  </a:tcPr>
                </a:tc>
                <a:tc>
                  <a:txBody>
                    <a:bodyPr/>
                    <a:lstStyle/>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平衡</a:t>
                      </a:r>
                    </a:p>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投资组合</a:t>
                      </a:r>
                    </a:p>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18.0%</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8595B"/>
                    </a:solidFill>
                  </a:tcPr>
                </a:tc>
                <a:extLst>
                  <a:ext uri="{0D108BD9-81ED-4DB2-BD59-A6C34878D82A}">
                    <a16:rowId xmlns:a16="http://schemas.microsoft.com/office/drawing/2014/main" val="2854377568"/>
                  </a:ext>
                </a:extLst>
              </a:tr>
              <a:tr h="408643">
                <a:tc>
                  <a:txBody>
                    <a:bodyPr/>
                    <a:lstStyle/>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平衡</a:t>
                      </a:r>
                    </a:p>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投资组合</a:t>
                      </a:r>
                    </a:p>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7.6%</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8595B"/>
                    </a:solidFill>
                  </a:tcPr>
                </a:tc>
                <a:tc>
                  <a:txBody>
                    <a:bodyPr/>
                    <a:lstStyle/>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平衡</a:t>
                      </a:r>
                    </a:p>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投资组合</a:t>
                      </a:r>
                    </a:p>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6.6%</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8595B"/>
                    </a:solidFill>
                  </a:tcPr>
                </a:tc>
                <a:tc>
                  <a:txBody>
                    <a:bodyPr/>
                    <a:lstStyle/>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美国</a:t>
                      </a:r>
                    </a:p>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股票</a:t>
                      </a:r>
                    </a:p>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13.8%</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ED3F7"/>
                    </a:solidFill>
                  </a:tcPr>
                </a:tc>
                <a:tc>
                  <a:txBody>
                    <a:bodyPr/>
                    <a:lstStyle/>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现金</a:t>
                      </a:r>
                    </a:p>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1.4%</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BB7AF"/>
                    </a:solidFill>
                  </a:tcPr>
                </a:tc>
                <a:tc>
                  <a:txBody>
                    <a:bodyPr/>
                    <a:lstStyle/>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国际</a:t>
                      </a:r>
                    </a:p>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股票</a:t>
                      </a:r>
                    </a:p>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16.5%</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9C1"/>
                    </a:solidFill>
                  </a:tcPr>
                </a:tc>
                <a:tc>
                  <a:txBody>
                    <a:bodyPr/>
                    <a:lstStyle/>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加拿大</a:t>
                      </a:r>
                    </a:p>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债券</a:t>
                      </a:r>
                    </a:p>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8.7%</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A0DB"/>
                    </a:solidFill>
                  </a:tcPr>
                </a:tc>
                <a:tc>
                  <a:txBody>
                    <a:bodyPr/>
                    <a:lstStyle/>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平衡</a:t>
                      </a:r>
                    </a:p>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投资组合</a:t>
                      </a:r>
                    </a:p>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12.0%</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8595B"/>
                    </a:solidFill>
                  </a:tcPr>
                </a:tc>
                <a:tc>
                  <a:txBody>
                    <a:bodyPr/>
                    <a:lstStyle/>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欧洲</a:t>
                      </a:r>
                    </a:p>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股票</a:t>
                      </a:r>
                    </a:p>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-8.3%</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345D"/>
                    </a:solidFill>
                  </a:tcPr>
                </a:tc>
                <a:tc>
                  <a:txBody>
                    <a:bodyPr/>
                    <a:lstStyle/>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平衡</a:t>
                      </a:r>
                    </a:p>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投资组合</a:t>
                      </a:r>
                    </a:p>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13.4%</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8595B"/>
                    </a:solidFill>
                  </a:tcPr>
                </a:tc>
                <a:tc>
                  <a:txBody>
                    <a:bodyPr/>
                    <a:lstStyle/>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新兴市场股票 17.9%</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5A93"/>
                    </a:solidFill>
                  </a:tcPr>
                </a:tc>
                <a:extLst>
                  <a:ext uri="{0D108BD9-81ED-4DB2-BD59-A6C34878D82A}">
                    <a16:rowId xmlns:a16="http://schemas.microsoft.com/office/drawing/2014/main" val="240515477"/>
                  </a:ext>
                </a:extLst>
              </a:tr>
              <a:tr h="408643">
                <a:tc>
                  <a:txBody>
                    <a:bodyPr/>
                    <a:lstStyle/>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加拿大</a:t>
                      </a:r>
                    </a:p>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债券</a:t>
                      </a:r>
                    </a:p>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3.5%</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A0DB"/>
                    </a:solidFill>
                  </a:tcPr>
                </a:tc>
                <a:tc>
                  <a:txBody>
                    <a:bodyPr/>
                    <a:lstStyle/>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全球</a:t>
                      </a:r>
                    </a:p>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债券</a:t>
                      </a:r>
                    </a:p>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3.5%</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D7BBC"/>
                    </a:solidFill>
                  </a:tcPr>
                </a:tc>
                <a:tc>
                  <a:txBody>
                    <a:bodyPr/>
                    <a:lstStyle/>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加拿大</a:t>
                      </a:r>
                    </a:p>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股票</a:t>
                      </a:r>
                    </a:p>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9.1%</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D529B"/>
                    </a:solidFill>
                  </a:tcPr>
                </a:tc>
                <a:tc>
                  <a:txBody>
                    <a:bodyPr/>
                    <a:lstStyle/>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平衡</a:t>
                      </a:r>
                    </a:p>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投资组合</a:t>
                      </a:r>
                    </a:p>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-1.2%</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8595B"/>
                    </a:solidFill>
                  </a:tcPr>
                </a:tc>
                <a:tc>
                  <a:txBody>
                    <a:bodyPr/>
                    <a:lstStyle/>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平衡</a:t>
                      </a:r>
                    </a:p>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投资组合</a:t>
                      </a:r>
                    </a:p>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16.1%</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8595B"/>
                    </a:solidFill>
                  </a:tcPr>
                </a:tc>
                <a:tc>
                  <a:txBody>
                    <a:bodyPr/>
                    <a:lstStyle/>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国际</a:t>
                      </a:r>
                    </a:p>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股票</a:t>
                      </a:r>
                    </a:p>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6.4%</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9C1"/>
                    </a:solidFill>
                  </a:tcPr>
                </a:tc>
                <a:tc>
                  <a:txBody>
                    <a:bodyPr/>
                    <a:lstStyle/>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国际</a:t>
                      </a:r>
                    </a:p>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股票</a:t>
                      </a:r>
                    </a:p>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10.8%</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9C1"/>
                    </a:solidFill>
                  </a:tcPr>
                </a:tc>
                <a:tc>
                  <a:txBody>
                    <a:bodyPr/>
                    <a:lstStyle/>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平衡</a:t>
                      </a:r>
                    </a:p>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投资组合</a:t>
                      </a:r>
                    </a:p>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-10.4%</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8595B"/>
                    </a:solidFill>
                  </a:tcPr>
                </a:tc>
                <a:tc>
                  <a:txBody>
                    <a:bodyPr/>
                    <a:lstStyle/>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加拿大</a:t>
                      </a:r>
                    </a:p>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股票</a:t>
                      </a:r>
                    </a:p>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11.8%</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D529B"/>
                    </a:solidFill>
                  </a:tcPr>
                </a:tc>
                <a:tc>
                  <a:txBody>
                    <a:bodyPr/>
                    <a:lstStyle/>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国际</a:t>
                      </a:r>
                    </a:p>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股票</a:t>
                      </a:r>
                    </a:p>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13.8%</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9C1"/>
                    </a:solidFill>
                  </a:tcPr>
                </a:tc>
                <a:extLst>
                  <a:ext uri="{0D108BD9-81ED-4DB2-BD59-A6C34878D82A}">
                    <a16:rowId xmlns:a16="http://schemas.microsoft.com/office/drawing/2014/main" val="596667250"/>
                  </a:ext>
                </a:extLst>
              </a:tr>
              <a:tr h="408643">
                <a:tc>
                  <a:txBody>
                    <a:bodyPr/>
                    <a:lstStyle/>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新兴市场股票 2.4%</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5A93"/>
                    </a:solidFill>
                  </a:tcPr>
                </a:tc>
                <a:tc>
                  <a:txBody>
                    <a:bodyPr/>
                    <a:lstStyle/>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加拿大</a:t>
                      </a:r>
                    </a:p>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债券</a:t>
                      </a:r>
                    </a:p>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1.7%</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A0DB"/>
                    </a:solidFill>
                  </a:tcPr>
                </a:tc>
                <a:tc>
                  <a:txBody>
                    <a:bodyPr/>
                    <a:lstStyle/>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平衡</a:t>
                      </a:r>
                    </a:p>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投资组合</a:t>
                      </a:r>
                    </a:p>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8.8%</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8595B"/>
                    </a:solidFill>
                  </a:tcPr>
                </a:tc>
                <a:tc>
                  <a:txBody>
                    <a:bodyPr/>
                    <a:lstStyle/>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国际</a:t>
                      </a:r>
                    </a:p>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股票</a:t>
                      </a:r>
                    </a:p>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-5.6%</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9C1"/>
                    </a:solidFill>
                  </a:tcPr>
                </a:tc>
                <a:tc>
                  <a:txBody>
                    <a:bodyPr/>
                    <a:lstStyle/>
                    <a:p>
                      <a:pPr algn="ctr">
                        <a:lnSpc>
                          <a:spcPct val="100000"/>
                        </a:lnSpc>
                        <a:spcAft>
                          <a:spcPts val="0"/>
                        </a:spcAft>
                        <a:buNone/>
                      </a:pPr>
                      <a:r>
                        <a:rPr lang="zh-CN" sz="700" b="0" baseline="0" dirty="0">
                          <a:solidFill>
                            <a:schemeClr val="bg1"/>
                          </a:solidFill>
                          <a:effectLst/>
                          <a:latin typeface="Dax Offc Pro Medium" panose="020B0604030101020102" pitchFamily="34" charset="0"/>
                          <a:ea typeface="Noto Sans CJK SC Regular" panose="020B0500000000000000" pitchFamily="34" charset="-128"/>
                        </a:rPr>
                        <a:t>新兴市场股票 12.9%</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5A93"/>
                    </a:solidFill>
                  </a:tcPr>
                </a:tc>
                <a:tc>
                  <a:txBody>
                    <a:bodyPr/>
                    <a:lstStyle/>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全球</a:t>
                      </a:r>
                    </a:p>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债券</a:t>
                      </a:r>
                    </a:p>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6.0%</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D7BBC"/>
                    </a:solidFill>
                  </a:tcPr>
                </a:tc>
                <a:tc>
                  <a:txBody>
                    <a:bodyPr/>
                    <a:lstStyle/>
                    <a:p>
                      <a:pPr algn="ctr">
                        <a:lnSpc>
                          <a:spcPct val="100000"/>
                        </a:lnSpc>
                        <a:spcAft>
                          <a:spcPts val="0"/>
                        </a:spcAft>
                        <a:buNone/>
                      </a:pPr>
                      <a:r>
                        <a:rPr lang="zh-CN" sz="700" b="0" baseline="0" dirty="0">
                          <a:effectLst/>
                          <a:latin typeface="Dax Offc Pro Medium" panose="020B0604030101020102" pitchFamily="34" charset="0"/>
                          <a:ea typeface="Noto Sans CJK SC Regular" panose="020B0500000000000000" pitchFamily="34" charset="-128"/>
                        </a:rPr>
                        <a:t>现金</a:t>
                      </a:r>
                    </a:p>
                    <a:p>
                      <a:pPr algn="ctr">
                        <a:lnSpc>
                          <a:spcPct val="100000"/>
                        </a:lnSpc>
                        <a:spcAft>
                          <a:spcPts val="0"/>
                        </a:spcAft>
                        <a:buNone/>
                      </a:pPr>
                      <a:r>
                        <a:rPr lang="zh-CN" sz="700" b="0" baseline="0" dirty="0">
                          <a:effectLst/>
                          <a:latin typeface="Dax Offc Pro Medium" panose="020B0604030101020102" pitchFamily="34" charset="0"/>
                          <a:ea typeface="Noto Sans CJK SC Regular" panose="020B0500000000000000" pitchFamily="34" charset="-128"/>
                        </a:rPr>
                        <a:t>0.2%</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BB7AF"/>
                    </a:solidFill>
                  </a:tcPr>
                </a:tc>
                <a:tc>
                  <a:txBody>
                    <a:bodyPr/>
                    <a:lstStyle/>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加拿大</a:t>
                      </a:r>
                    </a:p>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债券</a:t>
                      </a:r>
                    </a:p>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-11.7%</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A0DB"/>
                    </a:solidFill>
                  </a:tcPr>
                </a:tc>
                <a:tc>
                  <a:txBody>
                    <a:bodyPr/>
                    <a:lstStyle/>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新兴市场股票 7.3%</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5A93"/>
                    </a:solidFill>
                  </a:tcPr>
                </a:tc>
                <a:tc>
                  <a:txBody>
                    <a:bodyPr/>
                    <a:lstStyle/>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欧洲</a:t>
                      </a:r>
                    </a:p>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股票</a:t>
                      </a:r>
                    </a:p>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11.7%</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345D"/>
                    </a:solidFill>
                  </a:tcPr>
                </a:tc>
                <a:extLst>
                  <a:ext uri="{0D108BD9-81ED-4DB2-BD59-A6C34878D82A}">
                    <a16:rowId xmlns:a16="http://schemas.microsoft.com/office/drawing/2014/main" val="1110318134"/>
                  </a:ext>
                </a:extLst>
              </a:tr>
              <a:tr h="408643">
                <a:tc>
                  <a:txBody>
                    <a:bodyPr/>
                    <a:lstStyle/>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全球</a:t>
                      </a:r>
                    </a:p>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债券</a:t>
                      </a:r>
                    </a:p>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1.9%</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D7BBC"/>
                    </a:solidFill>
                  </a:tcPr>
                </a:tc>
                <a:tc>
                  <a:txBody>
                    <a:bodyPr/>
                    <a:lstStyle/>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现金</a:t>
                      </a:r>
                    </a:p>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0.5%</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BB7AF"/>
                    </a:solidFill>
                  </a:tcPr>
                </a:tc>
                <a:tc>
                  <a:txBody>
                    <a:bodyPr/>
                    <a:lstStyle/>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加拿大</a:t>
                      </a:r>
                    </a:p>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债券</a:t>
                      </a:r>
                    </a:p>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2.5%</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A0DB"/>
                    </a:solidFill>
                  </a:tcPr>
                </a:tc>
                <a:tc>
                  <a:txBody>
                    <a:bodyPr/>
                    <a:lstStyle/>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新兴市场股票 -6.5%</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5A93"/>
                    </a:solidFill>
                  </a:tcPr>
                </a:tc>
                <a:tc>
                  <a:txBody>
                    <a:bodyPr/>
                    <a:lstStyle/>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加拿大</a:t>
                      </a:r>
                    </a:p>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债券</a:t>
                      </a:r>
                    </a:p>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6.9%</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A0DB"/>
                    </a:solidFill>
                  </a:tcPr>
                </a:tc>
                <a:tc>
                  <a:txBody>
                    <a:bodyPr/>
                    <a:lstStyle/>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加拿大</a:t>
                      </a:r>
                    </a:p>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股票</a:t>
                      </a:r>
                    </a:p>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5.6%</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D529B"/>
                    </a:solidFill>
                  </a:tcPr>
                </a:tc>
                <a:tc>
                  <a:txBody>
                    <a:bodyPr/>
                    <a:lstStyle/>
                    <a:p>
                      <a:pPr algn="ctr">
                        <a:lnSpc>
                          <a:spcPct val="100000"/>
                        </a:lnSpc>
                        <a:spcAft>
                          <a:spcPts val="0"/>
                        </a:spcAft>
                        <a:buNone/>
                      </a:pPr>
                      <a:r>
                        <a:rPr lang="zh-CN" sz="700" b="0" baseline="0" dirty="0">
                          <a:effectLst/>
                          <a:latin typeface="Dax Offc Pro Medium" panose="020B0604030101020102" pitchFamily="34" charset="0"/>
                          <a:ea typeface="Noto Sans CJK SC Regular" panose="020B0500000000000000" pitchFamily="34" charset="-128"/>
                        </a:rPr>
                        <a:t>全球</a:t>
                      </a:r>
                    </a:p>
                    <a:p>
                      <a:pPr algn="ctr">
                        <a:lnSpc>
                          <a:spcPct val="100000"/>
                        </a:lnSpc>
                        <a:spcAft>
                          <a:spcPts val="0"/>
                        </a:spcAft>
                        <a:buNone/>
                      </a:pPr>
                      <a:r>
                        <a:rPr lang="zh-CN" sz="700" b="0" baseline="0" dirty="0">
                          <a:effectLst/>
                          <a:latin typeface="Dax Offc Pro Medium" panose="020B0604030101020102" pitchFamily="34" charset="0"/>
                          <a:ea typeface="Noto Sans CJK SC Regular" panose="020B0500000000000000" pitchFamily="34" charset="-128"/>
                        </a:rPr>
                        <a:t>债券</a:t>
                      </a:r>
                    </a:p>
                    <a:p>
                      <a:pPr algn="ctr">
                        <a:lnSpc>
                          <a:spcPct val="100000"/>
                        </a:lnSpc>
                        <a:spcAft>
                          <a:spcPts val="0"/>
                        </a:spcAft>
                        <a:buNone/>
                      </a:pPr>
                      <a:r>
                        <a:rPr lang="zh-CN" sz="700" b="0" baseline="0" dirty="0">
                          <a:effectLst/>
                          <a:latin typeface="Dax Offc Pro Medium" panose="020B0604030101020102" pitchFamily="34" charset="0"/>
                          <a:ea typeface="Noto Sans CJK SC Regular" panose="020B0500000000000000" pitchFamily="34" charset="-128"/>
                        </a:rPr>
                        <a:t>-2.3%</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D7BBC"/>
                    </a:solidFill>
                  </a:tcPr>
                </a:tc>
                <a:tc>
                  <a:txBody>
                    <a:bodyPr/>
                    <a:lstStyle/>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美国</a:t>
                      </a:r>
                    </a:p>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股票</a:t>
                      </a:r>
                    </a:p>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-12.2%</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ED3F7"/>
                    </a:solidFill>
                  </a:tcPr>
                </a:tc>
                <a:tc>
                  <a:txBody>
                    <a:bodyPr/>
                    <a:lstStyle/>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加拿大</a:t>
                      </a:r>
                    </a:p>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债券</a:t>
                      </a:r>
                    </a:p>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6.7%</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A0DB"/>
                    </a:solidFill>
                  </a:tcPr>
                </a:tc>
                <a:tc>
                  <a:txBody>
                    <a:bodyPr/>
                    <a:lstStyle/>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现金</a:t>
                      </a:r>
                    </a:p>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4.9%</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BB7AF"/>
                    </a:solidFill>
                  </a:tcPr>
                </a:tc>
                <a:extLst>
                  <a:ext uri="{0D108BD9-81ED-4DB2-BD59-A6C34878D82A}">
                    <a16:rowId xmlns:a16="http://schemas.microsoft.com/office/drawing/2014/main" val="963865494"/>
                  </a:ext>
                </a:extLst>
              </a:tr>
              <a:tr h="408643">
                <a:tc>
                  <a:txBody>
                    <a:bodyPr/>
                    <a:lstStyle/>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现金</a:t>
                      </a:r>
                    </a:p>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0.6%</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BB7AF"/>
                    </a:solidFill>
                  </a:tcPr>
                </a:tc>
                <a:tc>
                  <a:txBody>
                    <a:bodyPr/>
                    <a:lstStyle/>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国际</a:t>
                      </a:r>
                    </a:p>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股票</a:t>
                      </a:r>
                    </a:p>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-2.0%</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9C1"/>
                    </a:solidFill>
                  </a:tcPr>
                </a:tc>
                <a:tc>
                  <a:txBody>
                    <a:bodyPr/>
                    <a:lstStyle/>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全球</a:t>
                      </a:r>
                    </a:p>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债券</a:t>
                      </a:r>
                    </a:p>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1.8%</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D7BBC"/>
                    </a:solidFill>
                  </a:tcPr>
                </a:tc>
                <a:tc>
                  <a:txBody>
                    <a:bodyPr/>
                    <a:lstStyle/>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欧洲</a:t>
                      </a:r>
                    </a:p>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股票</a:t>
                      </a:r>
                    </a:p>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-6.6%</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345D"/>
                    </a:solidFill>
                  </a:tcPr>
                </a:tc>
                <a:tc>
                  <a:txBody>
                    <a:bodyPr/>
                    <a:lstStyle/>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全球</a:t>
                      </a:r>
                    </a:p>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债券</a:t>
                      </a:r>
                    </a:p>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6.9%</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D7BBC"/>
                    </a:solidFill>
                  </a:tcPr>
                </a:tc>
                <a:tc>
                  <a:txBody>
                    <a:bodyPr/>
                    <a:lstStyle/>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欧洲</a:t>
                      </a:r>
                    </a:p>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股票</a:t>
                      </a:r>
                    </a:p>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4.1%</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345D"/>
                    </a:solidFill>
                  </a:tcPr>
                </a:tc>
                <a:tc>
                  <a:txBody>
                    <a:bodyPr/>
                    <a:lstStyle/>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加拿大</a:t>
                      </a:r>
                    </a:p>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债券</a:t>
                      </a:r>
                    </a:p>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-2.5%</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A0DB"/>
                    </a:solidFill>
                  </a:tcPr>
                </a:tc>
                <a:tc>
                  <a:txBody>
                    <a:bodyPr/>
                    <a:lstStyle/>
                    <a:p>
                      <a:pPr algn="ctr">
                        <a:lnSpc>
                          <a:spcPct val="100000"/>
                        </a:lnSpc>
                        <a:spcAft>
                          <a:spcPts val="0"/>
                        </a:spcAft>
                        <a:buNone/>
                      </a:pPr>
                      <a:r>
                        <a:rPr lang="zh-CN" sz="700" b="0" baseline="0" dirty="0">
                          <a:effectLst/>
                          <a:latin typeface="Dax Offc Pro Medium" panose="020B0604030101020102" pitchFamily="34" charset="0"/>
                          <a:ea typeface="Noto Sans CJK SC Regular" panose="020B0500000000000000" pitchFamily="34" charset="-128"/>
                        </a:rPr>
                        <a:t>全球</a:t>
                      </a:r>
                    </a:p>
                    <a:p>
                      <a:pPr algn="ctr">
                        <a:lnSpc>
                          <a:spcPct val="100000"/>
                        </a:lnSpc>
                        <a:spcAft>
                          <a:spcPts val="0"/>
                        </a:spcAft>
                        <a:buNone/>
                      </a:pPr>
                      <a:r>
                        <a:rPr lang="zh-CN" sz="700" b="0" baseline="0" dirty="0">
                          <a:effectLst/>
                          <a:latin typeface="Dax Offc Pro Medium" panose="020B0604030101020102" pitchFamily="34" charset="0"/>
                          <a:ea typeface="Noto Sans CJK SC Regular" panose="020B0500000000000000" pitchFamily="34" charset="-128"/>
                        </a:rPr>
                        <a:t>债券</a:t>
                      </a:r>
                    </a:p>
                    <a:p>
                      <a:pPr algn="ctr">
                        <a:lnSpc>
                          <a:spcPct val="100000"/>
                        </a:lnSpc>
                        <a:spcAft>
                          <a:spcPts val="0"/>
                        </a:spcAft>
                        <a:buNone/>
                      </a:pPr>
                      <a:r>
                        <a:rPr lang="zh-CN" sz="700" b="0" baseline="0" dirty="0">
                          <a:effectLst/>
                          <a:latin typeface="Dax Offc Pro Medium" panose="020B0604030101020102" pitchFamily="34" charset="0"/>
                          <a:ea typeface="Noto Sans CJK SC Regular" panose="020B0500000000000000" pitchFamily="34" charset="-128"/>
                        </a:rPr>
                        <a:t>-13.2%</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D7BBC"/>
                    </a:solidFill>
                  </a:tcPr>
                </a:tc>
                <a:tc>
                  <a:txBody>
                    <a:bodyPr/>
                    <a:lstStyle/>
                    <a:p>
                      <a:pPr algn="ctr">
                        <a:lnSpc>
                          <a:spcPct val="100000"/>
                        </a:lnSpc>
                        <a:spcAft>
                          <a:spcPts val="0"/>
                        </a:spcAft>
                        <a:buNone/>
                      </a:pPr>
                      <a:r>
                        <a:rPr lang="zh-CN" sz="700" b="0" baseline="0" dirty="0">
                          <a:effectLst/>
                          <a:latin typeface="Dax Offc Pro Medium" panose="020B0604030101020102" pitchFamily="34" charset="0"/>
                          <a:ea typeface="Noto Sans CJK SC Regular" panose="020B0500000000000000" pitchFamily="34" charset="-128"/>
                        </a:rPr>
                        <a:t>全球</a:t>
                      </a:r>
                    </a:p>
                    <a:p>
                      <a:pPr algn="ctr">
                        <a:lnSpc>
                          <a:spcPct val="100000"/>
                        </a:lnSpc>
                        <a:spcAft>
                          <a:spcPts val="0"/>
                        </a:spcAft>
                        <a:buNone/>
                      </a:pPr>
                      <a:r>
                        <a:rPr lang="zh-CN" sz="700" b="0" baseline="0" dirty="0">
                          <a:effectLst/>
                          <a:latin typeface="Dax Offc Pro Medium" panose="020B0604030101020102" pitchFamily="34" charset="0"/>
                          <a:ea typeface="Noto Sans CJK SC Regular" panose="020B0500000000000000" pitchFamily="34" charset="-128"/>
                        </a:rPr>
                        <a:t>债券</a:t>
                      </a:r>
                    </a:p>
                    <a:p>
                      <a:pPr algn="ctr">
                        <a:lnSpc>
                          <a:spcPct val="100000"/>
                        </a:lnSpc>
                        <a:spcAft>
                          <a:spcPts val="0"/>
                        </a:spcAft>
                        <a:buNone/>
                      </a:pPr>
                      <a:r>
                        <a:rPr lang="zh-CN" sz="700" b="0" baseline="0" dirty="0">
                          <a:effectLst/>
                          <a:latin typeface="Dax Offc Pro Medium" panose="020B0604030101020102" pitchFamily="34" charset="0"/>
                          <a:ea typeface="Noto Sans CJK SC Regular" panose="020B0500000000000000" pitchFamily="34" charset="-128"/>
                        </a:rPr>
                        <a:t>5.6%</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D7BBC"/>
                    </a:solidFill>
                  </a:tcPr>
                </a:tc>
                <a:tc>
                  <a:txBody>
                    <a:bodyPr/>
                    <a:lstStyle/>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加拿大</a:t>
                      </a:r>
                    </a:p>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债券</a:t>
                      </a:r>
                    </a:p>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4.2%</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A0DB"/>
                    </a:solidFill>
                  </a:tcPr>
                </a:tc>
                <a:extLst>
                  <a:ext uri="{0D108BD9-81ED-4DB2-BD59-A6C34878D82A}">
                    <a16:rowId xmlns:a16="http://schemas.microsoft.com/office/drawing/2014/main" val="1047984106"/>
                  </a:ext>
                </a:extLst>
              </a:tr>
              <a:tr h="408643">
                <a:tc>
                  <a:txBody>
                    <a:bodyPr/>
                    <a:lstStyle/>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加拿大</a:t>
                      </a:r>
                    </a:p>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股票</a:t>
                      </a:r>
                    </a:p>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-8.3%</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D529B"/>
                    </a:solidFill>
                  </a:tcPr>
                </a:tc>
                <a:tc>
                  <a:txBody>
                    <a:bodyPr/>
                    <a:lstStyle/>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欧洲</a:t>
                      </a:r>
                    </a:p>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股票</a:t>
                      </a:r>
                    </a:p>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-3.2%</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345D"/>
                    </a:solidFill>
                  </a:tcPr>
                </a:tc>
                <a:tc>
                  <a:txBody>
                    <a:bodyPr/>
                    <a:lstStyle/>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现金</a:t>
                      </a:r>
                    </a:p>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0.6%</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BB7AF"/>
                    </a:solidFill>
                  </a:tcPr>
                </a:tc>
                <a:tc>
                  <a:txBody>
                    <a:bodyPr/>
                    <a:lstStyle/>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加拿大</a:t>
                      </a:r>
                    </a:p>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股票</a:t>
                      </a:r>
                    </a:p>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-8.9%</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D529B"/>
                    </a:solidFill>
                  </a:tcPr>
                </a:tc>
                <a:tc>
                  <a:txBody>
                    <a:bodyPr/>
                    <a:lstStyle/>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现金</a:t>
                      </a:r>
                    </a:p>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1.6%</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BB7AF"/>
                    </a:solidFill>
                  </a:tcPr>
                </a:tc>
                <a:tc>
                  <a:txBody>
                    <a:bodyPr/>
                    <a:lstStyle/>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现金</a:t>
                      </a:r>
                    </a:p>
                    <a:p>
                      <a:pPr algn="ctr">
                        <a:lnSpc>
                          <a:spcPct val="100000"/>
                        </a:lnSpc>
                        <a:spcAft>
                          <a:spcPts val="0"/>
                        </a:spcAft>
                        <a:buNone/>
                      </a:pPr>
                      <a:r>
                        <a:rPr lang="zh-CN" sz="700" b="0" baseline="0">
                          <a:effectLst/>
                          <a:latin typeface="Dax Offc Pro Medium" panose="020B0604030101020102" pitchFamily="34" charset="0"/>
                          <a:ea typeface="Noto Sans CJK SC Regular" panose="020B0500000000000000" pitchFamily="34" charset="-128"/>
                        </a:rPr>
                        <a:t>0.9%</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BB7AF"/>
                    </a:solidFill>
                  </a:tcPr>
                </a:tc>
                <a:tc>
                  <a:txBody>
                    <a:bodyPr/>
                    <a:lstStyle/>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新兴市场股票 -3.1%</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5A93"/>
                    </a:solidFill>
                  </a:tcPr>
                </a:tc>
                <a:tc>
                  <a:txBody>
                    <a:bodyPr/>
                    <a:lstStyle/>
                    <a:p>
                      <a:pPr algn="ctr">
                        <a:lnSpc>
                          <a:spcPct val="100000"/>
                        </a:lnSpc>
                        <a:spcAft>
                          <a:spcPts val="0"/>
                        </a:spcAft>
                        <a:buNone/>
                      </a:pPr>
                      <a:r>
                        <a:rPr lang="zh-CN" sz="700" b="0" baseline="0">
                          <a:solidFill>
                            <a:schemeClr val="bg1"/>
                          </a:solidFill>
                          <a:effectLst/>
                          <a:latin typeface="Dax Offc Pro Medium" panose="020B0604030101020102" pitchFamily="34" charset="0"/>
                          <a:ea typeface="Noto Sans CJK SC Regular" panose="020B0500000000000000" pitchFamily="34" charset="-128"/>
                        </a:rPr>
                        <a:t>新兴市场股票 -13.9%</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5A93"/>
                    </a:solidFill>
                  </a:tcPr>
                </a:tc>
                <a:tc>
                  <a:txBody>
                    <a:bodyPr/>
                    <a:lstStyle/>
                    <a:p>
                      <a:pPr algn="ctr">
                        <a:lnSpc>
                          <a:spcPct val="100000"/>
                        </a:lnSpc>
                        <a:spcAft>
                          <a:spcPts val="0"/>
                        </a:spcAft>
                        <a:buNone/>
                      </a:pPr>
                      <a:r>
                        <a:rPr lang="zh-CN" sz="700" b="0" baseline="0" dirty="0">
                          <a:effectLst/>
                          <a:latin typeface="Dax Offc Pro Medium" panose="020B0604030101020102" pitchFamily="34" charset="0"/>
                          <a:ea typeface="Noto Sans CJK SC Regular" panose="020B0500000000000000" pitchFamily="34" charset="-128"/>
                        </a:rPr>
                        <a:t>现金</a:t>
                      </a:r>
                    </a:p>
                    <a:p>
                      <a:pPr algn="ctr">
                        <a:lnSpc>
                          <a:spcPct val="100000"/>
                        </a:lnSpc>
                        <a:spcAft>
                          <a:spcPts val="0"/>
                        </a:spcAft>
                        <a:buNone/>
                      </a:pPr>
                      <a:r>
                        <a:rPr lang="zh-CN" sz="700" b="0" baseline="0" dirty="0">
                          <a:effectLst/>
                          <a:latin typeface="Dax Offc Pro Medium" panose="020B0604030101020102" pitchFamily="34" charset="0"/>
                          <a:ea typeface="Noto Sans CJK SC Regular" panose="020B0500000000000000" pitchFamily="34" charset="-128"/>
                        </a:rPr>
                        <a:t>4.7%</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BB7AF"/>
                    </a:solidFill>
                  </a:tcPr>
                </a:tc>
                <a:tc>
                  <a:txBody>
                    <a:bodyPr/>
                    <a:lstStyle/>
                    <a:p>
                      <a:pPr algn="ctr">
                        <a:lnSpc>
                          <a:spcPct val="100000"/>
                        </a:lnSpc>
                        <a:spcAft>
                          <a:spcPts val="0"/>
                        </a:spcAft>
                        <a:buNone/>
                      </a:pPr>
                      <a:r>
                        <a:rPr lang="zh-CN" sz="700" b="0" baseline="0" dirty="0">
                          <a:effectLst/>
                          <a:latin typeface="Dax Offc Pro Medium" panose="020B0604030101020102" pitchFamily="34" charset="0"/>
                          <a:ea typeface="Noto Sans CJK SC Regular" panose="020B0500000000000000" pitchFamily="34" charset="-128"/>
                        </a:rPr>
                        <a:t>全球</a:t>
                      </a:r>
                    </a:p>
                    <a:p>
                      <a:pPr algn="ctr">
                        <a:lnSpc>
                          <a:spcPct val="100000"/>
                        </a:lnSpc>
                        <a:spcAft>
                          <a:spcPts val="0"/>
                        </a:spcAft>
                        <a:buNone/>
                      </a:pPr>
                      <a:r>
                        <a:rPr lang="zh-CN" sz="700" b="0" baseline="0" dirty="0">
                          <a:effectLst/>
                          <a:latin typeface="Dax Offc Pro Medium" panose="020B0604030101020102" pitchFamily="34" charset="0"/>
                          <a:ea typeface="Noto Sans CJK SC Regular" panose="020B0500000000000000" pitchFamily="34" charset="-128"/>
                        </a:rPr>
                        <a:t>债券</a:t>
                      </a:r>
                    </a:p>
                    <a:p>
                      <a:pPr algn="ctr">
                        <a:lnSpc>
                          <a:spcPct val="100000"/>
                        </a:lnSpc>
                        <a:spcAft>
                          <a:spcPts val="0"/>
                        </a:spcAft>
                        <a:buNone/>
                      </a:pPr>
                      <a:r>
                        <a:rPr lang="zh-CN" sz="700" b="0" baseline="0" dirty="0">
                          <a:effectLst/>
                          <a:latin typeface="Dax Offc Pro Medium" panose="020B0604030101020102" pitchFamily="34" charset="0"/>
                          <a:ea typeface="Noto Sans CJK SC Regular" panose="020B0500000000000000" pitchFamily="34" charset="-128"/>
                        </a:rPr>
                        <a:t>1.4%</a:t>
                      </a:r>
                    </a:p>
                  </a:txBody>
                  <a:tcPr marL="10800" marR="108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D7BBC"/>
                    </a:solidFill>
                  </a:tcPr>
                </a:tc>
                <a:extLst>
                  <a:ext uri="{0D108BD9-81ED-4DB2-BD59-A6C34878D82A}">
                    <a16:rowId xmlns:a16="http://schemas.microsoft.com/office/drawing/2014/main" val="2133594442"/>
                  </a:ext>
                </a:extLst>
              </a:tr>
            </a:tbl>
          </a:graphicData>
        </a:graphic>
      </p:graphicFrame>
      <p:sp>
        <p:nvSpPr>
          <p:cNvPr id="6" name="CuadroTexto 3">
            <a:extLst>
              <a:ext uri="{FF2B5EF4-FFF2-40B4-BE49-F238E27FC236}">
                <a16:creationId xmlns:a16="http://schemas.microsoft.com/office/drawing/2014/main" id="{693D64F1-340F-B8A9-989A-466DC158E714}"/>
              </a:ext>
            </a:extLst>
          </p:cNvPr>
          <p:cNvSpPr txBox="1"/>
          <p:nvPr/>
        </p:nvSpPr>
        <p:spPr>
          <a:xfrm>
            <a:off x="6894197" y="1688856"/>
            <a:ext cx="2090282" cy="3648563"/>
          </a:xfrm>
          <a:prstGeom prst="rect">
            <a:avLst/>
          </a:prstGeom>
          <a:solidFill>
            <a:schemeClr val="bg1"/>
          </a:solidFill>
        </p:spPr>
        <p:txBody>
          <a:bodyPr wrap="square" lIns="0" tIns="0" rIns="0" bIns="0" rtlCol="0">
            <a:spAutoFit/>
          </a:bodyPr>
          <a:lstStyle/>
          <a:p>
            <a:pPr>
              <a:lnSpc>
                <a:spcPct val="96000"/>
              </a:lnSpc>
            </a:pPr>
            <a:r>
              <a:rPr lang="zh-CN" sz="800" noProof="0" dirty="0">
                <a:solidFill>
                  <a:schemeClr val="tx1">
                    <a:lumMod val="95000"/>
                    <a:lumOff val="5000"/>
                  </a:schemeClr>
                </a:solidFill>
                <a:latin typeface="Noto Sans CJK SC Bold" panose="020B0800000000000000" pitchFamily="34" charset="-128"/>
                <a:ea typeface="Noto Sans CJK SC Bold" panose="020B0800000000000000" pitchFamily="34" charset="-128"/>
              </a:rPr>
              <a:t>国际股票</a:t>
            </a:r>
          </a:p>
          <a:p>
            <a:pPr>
              <a:lnSpc>
                <a:spcPct val="96000"/>
              </a:lnSpc>
            </a:pPr>
            <a:r>
              <a:rPr lang="zh-CN" sz="800" dirty="0">
                <a:solidFill>
                  <a:schemeClr val="tx1">
                    <a:lumMod val="95000"/>
                    <a:lumOff val="5000"/>
                  </a:schemeClr>
                </a:solidFill>
                <a:latin typeface="Dax Offc Pro" panose="020B0504030101020102" pitchFamily="34" charset="0"/>
                <a:ea typeface="Noto Sans CJK SC Regular" panose="020B0500000000000000" pitchFamily="34" charset="-128"/>
              </a:rPr>
              <a:t>MSCI欧澳远东（EAFE）指数</a:t>
            </a:r>
          </a:p>
          <a:p>
            <a:pPr>
              <a:lnSpc>
                <a:spcPct val="96000"/>
              </a:lnSpc>
            </a:pPr>
            <a:endParaRPr lang="en-GB" sz="500" dirty="0">
              <a:solidFill>
                <a:schemeClr val="tx1">
                  <a:lumMod val="95000"/>
                  <a:lumOff val="5000"/>
                </a:schemeClr>
              </a:solidFill>
              <a:latin typeface="Dax Offc Pro" panose="020B0504030101020102" pitchFamily="34" charset="0"/>
              <a:ea typeface="Noto Sans CJK SC Regular" panose="020B0500000000000000" pitchFamily="34" charset="-128"/>
            </a:endParaRPr>
          </a:p>
          <a:p>
            <a:pPr>
              <a:lnSpc>
                <a:spcPct val="96000"/>
              </a:lnSpc>
            </a:pPr>
            <a:r>
              <a:rPr lang="zh-CN" sz="800" noProof="0" dirty="0">
                <a:solidFill>
                  <a:schemeClr val="tx1">
                    <a:lumMod val="95000"/>
                    <a:lumOff val="5000"/>
                  </a:schemeClr>
                </a:solidFill>
                <a:latin typeface="Noto Sans CJK SC Bold" panose="020B0800000000000000" pitchFamily="34" charset="-128"/>
                <a:ea typeface="Noto Sans CJK SC Bold" panose="020B0800000000000000" pitchFamily="34" charset="-128"/>
              </a:rPr>
              <a:t>美国股票</a:t>
            </a:r>
          </a:p>
          <a:p>
            <a:pPr>
              <a:lnSpc>
                <a:spcPct val="96000"/>
              </a:lnSpc>
            </a:pPr>
            <a:r>
              <a:rPr lang="zh-CN" sz="800" dirty="0">
                <a:solidFill>
                  <a:schemeClr val="tx1">
                    <a:lumMod val="95000"/>
                    <a:lumOff val="5000"/>
                  </a:schemeClr>
                </a:solidFill>
                <a:latin typeface="Dax Offc Pro" panose="020B0504030101020102" pitchFamily="34" charset="0"/>
                <a:ea typeface="Noto Sans CJK SC Regular" panose="020B0500000000000000" pitchFamily="34" charset="-128"/>
              </a:rPr>
              <a:t>标普500总回报指数</a:t>
            </a:r>
          </a:p>
          <a:p>
            <a:pPr>
              <a:lnSpc>
                <a:spcPct val="96000"/>
              </a:lnSpc>
            </a:pPr>
            <a:endParaRPr lang="en-GB" sz="500" dirty="0">
              <a:solidFill>
                <a:schemeClr val="tx1">
                  <a:lumMod val="95000"/>
                  <a:lumOff val="5000"/>
                </a:schemeClr>
              </a:solidFill>
              <a:latin typeface="Dax Offc Pro" panose="020B0504030101020102" pitchFamily="34" charset="0"/>
              <a:ea typeface="Noto Sans CJK SC Regular" panose="020B0500000000000000" pitchFamily="34" charset="-128"/>
            </a:endParaRPr>
          </a:p>
          <a:p>
            <a:pPr>
              <a:lnSpc>
                <a:spcPct val="96000"/>
              </a:lnSpc>
            </a:pPr>
            <a:r>
              <a:rPr lang="zh-CN" sz="800" dirty="0">
                <a:solidFill>
                  <a:schemeClr val="tx1">
                    <a:lumMod val="95000"/>
                    <a:lumOff val="5000"/>
                  </a:schemeClr>
                </a:solidFill>
                <a:latin typeface="Noto Sans CJK SC Bold" panose="020B0800000000000000" pitchFamily="34" charset="-128"/>
                <a:ea typeface="Noto Sans CJK SC Bold" panose="020B0800000000000000" pitchFamily="34" charset="-128"/>
              </a:rPr>
              <a:t>加拿大股票</a:t>
            </a:r>
          </a:p>
          <a:p>
            <a:pPr>
              <a:lnSpc>
                <a:spcPct val="96000"/>
              </a:lnSpc>
            </a:pPr>
            <a:r>
              <a:rPr lang="zh-CN" sz="800" dirty="0">
                <a:solidFill>
                  <a:schemeClr val="tx1">
                    <a:lumMod val="95000"/>
                    <a:lumOff val="5000"/>
                  </a:schemeClr>
                </a:solidFill>
                <a:latin typeface="Dax Offc Pro" panose="020B0504030101020102" pitchFamily="34" charset="0"/>
                <a:ea typeface="Noto Sans CJK SC Regular" panose="020B0500000000000000" pitchFamily="34" charset="-128"/>
              </a:rPr>
              <a:t>标普／多伦多综合指数</a:t>
            </a:r>
          </a:p>
          <a:p>
            <a:pPr>
              <a:lnSpc>
                <a:spcPct val="96000"/>
              </a:lnSpc>
            </a:pPr>
            <a:endParaRPr lang="en-GB" sz="600" dirty="0">
              <a:solidFill>
                <a:schemeClr val="tx1">
                  <a:lumMod val="95000"/>
                  <a:lumOff val="5000"/>
                </a:schemeClr>
              </a:solidFill>
              <a:latin typeface="Dax Offc Pro" panose="020B0504030101020102" pitchFamily="34" charset="0"/>
              <a:ea typeface="Noto Sans CJK SC Regular" panose="020B0500000000000000" pitchFamily="34" charset="-128"/>
            </a:endParaRPr>
          </a:p>
          <a:p>
            <a:pPr>
              <a:lnSpc>
                <a:spcPct val="96000"/>
              </a:lnSpc>
            </a:pPr>
            <a:r>
              <a:rPr lang="zh-CN" sz="800" noProof="0" dirty="0">
                <a:solidFill>
                  <a:schemeClr val="tx1">
                    <a:lumMod val="95000"/>
                    <a:lumOff val="5000"/>
                  </a:schemeClr>
                </a:solidFill>
                <a:latin typeface="Noto Sans CJK SC Bold" panose="020B0800000000000000" pitchFamily="34" charset="-128"/>
                <a:ea typeface="Noto Sans CJK SC Bold" panose="020B0800000000000000" pitchFamily="34" charset="-128"/>
              </a:rPr>
              <a:t>加拿大债券</a:t>
            </a:r>
          </a:p>
          <a:p>
            <a:pPr>
              <a:lnSpc>
                <a:spcPct val="96000"/>
              </a:lnSpc>
            </a:pPr>
            <a:r>
              <a:rPr lang="zh-CN" sz="800" dirty="0">
                <a:solidFill>
                  <a:schemeClr val="tx1">
                    <a:lumMod val="95000"/>
                    <a:lumOff val="5000"/>
                  </a:schemeClr>
                </a:solidFill>
                <a:latin typeface="Dax Offc Pro" panose="020B0504030101020102" pitchFamily="34" charset="0"/>
                <a:ea typeface="Noto Sans CJK SC Regular" panose="020B0500000000000000" pitchFamily="34" charset="-128"/>
              </a:rPr>
              <a:t>富时TMX加拿大91天国债指数</a:t>
            </a:r>
          </a:p>
          <a:p>
            <a:pPr>
              <a:lnSpc>
                <a:spcPct val="96000"/>
              </a:lnSpc>
            </a:pPr>
            <a:endParaRPr lang="en-GB" sz="700" dirty="0">
              <a:solidFill>
                <a:schemeClr val="tx1">
                  <a:lumMod val="95000"/>
                  <a:lumOff val="5000"/>
                </a:schemeClr>
              </a:solidFill>
              <a:latin typeface="Dax Offc Pro" panose="020B0504030101020102" pitchFamily="34" charset="0"/>
              <a:ea typeface="Noto Sans CJK SC Regular" panose="020B0500000000000000" pitchFamily="34" charset="-128"/>
            </a:endParaRPr>
          </a:p>
          <a:p>
            <a:pPr>
              <a:lnSpc>
                <a:spcPct val="96000"/>
              </a:lnSpc>
            </a:pPr>
            <a:r>
              <a:rPr lang="zh-CN" sz="800" dirty="0">
                <a:solidFill>
                  <a:schemeClr val="tx1">
                    <a:lumMod val="95000"/>
                    <a:lumOff val="5000"/>
                  </a:schemeClr>
                </a:solidFill>
                <a:latin typeface="Noto Sans CJK SC Bold" panose="020B0800000000000000" pitchFamily="34" charset="-128"/>
                <a:ea typeface="Noto Sans CJK SC Bold" panose="020B0800000000000000" pitchFamily="34" charset="-128"/>
              </a:rPr>
              <a:t>现金</a:t>
            </a:r>
          </a:p>
          <a:p>
            <a:pPr>
              <a:lnSpc>
                <a:spcPct val="96000"/>
              </a:lnSpc>
            </a:pPr>
            <a:r>
              <a:rPr lang="zh-CN" sz="800" dirty="0">
                <a:solidFill>
                  <a:schemeClr val="tx1">
                    <a:lumMod val="95000"/>
                    <a:lumOff val="5000"/>
                  </a:schemeClr>
                </a:solidFill>
                <a:latin typeface="Dax Offc Pro" panose="020B0504030101020102" pitchFamily="34" charset="0"/>
                <a:ea typeface="Noto Sans CJK SC Regular" panose="020B0500000000000000" pitchFamily="34" charset="-128"/>
              </a:rPr>
              <a:t>富时TMX加拿大91天国债指数</a:t>
            </a:r>
          </a:p>
          <a:p>
            <a:pPr>
              <a:lnSpc>
                <a:spcPct val="96000"/>
              </a:lnSpc>
            </a:pPr>
            <a:endParaRPr lang="en-GB" sz="600" dirty="0">
              <a:solidFill>
                <a:schemeClr val="tx1">
                  <a:lumMod val="95000"/>
                  <a:lumOff val="5000"/>
                </a:schemeClr>
              </a:solidFill>
              <a:latin typeface="Dax Offc Pro" panose="020B0504030101020102" pitchFamily="34" charset="0"/>
              <a:ea typeface="Noto Sans CJK SC Regular" panose="020B0500000000000000" pitchFamily="34" charset="-128"/>
            </a:endParaRPr>
          </a:p>
          <a:p>
            <a:pPr>
              <a:lnSpc>
                <a:spcPct val="96000"/>
              </a:lnSpc>
            </a:pPr>
            <a:r>
              <a:rPr lang="zh-CN" sz="800" dirty="0">
                <a:solidFill>
                  <a:schemeClr val="tx1">
                    <a:lumMod val="95000"/>
                    <a:lumOff val="5000"/>
                  </a:schemeClr>
                </a:solidFill>
                <a:latin typeface="Noto Sans CJK SC Bold" panose="020B0800000000000000" pitchFamily="34" charset="-128"/>
                <a:ea typeface="Noto Sans CJK SC Bold" panose="020B0800000000000000" pitchFamily="34" charset="-128"/>
              </a:rPr>
              <a:t>全球债券 </a:t>
            </a:r>
          </a:p>
          <a:p>
            <a:pPr>
              <a:lnSpc>
                <a:spcPct val="96000"/>
              </a:lnSpc>
            </a:pPr>
            <a:r>
              <a:rPr lang="zh-CN" sz="800" dirty="0">
                <a:solidFill>
                  <a:schemeClr val="tx1">
                    <a:lumMod val="95000"/>
                    <a:lumOff val="5000"/>
                  </a:schemeClr>
                </a:solidFill>
                <a:latin typeface="Dax Offc Pro" panose="020B0504030101020102" pitchFamily="34" charset="0"/>
                <a:ea typeface="Noto Sans CJK SC Regular" panose="020B0500000000000000" pitchFamily="34" charset="-128"/>
              </a:rPr>
              <a:t>花旗全球政府债券</a:t>
            </a:r>
          </a:p>
          <a:p>
            <a:pPr>
              <a:lnSpc>
                <a:spcPct val="96000"/>
              </a:lnSpc>
            </a:pPr>
            <a:endParaRPr lang="en-GB" sz="600" noProof="0" dirty="0">
              <a:solidFill>
                <a:schemeClr val="tx1">
                  <a:lumMod val="95000"/>
                  <a:lumOff val="5000"/>
                </a:schemeClr>
              </a:solidFill>
              <a:latin typeface="Dax Offc Pro" panose="020B0504030101020102" pitchFamily="34" charset="0"/>
              <a:ea typeface="Noto Sans CJK SC Regular" panose="020B0500000000000000" pitchFamily="34" charset="-128"/>
            </a:endParaRPr>
          </a:p>
          <a:p>
            <a:pPr>
              <a:lnSpc>
                <a:spcPct val="96000"/>
              </a:lnSpc>
            </a:pPr>
            <a:r>
              <a:rPr lang="zh-CN" sz="800" dirty="0">
                <a:solidFill>
                  <a:schemeClr val="tx1">
                    <a:lumMod val="95000"/>
                    <a:lumOff val="5000"/>
                  </a:schemeClr>
                </a:solidFill>
                <a:latin typeface="Noto Sans CJK SC Bold" panose="020B0800000000000000" pitchFamily="34" charset="-128"/>
                <a:ea typeface="Noto Sans CJK SC Bold" panose="020B0800000000000000" pitchFamily="34" charset="-128"/>
              </a:rPr>
              <a:t>欧洲股票</a:t>
            </a:r>
          </a:p>
          <a:p>
            <a:pPr>
              <a:lnSpc>
                <a:spcPct val="96000"/>
              </a:lnSpc>
            </a:pPr>
            <a:r>
              <a:rPr lang="zh-CN" sz="800" noProof="0" dirty="0">
                <a:solidFill>
                  <a:schemeClr val="tx1">
                    <a:lumMod val="95000"/>
                    <a:lumOff val="5000"/>
                  </a:schemeClr>
                </a:solidFill>
                <a:latin typeface="Dax Offc Pro" panose="020B0504030101020102" pitchFamily="34" charset="0"/>
                <a:ea typeface="Noto Sans CJK SC Regular" panose="020B0500000000000000" pitchFamily="34" charset="-128"/>
              </a:rPr>
              <a:t>MSCI欧洲总回报指数</a:t>
            </a:r>
          </a:p>
          <a:p>
            <a:pPr>
              <a:lnSpc>
                <a:spcPct val="96000"/>
              </a:lnSpc>
            </a:pPr>
            <a:endParaRPr lang="en-GB" sz="600" dirty="0">
              <a:solidFill>
                <a:schemeClr val="tx1">
                  <a:lumMod val="95000"/>
                  <a:lumOff val="5000"/>
                </a:schemeClr>
              </a:solidFill>
              <a:latin typeface="Dax Offc Pro" panose="020B0504030101020102" pitchFamily="34" charset="0"/>
              <a:ea typeface="Noto Sans CJK SC Regular" panose="020B0500000000000000" pitchFamily="34" charset="-128"/>
            </a:endParaRPr>
          </a:p>
          <a:p>
            <a:pPr>
              <a:lnSpc>
                <a:spcPct val="96000"/>
              </a:lnSpc>
            </a:pPr>
            <a:r>
              <a:rPr lang="zh-CN" sz="800" dirty="0">
                <a:solidFill>
                  <a:schemeClr val="tx1">
                    <a:lumMod val="95000"/>
                    <a:lumOff val="5000"/>
                  </a:schemeClr>
                </a:solidFill>
                <a:latin typeface="Noto Sans CJK SC Bold" panose="020B0800000000000000" pitchFamily="34" charset="-128"/>
                <a:ea typeface="Noto Sans CJK SC Bold" panose="020B0800000000000000" pitchFamily="34" charset="-128"/>
              </a:rPr>
              <a:t>新兴市场股票</a:t>
            </a:r>
          </a:p>
          <a:p>
            <a:pPr>
              <a:lnSpc>
                <a:spcPct val="96000"/>
              </a:lnSpc>
            </a:pPr>
            <a:r>
              <a:rPr lang="zh-CN" sz="800" dirty="0">
                <a:solidFill>
                  <a:schemeClr val="tx1">
                    <a:lumMod val="95000"/>
                    <a:lumOff val="5000"/>
                  </a:schemeClr>
                </a:solidFill>
                <a:latin typeface="Dax Offc Pro" panose="020B0504030101020102" pitchFamily="34" charset="0"/>
                <a:ea typeface="Noto Sans CJK SC Regular" panose="020B0500000000000000" pitchFamily="34" charset="-128"/>
              </a:rPr>
              <a:t>MSCI新兴市场</a:t>
            </a:r>
          </a:p>
          <a:p>
            <a:pPr>
              <a:lnSpc>
                <a:spcPct val="96000"/>
              </a:lnSpc>
            </a:pPr>
            <a:r>
              <a:rPr lang="zh-CN" sz="800" dirty="0">
                <a:solidFill>
                  <a:schemeClr val="tx1">
                    <a:lumMod val="95000"/>
                    <a:lumOff val="5000"/>
                  </a:schemeClr>
                </a:solidFill>
                <a:latin typeface="Dax Offc Pro" panose="020B0504030101020102" pitchFamily="34" charset="0"/>
                <a:ea typeface="Noto Sans CJK SC Regular" panose="020B0500000000000000" pitchFamily="34" charset="-128"/>
              </a:rPr>
              <a:t>总回报指数</a:t>
            </a:r>
          </a:p>
          <a:p>
            <a:pPr>
              <a:lnSpc>
                <a:spcPct val="96000"/>
              </a:lnSpc>
            </a:pPr>
            <a:endParaRPr lang="en-GB" sz="600" dirty="0">
              <a:solidFill>
                <a:schemeClr val="tx1">
                  <a:lumMod val="95000"/>
                  <a:lumOff val="5000"/>
                </a:schemeClr>
              </a:solidFill>
              <a:latin typeface="Dax Offc Pro" panose="020B0504030101020102" pitchFamily="34" charset="0"/>
              <a:ea typeface="Noto Sans CJK SC Regular" panose="020B0500000000000000" pitchFamily="34" charset="-128"/>
            </a:endParaRPr>
          </a:p>
          <a:p>
            <a:pPr>
              <a:lnSpc>
                <a:spcPct val="96000"/>
              </a:lnSpc>
            </a:pPr>
            <a:r>
              <a:rPr lang="zh-CN" sz="800" noProof="0" dirty="0">
                <a:solidFill>
                  <a:schemeClr val="tx1">
                    <a:lumMod val="95000"/>
                    <a:lumOff val="5000"/>
                  </a:schemeClr>
                </a:solidFill>
                <a:latin typeface="Noto Sans CJK SC Bold" panose="020B0800000000000000" pitchFamily="34" charset="-128"/>
                <a:ea typeface="Noto Sans CJK SC Bold" panose="020B0800000000000000" pitchFamily="34" charset="-128"/>
              </a:rPr>
              <a:t>平衡投资组合</a:t>
            </a:r>
          </a:p>
          <a:p>
            <a:pPr>
              <a:lnSpc>
                <a:spcPct val="96000"/>
              </a:lnSpc>
            </a:pPr>
            <a:r>
              <a:rPr lang="zh-CN" sz="800" dirty="0">
                <a:solidFill>
                  <a:schemeClr val="tx1">
                    <a:lumMod val="95000"/>
                    <a:lumOff val="5000"/>
                  </a:schemeClr>
                </a:solidFill>
                <a:latin typeface="Dax Offc Pro" panose="020B0504030101020102" pitchFamily="34" charset="0"/>
                <a:ea typeface="Noto Sans CJK SC Regular" panose="020B0500000000000000" pitchFamily="34" charset="-128"/>
              </a:rPr>
              <a:t>40% 富时TMX加拿大全债指数 + 40% MSCI</a:t>
            </a:r>
            <a:br>
              <a:rPr lang="en-US" altLang="zh-CN" sz="800" dirty="0">
                <a:solidFill>
                  <a:schemeClr val="tx1">
                    <a:lumMod val="95000"/>
                    <a:lumOff val="5000"/>
                  </a:schemeClr>
                </a:solidFill>
                <a:latin typeface="Dax Offc Pro" panose="020B0504030101020102" pitchFamily="34" charset="0"/>
                <a:ea typeface="Noto Sans CJK SC Regular" panose="020B0500000000000000" pitchFamily="34" charset="-128"/>
              </a:rPr>
            </a:br>
            <a:r>
              <a:rPr lang="zh-CN" sz="800" dirty="0">
                <a:solidFill>
                  <a:schemeClr val="tx1">
                    <a:lumMod val="95000"/>
                    <a:lumOff val="5000"/>
                  </a:schemeClr>
                </a:solidFill>
                <a:latin typeface="Dax Offc Pro" panose="020B0504030101020102" pitchFamily="34" charset="0"/>
                <a:ea typeface="Noto Sans CJK SC Regular" panose="020B0500000000000000" pitchFamily="34" charset="-128"/>
              </a:rPr>
              <a:t>全球指数 + 20% 标普/多伦多交易所综合</a:t>
            </a:r>
            <a:br>
              <a:rPr lang="en-US" altLang="zh-CN" sz="800" dirty="0">
                <a:solidFill>
                  <a:schemeClr val="tx1">
                    <a:lumMod val="95000"/>
                    <a:lumOff val="5000"/>
                  </a:schemeClr>
                </a:solidFill>
                <a:latin typeface="Dax Offc Pro" panose="020B0504030101020102" pitchFamily="34" charset="0"/>
                <a:ea typeface="Noto Sans CJK SC Regular" panose="020B0500000000000000" pitchFamily="34" charset="-128"/>
              </a:rPr>
            </a:br>
            <a:r>
              <a:rPr lang="zh-CN" sz="800" dirty="0">
                <a:solidFill>
                  <a:schemeClr val="tx1">
                    <a:lumMod val="95000"/>
                    <a:lumOff val="5000"/>
                  </a:schemeClr>
                </a:solidFill>
                <a:latin typeface="Dax Offc Pro" panose="020B0504030101020102" pitchFamily="34" charset="0"/>
                <a:ea typeface="Noto Sans CJK SC Regular" panose="020B0500000000000000" pitchFamily="34" charset="-128"/>
              </a:rPr>
              <a:t>总回报指数</a:t>
            </a:r>
          </a:p>
          <a:p>
            <a:pPr>
              <a:lnSpc>
                <a:spcPct val="96000"/>
              </a:lnSpc>
            </a:pPr>
            <a:endParaRPr lang="zh-CN" sz="800" dirty="0">
              <a:solidFill>
                <a:schemeClr val="tx1">
                  <a:lumMod val="95000"/>
                  <a:lumOff val="5000"/>
                </a:schemeClr>
              </a:solidFill>
              <a:latin typeface="Dax Offc Pro" panose="020B0504030101020102" pitchFamily="34" charset="0"/>
              <a:ea typeface="Noto Sans CJK SC Regular" panose="020B0500000000000000" pitchFamily="34" charset="-128"/>
            </a:endParaRPr>
          </a:p>
          <a:p>
            <a:pPr>
              <a:lnSpc>
                <a:spcPct val="96000"/>
              </a:lnSpc>
            </a:pPr>
            <a:endParaRPr lang="zh-CN" sz="800" dirty="0">
              <a:solidFill>
                <a:schemeClr val="tx1">
                  <a:lumMod val="95000"/>
                  <a:lumOff val="5000"/>
                </a:schemeClr>
              </a:solidFill>
              <a:latin typeface="Dax Offc Pro" panose="020B0504030101020102" pitchFamily="34" charset="0"/>
              <a:ea typeface="Noto Sans CJK SC Regular" panose="020B0500000000000000" pitchFamily="34" charset="-128"/>
            </a:endParaRPr>
          </a:p>
          <a:p>
            <a:pPr>
              <a:lnSpc>
                <a:spcPct val="96000"/>
              </a:lnSpc>
            </a:pPr>
            <a:endParaRPr lang="zh-CN" sz="800" dirty="0">
              <a:solidFill>
                <a:schemeClr val="tx1">
                  <a:lumMod val="95000"/>
                  <a:lumOff val="5000"/>
                </a:schemeClr>
              </a:solidFill>
              <a:latin typeface="Dax Offc Pro" panose="020B0504030101020102" pitchFamily="34" charset="0"/>
              <a:ea typeface="Noto Sans CJK SC Regular" panose="020B0500000000000000" pitchFamily="34" charset="-128"/>
            </a:endParaRPr>
          </a:p>
          <a:p>
            <a:pPr>
              <a:lnSpc>
                <a:spcPct val="96000"/>
              </a:lnSpc>
            </a:pPr>
            <a:endParaRPr lang="zh-CN" sz="800" dirty="0">
              <a:solidFill>
                <a:schemeClr val="tx1">
                  <a:lumMod val="95000"/>
                  <a:lumOff val="5000"/>
                </a:schemeClr>
              </a:solidFill>
              <a:latin typeface="Dax Offc Pro" panose="020B0504030101020102" pitchFamily="34" charset="0"/>
              <a:ea typeface="Noto Sans CJK SC Regular" panose="020B0500000000000000" pitchFamily="34" charset="-128"/>
            </a:endParaRPr>
          </a:p>
        </p:txBody>
      </p:sp>
      <p:sp>
        <p:nvSpPr>
          <p:cNvPr id="11" name="CuadroTexto 6">
            <a:extLst>
              <a:ext uri="{FF2B5EF4-FFF2-40B4-BE49-F238E27FC236}">
                <a16:creationId xmlns:a16="http://schemas.microsoft.com/office/drawing/2014/main" id="{36A3DAE7-2841-E948-B6FB-9419DA7DDE5D}"/>
              </a:ext>
            </a:extLst>
          </p:cNvPr>
          <p:cNvSpPr txBox="1"/>
          <p:nvPr/>
        </p:nvSpPr>
        <p:spPr>
          <a:xfrm>
            <a:off x="751821" y="1605036"/>
            <a:ext cx="396932" cy="272698"/>
          </a:xfrm>
          <a:prstGeom prst="rect">
            <a:avLst/>
          </a:prstGeom>
          <a:solidFill>
            <a:schemeClr val="bg1"/>
          </a:solidFill>
        </p:spPr>
        <p:txBody>
          <a:bodyPr wrap="square" lIns="0" tIns="36000" rIns="0" bIns="0" rtlCol="0">
            <a:spAutoFit/>
          </a:bodyPr>
          <a:lstStyle/>
          <a:p>
            <a:pPr algn="ctr">
              <a:lnSpc>
                <a:spcPct val="96000"/>
              </a:lnSpc>
            </a:pPr>
            <a:r>
              <a:rPr lang="zh-CN" sz="800" dirty="0">
                <a:solidFill>
                  <a:schemeClr val="tx1">
                    <a:lumMod val="95000"/>
                    <a:lumOff val="5000"/>
                  </a:schemeClr>
                </a:solidFill>
                <a:latin typeface="Noto Sans CJK SC Bold" panose="020B0800000000000000" pitchFamily="34" charset="-128"/>
                <a:ea typeface="Noto Sans CJK SC Bold" panose="020B0800000000000000" pitchFamily="34" charset="-128"/>
              </a:rPr>
              <a:t>最高</a:t>
            </a:r>
            <a:br>
              <a:rPr lang="en-US" altLang="zh-CN" sz="800" dirty="0">
                <a:solidFill>
                  <a:schemeClr val="tx1">
                    <a:lumMod val="95000"/>
                    <a:lumOff val="5000"/>
                  </a:schemeClr>
                </a:solidFill>
                <a:latin typeface="Noto Sans CJK SC Bold" panose="020B0800000000000000" pitchFamily="34" charset="-128"/>
                <a:ea typeface="Noto Sans CJK SC Bold" panose="020B0800000000000000" pitchFamily="34" charset="-128"/>
              </a:rPr>
            </a:br>
            <a:r>
              <a:rPr lang="zh-CN" sz="800" dirty="0">
                <a:solidFill>
                  <a:schemeClr val="tx1">
                    <a:lumMod val="95000"/>
                    <a:lumOff val="5000"/>
                  </a:schemeClr>
                </a:solidFill>
                <a:latin typeface="Noto Sans CJK SC Bold" panose="020B0800000000000000" pitchFamily="34" charset="-128"/>
                <a:ea typeface="Noto Sans CJK SC Bold" panose="020B0800000000000000" pitchFamily="34" charset="-128"/>
              </a:rPr>
              <a:t>回报</a:t>
            </a:r>
          </a:p>
        </p:txBody>
      </p:sp>
      <p:sp>
        <p:nvSpPr>
          <p:cNvPr id="12" name="CuadroTexto 7">
            <a:extLst>
              <a:ext uri="{FF2B5EF4-FFF2-40B4-BE49-F238E27FC236}">
                <a16:creationId xmlns:a16="http://schemas.microsoft.com/office/drawing/2014/main" id="{2F82C937-9E8F-FA5B-14BB-9C6011C03E8A}"/>
              </a:ext>
            </a:extLst>
          </p:cNvPr>
          <p:cNvSpPr txBox="1"/>
          <p:nvPr/>
        </p:nvSpPr>
        <p:spPr>
          <a:xfrm>
            <a:off x="751821" y="5093362"/>
            <a:ext cx="396932" cy="236347"/>
          </a:xfrm>
          <a:prstGeom prst="rect">
            <a:avLst/>
          </a:prstGeom>
          <a:solidFill>
            <a:schemeClr val="bg1"/>
          </a:solidFill>
        </p:spPr>
        <p:txBody>
          <a:bodyPr wrap="square" lIns="0" tIns="0" rIns="0" bIns="0" rtlCol="0">
            <a:spAutoFit/>
          </a:bodyPr>
          <a:lstStyle/>
          <a:p>
            <a:pPr algn="ctr">
              <a:lnSpc>
                <a:spcPct val="96000"/>
              </a:lnSpc>
            </a:pPr>
            <a:r>
              <a:rPr lang="zh-CN" sz="800" dirty="0">
                <a:solidFill>
                  <a:schemeClr val="tx1">
                    <a:lumMod val="95000"/>
                    <a:lumOff val="5000"/>
                  </a:schemeClr>
                </a:solidFill>
                <a:latin typeface="Noto Sans CJK SC Bold" panose="020B0800000000000000" pitchFamily="34" charset="-128"/>
                <a:ea typeface="Noto Sans CJK SC Bold" panose="020B0800000000000000" pitchFamily="34" charset="-128"/>
              </a:rPr>
              <a:t>最低</a:t>
            </a:r>
            <a:br>
              <a:rPr lang="en-US" altLang="zh-CN" sz="800" dirty="0">
                <a:solidFill>
                  <a:schemeClr val="tx1">
                    <a:lumMod val="95000"/>
                    <a:lumOff val="5000"/>
                  </a:schemeClr>
                </a:solidFill>
                <a:latin typeface="Noto Sans CJK SC Bold" panose="020B0800000000000000" pitchFamily="34" charset="-128"/>
                <a:ea typeface="Noto Sans CJK SC Bold" panose="020B0800000000000000" pitchFamily="34" charset="-128"/>
              </a:rPr>
            </a:br>
            <a:r>
              <a:rPr lang="zh-CN" sz="800" dirty="0">
                <a:solidFill>
                  <a:schemeClr val="tx1">
                    <a:lumMod val="95000"/>
                    <a:lumOff val="5000"/>
                  </a:schemeClr>
                </a:solidFill>
                <a:latin typeface="Noto Sans CJK SC Bold" panose="020B0800000000000000" pitchFamily="34" charset="-128"/>
                <a:ea typeface="Noto Sans CJK SC Bold" panose="020B0800000000000000" pitchFamily="34" charset="-128"/>
              </a:rPr>
              <a:t>回报</a:t>
            </a:r>
          </a:p>
        </p:txBody>
      </p:sp>
      <p:sp>
        <p:nvSpPr>
          <p:cNvPr id="15" name="CuadroTexto 8">
            <a:extLst>
              <a:ext uri="{FF2B5EF4-FFF2-40B4-BE49-F238E27FC236}">
                <a16:creationId xmlns:a16="http://schemas.microsoft.com/office/drawing/2014/main" id="{854E0FF8-3623-DCCF-DA82-3F4C65F787AC}"/>
              </a:ext>
            </a:extLst>
          </p:cNvPr>
          <p:cNvSpPr txBox="1"/>
          <p:nvPr/>
        </p:nvSpPr>
        <p:spPr>
          <a:xfrm>
            <a:off x="751821" y="1239694"/>
            <a:ext cx="5942702" cy="227810"/>
          </a:xfrm>
          <a:prstGeom prst="rect">
            <a:avLst/>
          </a:prstGeom>
          <a:solidFill>
            <a:schemeClr val="bg1"/>
          </a:solidFill>
        </p:spPr>
        <p:txBody>
          <a:bodyPr wrap="square" lIns="0" tIns="36000" rIns="0" bIns="36000" rtlCol="0">
            <a:spAutoFit/>
          </a:bodyPr>
          <a:lstStyle/>
          <a:p>
            <a:pPr>
              <a:lnSpc>
                <a:spcPct val="96000"/>
              </a:lnSpc>
            </a:pPr>
            <a:r>
              <a:rPr lang="zh-CN" sz="1050" noProof="0" dirty="0">
                <a:solidFill>
                  <a:srgbClr val="0B7ABF"/>
                </a:solidFill>
                <a:latin typeface="Noto Sans CJK SC Bold" panose="020B0800000000000000" pitchFamily="34" charset="-128"/>
                <a:ea typeface="Noto Sans CJK SC Bold" panose="020B0800000000000000" pitchFamily="34" charset="-128"/>
              </a:rPr>
              <a:t>通过资产类别实现多元化：</a:t>
            </a:r>
            <a:r>
              <a:rPr lang="zh-CN" sz="800" b="1" noProof="0" dirty="0">
                <a:solidFill>
                  <a:schemeClr val="tx1">
                    <a:lumMod val="95000"/>
                    <a:lumOff val="5000"/>
                  </a:schemeClr>
                </a:solidFill>
                <a:latin typeface="Dax Offc Pro" panose="020B0504030101020102" pitchFamily="34" charset="0"/>
                <a:ea typeface="Noto Sans CJK SC Regular" panose="020B0500000000000000" pitchFamily="34" charset="-128"/>
              </a:rPr>
              <a:t>只投资于一种资产类别，您可能会错过潜在收益。</a:t>
            </a:r>
          </a:p>
        </p:txBody>
      </p:sp>
      <p:sp>
        <p:nvSpPr>
          <p:cNvPr id="16" name="CuadroTexto 9">
            <a:extLst>
              <a:ext uri="{FF2B5EF4-FFF2-40B4-BE49-F238E27FC236}">
                <a16:creationId xmlns:a16="http://schemas.microsoft.com/office/drawing/2014/main" id="{AE21733D-4E2D-1C33-F072-19ED042B53C4}"/>
              </a:ext>
            </a:extLst>
          </p:cNvPr>
          <p:cNvSpPr txBox="1"/>
          <p:nvPr/>
        </p:nvSpPr>
        <p:spPr>
          <a:xfrm>
            <a:off x="2695981" y="5344657"/>
            <a:ext cx="3998542" cy="136379"/>
          </a:xfrm>
          <a:prstGeom prst="rect">
            <a:avLst/>
          </a:prstGeom>
          <a:solidFill>
            <a:schemeClr val="bg1"/>
          </a:solidFill>
        </p:spPr>
        <p:txBody>
          <a:bodyPr wrap="square" lIns="0" tIns="0" rIns="0" bIns="36000" rtlCol="0">
            <a:spAutoFit/>
          </a:bodyPr>
          <a:lstStyle/>
          <a:p>
            <a:pPr algn="r">
              <a:spcAft>
                <a:spcPts val="200"/>
              </a:spcAft>
            </a:pPr>
            <a:r>
              <a:rPr lang="zh-CN" sz="650">
                <a:solidFill>
                  <a:schemeClr val="tx1">
                    <a:lumMod val="75000"/>
                    <a:lumOff val="25000"/>
                  </a:schemeClr>
                </a:solidFill>
                <a:latin typeface="Dax Offc Pro" panose="020B0504030101020102" pitchFamily="34" charset="0"/>
                <a:ea typeface="Noto Sans CJK SC Regular" panose="020B0500000000000000" pitchFamily="34" charset="-128"/>
              </a:rPr>
              <a:t>资料来源：晨星全球投资研究平台（Morningstar Direct）。所有加元回报为截至2024年12月31日的年度回报。</a:t>
            </a:r>
          </a:p>
        </p:txBody>
      </p:sp>
    </p:spTree>
    <p:extLst>
      <p:ext uri="{BB962C8B-B14F-4D97-AF65-F5344CB8AC3E}">
        <p14:creationId xmlns:p14="http://schemas.microsoft.com/office/powerpoint/2010/main" val="97146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1500"/>
                            </p:stCondLst>
                            <p:childTnLst>
                              <p:par>
                                <p:cTn id="11" presetID="10" presetClass="entr" presetSubtype="0" fill="hold" grpId="0" nodeType="afterEffect">
                                  <p:stCondLst>
                                    <p:cond delay="10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6AB923B-19CD-554A-A7CB-5C782A182CEF}" type="slidenum">
              <a:rPr lang="en-US" smtClean="0">
                <a:ea typeface="Noto Sans CJK SC Regular" panose="020B0500000000000000" pitchFamily="34" charset="-128"/>
              </a:rPr>
              <a:t>19</a:t>
            </a:fld>
            <a:endParaRPr lang="en-US">
              <a:ea typeface="Noto Sans CJK SC Regular" panose="020B0500000000000000" pitchFamily="34" charset="-128"/>
            </a:endParaRPr>
          </a:p>
        </p:txBody>
      </p:sp>
      <p:sp>
        <p:nvSpPr>
          <p:cNvPr id="10" name="TextBox 13"/>
          <p:cNvSpPr txBox="1">
            <a:spLocks noChangeArrowheads="1"/>
          </p:cNvSpPr>
          <p:nvPr/>
        </p:nvSpPr>
        <p:spPr bwMode="auto">
          <a:xfrm>
            <a:off x="588329" y="1195729"/>
            <a:ext cx="3754263" cy="394182"/>
          </a:xfrm>
          <a:prstGeom prst="rect">
            <a:avLst/>
          </a:prstGeom>
          <a:solidFill>
            <a:srgbClr val="0B7FC8"/>
          </a:solidFill>
          <a:ln w="28575">
            <a:solidFill>
              <a:srgbClr val="0B7FC8"/>
            </a:solidFill>
          </a:ln>
          <a:effectLst/>
        </p:spPr>
        <p:txBody>
          <a:bodyPr wrap="square" lIns="85554" tIns="42776" rIns="85554" bIns="42776">
            <a:spAutoFit/>
          </a:bodyPr>
          <a:lstStyle>
            <a:defPPr>
              <a:defRPr lang="en-US"/>
            </a:defPPr>
            <a:lvl1pPr algn="ctr">
              <a:defRPr sz="2000">
                <a:solidFill>
                  <a:schemeClr val="bg1"/>
                </a:solidFill>
                <a:latin typeface="Arial" panose="020B0604020202020204" pitchFamily="34" charset="0"/>
                <a:cs typeface="Arial" panose="020B0604020202020204" pitchFamily="34" charset="0"/>
              </a:defRPr>
            </a:lvl1pPr>
          </a:lstStyle>
          <a:p>
            <a:r>
              <a:rPr lang="zh-CN">
                <a:latin typeface="Dax Offc Pro" panose="020B0504030101020102" pitchFamily="34" charset="0"/>
                <a:ea typeface="Noto Sans CJK SC Regular" panose="020B0500000000000000" pitchFamily="34" charset="-128"/>
              </a:rPr>
              <a:t>错误</a:t>
            </a:r>
          </a:p>
        </p:txBody>
      </p:sp>
      <p:sp>
        <p:nvSpPr>
          <p:cNvPr id="11" name="TextBox 10"/>
          <p:cNvSpPr txBox="1">
            <a:spLocks noChangeArrowheads="1"/>
          </p:cNvSpPr>
          <p:nvPr/>
        </p:nvSpPr>
        <p:spPr bwMode="auto">
          <a:xfrm>
            <a:off x="954805" y="1796658"/>
            <a:ext cx="3554368" cy="39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554" tIns="42776" rIns="85554" bIns="42776">
            <a:spAutoFit/>
          </a:bodyPr>
          <a:lstStyle/>
          <a:p>
            <a:r>
              <a:rPr lang="zh-CN" sz="2000">
                <a:latin typeface="Dax Offc Pro" panose="020B0504030101020102" pitchFamily="34" charset="0"/>
                <a:ea typeface="Noto Sans CJK SC Regular" panose="020B0500000000000000" pitchFamily="34" charset="-128"/>
                <a:cs typeface="Arial" panose="020B0604020202020204" pitchFamily="34" charset="0"/>
              </a:rPr>
              <a:t>基于情绪的投资</a:t>
            </a:r>
          </a:p>
        </p:txBody>
      </p:sp>
      <p:sp>
        <p:nvSpPr>
          <p:cNvPr id="12" name="Rectangle 11"/>
          <p:cNvSpPr>
            <a:spLocks noChangeArrowheads="1"/>
          </p:cNvSpPr>
          <p:nvPr/>
        </p:nvSpPr>
        <p:spPr bwMode="auto">
          <a:xfrm>
            <a:off x="952775" y="2514092"/>
            <a:ext cx="3686642" cy="39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570" tIns="42785" rIns="85570" bIns="42785">
            <a:spAutoFit/>
          </a:bodyPr>
          <a:lstStyle/>
          <a:p>
            <a:r>
              <a:rPr lang="zh-CN" sz="2000">
                <a:latin typeface="Dax Offc Pro" panose="020B0504030101020102" pitchFamily="34" charset="0"/>
                <a:ea typeface="Noto Sans CJK SC Regular" panose="020B0500000000000000" pitchFamily="34" charset="-128"/>
                <a:cs typeface="Arial" panose="020B0604020202020204" pitchFamily="34" charset="0"/>
              </a:rPr>
              <a:t>投资过于保守</a:t>
            </a:r>
          </a:p>
        </p:txBody>
      </p:sp>
      <p:sp>
        <p:nvSpPr>
          <p:cNvPr id="13" name="Rectangle 12"/>
          <p:cNvSpPr>
            <a:spLocks noChangeArrowheads="1"/>
          </p:cNvSpPr>
          <p:nvPr/>
        </p:nvSpPr>
        <p:spPr bwMode="auto">
          <a:xfrm>
            <a:off x="966802" y="3341675"/>
            <a:ext cx="3542371" cy="39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570" tIns="42785" rIns="85570" bIns="42785">
            <a:spAutoFit/>
          </a:bodyPr>
          <a:lstStyle/>
          <a:p>
            <a:r>
              <a:rPr lang="zh-CN" sz="2000" dirty="0">
                <a:latin typeface="Dax Offc Pro" panose="020B0504030101020102" pitchFamily="34" charset="0"/>
                <a:ea typeface="Noto Sans CJK SC Regular" panose="020B0500000000000000" pitchFamily="34" charset="-128"/>
                <a:cs typeface="Arial" panose="020B0604020202020204" pitchFamily="34" charset="0"/>
              </a:rPr>
              <a:t>低估复利的力量</a:t>
            </a:r>
          </a:p>
        </p:txBody>
      </p:sp>
      <p:sp>
        <p:nvSpPr>
          <p:cNvPr id="14" name="Rectangle 13"/>
          <p:cNvSpPr>
            <a:spLocks noChangeArrowheads="1"/>
          </p:cNvSpPr>
          <p:nvPr/>
        </p:nvSpPr>
        <p:spPr bwMode="auto">
          <a:xfrm>
            <a:off x="965596" y="4206156"/>
            <a:ext cx="2739979" cy="39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570" tIns="42785" rIns="85570" bIns="42785">
            <a:spAutoFit/>
          </a:bodyPr>
          <a:lstStyle/>
          <a:p>
            <a:r>
              <a:rPr lang="zh-CN" sz="2000">
                <a:latin typeface="Dax Offc Pro" panose="020B0504030101020102" pitchFamily="34" charset="0"/>
                <a:ea typeface="Noto Sans CJK SC Regular" panose="020B0500000000000000" pitchFamily="34" charset="-128"/>
                <a:cs typeface="Arial" panose="020B0604020202020204" pitchFamily="34" charset="0"/>
              </a:rPr>
              <a:t>没有坚持投资</a:t>
            </a:r>
          </a:p>
        </p:txBody>
      </p:sp>
      <p:sp>
        <p:nvSpPr>
          <p:cNvPr id="15" name="Rectangle 14"/>
          <p:cNvSpPr>
            <a:spLocks noChangeArrowheads="1"/>
          </p:cNvSpPr>
          <p:nvPr/>
        </p:nvSpPr>
        <p:spPr bwMode="auto">
          <a:xfrm>
            <a:off x="968864" y="5231150"/>
            <a:ext cx="3540309" cy="655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570" tIns="42785" rIns="85570" bIns="42785">
            <a:spAutoFit/>
          </a:bodyPr>
          <a:lstStyle/>
          <a:p>
            <a:r>
              <a:rPr lang="zh-CN" sz="2000" dirty="0">
                <a:latin typeface="Dax Offc Pro" panose="020B0504030101020102" pitchFamily="34" charset="0"/>
                <a:ea typeface="Noto Sans CJK SC Regular" panose="020B0500000000000000" pitchFamily="34" charset="-128"/>
                <a:cs typeface="Arial" panose="020B0604020202020204" pitchFamily="34" charset="0"/>
              </a:rPr>
              <a:t>将所有鸡蛋放到一个篮子里</a:t>
            </a:r>
          </a:p>
          <a:p>
            <a:r>
              <a:rPr lang="zh-CN" sz="1700" dirty="0">
                <a:latin typeface="Dax Offc Pro" pitchFamily="34" charset="0"/>
                <a:ea typeface="Noto Sans CJK SC Regular" panose="020B0500000000000000" pitchFamily="34" charset="-128"/>
              </a:rPr>
              <a:t>    </a:t>
            </a:r>
          </a:p>
        </p:txBody>
      </p:sp>
      <p:sp>
        <p:nvSpPr>
          <p:cNvPr id="17" name="TextBox 16"/>
          <p:cNvSpPr txBox="1">
            <a:spLocks noChangeArrowheads="1"/>
          </p:cNvSpPr>
          <p:nvPr/>
        </p:nvSpPr>
        <p:spPr bwMode="auto">
          <a:xfrm>
            <a:off x="4582886" y="1796799"/>
            <a:ext cx="1968175" cy="39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570" tIns="42785" rIns="85570" bIns="42785">
            <a:spAutoFit/>
          </a:bodyPr>
          <a:lstStyle/>
          <a:p>
            <a:r>
              <a:rPr lang="zh-CN" sz="2000">
                <a:latin typeface="Dax Offc Pro" panose="020B0504030101020102" pitchFamily="34" charset="0"/>
                <a:ea typeface="Noto Sans CJK SC Regular" panose="020B0500000000000000" pitchFamily="34" charset="-128"/>
                <a:cs typeface="Arial" panose="020B0604020202020204" pitchFamily="34" charset="0"/>
              </a:rPr>
              <a:t>决策应基于计划</a:t>
            </a:r>
          </a:p>
        </p:txBody>
      </p:sp>
      <p:sp>
        <p:nvSpPr>
          <p:cNvPr id="18" name="TextBox 17"/>
          <p:cNvSpPr txBox="1">
            <a:spLocks noChangeArrowheads="1"/>
          </p:cNvSpPr>
          <p:nvPr/>
        </p:nvSpPr>
        <p:spPr bwMode="auto">
          <a:xfrm>
            <a:off x="4582886" y="2513199"/>
            <a:ext cx="4511505" cy="39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570" tIns="42785" rIns="85570" bIns="42785">
            <a:spAutoFit/>
          </a:bodyPr>
          <a:lstStyle/>
          <a:p>
            <a:r>
              <a:rPr lang="zh-CN" sz="2000">
                <a:latin typeface="Dax Offc Pro" panose="020B0504030101020102" pitchFamily="34" charset="0"/>
                <a:ea typeface="Noto Sans CJK SC Regular" panose="020B0500000000000000" pitchFamily="34" charset="-128"/>
                <a:cs typeface="Arial" panose="020B0604020202020204" pitchFamily="34" charset="0"/>
              </a:rPr>
              <a:t>应该管理风险，而不是惧怕风险</a:t>
            </a:r>
          </a:p>
        </p:txBody>
      </p:sp>
      <p:sp>
        <p:nvSpPr>
          <p:cNvPr id="19" name="TextBox 18"/>
          <p:cNvSpPr txBox="1">
            <a:spLocks noChangeArrowheads="1"/>
          </p:cNvSpPr>
          <p:nvPr/>
        </p:nvSpPr>
        <p:spPr bwMode="auto">
          <a:xfrm>
            <a:off x="4582886" y="3341675"/>
            <a:ext cx="3948046" cy="39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570" tIns="42785" rIns="85570" bIns="42785">
            <a:spAutoFit/>
          </a:bodyPr>
          <a:lstStyle/>
          <a:p>
            <a:r>
              <a:rPr lang="zh-CN" sz="2000">
                <a:latin typeface="Dax Offc Pro" panose="020B0504030101020102" pitchFamily="34" charset="0"/>
                <a:ea typeface="Noto Sans CJK SC Regular" panose="020B0500000000000000" pitchFamily="34" charset="-128"/>
                <a:cs typeface="Arial" panose="020B0604020202020204" pitchFamily="34" charset="0"/>
              </a:rPr>
              <a:t>利用免税和延税账户的优势</a:t>
            </a:r>
          </a:p>
        </p:txBody>
      </p:sp>
      <p:sp>
        <p:nvSpPr>
          <p:cNvPr id="20" name="TextBox 19"/>
          <p:cNvSpPr txBox="1">
            <a:spLocks noChangeArrowheads="1"/>
          </p:cNvSpPr>
          <p:nvPr/>
        </p:nvSpPr>
        <p:spPr bwMode="auto">
          <a:xfrm>
            <a:off x="4582886" y="4181044"/>
            <a:ext cx="4235570" cy="70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570" tIns="42785" rIns="85570" bIns="42785">
            <a:spAutoFit/>
          </a:bodyPr>
          <a:lstStyle/>
          <a:p>
            <a:r>
              <a:rPr lang="zh-CN" sz="2000" dirty="0">
                <a:latin typeface="Dax Offc Pro" panose="020B0504030101020102" pitchFamily="34" charset="0"/>
                <a:ea typeface="Noto Sans CJK SC Regular" panose="020B0500000000000000" pitchFamily="34" charset="-128"/>
                <a:cs typeface="Arial" panose="020B0604020202020204" pitchFamily="34" charset="0"/>
              </a:rPr>
              <a:t>坚持投资的时间愈长，获得长期</a:t>
            </a:r>
            <a:br>
              <a:rPr lang="en-US" altLang="zh-CN" sz="2000" dirty="0">
                <a:latin typeface="Dax Offc Pro" panose="020B0504030101020102" pitchFamily="34" charset="0"/>
                <a:ea typeface="Noto Sans CJK SC Regular" panose="020B0500000000000000" pitchFamily="34" charset="-128"/>
                <a:cs typeface="Arial" panose="020B0604020202020204" pitchFamily="34" charset="0"/>
              </a:rPr>
            </a:br>
            <a:r>
              <a:rPr lang="zh-CN" sz="2000" dirty="0">
                <a:latin typeface="Dax Offc Pro" panose="020B0504030101020102" pitchFamily="34" charset="0"/>
                <a:ea typeface="Noto Sans CJK SC Regular" panose="020B0500000000000000" pitchFamily="34" charset="-128"/>
                <a:cs typeface="Arial" panose="020B0604020202020204" pitchFamily="34" charset="0"/>
              </a:rPr>
              <a:t>增长的机会愈大</a:t>
            </a:r>
          </a:p>
        </p:txBody>
      </p:sp>
      <p:sp>
        <p:nvSpPr>
          <p:cNvPr id="21" name="TextBox 20"/>
          <p:cNvSpPr txBox="1">
            <a:spLocks noChangeArrowheads="1"/>
          </p:cNvSpPr>
          <p:nvPr/>
        </p:nvSpPr>
        <p:spPr bwMode="auto">
          <a:xfrm>
            <a:off x="4582886" y="5231150"/>
            <a:ext cx="4107564" cy="70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570" tIns="42785" rIns="85570" bIns="42785">
            <a:spAutoFit/>
          </a:bodyPr>
          <a:lstStyle/>
          <a:p>
            <a:r>
              <a:rPr lang="zh-CN" sz="2000" dirty="0">
                <a:latin typeface="Dax Offc Pro" panose="020B0504030101020102" pitchFamily="34" charset="0"/>
                <a:ea typeface="Noto Sans CJK SC Regular" panose="020B0500000000000000" pitchFamily="34" charset="-128"/>
                <a:cs typeface="Arial" panose="020B0604020202020204" pitchFamily="34" charset="0"/>
              </a:rPr>
              <a:t>想保护您的投资组合免受下行风险，投资多元化是关键</a:t>
            </a:r>
          </a:p>
        </p:txBody>
      </p:sp>
      <p:sp>
        <p:nvSpPr>
          <p:cNvPr id="23" name="Title 1"/>
          <p:cNvSpPr txBox="1">
            <a:spLocks/>
          </p:cNvSpPr>
          <p:nvPr/>
        </p:nvSpPr>
        <p:spPr>
          <a:xfrm>
            <a:off x="452027" y="8215"/>
            <a:ext cx="8229600" cy="914400"/>
          </a:xfrm>
          <a:prstGeom prst="rect">
            <a:avLst/>
          </a:prstGeom>
        </p:spPr>
        <p:txBody>
          <a:bodyPr vert="horz" lIns="0" tIns="0" rIns="0" bIns="0" rtlCol="0" anchor="ctr">
            <a:noAutofit/>
          </a:bodyPr>
          <a:lstStyle>
            <a:lvl1pPr algn="l" defTabSz="457200" rtl="0" eaLnBrk="1" latinLnBrk="0" hangingPunct="1">
              <a:spcBef>
                <a:spcPct val="0"/>
              </a:spcBef>
              <a:buNone/>
              <a:defRPr sz="2400" b="0" i="0" kern="1200">
                <a:solidFill>
                  <a:srgbClr val="0079C1"/>
                </a:solidFill>
                <a:latin typeface="Arial"/>
                <a:ea typeface="+mj-ea"/>
                <a:cs typeface="Arial"/>
              </a:defRPr>
            </a:lvl1pPr>
          </a:lstStyle>
          <a:p>
            <a:r>
              <a:rPr lang="zh-CN" sz="2800">
                <a:latin typeface="Dax Offc Pro" panose="020B0504030101020102" pitchFamily="34" charset="0"/>
                <a:ea typeface="Noto Sans CJK SC Regular" panose="020B0500000000000000" pitchFamily="34" charset="-128"/>
              </a:rPr>
              <a:t>简要概括主要的投资错误</a:t>
            </a:r>
          </a:p>
        </p:txBody>
      </p:sp>
      <p:grpSp>
        <p:nvGrpSpPr>
          <p:cNvPr id="29" name="Group 28"/>
          <p:cNvGrpSpPr/>
          <p:nvPr/>
        </p:nvGrpSpPr>
        <p:grpSpPr>
          <a:xfrm>
            <a:off x="576554" y="1826954"/>
            <a:ext cx="347076" cy="347359"/>
            <a:chOff x="7753635" y="1194161"/>
            <a:chExt cx="681643" cy="682198"/>
          </a:xfrm>
        </p:grpSpPr>
        <p:sp>
          <p:nvSpPr>
            <p:cNvPr id="30" name="Oval 29"/>
            <p:cNvSpPr/>
            <p:nvPr/>
          </p:nvSpPr>
          <p:spPr>
            <a:xfrm>
              <a:off x="7753635" y="1194161"/>
              <a:ext cx="681643" cy="681642"/>
            </a:xfrm>
            <a:prstGeom prst="ellipse">
              <a:avLst/>
            </a:prstGeom>
            <a:solidFill>
              <a:srgbClr val="ED1C24"/>
            </a:solidFill>
            <a:ln>
              <a:noFill/>
            </a:ln>
            <a:effectLst>
              <a:innerShdw blurRad="63500" dist="50800" dir="2700000">
                <a:prstClr val="black">
                  <a:alpha val="50000"/>
                </a:prstClr>
              </a:inn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Dax Offc Pro" panose="020B0504030101020102" pitchFamily="34" charset="0"/>
                <a:ea typeface="Noto Sans CJK SC Regular" panose="020B0500000000000000" pitchFamily="34" charset="-128"/>
              </a:endParaRPr>
            </a:p>
          </p:txBody>
        </p:sp>
        <p:sp>
          <p:nvSpPr>
            <p:cNvPr id="31" name="Text Box 31"/>
            <p:cNvSpPr txBox="1">
              <a:spLocks noChangeArrowheads="1"/>
            </p:cNvSpPr>
            <p:nvPr/>
          </p:nvSpPr>
          <p:spPr bwMode="auto">
            <a:xfrm>
              <a:off x="8038511" y="1211454"/>
              <a:ext cx="132114" cy="664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zh-CN" sz="1600" b="1">
                  <a:solidFill>
                    <a:schemeClr val="bg1"/>
                  </a:solidFill>
                  <a:latin typeface="Dax Offc Pro" panose="020B0504030101020102" pitchFamily="34" charset="0"/>
                  <a:ea typeface="Noto Sans CJK SC Regular" panose="020B0500000000000000" pitchFamily="34" charset="-128"/>
                  <a:cs typeface="Arial" pitchFamily="34" charset="0"/>
                </a:rPr>
                <a:t>6</a:t>
              </a:r>
            </a:p>
          </p:txBody>
        </p:sp>
      </p:grpSp>
      <p:grpSp>
        <p:nvGrpSpPr>
          <p:cNvPr id="32" name="Group 31"/>
          <p:cNvGrpSpPr/>
          <p:nvPr/>
        </p:nvGrpSpPr>
        <p:grpSpPr>
          <a:xfrm>
            <a:off x="576554" y="2537503"/>
            <a:ext cx="347076" cy="347359"/>
            <a:chOff x="7753635" y="1194161"/>
            <a:chExt cx="681643" cy="682198"/>
          </a:xfrm>
        </p:grpSpPr>
        <p:sp>
          <p:nvSpPr>
            <p:cNvPr id="33" name="Oval 32"/>
            <p:cNvSpPr/>
            <p:nvPr/>
          </p:nvSpPr>
          <p:spPr>
            <a:xfrm>
              <a:off x="7753635" y="1194161"/>
              <a:ext cx="681643" cy="681642"/>
            </a:xfrm>
            <a:prstGeom prst="ellipse">
              <a:avLst/>
            </a:prstGeom>
            <a:solidFill>
              <a:srgbClr val="ED1C24"/>
            </a:solidFill>
            <a:ln>
              <a:noFill/>
            </a:ln>
            <a:effectLst>
              <a:innerShdw blurRad="63500" dist="50800" dir="2700000">
                <a:prstClr val="black">
                  <a:alpha val="50000"/>
                </a:prstClr>
              </a:inn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Dax Offc Pro" panose="020B0504030101020102" pitchFamily="34" charset="0"/>
                <a:ea typeface="Noto Sans CJK SC Regular" panose="020B0500000000000000" pitchFamily="34" charset="-128"/>
              </a:endParaRPr>
            </a:p>
          </p:txBody>
        </p:sp>
        <p:sp>
          <p:nvSpPr>
            <p:cNvPr id="34" name="Text Box 31"/>
            <p:cNvSpPr txBox="1">
              <a:spLocks noChangeArrowheads="1"/>
            </p:cNvSpPr>
            <p:nvPr/>
          </p:nvSpPr>
          <p:spPr bwMode="auto">
            <a:xfrm>
              <a:off x="8038511" y="1211454"/>
              <a:ext cx="132114" cy="664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zh-CN" sz="1600" b="1">
                  <a:solidFill>
                    <a:schemeClr val="bg1"/>
                  </a:solidFill>
                  <a:latin typeface="Dax Offc Pro" panose="020B0504030101020102" pitchFamily="34" charset="0"/>
                  <a:ea typeface="Noto Sans CJK SC Regular" panose="020B0500000000000000" pitchFamily="34" charset="-128"/>
                  <a:cs typeface="Arial" pitchFamily="34" charset="0"/>
                </a:rPr>
                <a:t>5</a:t>
              </a:r>
            </a:p>
          </p:txBody>
        </p:sp>
      </p:grpSp>
      <p:grpSp>
        <p:nvGrpSpPr>
          <p:cNvPr id="35" name="Group 34"/>
          <p:cNvGrpSpPr/>
          <p:nvPr/>
        </p:nvGrpSpPr>
        <p:grpSpPr>
          <a:xfrm>
            <a:off x="574082" y="3379910"/>
            <a:ext cx="347076" cy="347359"/>
            <a:chOff x="7753635" y="1194161"/>
            <a:chExt cx="681643" cy="682198"/>
          </a:xfrm>
        </p:grpSpPr>
        <p:sp>
          <p:nvSpPr>
            <p:cNvPr id="36" name="Oval 35"/>
            <p:cNvSpPr/>
            <p:nvPr/>
          </p:nvSpPr>
          <p:spPr>
            <a:xfrm>
              <a:off x="7753635" y="1194161"/>
              <a:ext cx="681643" cy="681643"/>
            </a:xfrm>
            <a:prstGeom prst="ellipse">
              <a:avLst/>
            </a:prstGeom>
            <a:solidFill>
              <a:srgbClr val="ED1C24"/>
            </a:solidFill>
            <a:ln>
              <a:noFill/>
            </a:ln>
            <a:effectLst>
              <a:innerShdw blurRad="63500" dist="50800" dir="2700000">
                <a:prstClr val="black">
                  <a:alpha val="50000"/>
                </a:prstClr>
              </a:inn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Dax Offc Pro" panose="020B0504030101020102" pitchFamily="34" charset="0"/>
                <a:ea typeface="Noto Sans CJK SC Regular" panose="020B0500000000000000" pitchFamily="34" charset="-128"/>
              </a:endParaRPr>
            </a:p>
          </p:txBody>
        </p:sp>
        <p:sp>
          <p:nvSpPr>
            <p:cNvPr id="37" name="Text Box 31"/>
            <p:cNvSpPr txBox="1">
              <a:spLocks noChangeArrowheads="1"/>
            </p:cNvSpPr>
            <p:nvPr/>
          </p:nvSpPr>
          <p:spPr bwMode="auto">
            <a:xfrm>
              <a:off x="8026040" y="1211454"/>
              <a:ext cx="132114" cy="664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zh-CN" sz="1600" b="1">
                  <a:solidFill>
                    <a:schemeClr val="bg1"/>
                  </a:solidFill>
                  <a:latin typeface="Dax Offc Pro" panose="020B0504030101020102" pitchFamily="34" charset="0"/>
                  <a:ea typeface="Noto Sans CJK SC Regular" panose="020B0500000000000000" pitchFamily="34" charset="-128"/>
                  <a:cs typeface="Arial" pitchFamily="34" charset="0"/>
                </a:rPr>
                <a:t>4</a:t>
              </a:r>
            </a:p>
          </p:txBody>
        </p:sp>
      </p:grpSp>
      <p:grpSp>
        <p:nvGrpSpPr>
          <p:cNvPr id="38" name="Group 37"/>
          <p:cNvGrpSpPr/>
          <p:nvPr/>
        </p:nvGrpSpPr>
        <p:grpSpPr>
          <a:xfrm>
            <a:off x="581525" y="4229567"/>
            <a:ext cx="347076" cy="347359"/>
            <a:chOff x="7753635" y="1194161"/>
            <a:chExt cx="681643" cy="682198"/>
          </a:xfrm>
        </p:grpSpPr>
        <p:sp>
          <p:nvSpPr>
            <p:cNvPr id="39" name="Oval 38"/>
            <p:cNvSpPr/>
            <p:nvPr/>
          </p:nvSpPr>
          <p:spPr>
            <a:xfrm>
              <a:off x="7753635" y="1194161"/>
              <a:ext cx="681643" cy="681642"/>
            </a:xfrm>
            <a:prstGeom prst="ellipse">
              <a:avLst/>
            </a:prstGeom>
            <a:solidFill>
              <a:srgbClr val="ED1C24"/>
            </a:solidFill>
            <a:ln>
              <a:noFill/>
            </a:ln>
            <a:effectLst>
              <a:innerShdw blurRad="63500" dist="50800" dir="2700000">
                <a:prstClr val="black">
                  <a:alpha val="50000"/>
                </a:prstClr>
              </a:inn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Dax Offc Pro" panose="020B0504030101020102" pitchFamily="34" charset="0"/>
                <a:ea typeface="Noto Sans CJK SC Regular" panose="020B0500000000000000" pitchFamily="34" charset="-128"/>
              </a:endParaRPr>
            </a:p>
          </p:txBody>
        </p:sp>
        <p:sp>
          <p:nvSpPr>
            <p:cNvPr id="40" name="Text Box 31"/>
            <p:cNvSpPr txBox="1">
              <a:spLocks noChangeArrowheads="1"/>
            </p:cNvSpPr>
            <p:nvPr/>
          </p:nvSpPr>
          <p:spPr bwMode="auto">
            <a:xfrm>
              <a:off x="8050983" y="1211454"/>
              <a:ext cx="132114" cy="664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zh-CN" sz="1600" b="1">
                  <a:solidFill>
                    <a:schemeClr val="bg1"/>
                  </a:solidFill>
                  <a:latin typeface="Dax Offc Pro" panose="020B0504030101020102" pitchFamily="34" charset="0"/>
                  <a:ea typeface="Noto Sans CJK SC Regular" panose="020B0500000000000000" pitchFamily="34" charset="-128"/>
                  <a:cs typeface="Arial" pitchFamily="34" charset="0"/>
                </a:rPr>
                <a:t>3</a:t>
              </a:r>
            </a:p>
          </p:txBody>
        </p:sp>
      </p:grpSp>
      <p:grpSp>
        <p:nvGrpSpPr>
          <p:cNvPr id="41" name="Group 40"/>
          <p:cNvGrpSpPr/>
          <p:nvPr/>
        </p:nvGrpSpPr>
        <p:grpSpPr>
          <a:xfrm>
            <a:off x="580051" y="5258804"/>
            <a:ext cx="347076" cy="347359"/>
            <a:chOff x="7753635" y="1194161"/>
            <a:chExt cx="681643" cy="682199"/>
          </a:xfrm>
        </p:grpSpPr>
        <p:sp>
          <p:nvSpPr>
            <p:cNvPr id="42" name="Oval 41"/>
            <p:cNvSpPr/>
            <p:nvPr/>
          </p:nvSpPr>
          <p:spPr>
            <a:xfrm>
              <a:off x="7753635" y="1194161"/>
              <a:ext cx="681643" cy="681642"/>
            </a:xfrm>
            <a:prstGeom prst="ellipse">
              <a:avLst/>
            </a:prstGeom>
            <a:solidFill>
              <a:srgbClr val="ED1C24"/>
            </a:solidFill>
            <a:ln>
              <a:noFill/>
            </a:ln>
            <a:effectLst>
              <a:innerShdw blurRad="63500" dist="50800" dir="2700000">
                <a:prstClr val="black">
                  <a:alpha val="50000"/>
                </a:prstClr>
              </a:inn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Dax Offc Pro" panose="020B0504030101020102" pitchFamily="34" charset="0"/>
                <a:ea typeface="Noto Sans CJK SC Regular" panose="020B0500000000000000" pitchFamily="34" charset="-128"/>
              </a:endParaRPr>
            </a:p>
          </p:txBody>
        </p:sp>
        <p:sp>
          <p:nvSpPr>
            <p:cNvPr id="43" name="Text Box 31"/>
            <p:cNvSpPr txBox="1">
              <a:spLocks noChangeArrowheads="1"/>
            </p:cNvSpPr>
            <p:nvPr/>
          </p:nvSpPr>
          <p:spPr bwMode="auto">
            <a:xfrm>
              <a:off x="8050982" y="1211454"/>
              <a:ext cx="132114" cy="66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zh-CN" sz="1600" b="1">
                  <a:solidFill>
                    <a:schemeClr val="bg1"/>
                  </a:solidFill>
                  <a:latin typeface="Dax Offc Pro" panose="020B0504030101020102" pitchFamily="34" charset="0"/>
                  <a:ea typeface="Noto Sans CJK SC Regular" panose="020B0500000000000000" pitchFamily="34" charset="-128"/>
                  <a:cs typeface="Arial" pitchFamily="34" charset="0"/>
                </a:rPr>
                <a:t>2</a:t>
              </a:r>
            </a:p>
          </p:txBody>
        </p:sp>
      </p:grpSp>
      <p:sp>
        <p:nvSpPr>
          <p:cNvPr id="44" name="TextBox 13"/>
          <p:cNvSpPr txBox="1">
            <a:spLocks noChangeArrowheads="1"/>
          </p:cNvSpPr>
          <p:nvPr/>
        </p:nvSpPr>
        <p:spPr bwMode="auto">
          <a:xfrm>
            <a:off x="4674939" y="1199267"/>
            <a:ext cx="3754263" cy="394182"/>
          </a:xfrm>
          <a:prstGeom prst="rect">
            <a:avLst/>
          </a:prstGeom>
          <a:solidFill>
            <a:srgbClr val="0B7FC8"/>
          </a:solidFill>
          <a:ln w="28575">
            <a:solidFill>
              <a:srgbClr val="0B7FC8"/>
            </a:solidFill>
          </a:ln>
          <a:effectLst/>
        </p:spPr>
        <p:txBody>
          <a:bodyPr wrap="square" lIns="85554" tIns="42776" rIns="85554" bIns="42776">
            <a:spAutoFit/>
          </a:bodyPr>
          <a:lstStyle>
            <a:defPPr>
              <a:defRPr lang="en-US"/>
            </a:defPPr>
            <a:lvl1pPr algn="ctr">
              <a:defRPr sz="2000">
                <a:solidFill>
                  <a:schemeClr val="bg1"/>
                </a:solidFill>
                <a:latin typeface="Arial" panose="020B0604020202020204" pitchFamily="34" charset="0"/>
                <a:cs typeface="Arial" panose="020B0604020202020204" pitchFamily="34" charset="0"/>
              </a:defRPr>
            </a:lvl1pPr>
          </a:lstStyle>
          <a:p>
            <a:r>
              <a:rPr lang="zh-CN">
                <a:latin typeface="Dax Offc Pro" panose="020B0504030101020102" pitchFamily="34" charset="0"/>
                <a:ea typeface="Noto Sans CJK SC Regular" panose="020B0500000000000000" pitchFamily="34" charset="-128"/>
              </a:rPr>
              <a:t>主要教训</a:t>
            </a:r>
          </a:p>
        </p:txBody>
      </p:sp>
    </p:spTree>
    <p:extLst>
      <p:ext uri="{BB962C8B-B14F-4D97-AF65-F5344CB8AC3E}">
        <p14:creationId xmlns:p14="http://schemas.microsoft.com/office/powerpoint/2010/main" val="221704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childTnLst>
                          </p:cTn>
                        </p:par>
                        <p:par>
                          <p:cTn id="11" fill="hold">
                            <p:stCondLst>
                              <p:cond delay="600"/>
                            </p:stCondLst>
                            <p:childTnLst>
                              <p:par>
                                <p:cTn id="12" presetID="21" presetClass="entr" presetSubtype="1" fill="hold" nodeType="after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wheel(1)">
                                      <p:cBhvr>
                                        <p:cTn id="14" dur="500"/>
                                        <p:tgtEl>
                                          <p:spTgt spid="29"/>
                                        </p:tgtEl>
                                      </p:cBhvr>
                                    </p:animEffect>
                                  </p:childTnLst>
                                </p:cTn>
                              </p:par>
                            </p:childTnLst>
                          </p:cTn>
                        </p:par>
                        <p:par>
                          <p:cTn id="15" fill="hold">
                            <p:stCondLst>
                              <p:cond delay="1100"/>
                            </p:stCondLst>
                            <p:childTnLst>
                              <p:par>
                                <p:cTn id="16" presetID="10" presetClass="entr" presetSubtype="0" fill="hold" grpId="0" nodeType="afterEffect">
                                  <p:stCondLst>
                                    <p:cond delay="10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par>
                          <p:cTn id="19" fill="hold">
                            <p:stCondLst>
                              <p:cond delay="1700"/>
                            </p:stCondLst>
                            <p:childTnLst>
                              <p:par>
                                <p:cTn id="20" presetID="10" presetClass="entr" presetSubtype="0" fill="hold" grpId="0" nodeType="afterEffect">
                                  <p:stCondLst>
                                    <p:cond delay="10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par>
                          <p:cTn id="23" fill="hold">
                            <p:stCondLst>
                              <p:cond delay="2300"/>
                            </p:stCondLst>
                            <p:childTnLst>
                              <p:par>
                                <p:cTn id="24" presetID="21" presetClass="entr" presetSubtype="1" fill="hold" nodeType="afterEffect">
                                  <p:stCondLst>
                                    <p:cond delay="100"/>
                                  </p:stCondLst>
                                  <p:childTnLst>
                                    <p:set>
                                      <p:cBhvr>
                                        <p:cTn id="25" dur="1" fill="hold">
                                          <p:stCondLst>
                                            <p:cond delay="0"/>
                                          </p:stCondLst>
                                        </p:cTn>
                                        <p:tgtEl>
                                          <p:spTgt spid="32"/>
                                        </p:tgtEl>
                                        <p:attrNameLst>
                                          <p:attrName>style.visibility</p:attrName>
                                        </p:attrNameLst>
                                      </p:cBhvr>
                                      <p:to>
                                        <p:strVal val="visible"/>
                                      </p:to>
                                    </p:set>
                                    <p:animEffect transition="in" filter="wheel(1)">
                                      <p:cBhvr>
                                        <p:cTn id="26" dur="500"/>
                                        <p:tgtEl>
                                          <p:spTgt spid="32"/>
                                        </p:tgtEl>
                                      </p:cBhvr>
                                    </p:animEffect>
                                  </p:childTnLst>
                                </p:cTn>
                              </p:par>
                            </p:childTnLst>
                          </p:cTn>
                        </p:par>
                        <p:par>
                          <p:cTn id="27" fill="hold">
                            <p:stCondLst>
                              <p:cond delay="2900"/>
                            </p:stCondLst>
                            <p:childTnLst>
                              <p:par>
                                <p:cTn id="28" presetID="10" presetClass="entr" presetSubtype="0" fill="hold" grpId="0" nodeType="afterEffect">
                                  <p:stCondLst>
                                    <p:cond delay="10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par>
                          <p:cTn id="31" fill="hold">
                            <p:stCondLst>
                              <p:cond delay="3500"/>
                            </p:stCondLst>
                            <p:childTnLst>
                              <p:par>
                                <p:cTn id="32" presetID="10" presetClass="entr" presetSubtype="0" fill="hold" grpId="0" nodeType="afterEffect">
                                  <p:stCondLst>
                                    <p:cond delay="10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par>
                          <p:cTn id="35" fill="hold">
                            <p:stCondLst>
                              <p:cond delay="4100"/>
                            </p:stCondLst>
                            <p:childTnLst>
                              <p:par>
                                <p:cTn id="36" presetID="21" presetClass="entr" presetSubtype="1" fill="hold" nodeType="afterEffect">
                                  <p:stCondLst>
                                    <p:cond delay="100"/>
                                  </p:stCondLst>
                                  <p:childTnLst>
                                    <p:set>
                                      <p:cBhvr>
                                        <p:cTn id="37" dur="1" fill="hold">
                                          <p:stCondLst>
                                            <p:cond delay="0"/>
                                          </p:stCondLst>
                                        </p:cTn>
                                        <p:tgtEl>
                                          <p:spTgt spid="35"/>
                                        </p:tgtEl>
                                        <p:attrNameLst>
                                          <p:attrName>style.visibility</p:attrName>
                                        </p:attrNameLst>
                                      </p:cBhvr>
                                      <p:to>
                                        <p:strVal val="visible"/>
                                      </p:to>
                                    </p:set>
                                    <p:animEffect transition="in" filter="wheel(1)">
                                      <p:cBhvr>
                                        <p:cTn id="38" dur="500"/>
                                        <p:tgtEl>
                                          <p:spTgt spid="35"/>
                                        </p:tgtEl>
                                      </p:cBhvr>
                                    </p:animEffect>
                                  </p:childTnLst>
                                </p:cTn>
                              </p:par>
                            </p:childTnLst>
                          </p:cTn>
                        </p:par>
                        <p:par>
                          <p:cTn id="39" fill="hold">
                            <p:stCondLst>
                              <p:cond delay="4700"/>
                            </p:stCondLst>
                            <p:childTnLst>
                              <p:par>
                                <p:cTn id="40" presetID="10" presetClass="entr" presetSubtype="0" fill="hold" grpId="0" nodeType="afterEffect">
                                  <p:stCondLst>
                                    <p:cond delay="10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par>
                          <p:cTn id="43" fill="hold">
                            <p:stCondLst>
                              <p:cond delay="5300"/>
                            </p:stCondLst>
                            <p:childTnLst>
                              <p:par>
                                <p:cTn id="44" presetID="10" presetClass="entr" presetSubtype="0" fill="hold" grpId="0" nodeType="afterEffect">
                                  <p:stCondLst>
                                    <p:cond delay="10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par>
                          <p:cTn id="47" fill="hold">
                            <p:stCondLst>
                              <p:cond delay="5900"/>
                            </p:stCondLst>
                            <p:childTnLst>
                              <p:par>
                                <p:cTn id="48" presetID="21" presetClass="entr" presetSubtype="1" fill="hold" nodeType="afterEffect">
                                  <p:stCondLst>
                                    <p:cond delay="100"/>
                                  </p:stCondLst>
                                  <p:childTnLst>
                                    <p:set>
                                      <p:cBhvr>
                                        <p:cTn id="49" dur="1" fill="hold">
                                          <p:stCondLst>
                                            <p:cond delay="0"/>
                                          </p:stCondLst>
                                        </p:cTn>
                                        <p:tgtEl>
                                          <p:spTgt spid="38"/>
                                        </p:tgtEl>
                                        <p:attrNameLst>
                                          <p:attrName>style.visibility</p:attrName>
                                        </p:attrNameLst>
                                      </p:cBhvr>
                                      <p:to>
                                        <p:strVal val="visible"/>
                                      </p:to>
                                    </p:set>
                                    <p:animEffect transition="in" filter="wheel(1)">
                                      <p:cBhvr>
                                        <p:cTn id="50" dur="500"/>
                                        <p:tgtEl>
                                          <p:spTgt spid="38"/>
                                        </p:tgtEl>
                                      </p:cBhvr>
                                    </p:animEffect>
                                  </p:childTnLst>
                                </p:cTn>
                              </p:par>
                            </p:childTnLst>
                          </p:cTn>
                        </p:par>
                        <p:par>
                          <p:cTn id="51" fill="hold">
                            <p:stCondLst>
                              <p:cond delay="6500"/>
                            </p:stCondLst>
                            <p:childTnLst>
                              <p:par>
                                <p:cTn id="52" presetID="10" presetClass="entr" presetSubtype="0" fill="hold" grpId="0" nodeType="afterEffect">
                                  <p:stCondLst>
                                    <p:cond delay="10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par>
                          <p:cTn id="55" fill="hold">
                            <p:stCondLst>
                              <p:cond delay="7100"/>
                            </p:stCondLst>
                            <p:childTnLst>
                              <p:par>
                                <p:cTn id="56" presetID="10" presetClass="entr" presetSubtype="0" fill="hold" grpId="0" nodeType="afterEffect">
                                  <p:stCondLst>
                                    <p:cond delay="10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childTnLst>
                          </p:cTn>
                        </p:par>
                        <p:par>
                          <p:cTn id="59" fill="hold">
                            <p:stCondLst>
                              <p:cond delay="7700"/>
                            </p:stCondLst>
                            <p:childTnLst>
                              <p:par>
                                <p:cTn id="60" presetID="21" presetClass="entr" presetSubtype="1" fill="hold" nodeType="afterEffect">
                                  <p:stCondLst>
                                    <p:cond delay="100"/>
                                  </p:stCondLst>
                                  <p:childTnLst>
                                    <p:set>
                                      <p:cBhvr>
                                        <p:cTn id="61" dur="1" fill="hold">
                                          <p:stCondLst>
                                            <p:cond delay="0"/>
                                          </p:stCondLst>
                                        </p:cTn>
                                        <p:tgtEl>
                                          <p:spTgt spid="41"/>
                                        </p:tgtEl>
                                        <p:attrNameLst>
                                          <p:attrName>style.visibility</p:attrName>
                                        </p:attrNameLst>
                                      </p:cBhvr>
                                      <p:to>
                                        <p:strVal val="visible"/>
                                      </p:to>
                                    </p:set>
                                    <p:animEffect transition="in" filter="wheel(1)">
                                      <p:cBhvr>
                                        <p:cTn id="62" dur="500"/>
                                        <p:tgtEl>
                                          <p:spTgt spid="41"/>
                                        </p:tgtEl>
                                      </p:cBhvr>
                                    </p:animEffect>
                                  </p:childTnLst>
                                </p:cTn>
                              </p:par>
                            </p:childTnLst>
                          </p:cTn>
                        </p:par>
                        <p:par>
                          <p:cTn id="63" fill="hold">
                            <p:stCondLst>
                              <p:cond delay="8300"/>
                            </p:stCondLst>
                            <p:childTnLst>
                              <p:par>
                                <p:cTn id="64" presetID="10" presetClass="entr" presetSubtype="0" fill="hold" grpId="0" nodeType="afterEffect">
                                  <p:stCondLst>
                                    <p:cond delay="10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500"/>
                                        <p:tgtEl>
                                          <p:spTgt spid="15"/>
                                        </p:tgtEl>
                                      </p:cBhvr>
                                    </p:animEffect>
                                  </p:childTnLst>
                                </p:cTn>
                              </p:par>
                            </p:childTnLst>
                          </p:cTn>
                        </p:par>
                        <p:par>
                          <p:cTn id="67" fill="hold">
                            <p:stCondLst>
                              <p:cond delay="8900"/>
                            </p:stCondLst>
                            <p:childTnLst>
                              <p:par>
                                <p:cTn id="68" presetID="10" presetClass="entr" presetSubtype="0" fill="hold" grpId="0" nodeType="afterEffect">
                                  <p:stCondLst>
                                    <p:cond delay="10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p:bldP spid="14" grpId="0"/>
      <p:bldP spid="15" grpId="0"/>
      <p:bldP spid="17" grpId="0"/>
      <p:bldP spid="18" grpId="0"/>
      <p:bldP spid="19" grpId="0"/>
      <p:bldP spid="20" grpId="0"/>
      <p:bldP spid="21" grpId="0"/>
      <p:bldP spid="4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027" y="8215"/>
            <a:ext cx="8229600" cy="914400"/>
          </a:xfrm>
        </p:spPr>
        <p:txBody>
          <a:bodyPr/>
          <a:lstStyle/>
          <a:p>
            <a:r>
              <a:rPr lang="zh-CN" sz="2800">
                <a:latin typeface="Dax Offc Pro" panose="020B0504030101020102" pitchFamily="34" charset="0"/>
                <a:ea typeface="Noto Sans CJK SC Regular" panose="020B0500000000000000" pitchFamily="34" charset="-128"/>
              </a:rPr>
              <a:t>说明</a:t>
            </a:r>
          </a:p>
        </p:txBody>
      </p:sp>
      <p:sp>
        <p:nvSpPr>
          <p:cNvPr id="5" name="Slide Number Placeholder 4"/>
          <p:cNvSpPr>
            <a:spLocks noGrp="1"/>
          </p:cNvSpPr>
          <p:nvPr>
            <p:ph type="sldNum" sz="quarter" idx="12"/>
          </p:nvPr>
        </p:nvSpPr>
        <p:spPr/>
        <p:txBody>
          <a:bodyPr/>
          <a:lstStyle/>
          <a:p>
            <a:fld id="{86AB923B-19CD-554A-A7CB-5C782A182CEF}" type="slidenum">
              <a:rPr lang="en-US" smtClean="0">
                <a:ea typeface="Noto Sans CJK SC Regular" panose="020B0500000000000000" pitchFamily="34" charset="-128"/>
              </a:rPr>
              <a:t>2</a:t>
            </a:fld>
            <a:endParaRPr lang="en-US">
              <a:ea typeface="Noto Sans CJK SC Regular" panose="020B0500000000000000" pitchFamily="34" charset="-128"/>
            </a:endParaRPr>
          </a:p>
        </p:txBody>
      </p:sp>
      <p:sp>
        <p:nvSpPr>
          <p:cNvPr id="51" name="TextBox 50"/>
          <p:cNvSpPr txBox="1">
            <a:spLocks noChangeArrowheads="1"/>
          </p:cNvSpPr>
          <p:nvPr/>
        </p:nvSpPr>
        <p:spPr bwMode="auto">
          <a:xfrm>
            <a:off x="452027" y="1648765"/>
            <a:ext cx="4290761" cy="248704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5554" tIns="42776" rIns="85554" bIns="42776">
            <a:spAutoFit/>
          </a:bodyPr>
          <a:lstStyle/>
          <a:p>
            <a:r>
              <a:rPr lang="zh-CN" sz="1600" dirty="0">
                <a:solidFill>
                  <a:schemeClr val="tx1">
                    <a:lumMod val="50000"/>
                    <a:lumOff val="50000"/>
                  </a:schemeClr>
                </a:solidFill>
                <a:latin typeface="Dax Offc Pro" panose="020B0504030101020102" pitchFamily="34" charset="0"/>
                <a:ea typeface="Noto Sans CJK SC Regular" panose="020B0500000000000000" pitchFamily="34" charset="-128"/>
                <a:cs typeface="Arial" panose="020B0604020202020204" pitchFamily="34" charset="0"/>
              </a:rPr>
              <a:t>根据以下指引在这里插入您的个人信息：</a:t>
            </a:r>
          </a:p>
          <a:p>
            <a:endParaRPr lang="en-CA" altLang="en-US" sz="2000" dirty="0">
              <a:solidFill>
                <a:srgbClr val="0079C1"/>
              </a:solidFill>
              <a:latin typeface="Dax Offc Pro" panose="020B0504030101020102" pitchFamily="34" charset="0"/>
              <a:ea typeface="Noto Sans CJK SC Regular" panose="020B0500000000000000" pitchFamily="34" charset="-128"/>
              <a:cs typeface="Arial" panose="020B0604020202020204" pitchFamily="34" charset="0"/>
            </a:endParaRPr>
          </a:p>
          <a:p>
            <a:pPr marL="342900" indent="-342900">
              <a:buClr>
                <a:srgbClr val="DA201D"/>
              </a:buClr>
              <a:buFont typeface="Wingdings" panose="05000000000000000000" pitchFamily="2" charset="2"/>
              <a:buChar char="§"/>
            </a:pPr>
            <a:r>
              <a:rPr lang="zh-CN" sz="2000" dirty="0">
                <a:solidFill>
                  <a:srgbClr val="0079C1"/>
                </a:solidFill>
                <a:latin typeface="Dax Offc Pro" panose="020B0504030101020102" pitchFamily="34" charset="0"/>
                <a:ea typeface="Noto Sans CJK SC Regular" panose="020B0500000000000000" pitchFamily="34" charset="-128"/>
                <a:cs typeface="Arial" panose="020B0604020202020204" pitchFamily="34" charset="0"/>
              </a:rPr>
              <a:t>大家好，我是</a:t>
            </a:r>
            <a:r>
              <a:rPr lang="en-US" altLang="zh-CN" sz="2000" dirty="0">
                <a:solidFill>
                  <a:srgbClr val="0079C1"/>
                </a:solidFill>
                <a:latin typeface="Dax Offc Pro" panose="020B0504030101020102" pitchFamily="34" charset="0"/>
                <a:ea typeface="Noto Sans CJK SC Regular" panose="020B0500000000000000" pitchFamily="34" charset="-128"/>
                <a:cs typeface="Arial" panose="020B0604020202020204" pitchFamily="34" charset="0"/>
              </a:rPr>
              <a:t> </a:t>
            </a:r>
            <a:r>
              <a:rPr lang="zh-CN" sz="2000" dirty="0">
                <a:solidFill>
                  <a:srgbClr val="0079C1"/>
                </a:solidFill>
                <a:latin typeface="Dax Offc Pro" panose="020B0504030101020102" pitchFamily="34" charset="0"/>
                <a:ea typeface="Noto Sans CJK SC Regular" panose="020B0500000000000000" pitchFamily="34" charset="-128"/>
                <a:cs typeface="Arial" panose="020B0604020202020204" pitchFamily="34" charset="0"/>
              </a:rPr>
              <a:t>[插入姓名]；</a:t>
            </a:r>
          </a:p>
          <a:p>
            <a:pPr marL="342900" indent="-342900">
              <a:buClr>
                <a:srgbClr val="DA201D"/>
              </a:buClr>
              <a:buFont typeface="Wingdings" panose="05000000000000000000" pitchFamily="2" charset="2"/>
              <a:buChar char="§"/>
            </a:pPr>
            <a:r>
              <a:rPr lang="zh-CN" sz="2000" dirty="0">
                <a:solidFill>
                  <a:srgbClr val="0079C1"/>
                </a:solidFill>
                <a:latin typeface="Dax Offc Pro" panose="020B0504030101020102" pitchFamily="34" charset="0"/>
                <a:ea typeface="Noto Sans CJK SC Regular" panose="020B0500000000000000" pitchFamily="34" charset="-128"/>
                <a:cs typeface="Arial" panose="020B0604020202020204" pitchFamily="34" charset="0"/>
              </a:rPr>
              <a:t>您的角色是什么以及您能带来</a:t>
            </a:r>
            <a:br>
              <a:rPr lang="en-US" altLang="zh-CN" sz="2000" dirty="0">
                <a:solidFill>
                  <a:srgbClr val="0079C1"/>
                </a:solidFill>
                <a:latin typeface="Dax Offc Pro" panose="020B0504030101020102" pitchFamily="34" charset="0"/>
                <a:ea typeface="Noto Sans CJK SC Regular" panose="020B0500000000000000" pitchFamily="34" charset="-128"/>
                <a:cs typeface="Arial" panose="020B0604020202020204" pitchFamily="34" charset="0"/>
              </a:rPr>
            </a:br>
            <a:r>
              <a:rPr lang="zh-CN" sz="2000" dirty="0">
                <a:solidFill>
                  <a:srgbClr val="0079C1"/>
                </a:solidFill>
                <a:latin typeface="Dax Offc Pro" panose="020B0504030101020102" pitchFamily="34" charset="0"/>
                <a:ea typeface="Noto Sans CJK SC Regular" panose="020B0500000000000000" pitchFamily="34" charset="-128"/>
                <a:cs typeface="Arial" panose="020B0604020202020204" pitchFamily="34" charset="0"/>
              </a:rPr>
              <a:t>什么价值</a:t>
            </a:r>
          </a:p>
          <a:p>
            <a:pPr marL="342900" indent="-342900">
              <a:buClr>
                <a:srgbClr val="DA201D"/>
              </a:buClr>
              <a:buFont typeface="Wingdings" panose="05000000000000000000" pitchFamily="2" charset="2"/>
              <a:buChar char="§"/>
            </a:pPr>
            <a:r>
              <a:rPr lang="zh-CN" sz="2000" dirty="0">
                <a:solidFill>
                  <a:srgbClr val="0079C1"/>
                </a:solidFill>
                <a:latin typeface="Dax Offc Pro" panose="020B0504030101020102" pitchFamily="34" charset="0"/>
                <a:ea typeface="Noto Sans CJK SC Regular" panose="020B0500000000000000" pitchFamily="34" charset="-128"/>
                <a:cs typeface="Arial" panose="020B0604020202020204" pitchFamily="34" charset="0"/>
              </a:rPr>
              <a:t>个人化一些</a:t>
            </a:r>
          </a:p>
          <a:p>
            <a:pPr marL="342900" indent="-342900">
              <a:buClr>
                <a:srgbClr val="DA201D"/>
              </a:buClr>
              <a:buFont typeface="Wingdings" panose="05000000000000000000" pitchFamily="2" charset="2"/>
              <a:buChar char="§"/>
            </a:pPr>
            <a:r>
              <a:rPr lang="zh-CN" sz="2000" dirty="0">
                <a:solidFill>
                  <a:srgbClr val="0079C1"/>
                </a:solidFill>
                <a:latin typeface="Dax Offc Pro" panose="020B0504030101020102" pitchFamily="34" charset="0"/>
                <a:ea typeface="Noto Sans CJK SC Regular" panose="020B0500000000000000" pitchFamily="34" charset="-128"/>
                <a:cs typeface="Arial" panose="020B0604020202020204" pitchFamily="34" charset="0"/>
              </a:rPr>
              <a:t>人性化一些</a:t>
            </a:r>
          </a:p>
          <a:p>
            <a:pPr marL="342900" indent="-342900">
              <a:buClr>
                <a:srgbClr val="DA201D"/>
              </a:buClr>
              <a:buFont typeface="Wingdings" panose="05000000000000000000" pitchFamily="2" charset="2"/>
              <a:buChar char="§"/>
            </a:pPr>
            <a:r>
              <a:rPr lang="zh-CN" sz="2000" dirty="0">
                <a:solidFill>
                  <a:srgbClr val="0079C1"/>
                </a:solidFill>
                <a:latin typeface="Dax Offc Pro" panose="020B0504030101020102" pitchFamily="34" charset="0"/>
                <a:ea typeface="Noto Sans CJK SC Regular" panose="020B0500000000000000" pitchFamily="34" charset="-128"/>
                <a:cs typeface="Arial" panose="020B0604020202020204" pitchFamily="34" charset="0"/>
              </a:rPr>
              <a:t>展示“您是来提供帮助的”</a:t>
            </a:r>
          </a:p>
        </p:txBody>
      </p:sp>
      <p:sp>
        <p:nvSpPr>
          <p:cNvPr id="3" name="Rectangle 2"/>
          <p:cNvSpPr/>
          <p:nvPr/>
        </p:nvSpPr>
        <p:spPr>
          <a:xfrm>
            <a:off x="5257799" y="1409396"/>
            <a:ext cx="3295651" cy="432465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855663" eaLnBrk="0" hangingPunct="0">
              <a:spcBef>
                <a:spcPct val="20000"/>
              </a:spcBef>
              <a:buClr>
                <a:srgbClr val="1466B0"/>
              </a:buClr>
              <a:defRPr/>
            </a:pPr>
            <a:r>
              <a:rPr lang="zh-CN" sz="1600">
                <a:solidFill>
                  <a:schemeClr val="bg1"/>
                </a:solidFill>
                <a:latin typeface="Dax Offc Pro" panose="020B0504030101020102" pitchFamily="34" charset="0"/>
                <a:ea typeface="Noto Sans CJK SC Regular" panose="020B0500000000000000" pitchFamily="34" charset="-128"/>
              </a:rPr>
              <a:t>在这里插入您的专业头像</a:t>
            </a:r>
          </a:p>
        </p:txBody>
      </p:sp>
    </p:spTree>
    <p:extLst>
      <p:ext uri="{BB962C8B-B14F-4D97-AF65-F5344CB8AC3E}">
        <p14:creationId xmlns:p14="http://schemas.microsoft.com/office/powerpoint/2010/main" val="107640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par>
                          <p:cTn id="8" fill="hold">
                            <p:stCondLst>
                              <p:cond delay="1500"/>
                            </p:stCondLst>
                            <p:childTnLst>
                              <p:par>
                                <p:cTn id="9" presetID="22" presetClass="entr" presetSubtype="4" fill="hold" grpId="0"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6AB923B-19CD-554A-A7CB-5C782A182CEF}" type="slidenum">
              <a:rPr lang="en-US" smtClean="0">
                <a:ea typeface="Noto Sans CJK SC Regular" panose="020B0500000000000000" pitchFamily="34" charset="-128"/>
              </a:rPr>
              <a:t>20</a:t>
            </a:fld>
            <a:endParaRPr lang="en-US">
              <a:ea typeface="Noto Sans CJK SC Regular" panose="020B0500000000000000" pitchFamily="34" charset="-128"/>
            </a:endParaRPr>
          </a:p>
        </p:txBody>
      </p:sp>
      <p:sp>
        <p:nvSpPr>
          <p:cNvPr id="6" name="Rectangle 5"/>
          <p:cNvSpPr/>
          <p:nvPr/>
        </p:nvSpPr>
        <p:spPr>
          <a:xfrm>
            <a:off x="3154681" y="1540678"/>
            <a:ext cx="2750820" cy="584775"/>
          </a:xfrm>
          <a:prstGeom prst="rect">
            <a:avLst/>
          </a:prstGeom>
        </p:spPr>
        <p:txBody>
          <a:bodyPr wrap="square">
            <a:spAutoFit/>
          </a:bodyPr>
          <a:lstStyle/>
          <a:p>
            <a:pPr algn="ctr"/>
            <a:r>
              <a:rPr lang="zh-CN" sz="3200" dirty="0">
                <a:solidFill>
                  <a:srgbClr val="0079C1"/>
                </a:solidFill>
                <a:latin typeface="Noto Sans CJK SC Bold" panose="020B0800000000000000" pitchFamily="34" charset="-128"/>
                <a:ea typeface="Noto Sans CJK SC Bold" panose="020B0800000000000000" pitchFamily="34" charset="-128"/>
                <a:cs typeface="Arial" panose="020B0604020202020204" pitchFamily="34" charset="0"/>
              </a:rPr>
              <a:t>投资者常犯的</a:t>
            </a:r>
          </a:p>
        </p:txBody>
      </p:sp>
      <p:sp>
        <p:nvSpPr>
          <p:cNvPr id="7" name="Oval 6"/>
          <p:cNvSpPr/>
          <p:nvPr/>
        </p:nvSpPr>
        <p:spPr>
          <a:xfrm>
            <a:off x="3708689" y="2293069"/>
            <a:ext cx="1745672" cy="1745672"/>
          </a:xfrm>
          <a:prstGeom prst="ellipse">
            <a:avLst/>
          </a:prstGeom>
          <a:solidFill>
            <a:srgbClr val="ED1C24"/>
          </a:solidFill>
          <a:ln>
            <a:noFill/>
          </a:ln>
          <a:effectLst>
            <a:innerShdw blurRad="63500" dist="50800" dir="2700000">
              <a:prstClr val="black">
                <a:alpha val="50000"/>
              </a:prstClr>
            </a:inn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Dax Offc Pro" panose="020B0504030101020102" pitchFamily="34" charset="0"/>
              <a:ea typeface="Noto Sans CJK SC Regular" panose="020B0500000000000000" pitchFamily="34" charset="-128"/>
            </a:endParaRPr>
          </a:p>
        </p:txBody>
      </p:sp>
      <p:sp>
        <p:nvSpPr>
          <p:cNvPr id="8" name="Rectangle 7"/>
          <p:cNvSpPr/>
          <p:nvPr/>
        </p:nvSpPr>
        <p:spPr>
          <a:xfrm>
            <a:off x="1740185" y="4272684"/>
            <a:ext cx="5663630" cy="584775"/>
          </a:xfrm>
          <a:prstGeom prst="rect">
            <a:avLst/>
          </a:prstGeom>
        </p:spPr>
        <p:txBody>
          <a:bodyPr wrap="square">
            <a:spAutoFit/>
          </a:bodyPr>
          <a:lstStyle/>
          <a:p>
            <a:pPr algn="ctr"/>
            <a:r>
              <a:rPr lang="zh-CN" sz="3200" dirty="0">
                <a:solidFill>
                  <a:srgbClr val="0079C1"/>
                </a:solidFill>
                <a:latin typeface="Noto Sans CJK SC Bold" panose="020B0800000000000000" pitchFamily="34" charset="-128"/>
                <a:ea typeface="Noto Sans CJK SC Bold" panose="020B0800000000000000" pitchFamily="34" charset="-128"/>
                <a:cs typeface="Arial" panose="020B0604020202020204" pitchFamily="34" charset="0"/>
              </a:rPr>
              <a:t>个错误是……</a:t>
            </a:r>
          </a:p>
        </p:txBody>
      </p:sp>
      <p:sp>
        <p:nvSpPr>
          <p:cNvPr id="9" name="Text Box 31"/>
          <p:cNvSpPr txBox="1">
            <a:spLocks noChangeArrowheads="1"/>
          </p:cNvSpPr>
          <p:nvPr/>
        </p:nvSpPr>
        <p:spPr bwMode="auto">
          <a:xfrm>
            <a:off x="4418850" y="2504603"/>
            <a:ext cx="33833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zh-CN" sz="8000" b="1">
                <a:solidFill>
                  <a:schemeClr val="bg1"/>
                </a:solidFill>
                <a:latin typeface="Dax Offc Pro" panose="020B0504030101020102" pitchFamily="34" charset="0"/>
                <a:ea typeface="Noto Sans CJK SC Regular" panose="020B0500000000000000" pitchFamily="34" charset="-128"/>
                <a:cs typeface="Arial" pitchFamily="34" charset="0"/>
              </a:rPr>
              <a:t>1</a:t>
            </a:r>
          </a:p>
        </p:txBody>
      </p:sp>
    </p:spTree>
    <p:extLst>
      <p:ext uri="{BB962C8B-B14F-4D97-AF65-F5344CB8AC3E}">
        <p14:creationId xmlns:p14="http://schemas.microsoft.com/office/powerpoint/2010/main" val="5541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6AB923B-19CD-554A-A7CB-5C782A182CEF}" type="slidenum">
              <a:rPr lang="en-US" smtClean="0">
                <a:ea typeface="Noto Sans CJK SC Regular" panose="020B0500000000000000" pitchFamily="34" charset="-128"/>
              </a:rPr>
              <a:t>21</a:t>
            </a:fld>
            <a:endParaRPr lang="en-US">
              <a:ea typeface="Noto Sans CJK SC Regular" panose="020B0500000000000000" pitchFamily="34" charset="-128"/>
            </a:endParaRPr>
          </a:p>
        </p:txBody>
      </p:sp>
      <p:sp>
        <p:nvSpPr>
          <p:cNvPr id="11" name="Title 1"/>
          <p:cNvSpPr txBox="1">
            <a:spLocks/>
          </p:cNvSpPr>
          <p:nvPr/>
        </p:nvSpPr>
        <p:spPr>
          <a:xfrm>
            <a:off x="452027" y="8215"/>
            <a:ext cx="7196548" cy="914400"/>
          </a:xfrm>
          <a:prstGeom prst="rect">
            <a:avLst/>
          </a:prstGeom>
        </p:spPr>
        <p:txBody>
          <a:bodyPr vert="horz" lIns="0" tIns="0" rIns="0" bIns="0" rtlCol="0" anchor="ctr">
            <a:noAutofit/>
          </a:bodyPr>
          <a:lstStyle>
            <a:lvl1pPr algn="l" defTabSz="457200" rtl="0" eaLnBrk="1" latinLnBrk="0" hangingPunct="1">
              <a:spcBef>
                <a:spcPct val="0"/>
              </a:spcBef>
              <a:buNone/>
              <a:defRPr sz="2400" b="0" i="0" kern="1200">
                <a:solidFill>
                  <a:srgbClr val="0079C1"/>
                </a:solidFill>
                <a:latin typeface="Arial"/>
                <a:ea typeface="+mj-ea"/>
                <a:cs typeface="Arial"/>
              </a:defRPr>
            </a:lvl1pPr>
          </a:lstStyle>
          <a:p>
            <a:r>
              <a:rPr lang="zh-CN" sz="2800" dirty="0">
                <a:latin typeface="Dax Offc Pro" panose="020B0504030101020102" pitchFamily="34" charset="0"/>
                <a:ea typeface="Noto Sans CJK SC Bold" panose="020B0800000000000000" pitchFamily="34" charset="-128"/>
              </a:rPr>
              <a:t>陷阱 </a:t>
            </a:r>
            <a:r>
              <a:rPr lang="zh-CN" sz="2800" b="1" dirty="0">
                <a:latin typeface="Dax Offc Pro" panose="020B0504030101020102" pitchFamily="34" charset="0"/>
                <a:ea typeface="Noto Sans CJK SC Bold" panose="020B0800000000000000" pitchFamily="34" charset="-128"/>
              </a:rPr>
              <a:t>#</a:t>
            </a:r>
            <a:r>
              <a:rPr lang="en-US" altLang="zh-CN" sz="2800" b="1" dirty="0">
                <a:latin typeface="Dax Offc Pro" panose="020B0504030101020102" pitchFamily="34" charset="0"/>
                <a:ea typeface="Noto Sans CJK SC Bold" panose="020B0800000000000000" pitchFamily="34" charset="-128"/>
              </a:rPr>
              <a:t>1</a:t>
            </a:r>
            <a:r>
              <a:rPr lang="zh-CN" sz="2800" dirty="0">
                <a:latin typeface="Dax Offc Pro" panose="020B0504030101020102" pitchFamily="34" charset="0"/>
                <a:ea typeface="Noto Sans CJK SC Bold" panose="020B0800000000000000" pitchFamily="34" charset="-128"/>
              </a:rPr>
              <a:t>：</a:t>
            </a:r>
            <a:r>
              <a:rPr lang="zh-CN" sz="2800" dirty="0">
                <a:latin typeface="Dax Offc Pro" panose="020B0504030101020102" pitchFamily="34" charset="0"/>
                <a:ea typeface="Noto Sans CJK SC Regular" panose="020B0500000000000000" pitchFamily="34" charset="-128"/>
              </a:rPr>
              <a:t>没有财务规划</a:t>
            </a:r>
          </a:p>
        </p:txBody>
      </p:sp>
      <p:sp>
        <p:nvSpPr>
          <p:cNvPr id="9" name="Text Box 31"/>
          <p:cNvSpPr txBox="1">
            <a:spLocks noChangeArrowheads="1"/>
          </p:cNvSpPr>
          <p:nvPr/>
        </p:nvSpPr>
        <p:spPr bwMode="auto">
          <a:xfrm>
            <a:off x="8273811" y="229356"/>
            <a:ext cx="1321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zh-CN" sz="2800" b="1">
                <a:solidFill>
                  <a:schemeClr val="bg1"/>
                </a:solidFill>
                <a:latin typeface="Dax Offc Pro" panose="020B0504030101020102" pitchFamily="34" charset="0"/>
                <a:ea typeface="Noto Sans CJK SC Regular" panose="020B0500000000000000" pitchFamily="34" charset="-128"/>
                <a:cs typeface="Arial" pitchFamily="34" charset="0"/>
              </a:rPr>
              <a:t>1</a:t>
            </a:r>
          </a:p>
        </p:txBody>
      </p:sp>
      <p:sp>
        <p:nvSpPr>
          <p:cNvPr id="10" name="TextBox 1"/>
          <p:cNvSpPr txBox="1">
            <a:spLocks noChangeArrowheads="1"/>
          </p:cNvSpPr>
          <p:nvPr/>
        </p:nvSpPr>
        <p:spPr bwMode="auto">
          <a:xfrm>
            <a:off x="452027" y="5544195"/>
            <a:ext cx="8222407" cy="332609"/>
          </a:xfrm>
          <a:prstGeom prst="rect">
            <a:avLst/>
          </a:prstGeom>
          <a:solidFill>
            <a:srgbClr val="0B7FC8"/>
          </a:solidFill>
          <a:ln w="28575">
            <a:solidFill>
              <a:srgbClr val="0B7FC8"/>
            </a:solidFill>
          </a:ln>
          <a:effectLst/>
        </p:spPr>
        <p:txBody>
          <a:bodyPr wrap="square" lIns="85554" tIns="42776" rIns="85554" bIns="42776">
            <a:spAutoFit/>
          </a:bodyPr>
          <a:lstStyle>
            <a:defPPr>
              <a:defRPr lang="en-US"/>
            </a:defPPr>
            <a:lvl1pPr algn="ctr">
              <a:defRPr sz="2000">
                <a:solidFill>
                  <a:schemeClr val="bg1"/>
                </a:solidFill>
                <a:latin typeface="Arial" panose="020B0604020202020204" pitchFamily="34" charset="0"/>
                <a:cs typeface="Arial" panose="020B0604020202020204" pitchFamily="34" charset="0"/>
              </a:defRPr>
            </a:lvl1pPr>
          </a:lstStyle>
          <a:p>
            <a:r>
              <a:rPr lang="zh-CN" sz="1600" b="1" dirty="0">
                <a:latin typeface="Noto Sans CJK SC Bold" panose="020B0800000000000000" pitchFamily="34" charset="-128"/>
                <a:ea typeface="Noto Sans CJK SC Bold" panose="020B0800000000000000" pitchFamily="34" charset="-128"/>
              </a:rPr>
              <a:t>财务规划长期可带来巨大价值</a:t>
            </a:r>
            <a:r>
              <a:rPr lang="zh-CN" altLang="en-US" sz="1600" b="1" dirty="0">
                <a:latin typeface="Noto Sans CJK SC Bold" panose="020B0800000000000000" pitchFamily="34" charset="-128"/>
                <a:ea typeface="Noto Sans CJK SC Bold" panose="020B0800000000000000" pitchFamily="34" charset="-128"/>
              </a:rPr>
              <a:t>。</a:t>
            </a:r>
            <a:endParaRPr lang="zh-CN" sz="1600" b="1" dirty="0">
              <a:latin typeface="Noto Sans CJK SC Bold" panose="020B0800000000000000" pitchFamily="34" charset="-128"/>
              <a:ea typeface="Noto Sans CJK SC Bold" panose="020B0800000000000000" pitchFamily="34" charset="-128"/>
            </a:endParaRPr>
          </a:p>
        </p:txBody>
      </p:sp>
      <p:sp>
        <p:nvSpPr>
          <p:cNvPr id="15" name="TextBox 14"/>
          <p:cNvSpPr txBox="1"/>
          <p:nvPr/>
        </p:nvSpPr>
        <p:spPr>
          <a:xfrm>
            <a:off x="459042" y="5943893"/>
            <a:ext cx="8281098" cy="237418"/>
          </a:xfrm>
          <a:prstGeom prst="rect">
            <a:avLst/>
          </a:prstGeom>
          <a:noFill/>
        </p:spPr>
        <p:txBody>
          <a:bodyPr wrap="square" lIns="0" tIns="0" rIns="0" bIns="0" rtlCol="0">
            <a:noAutofit/>
          </a:bodyPr>
          <a:lstStyle/>
          <a:p>
            <a:pPr>
              <a:spcBef>
                <a:spcPts val="1000"/>
              </a:spcBef>
            </a:pPr>
            <a:r>
              <a:rPr lang="zh-CN" sz="1000" dirty="0">
                <a:latin typeface="Dax Offc Pro" panose="020B0504030101020102" pitchFamily="34" charset="0"/>
                <a:ea typeface="Noto Sans CJK SC Regular" panose="020B0500000000000000" pitchFamily="34" charset="-128"/>
                <a:cs typeface="Arial"/>
              </a:rPr>
              <a:t>资料来源：</a:t>
            </a:r>
            <a:r>
              <a:rPr lang="zh-CN" sz="1000" dirty="0">
                <a:ea typeface="Noto Sans CJK SC Regular" panose="020B0500000000000000" pitchFamily="34" charset="-128"/>
              </a:rPr>
              <a:t>《实现你的财务目标》（Reach Your Financial Goals），加拿大投资基金协会（IFIC），2016年4月， 引用自Pollara调研公司《加拿大投资者对互惠基金和互惠基金行业的看法》（Canadian Investors’ Perceptions of Mutual Funds and the Mutual Fund Industry），2016年</a:t>
            </a:r>
          </a:p>
        </p:txBody>
      </p:sp>
      <p:sp>
        <p:nvSpPr>
          <p:cNvPr id="12" name="Oval 11"/>
          <p:cNvSpPr/>
          <p:nvPr/>
        </p:nvSpPr>
        <p:spPr>
          <a:xfrm>
            <a:off x="8145191" y="177237"/>
            <a:ext cx="681643" cy="681643"/>
          </a:xfrm>
          <a:prstGeom prst="ellipse">
            <a:avLst/>
          </a:prstGeom>
          <a:solidFill>
            <a:srgbClr val="ED1C24"/>
          </a:solidFill>
          <a:ln>
            <a:noFill/>
          </a:ln>
          <a:effectLst>
            <a:innerShdw blurRad="63500" dist="50800" dir="2700000">
              <a:prstClr val="black">
                <a:alpha val="50000"/>
              </a:prstClr>
            </a:inn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ea typeface="Noto Sans CJK SC Regular" panose="020B0500000000000000" pitchFamily="34" charset="-128"/>
            </a:endParaRPr>
          </a:p>
        </p:txBody>
      </p:sp>
      <p:sp>
        <p:nvSpPr>
          <p:cNvPr id="13" name="Text Box 31"/>
          <p:cNvSpPr txBox="1">
            <a:spLocks noChangeArrowheads="1"/>
          </p:cNvSpPr>
          <p:nvPr/>
        </p:nvSpPr>
        <p:spPr bwMode="auto">
          <a:xfrm>
            <a:off x="8426211" y="259836"/>
            <a:ext cx="1321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zh-CN" sz="2800" b="1">
                <a:solidFill>
                  <a:schemeClr val="bg1"/>
                </a:solidFill>
                <a:ea typeface="Noto Sans CJK SC Regular" panose="020B0500000000000000" pitchFamily="34" charset="-128"/>
                <a:cs typeface="Arial" pitchFamily="34" charset="0"/>
              </a:rPr>
              <a:t>1</a:t>
            </a:r>
          </a:p>
        </p:txBody>
      </p:sp>
      <p:pic>
        <p:nvPicPr>
          <p:cNvPr id="2" name="Picture 15">
            <a:extLst>
              <a:ext uri="{FF2B5EF4-FFF2-40B4-BE49-F238E27FC236}">
                <a16:creationId xmlns:a16="http://schemas.microsoft.com/office/drawing/2014/main" id="{C42C0C0C-05C0-05DD-5643-A4DBDB7AA46F}"/>
              </a:ext>
            </a:extLst>
          </p:cNvPr>
          <p:cNvPicPr/>
          <p:nvPr/>
        </p:nvPicPr>
        <p:blipFill>
          <a:blip r:embed="rId3"/>
          <a:stretch>
            <a:fillRect/>
          </a:stretch>
        </p:blipFill>
        <p:spPr>
          <a:xfrm>
            <a:off x="292538" y="968427"/>
            <a:ext cx="8616142" cy="4436209"/>
          </a:xfrm>
          <a:prstGeom prst="rect">
            <a:avLst/>
          </a:prstGeom>
        </p:spPr>
      </p:pic>
      <p:sp>
        <p:nvSpPr>
          <p:cNvPr id="3" name="CuadroTexto 2">
            <a:extLst>
              <a:ext uri="{FF2B5EF4-FFF2-40B4-BE49-F238E27FC236}">
                <a16:creationId xmlns:a16="http://schemas.microsoft.com/office/drawing/2014/main" id="{D2829533-4682-9D6F-F71E-6BA46DF04603}"/>
              </a:ext>
            </a:extLst>
          </p:cNvPr>
          <p:cNvSpPr txBox="1"/>
          <p:nvPr/>
        </p:nvSpPr>
        <p:spPr>
          <a:xfrm>
            <a:off x="1669859" y="968427"/>
            <a:ext cx="5601274" cy="584775"/>
          </a:xfrm>
          <a:prstGeom prst="rect">
            <a:avLst/>
          </a:prstGeom>
          <a:solidFill>
            <a:schemeClr val="bg1"/>
          </a:solidFill>
        </p:spPr>
        <p:txBody>
          <a:bodyPr wrap="square" rtlCol="0">
            <a:spAutoFit/>
          </a:bodyPr>
          <a:lstStyle/>
          <a:p>
            <a:pPr algn="ctr"/>
            <a:r>
              <a:rPr lang="zh-CN" sz="1600" noProof="0" dirty="0">
                <a:solidFill>
                  <a:schemeClr val="tx1">
                    <a:lumMod val="95000"/>
                    <a:lumOff val="5000"/>
                  </a:schemeClr>
                </a:solidFill>
                <a:latin typeface="Noto Sans CJK SC Bold" panose="020B0800000000000000" pitchFamily="34" charset="-128"/>
                <a:ea typeface="Noto Sans CJK SC Bold" panose="020B0800000000000000" pitchFamily="34" charset="-128"/>
              </a:rPr>
              <a:t>理财建议对家庭的影响</a:t>
            </a:r>
          </a:p>
          <a:p>
            <a:pPr algn="ctr"/>
            <a:r>
              <a:rPr lang="zh-CN" sz="1600" dirty="0">
                <a:solidFill>
                  <a:schemeClr val="tx1">
                    <a:lumMod val="95000"/>
                    <a:lumOff val="5000"/>
                  </a:schemeClr>
                </a:solidFill>
                <a:latin typeface="Noto Sans CJK SC Bold" panose="020B0800000000000000" pitchFamily="34" charset="-128"/>
                <a:ea typeface="Noto Sans CJK SC Bold" panose="020B0800000000000000" pitchFamily="34" charset="-128"/>
              </a:rPr>
              <a:t>平均净值</a:t>
            </a:r>
            <a:r>
              <a:rPr lang="zh-CN" sz="1600" b="1" dirty="0">
                <a:solidFill>
                  <a:schemeClr val="tx1">
                    <a:lumMod val="95000"/>
                    <a:lumOff val="5000"/>
                  </a:schemeClr>
                </a:solidFill>
                <a:latin typeface="Dax Offc Pro" panose="020B0504030101020102" pitchFamily="34" charset="0"/>
                <a:ea typeface="Noto Sans CJK SC Regular" panose="020B0500000000000000" pitchFamily="34" charset="-128"/>
              </a:rPr>
              <a:t>*</a:t>
            </a:r>
          </a:p>
        </p:txBody>
      </p:sp>
      <p:sp>
        <p:nvSpPr>
          <p:cNvPr id="4" name="CuadroTexto 3">
            <a:extLst>
              <a:ext uri="{FF2B5EF4-FFF2-40B4-BE49-F238E27FC236}">
                <a16:creationId xmlns:a16="http://schemas.microsoft.com/office/drawing/2014/main" id="{38B9B820-1414-B1B3-27DF-285241225A17}"/>
              </a:ext>
            </a:extLst>
          </p:cNvPr>
          <p:cNvSpPr txBox="1"/>
          <p:nvPr/>
        </p:nvSpPr>
        <p:spPr>
          <a:xfrm rot="16200000">
            <a:off x="-488100" y="2234004"/>
            <a:ext cx="1822889" cy="261610"/>
          </a:xfrm>
          <a:prstGeom prst="rect">
            <a:avLst/>
          </a:prstGeom>
          <a:solidFill>
            <a:schemeClr val="bg1"/>
          </a:solidFill>
        </p:spPr>
        <p:txBody>
          <a:bodyPr wrap="square" rtlCol="0">
            <a:spAutoFit/>
          </a:bodyPr>
          <a:lstStyle/>
          <a:p>
            <a:pPr algn="ctr"/>
            <a:r>
              <a:rPr lang="zh-CN" sz="1100" noProof="0" dirty="0">
                <a:solidFill>
                  <a:schemeClr val="tx1">
                    <a:lumMod val="95000"/>
                    <a:lumOff val="5000"/>
                  </a:schemeClr>
                </a:solidFill>
                <a:latin typeface="Noto Sans CJK SC Bold" panose="020B0800000000000000" pitchFamily="34" charset="-128"/>
                <a:ea typeface="Noto Sans CJK SC Bold" panose="020B0800000000000000" pitchFamily="34" charset="-128"/>
              </a:rPr>
              <a:t>年龄</a:t>
            </a:r>
            <a:r>
              <a:rPr lang="zh-CN" sz="1100" b="1" noProof="0" dirty="0">
                <a:solidFill>
                  <a:schemeClr val="tx1">
                    <a:lumMod val="95000"/>
                    <a:lumOff val="5000"/>
                  </a:schemeClr>
                </a:solidFill>
                <a:latin typeface="Dax Offc Pro" panose="020B0504030101020102" pitchFamily="34" charset="0"/>
                <a:ea typeface="Noto Sans CJK SC Regular" panose="020B0500000000000000" pitchFamily="34" charset="-128"/>
              </a:rPr>
              <a:t>&lt;45</a:t>
            </a:r>
            <a:r>
              <a:rPr lang="zh-CN" sz="1100" noProof="0" dirty="0">
                <a:solidFill>
                  <a:schemeClr val="tx1">
                    <a:lumMod val="95000"/>
                    <a:lumOff val="5000"/>
                  </a:schemeClr>
                </a:solidFill>
                <a:latin typeface="Noto Sans CJK SC Bold" panose="020B0800000000000000" pitchFamily="34" charset="-128"/>
                <a:ea typeface="Noto Sans CJK SC Bold" panose="020B0800000000000000" pitchFamily="34" charset="-128"/>
              </a:rPr>
              <a:t>岁</a:t>
            </a:r>
            <a:endParaRPr lang="zh-CN" sz="1100" b="1" noProof="0" dirty="0">
              <a:solidFill>
                <a:schemeClr val="tx1">
                  <a:lumMod val="95000"/>
                  <a:lumOff val="5000"/>
                </a:schemeClr>
              </a:solidFill>
              <a:latin typeface="Dax Offc Pro" panose="020B0504030101020102" pitchFamily="34" charset="0"/>
              <a:ea typeface="Noto Sans CJK SC Regular" panose="020B0500000000000000" pitchFamily="34" charset="-128"/>
            </a:endParaRPr>
          </a:p>
        </p:txBody>
      </p:sp>
      <p:sp>
        <p:nvSpPr>
          <p:cNvPr id="6" name="CuadroTexto 4">
            <a:extLst>
              <a:ext uri="{FF2B5EF4-FFF2-40B4-BE49-F238E27FC236}">
                <a16:creationId xmlns:a16="http://schemas.microsoft.com/office/drawing/2014/main" id="{F4B3B081-C06F-AD75-FC5E-9284B4225AF2}"/>
              </a:ext>
            </a:extLst>
          </p:cNvPr>
          <p:cNvSpPr txBox="1"/>
          <p:nvPr/>
        </p:nvSpPr>
        <p:spPr>
          <a:xfrm rot="16200000">
            <a:off x="-488099" y="4056893"/>
            <a:ext cx="1822889" cy="261610"/>
          </a:xfrm>
          <a:prstGeom prst="rect">
            <a:avLst/>
          </a:prstGeom>
          <a:solidFill>
            <a:schemeClr val="bg1"/>
          </a:solidFill>
        </p:spPr>
        <p:txBody>
          <a:bodyPr wrap="square" rtlCol="0">
            <a:spAutoFit/>
          </a:bodyPr>
          <a:lstStyle/>
          <a:p>
            <a:pPr algn="ctr"/>
            <a:r>
              <a:rPr lang="zh-CN" sz="1100" noProof="0" dirty="0">
                <a:solidFill>
                  <a:schemeClr val="tx1">
                    <a:lumMod val="95000"/>
                    <a:lumOff val="5000"/>
                  </a:schemeClr>
                </a:solidFill>
                <a:latin typeface="Noto Sans CJK SC Bold" panose="020B0800000000000000" pitchFamily="34" charset="-128"/>
                <a:ea typeface="Noto Sans CJK SC Bold" panose="020B0800000000000000" pitchFamily="34" charset="-128"/>
              </a:rPr>
              <a:t>年龄</a:t>
            </a:r>
            <a:r>
              <a:rPr lang="zh-CN" sz="1100" b="1" noProof="0" dirty="0">
                <a:solidFill>
                  <a:schemeClr val="tx1">
                    <a:lumMod val="95000"/>
                    <a:lumOff val="5000"/>
                  </a:schemeClr>
                </a:solidFill>
                <a:latin typeface="Dax Offc Pro" panose="020B0504030101020102" pitchFamily="34" charset="0"/>
                <a:ea typeface="Noto Sans CJK SC Regular" panose="020B0500000000000000" pitchFamily="34" charset="-128"/>
              </a:rPr>
              <a:t>55-64</a:t>
            </a:r>
            <a:r>
              <a:rPr lang="zh-CN" sz="1100" noProof="0" dirty="0">
                <a:solidFill>
                  <a:schemeClr val="tx1">
                    <a:lumMod val="95000"/>
                    <a:lumOff val="5000"/>
                  </a:schemeClr>
                </a:solidFill>
                <a:latin typeface="Noto Sans CJK SC Bold" panose="020B0800000000000000" pitchFamily="34" charset="-128"/>
                <a:ea typeface="Noto Sans CJK SC Bold" panose="020B0800000000000000" pitchFamily="34" charset="-128"/>
              </a:rPr>
              <a:t>岁</a:t>
            </a:r>
          </a:p>
        </p:txBody>
      </p:sp>
      <p:sp>
        <p:nvSpPr>
          <p:cNvPr id="7" name="CuadroTexto 5">
            <a:extLst>
              <a:ext uri="{FF2B5EF4-FFF2-40B4-BE49-F238E27FC236}">
                <a16:creationId xmlns:a16="http://schemas.microsoft.com/office/drawing/2014/main" id="{3A879F96-9917-2952-A3A6-93015BBACB05}"/>
              </a:ext>
            </a:extLst>
          </p:cNvPr>
          <p:cNvSpPr txBox="1"/>
          <p:nvPr/>
        </p:nvSpPr>
        <p:spPr>
          <a:xfrm>
            <a:off x="824516" y="5122960"/>
            <a:ext cx="508525" cy="380480"/>
          </a:xfrm>
          <a:prstGeom prst="rect">
            <a:avLst/>
          </a:prstGeom>
          <a:solidFill>
            <a:schemeClr val="bg1"/>
          </a:solidFill>
        </p:spPr>
        <p:txBody>
          <a:bodyPr wrap="square" lIns="36000" tIns="36000" rIns="36000" bIns="36000" rtlCol="0">
            <a:spAutoFit/>
          </a:bodyPr>
          <a:lstStyle/>
          <a:p>
            <a:r>
              <a:rPr lang="zh-CN" sz="1000" b="1" noProof="0">
                <a:solidFill>
                  <a:schemeClr val="tx1">
                    <a:lumMod val="95000"/>
                    <a:lumOff val="5000"/>
                  </a:schemeClr>
                </a:solidFill>
                <a:latin typeface="Dax Offc Pro" panose="020B0504030101020102" pitchFamily="34" charset="0"/>
                <a:ea typeface="Noto Sans CJK SC Regular" panose="020B0500000000000000" pitchFamily="34" charset="-128"/>
              </a:rPr>
              <a:t>有理财建议</a:t>
            </a:r>
          </a:p>
        </p:txBody>
      </p:sp>
      <p:sp>
        <p:nvSpPr>
          <p:cNvPr id="8" name="CuadroTexto 6">
            <a:extLst>
              <a:ext uri="{FF2B5EF4-FFF2-40B4-BE49-F238E27FC236}">
                <a16:creationId xmlns:a16="http://schemas.microsoft.com/office/drawing/2014/main" id="{253736B8-B8B8-D4D0-6C6B-5DC751A2E061}"/>
              </a:ext>
            </a:extLst>
          </p:cNvPr>
          <p:cNvSpPr txBox="1"/>
          <p:nvPr/>
        </p:nvSpPr>
        <p:spPr>
          <a:xfrm>
            <a:off x="1551629" y="5122960"/>
            <a:ext cx="1533094" cy="226591"/>
          </a:xfrm>
          <a:prstGeom prst="rect">
            <a:avLst/>
          </a:prstGeom>
          <a:solidFill>
            <a:schemeClr val="bg1"/>
          </a:solidFill>
        </p:spPr>
        <p:txBody>
          <a:bodyPr wrap="square" lIns="36000" tIns="36000" rIns="36000" bIns="36000" rtlCol="0">
            <a:spAutoFit/>
          </a:bodyPr>
          <a:lstStyle/>
          <a:p>
            <a:r>
              <a:rPr lang="zh-CN" sz="1000" b="1" noProof="0">
                <a:solidFill>
                  <a:schemeClr val="tx1">
                    <a:lumMod val="95000"/>
                    <a:lumOff val="5000"/>
                  </a:schemeClr>
                </a:solidFill>
                <a:latin typeface="Dax Offc Pro" panose="020B0504030101020102" pitchFamily="34" charset="0"/>
                <a:ea typeface="Noto Sans CJK SC Regular" panose="020B0500000000000000" pitchFamily="34" charset="-128"/>
              </a:rPr>
              <a:t>没有理财建议</a:t>
            </a:r>
          </a:p>
        </p:txBody>
      </p:sp>
      <p:sp>
        <p:nvSpPr>
          <p:cNvPr id="14" name="CuadroTexto 7">
            <a:extLst>
              <a:ext uri="{FF2B5EF4-FFF2-40B4-BE49-F238E27FC236}">
                <a16:creationId xmlns:a16="http://schemas.microsoft.com/office/drawing/2014/main" id="{036CC26D-6F61-F44D-DEC2-A62A4C0FA2F1}"/>
              </a:ext>
            </a:extLst>
          </p:cNvPr>
          <p:cNvSpPr txBox="1"/>
          <p:nvPr/>
        </p:nvSpPr>
        <p:spPr>
          <a:xfrm>
            <a:off x="717538" y="2997331"/>
            <a:ext cx="678412" cy="226591"/>
          </a:xfrm>
          <a:prstGeom prst="rect">
            <a:avLst/>
          </a:prstGeom>
          <a:solidFill>
            <a:schemeClr val="bg1"/>
          </a:solidFill>
        </p:spPr>
        <p:txBody>
          <a:bodyPr wrap="square" lIns="36000" tIns="36000" rIns="36000" bIns="36000" rtlCol="0">
            <a:spAutoFit/>
          </a:bodyPr>
          <a:lstStyle/>
          <a:p>
            <a:pPr algn="ctr"/>
            <a:r>
              <a:rPr lang="zh-CN" sz="1000" noProof="0">
                <a:solidFill>
                  <a:schemeClr val="bg1">
                    <a:lumMod val="50000"/>
                  </a:schemeClr>
                </a:solidFill>
                <a:latin typeface="Dax Offc Pro" panose="020B0504030101020102" pitchFamily="34" charset="0"/>
                <a:ea typeface="Noto Sans CJK SC Regular" panose="020B0500000000000000" pitchFamily="34" charset="-128"/>
              </a:rPr>
              <a:t>&lt;35k</a:t>
            </a:r>
          </a:p>
        </p:txBody>
      </p:sp>
      <p:sp>
        <p:nvSpPr>
          <p:cNvPr id="17" name="CuadroTexto 8">
            <a:extLst>
              <a:ext uri="{FF2B5EF4-FFF2-40B4-BE49-F238E27FC236}">
                <a16:creationId xmlns:a16="http://schemas.microsoft.com/office/drawing/2014/main" id="{48C6F9FD-1564-B271-30C4-C07D57A3A259}"/>
              </a:ext>
            </a:extLst>
          </p:cNvPr>
          <p:cNvSpPr txBox="1"/>
          <p:nvPr/>
        </p:nvSpPr>
        <p:spPr>
          <a:xfrm>
            <a:off x="717538" y="4760030"/>
            <a:ext cx="678412" cy="226591"/>
          </a:xfrm>
          <a:prstGeom prst="rect">
            <a:avLst/>
          </a:prstGeom>
          <a:solidFill>
            <a:schemeClr val="bg1"/>
          </a:solidFill>
        </p:spPr>
        <p:txBody>
          <a:bodyPr wrap="square" lIns="36000" tIns="36000" rIns="36000" bIns="36000" rtlCol="0">
            <a:spAutoFit/>
          </a:bodyPr>
          <a:lstStyle/>
          <a:p>
            <a:pPr algn="ctr"/>
            <a:r>
              <a:rPr lang="zh-CN" sz="1000" noProof="0">
                <a:solidFill>
                  <a:schemeClr val="bg1">
                    <a:lumMod val="50000"/>
                  </a:schemeClr>
                </a:solidFill>
                <a:latin typeface="Dax Offc Pro" panose="020B0504030101020102" pitchFamily="34" charset="0"/>
                <a:ea typeface="Noto Sans CJK SC Regular" panose="020B0500000000000000" pitchFamily="34" charset="-128"/>
              </a:rPr>
              <a:t>&lt;35k</a:t>
            </a:r>
          </a:p>
        </p:txBody>
      </p:sp>
      <p:sp>
        <p:nvSpPr>
          <p:cNvPr id="18" name="CuadroTexto 9">
            <a:extLst>
              <a:ext uri="{FF2B5EF4-FFF2-40B4-BE49-F238E27FC236}">
                <a16:creationId xmlns:a16="http://schemas.microsoft.com/office/drawing/2014/main" id="{058E64CF-B443-F74B-BE62-34A28BDBC272}"/>
              </a:ext>
            </a:extLst>
          </p:cNvPr>
          <p:cNvSpPr txBox="1"/>
          <p:nvPr/>
        </p:nvSpPr>
        <p:spPr>
          <a:xfrm>
            <a:off x="5267505" y="2997331"/>
            <a:ext cx="678412" cy="226591"/>
          </a:xfrm>
          <a:prstGeom prst="rect">
            <a:avLst/>
          </a:prstGeom>
          <a:solidFill>
            <a:schemeClr val="bg1"/>
          </a:solidFill>
        </p:spPr>
        <p:txBody>
          <a:bodyPr wrap="square" lIns="36000" tIns="36000" rIns="36000" bIns="36000" rtlCol="0">
            <a:spAutoFit/>
          </a:bodyPr>
          <a:lstStyle/>
          <a:p>
            <a:pPr algn="ctr"/>
            <a:r>
              <a:rPr lang="zh-CN" sz="1000" noProof="0">
                <a:solidFill>
                  <a:schemeClr val="bg1">
                    <a:lumMod val="50000"/>
                  </a:schemeClr>
                </a:solidFill>
                <a:latin typeface="Dax Offc Pro" panose="020B0504030101020102" pitchFamily="34" charset="0"/>
                <a:ea typeface="Noto Sans CJK SC Regular" panose="020B0500000000000000" pitchFamily="34" charset="-128"/>
              </a:rPr>
              <a:t>&lt;35k</a:t>
            </a:r>
          </a:p>
        </p:txBody>
      </p:sp>
      <p:sp>
        <p:nvSpPr>
          <p:cNvPr id="19" name="CuadroTexto 10">
            <a:extLst>
              <a:ext uri="{FF2B5EF4-FFF2-40B4-BE49-F238E27FC236}">
                <a16:creationId xmlns:a16="http://schemas.microsoft.com/office/drawing/2014/main" id="{708BEF72-8AC1-CB4A-C0C1-3D3DEFA89F9B}"/>
              </a:ext>
            </a:extLst>
          </p:cNvPr>
          <p:cNvSpPr txBox="1"/>
          <p:nvPr/>
        </p:nvSpPr>
        <p:spPr>
          <a:xfrm>
            <a:off x="5245471" y="4760030"/>
            <a:ext cx="678412" cy="226591"/>
          </a:xfrm>
          <a:prstGeom prst="rect">
            <a:avLst/>
          </a:prstGeom>
          <a:solidFill>
            <a:schemeClr val="bg1"/>
          </a:solidFill>
        </p:spPr>
        <p:txBody>
          <a:bodyPr wrap="square" lIns="36000" tIns="36000" rIns="36000" bIns="36000" rtlCol="0">
            <a:spAutoFit/>
          </a:bodyPr>
          <a:lstStyle/>
          <a:p>
            <a:pPr algn="ctr"/>
            <a:r>
              <a:rPr lang="zh-CN" sz="1000" noProof="0">
                <a:solidFill>
                  <a:schemeClr val="bg1">
                    <a:lumMod val="50000"/>
                  </a:schemeClr>
                </a:solidFill>
                <a:latin typeface="Dax Offc Pro" panose="020B0504030101020102" pitchFamily="34" charset="0"/>
                <a:ea typeface="Noto Sans CJK SC Regular" panose="020B0500000000000000" pitchFamily="34" charset="-128"/>
              </a:rPr>
              <a:t>&lt;35k</a:t>
            </a:r>
          </a:p>
        </p:txBody>
      </p:sp>
      <p:sp>
        <p:nvSpPr>
          <p:cNvPr id="20" name="CuadroTexto 11">
            <a:extLst>
              <a:ext uri="{FF2B5EF4-FFF2-40B4-BE49-F238E27FC236}">
                <a16:creationId xmlns:a16="http://schemas.microsoft.com/office/drawing/2014/main" id="{F263BFFB-1B95-11B8-A279-D418D3A1D111}"/>
              </a:ext>
            </a:extLst>
          </p:cNvPr>
          <p:cNvSpPr txBox="1"/>
          <p:nvPr/>
        </p:nvSpPr>
        <p:spPr>
          <a:xfrm>
            <a:off x="7603081" y="4760030"/>
            <a:ext cx="678412" cy="226591"/>
          </a:xfrm>
          <a:prstGeom prst="rect">
            <a:avLst/>
          </a:prstGeom>
          <a:solidFill>
            <a:schemeClr val="bg1"/>
          </a:solidFill>
        </p:spPr>
        <p:txBody>
          <a:bodyPr wrap="square" lIns="36000" tIns="36000" rIns="36000" bIns="36000" rtlCol="0">
            <a:spAutoFit/>
          </a:bodyPr>
          <a:lstStyle/>
          <a:p>
            <a:pPr algn="ctr"/>
            <a:r>
              <a:rPr lang="zh-CN" sz="1000">
                <a:solidFill>
                  <a:schemeClr val="bg1">
                    <a:lumMod val="50000"/>
                  </a:schemeClr>
                </a:solidFill>
                <a:latin typeface="Dax Offc Pro" panose="020B0504030101020102" pitchFamily="34" charset="0"/>
                <a:ea typeface="Noto Sans CJK SC Regular" panose="020B0500000000000000" pitchFamily="34" charset="-128"/>
              </a:rPr>
              <a:t>&gt;70</a:t>
            </a:r>
            <a:r>
              <a:rPr lang="zh-CN" sz="1000" noProof="0">
                <a:solidFill>
                  <a:schemeClr val="bg1">
                    <a:lumMod val="50000"/>
                  </a:schemeClr>
                </a:solidFill>
                <a:latin typeface="Dax Offc Pro" panose="020B0504030101020102" pitchFamily="34" charset="0"/>
                <a:ea typeface="Noto Sans CJK SC Regular" panose="020B0500000000000000" pitchFamily="34" charset="-128"/>
              </a:rPr>
              <a:t>k</a:t>
            </a:r>
          </a:p>
        </p:txBody>
      </p:sp>
      <p:sp>
        <p:nvSpPr>
          <p:cNvPr id="21" name="CuadroTexto 12">
            <a:extLst>
              <a:ext uri="{FF2B5EF4-FFF2-40B4-BE49-F238E27FC236}">
                <a16:creationId xmlns:a16="http://schemas.microsoft.com/office/drawing/2014/main" id="{75571CD0-836D-CD73-C3B9-259A51780D84}"/>
              </a:ext>
            </a:extLst>
          </p:cNvPr>
          <p:cNvSpPr txBox="1"/>
          <p:nvPr/>
        </p:nvSpPr>
        <p:spPr>
          <a:xfrm>
            <a:off x="7603081" y="2997331"/>
            <a:ext cx="678412" cy="226591"/>
          </a:xfrm>
          <a:prstGeom prst="rect">
            <a:avLst/>
          </a:prstGeom>
          <a:solidFill>
            <a:schemeClr val="bg1"/>
          </a:solidFill>
        </p:spPr>
        <p:txBody>
          <a:bodyPr wrap="square" lIns="36000" tIns="36000" rIns="36000" bIns="36000" rtlCol="0">
            <a:spAutoFit/>
          </a:bodyPr>
          <a:lstStyle/>
          <a:p>
            <a:pPr algn="ctr"/>
            <a:r>
              <a:rPr lang="zh-CN" sz="1000">
                <a:solidFill>
                  <a:schemeClr val="bg1">
                    <a:lumMod val="50000"/>
                  </a:schemeClr>
                </a:solidFill>
                <a:latin typeface="Dax Offc Pro" panose="020B0504030101020102" pitchFamily="34" charset="0"/>
                <a:ea typeface="Noto Sans CJK SC Regular" panose="020B0500000000000000" pitchFamily="34" charset="-128"/>
              </a:rPr>
              <a:t>&gt;70</a:t>
            </a:r>
            <a:r>
              <a:rPr lang="zh-CN" sz="1000" noProof="0">
                <a:solidFill>
                  <a:schemeClr val="bg1">
                    <a:lumMod val="50000"/>
                  </a:schemeClr>
                </a:solidFill>
                <a:latin typeface="Dax Offc Pro" panose="020B0504030101020102" pitchFamily="34" charset="0"/>
                <a:ea typeface="Noto Sans CJK SC Regular" panose="020B0500000000000000" pitchFamily="34" charset="-128"/>
              </a:rPr>
              <a:t>k</a:t>
            </a:r>
          </a:p>
        </p:txBody>
      </p:sp>
      <p:sp>
        <p:nvSpPr>
          <p:cNvPr id="22" name="CuadroTexto 13">
            <a:extLst>
              <a:ext uri="{FF2B5EF4-FFF2-40B4-BE49-F238E27FC236}">
                <a16:creationId xmlns:a16="http://schemas.microsoft.com/office/drawing/2014/main" id="{575D405A-726F-308D-41D3-4E086AFDB691}"/>
              </a:ext>
            </a:extLst>
          </p:cNvPr>
          <p:cNvSpPr txBox="1"/>
          <p:nvPr/>
        </p:nvSpPr>
        <p:spPr>
          <a:xfrm>
            <a:off x="3163283" y="2997331"/>
            <a:ext cx="678412" cy="226591"/>
          </a:xfrm>
          <a:prstGeom prst="rect">
            <a:avLst/>
          </a:prstGeom>
          <a:solidFill>
            <a:schemeClr val="bg1"/>
          </a:solidFill>
        </p:spPr>
        <p:txBody>
          <a:bodyPr wrap="square" lIns="36000" tIns="36000" rIns="36000" bIns="36000" rtlCol="0">
            <a:spAutoFit/>
          </a:bodyPr>
          <a:lstStyle/>
          <a:p>
            <a:pPr algn="ctr"/>
            <a:r>
              <a:rPr lang="zh-CN" sz="1000">
                <a:solidFill>
                  <a:schemeClr val="bg1">
                    <a:lumMod val="50000"/>
                  </a:schemeClr>
                </a:solidFill>
                <a:latin typeface="Dax Offc Pro" panose="020B0504030101020102" pitchFamily="34" charset="0"/>
                <a:ea typeface="Noto Sans CJK SC Regular" panose="020B0500000000000000" pitchFamily="34" charset="-128"/>
              </a:rPr>
              <a:t>&gt;70</a:t>
            </a:r>
            <a:r>
              <a:rPr lang="zh-CN" sz="1000" noProof="0">
                <a:solidFill>
                  <a:schemeClr val="bg1">
                    <a:lumMod val="50000"/>
                  </a:schemeClr>
                </a:solidFill>
                <a:latin typeface="Dax Offc Pro" panose="020B0504030101020102" pitchFamily="34" charset="0"/>
                <a:ea typeface="Noto Sans CJK SC Regular" panose="020B0500000000000000" pitchFamily="34" charset="-128"/>
              </a:rPr>
              <a:t>k</a:t>
            </a:r>
          </a:p>
        </p:txBody>
      </p:sp>
      <p:sp>
        <p:nvSpPr>
          <p:cNvPr id="23" name="CuadroTexto 14">
            <a:extLst>
              <a:ext uri="{FF2B5EF4-FFF2-40B4-BE49-F238E27FC236}">
                <a16:creationId xmlns:a16="http://schemas.microsoft.com/office/drawing/2014/main" id="{3BFDC4E8-1B5B-8020-4E50-524FFC960B17}"/>
              </a:ext>
            </a:extLst>
          </p:cNvPr>
          <p:cNvSpPr txBox="1"/>
          <p:nvPr/>
        </p:nvSpPr>
        <p:spPr>
          <a:xfrm>
            <a:off x="3163283" y="4760029"/>
            <a:ext cx="678412" cy="226591"/>
          </a:xfrm>
          <a:prstGeom prst="rect">
            <a:avLst/>
          </a:prstGeom>
          <a:solidFill>
            <a:schemeClr val="bg1"/>
          </a:solidFill>
        </p:spPr>
        <p:txBody>
          <a:bodyPr wrap="square" lIns="36000" tIns="36000" rIns="36000" bIns="36000" rtlCol="0">
            <a:spAutoFit/>
          </a:bodyPr>
          <a:lstStyle/>
          <a:p>
            <a:pPr algn="ctr"/>
            <a:r>
              <a:rPr lang="zh-CN" sz="1000">
                <a:solidFill>
                  <a:schemeClr val="bg1">
                    <a:lumMod val="50000"/>
                  </a:schemeClr>
                </a:solidFill>
                <a:latin typeface="Dax Offc Pro" panose="020B0504030101020102" pitchFamily="34" charset="0"/>
                <a:ea typeface="Noto Sans CJK SC Regular" panose="020B0500000000000000" pitchFamily="34" charset="-128"/>
              </a:rPr>
              <a:t>&gt;70</a:t>
            </a:r>
            <a:r>
              <a:rPr lang="zh-CN" sz="1000" noProof="0">
                <a:solidFill>
                  <a:schemeClr val="bg1">
                    <a:lumMod val="50000"/>
                  </a:schemeClr>
                </a:solidFill>
                <a:latin typeface="Dax Offc Pro" panose="020B0504030101020102" pitchFamily="34" charset="0"/>
                <a:ea typeface="Noto Sans CJK SC Regular" panose="020B0500000000000000" pitchFamily="34" charset="-128"/>
              </a:rPr>
              <a:t>k</a:t>
            </a:r>
          </a:p>
        </p:txBody>
      </p:sp>
      <p:sp>
        <p:nvSpPr>
          <p:cNvPr id="24" name="CuadroTexto 15">
            <a:extLst>
              <a:ext uri="{FF2B5EF4-FFF2-40B4-BE49-F238E27FC236}">
                <a16:creationId xmlns:a16="http://schemas.microsoft.com/office/drawing/2014/main" id="{27E2D1D4-08B8-D202-58D9-BEF4E3BB927B}"/>
              </a:ext>
            </a:extLst>
          </p:cNvPr>
          <p:cNvSpPr txBox="1"/>
          <p:nvPr/>
        </p:nvSpPr>
        <p:spPr>
          <a:xfrm>
            <a:off x="1934803" y="4760029"/>
            <a:ext cx="678412" cy="226591"/>
          </a:xfrm>
          <a:prstGeom prst="rect">
            <a:avLst/>
          </a:prstGeom>
          <a:solidFill>
            <a:schemeClr val="bg1"/>
          </a:solidFill>
        </p:spPr>
        <p:txBody>
          <a:bodyPr wrap="square" lIns="36000" tIns="36000" rIns="36000" bIns="36000" rtlCol="0">
            <a:spAutoFit/>
          </a:bodyPr>
          <a:lstStyle/>
          <a:p>
            <a:pPr algn="ctr"/>
            <a:r>
              <a:rPr lang="zh-CN" sz="1000">
                <a:solidFill>
                  <a:schemeClr val="bg1">
                    <a:lumMod val="50000"/>
                  </a:schemeClr>
                </a:solidFill>
                <a:latin typeface="Dax Offc Pro" panose="020B0504030101020102" pitchFamily="34" charset="0"/>
                <a:ea typeface="Noto Sans CJK SC Regular" panose="020B0500000000000000" pitchFamily="34" charset="-128"/>
              </a:rPr>
              <a:t>35-79</a:t>
            </a:r>
            <a:r>
              <a:rPr lang="zh-CN" sz="1000" noProof="0">
                <a:solidFill>
                  <a:schemeClr val="bg1">
                    <a:lumMod val="50000"/>
                  </a:schemeClr>
                </a:solidFill>
                <a:latin typeface="Dax Offc Pro" panose="020B0504030101020102" pitchFamily="34" charset="0"/>
                <a:ea typeface="Noto Sans CJK SC Regular" panose="020B0500000000000000" pitchFamily="34" charset="-128"/>
              </a:rPr>
              <a:t>k</a:t>
            </a:r>
          </a:p>
        </p:txBody>
      </p:sp>
      <p:sp>
        <p:nvSpPr>
          <p:cNvPr id="25" name="CuadroTexto 16">
            <a:extLst>
              <a:ext uri="{FF2B5EF4-FFF2-40B4-BE49-F238E27FC236}">
                <a16:creationId xmlns:a16="http://schemas.microsoft.com/office/drawing/2014/main" id="{5446AF94-8C76-F5A9-3BC5-39515A6408F6}"/>
              </a:ext>
            </a:extLst>
          </p:cNvPr>
          <p:cNvSpPr txBox="1"/>
          <p:nvPr/>
        </p:nvSpPr>
        <p:spPr>
          <a:xfrm>
            <a:off x="1913980" y="2999995"/>
            <a:ext cx="678412" cy="226591"/>
          </a:xfrm>
          <a:prstGeom prst="rect">
            <a:avLst/>
          </a:prstGeom>
          <a:solidFill>
            <a:schemeClr val="bg1"/>
          </a:solidFill>
        </p:spPr>
        <p:txBody>
          <a:bodyPr wrap="square" lIns="36000" tIns="36000" rIns="36000" bIns="36000" rtlCol="0">
            <a:spAutoFit/>
          </a:bodyPr>
          <a:lstStyle/>
          <a:p>
            <a:pPr algn="ctr"/>
            <a:r>
              <a:rPr lang="zh-CN" sz="1000">
                <a:solidFill>
                  <a:schemeClr val="bg1">
                    <a:lumMod val="50000"/>
                  </a:schemeClr>
                </a:solidFill>
                <a:latin typeface="Dax Offc Pro" panose="020B0504030101020102" pitchFamily="34" charset="0"/>
                <a:ea typeface="Noto Sans CJK SC Regular" panose="020B0500000000000000" pitchFamily="34" charset="-128"/>
              </a:rPr>
              <a:t>35-79</a:t>
            </a:r>
            <a:r>
              <a:rPr lang="zh-CN" sz="1000" noProof="0">
                <a:solidFill>
                  <a:schemeClr val="bg1">
                    <a:lumMod val="50000"/>
                  </a:schemeClr>
                </a:solidFill>
                <a:latin typeface="Dax Offc Pro" panose="020B0504030101020102" pitchFamily="34" charset="0"/>
                <a:ea typeface="Noto Sans CJK SC Regular" panose="020B0500000000000000" pitchFamily="34" charset="-128"/>
              </a:rPr>
              <a:t>k</a:t>
            </a:r>
          </a:p>
        </p:txBody>
      </p:sp>
      <p:sp>
        <p:nvSpPr>
          <p:cNvPr id="26" name="CuadroTexto 17">
            <a:extLst>
              <a:ext uri="{FF2B5EF4-FFF2-40B4-BE49-F238E27FC236}">
                <a16:creationId xmlns:a16="http://schemas.microsoft.com/office/drawing/2014/main" id="{586E31F6-815A-FCD1-F3EA-EAE9C8345FB8}"/>
              </a:ext>
            </a:extLst>
          </p:cNvPr>
          <p:cNvSpPr txBox="1"/>
          <p:nvPr/>
        </p:nvSpPr>
        <p:spPr>
          <a:xfrm>
            <a:off x="6472372" y="4760029"/>
            <a:ext cx="678412" cy="226591"/>
          </a:xfrm>
          <a:prstGeom prst="rect">
            <a:avLst/>
          </a:prstGeom>
          <a:solidFill>
            <a:schemeClr val="bg1"/>
          </a:solidFill>
        </p:spPr>
        <p:txBody>
          <a:bodyPr wrap="square" lIns="36000" tIns="36000" rIns="36000" bIns="36000" rtlCol="0">
            <a:spAutoFit/>
          </a:bodyPr>
          <a:lstStyle/>
          <a:p>
            <a:pPr algn="ctr"/>
            <a:r>
              <a:rPr lang="zh-CN" sz="1000">
                <a:solidFill>
                  <a:schemeClr val="bg1">
                    <a:lumMod val="50000"/>
                  </a:schemeClr>
                </a:solidFill>
                <a:latin typeface="Dax Offc Pro" panose="020B0504030101020102" pitchFamily="34" charset="0"/>
                <a:ea typeface="Noto Sans CJK SC Regular" panose="020B0500000000000000" pitchFamily="34" charset="-128"/>
              </a:rPr>
              <a:t>35-79</a:t>
            </a:r>
            <a:r>
              <a:rPr lang="zh-CN" sz="1000" noProof="0">
                <a:solidFill>
                  <a:schemeClr val="bg1">
                    <a:lumMod val="50000"/>
                  </a:schemeClr>
                </a:solidFill>
                <a:latin typeface="Dax Offc Pro" panose="020B0504030101020102" pitchFamily="34" charset="0"/>
                <a:ea typeface="Noto Sans CJK SC Regular" panose="020B0500000000000000" pitchFamily="34" charset="-128"/>
              </a:rPr>
              <a:t>k</a:t>
            </a:r>
          </a:p>
        </p:txBody>
      </p:sp>
      <p:sp>
        <p:nvSpPr>
          <p:cNvPr id="27" name="CuadroTexto 18">
            <a:extLst>
              <a:ext uri="{FF2B5EF4-FFF2-40B4-BE49-F238E27FC236}">
                <a16:creationId xmlns:a16="http://schemas.microsoft.com/office/drawing/2014/main" id="{7FAB2F31-0E27-341C-1B96-9DC0C1EB99CF}"/>
              </a:ext>
            </a:extLst>
          </p:cNvPr>
          <p:cNvSpPr txBox="1"/>
          <p:nvPr/>
        </p:nvSpPr>
        <p:spPr>
          <a:xfrm>
            <a:off x="6451549" y="2999995"/>
            <a:ext cx="678412" cy="226591"/>
          </a:xfrm>
          <a:prstGeom prst="rect">
            <a:avLst/>
          </a:prstGeom>
          <a:solidFill>
            <a:schemeClr val="bg1"/>
          </a:solidFill>
        </p:spPr>
        <p:txBody>
          <a:bodyPr wrap="square" lIns="36000" tIns="36000" rIns="36000" bIns="36000" rtlCol="0">
            <a:spAutoFit/>
          </a:bodyPr>
          <a:lstStyle/>
          <a:p>
            <a:pPr algn="ctr"/>
            <a:r>
              <a:rPr lang="zh-CN" sz="1000">
                <a:solidFill>
                  <a:schemeClr val="bg1">
                    <a:lumMod val="50000"/>
                  </a:schemeClr>
                </a:solidFill>
                <a:latin typeface="Dax Offc Pro" panose="020B0504030101020102" pitchFamily="34" charset="0"/>
                <a:ea typeface="Noto Sans CJK SC Regular" panose="020B0500000000000000" pitchFamily="34" charset="-128"/>
              </a:rPr>
              <a:t>35-79</a:t>
            </a:r>
            <a:r>
              <a:rPr lang="zh-CN" sz="1000" noProof="0">
                <a:solidFill>
                  <a:schemeClr val="bg1">
                    <a:lumMod val="50000"/>
                  </a:schemeClr>
                </a:solidFill>
                <a:latin typeface="Dax Offc Pro" panose="020B0504030101020102" pitchFamily="34" charset="0"/>
                <a:ea typeface="Noto Sans CJK SC Regular" panose="020B0500000000000000" pitchFamily="34" charset="-128"/>
              </a:rPr>
              <a:t>k</a:t>
            </a:r>
          </a:p>
        </p:txBody>
      </p:sp>
      <p:sp>
        <p:nvSpPr>
          <p:cNvPr id="28" name="CuadroTexto 19">
            <a:extLst>
              <a:ext uri="{FF2B5EF4-FFF2-40B4-BE49-F238E27FC236}">
                <a16:creationId xmlns:a16="http://schemas.microsoft.com/office/drawing/2014/main" id="{D5932475-9AA7-9A09-FE35-6F48CD356277}"/>
              </a:ext>
            </a:extLst>
          </p:cNvPr>
          <p:cNvSpPr txBox="1"/>
          <p:nvPr/>
        </p:nvSpPr>
        <p:spPr>
          <a:xfrm rot="16200000">
            <a:off x="4033362" y="2234005"/>
            <a:ext cx="1822889" cy="261610"/>
          </a:xfrm>
          <a:prstGeom prst="rect">
            <a:avLst/>
          </a:prstGeom>
          <a:solidFill>
            <a:schemeClr val="bg1"/>
          </a:solidFill>
        </p:spPr>
        <p:txBody>
          <a:bodyPr wrap="square" rtlCol="0">
            <a:spAutoFit/>
          </a:bodyPr>
          <a:lstStyle/>
          <a:p>
            <a:pPr algn="ctr"/>
            <a:r>
              <a:rPr lang="zh-CN" sz="1100" noProof="0" dirty="0">
                <a:solidFill>
                  <a:schemeClr val="tx1">
                    <a:lumMod val="95000"/>
                    <a:lumOff val="5000"/>
                  </a:schemeClr>
                </a:solidFill>
                <a:latin typeface="Noto Sans CJK SC Bold" panose="020B0800000000000000" pitchFamily="34" charset="-128"/>
                <a:ea typeface="Noto Sans CJK SC Bold" panose="020B0800000000000000" pitchFamily="34" charset="-128"/>
              </a:rPr>
              <a:t>年龄</a:t>
            </a:r>
            <a:r>
              <a:rPr lang="zh-CN" sz="1100" b="1" noProof="0" dirty="0">
                <a:solidFill>
                  <a:schemeClr val="tx1">
                    <a:lumMod val="95000"/>
                    <a:lumOff val="5000"/>
                  </a:schemeClr>
                </a:solidFill>
                <a:latin typeface="Dax Offc Pro" panose="020B0504030101020102" pitchFamily="34" charset="0"/>
                <a:ea typeface="Noto Sans CJK SC Regular" panose="020B0500000000000000" pitchFamily="34" charset="-128"/>
              </a:rPr>
              <a:t>&lt;45-54</a:t>
            </a:r>
            <a:r>
              <a:rPr lang="zh-CN" sz="1100" noProof="0" dirty="0">
                <a:solidFill>
                  <a:schemeClr val="tx1">
                    <a:lumMod val="95000"/>
                    <a:lumOff val="5000"/>
                  </a:schemeClr>
                </a:solidFill>
                <a:latin typeface="Noto Sans CJK SC Bold" panose="020B0800000000000000" pitchFamily="34" charset="-128"/>
                <a:ea typeface="Noto Sans CJK SC Bold" panose="020B0800000000000000" pitchFamily="34" charset="-128"/>
              </a:rPr>
              <a:t>岁</a:t>
            </a:r>
            <a:endParaRPr lang="zh-CN" sz="1100" b="1" noProof="0" dirty="0">
              <a:solidFill>
                <a:schemeClr val="tx1">
                  <a:lumMod val="95000"/>
                  <a:lumOff val="5000"/>
                </a:schemeClr>
              </a:solidFill>
              <a:latin typeface="Dax Offc Pro" panose="020B0504030101020102" pitchFamily="34" charset="0"/>
              <a:ea typeface="Noto Sans CJK SC Regular" panose="020B0500000000000000" pitchFamily="34" charset="-128"/>
            </a:endParaRPr>
          </a:p>
        </p:txBody>
      </p:sp>
      <p:sp>
        <p:nvSpPr>
          <p:cNvPr id="29" name="CuadroTexto 20">
            <a:extLst>
              <a:ext uri="{FF2B5EF4-FFF2-40B4-BE49-F238E27FC236}">
                <a16:creationId xmlns:a16="http://schemas.microsoft.com/office/drawing/2014/main" id="{05644F5A-7DE5-22AF-7924-F447D44EF8AE}"/>
              </a:ext>
            </a:extLst>
          </p:cNvPr>
          <p:cNvSpPr txBox="1"/>
          <p:nvPr/>
        </p:nvSpPr>
        <p:spPr>
          <a:xfrm rot="16200000">
            <a:off x="4033363" y="4056894"/>
            <a:ext cx="1822889" cy="261610"/>
          </a:xfrm>
          <a:prstGeom prst="rect">
            <a:avLst/>
          </a:prstGeom>
          <a:solidFill>
            <a:schemeClr val="bg1"/>
          </a:solidFill>
        </p:spPr>
        <p:txBody>
          <a:bodyPr wrap="square" rtlCol="0">
            <a:spAutoFit/>
          </a:bodyPr>
          <a:lstStyle/>
          <a:p>
            <a:pPr algn="ctr"/>
            <a:r>
              <a:rPr lang="zh-CN" sz="1100" noProof="0" dirty="0">
                <a:solidFill>
                  <a:schemeClr val="tx1">
                    <a:lumMod val="95000"/>
                    <a:lumOff val="5000"/>
                  </a:schemeClr>
                </a:solidFill>
                <a:latin typeface="Noto Sans CJK SC Bold" panose="020B0800000000000000" pitchFamily="34" charset="-128"/>
                <a:ea typeface="Noto Sans CJK SC Bold" panose="020B0800000000000000" pitchFamily="34" charset="-128"/>
              </a:rPr>
              <a:t>年龄</a:t>
            </a:r>
            <a:r>
              <a:rPr lang="zh-CN" sz="1100" b="1" noProof="0" dirty="0">
                <a:solidFill>
                  <a:schemeClr val="tx1">
                    <a:lumMod val="95000"/>
                    <a:lumOff val="5000"/>
                  </a:schemeClr>
                </a:solidFill>
                <a:latin typeface="Dax Offc Pro" panose="020B0504030101020102" pitchFamily="34" charset="0"/>
                <a:ea typeface="Noto Sans CJK SC Regular" panose="020B0500000000000000" pitchFamily="34" charset="-128"/>
              </a:rPr>
              <a:t> 65+</a:t>
            </a:r>
          </a:p>
        </p:txBody>
      </p:sp>
    </p:spTree>
    <p:extLst>
      <p:ext uri="{BB962C8B-B14F-4D97-AF65-F5344CB8AC3E}">
        <p14:creationId xmlns:p14="http://schemas.microsoft.com/office/powerpoint/2010/main" val="416645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500"/>
                            </p:stCondLst>
                            <p:childTnLst>
                              <p:par>
                                <p:cTn id="11" presetID="10" presetClass="entr" presetSubtype="0" fill="hold" grpId="0" nodeType="afterEffect">
                                  <p:stCondLst>
                                    <p:cond delay="10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6AB923B-19CD-554A-A7CB-5C782A182CEF}" type="slidenum">
              <a:rPr lang="en-US" smtClean="0">
                <a:ea typeface="Noto Sans CJK SC Regular" panose="020B0500000000000000" pitchFamily="34" charset="-128"/>
              </a:rPr>
              <a:t>22</a:t>
            </a:fld>
            <a:endParaRPr lang="en-US">
              <a:ea typeface="Noto Sans CJK SC Regular" panose="020B0500000000000000" pitchFamily="34" charset="-128"/>
            </a:endParaRPr>
          </a:p>
        </p:txBody>
      </p:sp>
      <p:sp>
        <p:nvSpPr>
          <p:cNvPr id="4" name="Rectangle 3"/>
          <p:cNvSpPr/>
          <p:nvPr/>
        </p:nvSpPr>
        <p:spPr>
          <a:xfrm>
            <a:off x="4794202" y="1937764"/>
            <a:ext cx="3922764" cy="1569660"/>
          </a:xfrm>
          <a:prstGeom prst="rect">
            <a:avLst/>
          </a:prstGeom>
        </p:spPr>
        <p:txBody>
          <a:bodyPr wrap="square">
            <a:spAutoFit/>
          </a:bodyPr>
          <a:lstStyle/>
          <a:p>
            <a:pPr marL="285750" indent="-285750">
              <a:buClr>
                <a:srgbClr val="DA201D"/>
              </a:buClr>
              <a:buFont typeface="Wingdings" panose="05000000000000000000" pitchFamily="2" charset="2"/>
              <a:buChar char="§"/>
            </a:pPr>
            <a:r>
              <a:rPr lang="zh-CN" sz="1600">
                <a:latin typeface="Dax Offc Pro" panose="020B0504030101020102" pitchFamily="34" charset="0"/>
                <a:ea typeface="Noto Sans CJK SC Regular" panose="020B0500000000000000" pitchFamily="34" charset="-128"/>
                <a:cs typeface="Arial" panose="020B0604020202020204" pitchFamily="34" charset="0"/>
              </a:rPr>
              <a:t>研究显示，接受财务建议能比放弃财务建议带来更多资产。实际上，您接受建议的时间愈长，投资成绩就愈好。</a:t>
            </a:r>
          </a:p>
          <a:p>
            <a:pPr marL="285750" indent="-285750">
              <a:buClr>
                <a:srgbClr val="DA201D"/>
              </a:buClr>
              <a:buFont typeface="Wingdings" panose="05000000000000000000" pitchFamily="2" charset="2"/>
              <a:buChar char="§"/>
            </a:pPr>
            <a:endParaRPr lang="en-US" sz="1600" dirty="0">
              <a:latin typeface="Dax Offc Pro" panose="020B0504030101020102" pitchFamily="34" charset="0"/>
              <a:ea typeface="Noto Sans CJK SC Regular" panose="020B0500000000000000" pitchFamily="34" charset="-128"/>
              <a:cs typeface="Arial" panose="020B0604020202020204" pitchFamily="34" charset="0"/>
            </a:endParaRPr>
          </a:p>
          <a:p>
            <a:pPr marL="285750" indent="-285750">
              <a:buClr>
                <a:srgbClr val="DA201D"/>
              </a:buClr>
              <a:buFont typeface="Wingdings" panose="05000000000000000000" pitchFamily="2" charset="2"/>
              <a:buChar char="§"/>
            </a:pPr>
            <a:r>
              <a:rPr lang="zh-CN" sz="1600">
                <a:latin typeface="Dax Offc Pro" panose="020B0504030101020102" pitchFamily="34" charset="0"/>
                <a:ea typeface="Noto Sans CJK SC Regular" panose="020B0500000000000000" pitchFamily="34" charset="-128"/>
                <a:cs typeface="Arial"/>
              </a:rPr>
              <a:t>与未接受建议的账户相比，财务建议可以增加多达3倍的净回报。* </a:t>
            </a:r>
          </a:p>
        </p:txBody>
      </p:sp>
      <p:sp>
        <p:nvSpPr>
          <p:cNvPr id="7" name="Rectangle 6"/>
          <p:cNvSpPr/>
          <p:nvPr/>
        </p:nvSpPr>
        <p:spPr>
          <a:xfrm>
            <a:off x="461659" y="5851373"/>
            <a:ext cx="8212774" cy="369332"/>
          </a:xfrm>
          <a:prstGeom prst="rect">
            <a:avLst/>
          </a:prstGeom>
        </p:spPr>
        <p:txBody>
          <a:bodyPr wrap="square">
            <a:spAutoFit/>
          </a:bodyPr>
          <a:lstStyle/>
          <a:p>
            <a:pPr>
              <a:spcBef>
                <a:spcPts val="1000"/>
              </a:spcBef>
            </a:pPr>
            <a:r>
              <a:rPr lang="zh-CN" sz="900" dirty="0">
                <a:ea typeface="Noto Sans CJK SC Regular" panose="020B0500000000000000" pitchFamily="34" charset="-128"/>
              </a:rPr>
              <a:t>**资料来源：论理财顾问的核心价值，Claude Montmarquette 与 Alexandre Prud’Homme合著， 魁北克大学产业经济研究中心（CIRANO），2020年发布。</a:t>
            </a:r>
            <a:br>
              <a:rPr lang="en-US" altLang="zh-CN" sz="900" dirty="0">
                <a:ea typeface="Noto Sans CJK SC Regular" panose="020B0500000000000000" pitchFamily="34" charset="-128"/>
              </a:rPr>
            </a:br>
            <a:r>
              <a:rPr lang="zh-CN" sz="900" dirty="0">
                <a:ea typeface="Noto Sans CJK SC Regular" panose="020B0500000000000000" pitchFamily="34" charset="-128"/>
              </a:rPr>
              <a:t>持续咨询理财顾问超过15年的家庭，其平均资产规模是未聘请顾问的同类家庭的2.3倍。</a:t>
            </a:r>
          </a:p>
        </p:txBody>
      </p:sp>
      <p:sp>
        <p:nvSpPr>
          <p:cNvPr id="13" name="Title 1"/>
          <p:cNvSpPr txBox="1">
            <a:spLocks/>
          </p:cNvSpPr>
          <p:nvPr/>
        </p:nvSpPr>
        <p:spPr>
          <a:xfrm>
            <a:off x="452027" y="8215"/>
            <a:ext cx="8229600" cy="914400"/>
          </a:xfrm>
          <a:prstGeom prst="rect">
            <a:avLst/>
          </a:prstGeom>
        </p:spPr>
        <p:txBody>
          <a:bodyPr vert="horz" lIns="0" tIns="0" rIns="0" bIns="0" rtlCol="0" anchor="ctr">
            <a:noAutofit/>
          </a:bodyPr>
          <a:lstStyle>
            <a:lvl1pPr algn="l" defTabSz="457200" rtl="0" eaLnBrk="1" latinLnBrk="0" hangingPunct="1">
              <a:spcBef>
                <a:spcPct val="0"/>
              </a:spcBef>
              <a:buNone/>
              <a:defRPr sz="2400" b="0" i="0" kern="1200">
                <a:solidFill>
                  <a:srgbClr val="0079C1"/>
                </a:solidFill>
                <a:latin typeface="Arial"/>
                <a:ea typeface="+mj-ea"/>
                <a:cs typeface="Arial"/>
              </a:defRPr>
            </a:lvl1pPr>
          </a:lstStyle>
          <a:p>
            <a:r>
              <a:rPr lang="zh-CN" sz="2800" dirty="0">
                <a:latin typeface="Dax Offc Pro" panose="020B0504030101020102" pitchFamily="34" charset="0"/>
                <a:ea typeface="Noto Sans CJK SC Bold" panose="020B0800000000000000" pitchFamily="34" charset="-128"/>
              </a:rPr>
              <a:t>陷阱 </a:t>
            </a:r>
            <a:r>
              <a:rPr lang="zh-CN" sz="2800" b="1" dirty="0">
                <a:latin typeface="Dax Offc Pro" panose="020B0504030101020102" pitchFamily="34" charset="0"/>
                <a:ea typeface="Noto Sans CJK SC Bold" panose="020B0800000000000000" pitchFamily="34" charset="-128"/>
              </a:rPr>
              <a:t>#</a:t>
            </a:r>
            <a:r>
              <a:rPr lang="en-US" altLang="zh-CN" sz="2800" b="1" dirty="0">
                <a:latin typeface="Dax Offc Pro" panose="020B0504030101020102" pitchFamily="34" charset="0"/>
                <a:ea typeface="Noto Sans CJK SC Bold" panose="020B0800000000000000" pitchFamily="34" charset="-128"/>
              </a:rPr>
              <a:t>1</a:t>
            </a:r>
            <a:r>
              <a:rPr lang="zh-CN" sz="2800" dirty="0">
                <a:latin typeface="Dax Offc Pro" panose="020B0504030101020102" pitchFamily="34" charset="0"/>
                <a:ea typeface="Noto Sans CJK SC Bold" panose="020B0800000000000000" pitchFamily="34" charset="-128"/>
              </a:rPr>
              <a:t>：</a:t>
            </a:r>
            <a:r>
              <a:rPr lang="zh-CN" sz="2800" dirty="0">
                <a:latin typeface="Dax Offc Pro" panose="020B0504030101020102" pitchFamily="34" charset="0"/>
                <a:ea typeface="Noto Sans CJK SC Regular" panose="020B0500000000000000" pitchFamily="34" charset="-128"/>
              </a:rPr>
              <a:t>没有财务规划</a:t>
            </a:r>
          </a:p>
        </p:txBody>
      </p:sp>
      <p:sp>
        <p:nvSpPr>
          <p:cNvPr id="15" name="Text Box 31"/>
          <p:cNvSpPr txBox="1">
            <a:spLocks noChangeArrowheads="1"/>
          </p:cNvSpPr>
          <p:nvPr/>
        </p:nvSpPr>
        <p:spPr bwMode="auto">
          <a:xfrm>
            <a:off x="8273811" y="229356"/>
            <a:ext cx="1321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zh-CN" sz="2800" b="1">
                <a:solidFill>
                  <a:schemeClr val="bg1"/>
                </a:solidFill>
                <a:ea typeface="Noto Sans CJK SC Regular" panose="020B0500000000000000" pitchFamily="34" charset="-128"/>
                <a:cs typeface="Arial" pitchFamily="34" charset="0"/>
              </a:rPr>
              <a:t>1</a:t>
            </a:r>
          </a:p>
        </p:txBody>
      </p:sp>
      <p:sp>
        <p:nvSpPr>
          <p:cNvPr id="16" name="TextBox 1"/>
          <p:cNvSpPr txBox="1">
            <a:spLocks noChangeArrowheads="1"/>
          </p:cNvSpPr>
          <p:nvPr/>
        </p:nvSpPr>
        <p:spPr bwMode="auto">
          <a:xfrm>
            <a:off x="461658" y="5330265"/>
            <a:ext cx="8212775" cy="332609"/>
          </a:xfrm>
          <a:prstGeom prst="rect">
            <a:avLst/>
          </a:prstGeom>
          <a:solidFill>
            <a:srgbClr val="0B7FC8"/>
          </a:solidFill>
          <a:ln w="28575">
            <a:solidFill>
              <a:srgbClr val="0B7FC8"/>
            </a:solidFill>
          </a:ln>
          <a:effectLst/>
        </p:spPr>
        <p:txBody>
          <a:bodyPr wrap="square" lIns="85554" tIns="42776" rIns="85554" bIns="42776">
            <a:spAutoFit/>
          </a:bodyPr>
          <a:lstStyle>
            <a:defPPr>
              <a:defRPr lang="en-US"/>
            </a:defPPr>
            <a:lvl1pPr algn="ctr">
              <a:defRPr sz="2000">
                <a:solidFill>
                  <a:schemeClr val="bg1"/>
                </a:solidFill>
                <a:latin typeface="Arial" panose="020B0604020202020204" pitchFamily="34" charset="0"/>
                <a:cs typeface="Arial" panose="020B0604020202020204" pitchFamily="34" charset="0"/>
              </a:defRPr>
            </a:lvl1pPr>
          </a:lstStyle>
          <a:p>
            <a:r>
              <a:rPr lang="zh-CN" sz="1600" dirty="0">
                <a:latin typeface="Noto Sans CJK SC Bold" panose="020B0800000000000000" pitchFamily="34" charset="-128"/>
                <a:ea typeface="Noto Sans CJK SC Bold" panose="020B0800000000000000" pitchFamily="34" charset="-128"/>
              </a:rPr>
              <a:t>财务规划长期可带来巨大价值</a:t>
            </a:r>
            <a:r>
              <a:rPr lang="zh-CN" altLang="en-US" sz="1600" dirty="0">
                <a:latin typeface="Noto Sans CJK SC Bold" panose="020B0800000000000000" pitchFamily="34" charset="-128"/>
                <a:ea typeface="Noto Sans CJK SC Bold" panose="020B0800000000000000" pitchFamily="34" charset="-128"/>
              </a:rPr>
              <a:t>。</a:t>
            </a:r>
            <a:endParaRPr lang="zh-CN" sz="1600" dirty="0">
              <a:latin typeface="Noto Sans CJK SC Bold" panose="020B0800000000000000" pitchFamily="34" charset="-128"/>
              <a:ea typeface="Noto Sans CJK SC Bold" panose="020B0800000000000000" pitchFamily="34" charset="-128"/>
            </a:endParaRPr>
          </a:p>
        </p:txBody>
      </p:sp>
      <p:grpSp>
        <p:nvGrpSpPr>
          <p:cNvPr id="17" name="Group 16"/>
          <p:cNvGrpSpPr/>
          <p:nvPr/>
        </p:nvGrpSpPr>
        <p:grpSpPr>
          <a:xfrm>
            <a:off x="344696" y="1275067"/>
            <a:ext cx="4480560" cy="3919765"/>
            <a:chOff x="461659" y="1264434"/>
            <a:chExt cx="4480560" cy="3919765"/>
          </a:xfrm>
        </p:grpSpPr>
        <p:sp>
          <p:nvSpPr>
            <p:cNvPr id="14" name="TextBox 13"/>
            <p:cNvSpPr txBox="1"/>
            <p:nvPr/>
          </p:nvSpPr>
          <p:spPr>
            <a:xfrm>
              <a:off x="461659" y="1264434"/>
              <a:ext cx="4480560" cy="508959"/>
            </a:xfrm>
            <a:prstGeom prst="rect">
              <a:avLst/>
            </a:prstGeom>
            <a:noFill/>
          </p:spPr>
          <p:txBody>
            <a:bodyPr wrap="square" lIns="0" tIns="0" rIns="0" bIns="0" rtlCol="0">
              <a:noAutofit/>
            </a:bodyPr>
            <a:lstStyle/>
            <a:p>
              <a:pPr algn="ctr">
                <a:spcBef>
                  <a:spcPts val="1000"/>
                </a:spcBef>
              </a:pPr>
              <a:r>
                <a:rPr lang="zh-CN" sz="1400" dirty="0">
                  <a:latin typeface="Noto Sans CJK SC Bold" panose="020B0800000000000000" pitchFamily="34" charset="-128"/>
                  <a:ea typeface="Noto Sans CJK SC Bold" panose="020B0800000000000000" pitchFamily="34" charset="-128"/>
                  <a:cs typeface="Arial"/>
                </a:rPr>
                <a:t>与没有财务建议的家庭相比，</a:t>
              </a:r>
              <a:br>
                <a:rPr lang="en-US" altLang="zh-CN" sz="1400" dirty="0">
                  <a:latin typeface="Noto Sans CJK SC Bold" panose="020B0800000000000000" pitchFamily="34" charset="-128"/>
                  <a:ea typeface="Noto Sans CJK SC Bold" panose="020B0800000000000000" pitchFamily="34" charset="-128"/>
                  <a:cs typeface="Arial"/>
                </a:rPr>
              </a:br>
              <a:r>
                <a:rPr lang="zh-CN" sz="1400" dirty="0">
                  <a:latin typeface="Noto Sans CJK SC Bold" panose="020B0800000000000000" pitchFamily="34" charset="-128"/>
                  <a:ea typeface="Noto Sans CJK SC Bold" panose="020B0800000000000000" pitchFamily="34" charset="-128"/>
                  <a:cs typeface="Arial"/>
                </a:rPr>
                <a:t>财务建议对家庭资产水平的影响</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50" y="1775839"/>
              <a:ext cx="3297083" cy="3408360"/>
            </a:xfrm>
            <a:prstGeom prst="rect">
              <a:avLst/>
            </a:prstGeom>
          </p:spPr>
        </p:pic>
      </p:grpSp>
      <p:sp>
        <p:nvSpPr>
          <p:cNvPr id="2" name="TextBox 1">
            <a:extLst>
              <a:ext uri="{FF2B5EF4-FFF2-40B4-BE49-F238E27FC236}">
                <a16:creationId xmlns:a16="http://schemas.microsoft.com/office/drawing/2014/main" id="{2A05380F-7B41-4D74-A6B7-EC2C6ED69F5C}"/>
              </a:ext>
            </a:extLst>
          </p:cNvPr>
          <p:cNvSpPr txBox="1"/>
          <p:nvPr/>
        </p:nvSpPr>
        <p:spPr>
          <a:xfrm>
            <a:off x="1250002" y="4368278"/>
            <a:ext cx="1018785" cy="463029"/>
          </a:xfrm>
          <a:prstGeom prst="rect">
            <a:avLst/>
          </a:prstGeom>
          <a:solidFill>
            <a:schemeClr val="bg1"/>
          </a:solidFill>
        </p:spPr>
        <p:txBody>
          <a:bodyPr wrap="square" lIns="0" tIns="0" rIns="0" bIns="0" rtlCol="0">
            <a:noAutofit/>
          </a:bodyPr>
          <a:lstStyle/>
          <a:p>
            <a:pPr algn="ctr">
              <a:spcBef>
                <a:spcPts val="1000"/>
              </a:spcBef>
            </a:pPr>
            <a:r>
              <a:rPr lang="zh-CN" sz="1400">
                <a:latin typeface="Dax Offc Pro" panose="020B0504030101020102" pitchFamily="34" charset="0"/>
                <a:ea typeface="Noto Sans CJK SC Regular" panose="020B0500000000000000" pitchFamily="34" charset="-128"/>
                <a:cs typeface="Arial"/>
              </a:rPr>
              <a:t>4至6年</a:t>
            </a:r>
          </a:p>
        </p:txBody>
      </p:sp>
      <p:sp>
        <p:nvSpPr>
          <p:cNvPr id="19" name="TextBox 18">
            <a:extLst>
              <a:ext uri="{FF2B5EF4-FFF2-40B4-BE49-F238E27FC236}">
                <a16:creationId xmlns:a16="http://schemas.microsoft.com/office/drawing/2014/main" id="{D49E260F-135B-4214-A83C-FEA53489E545}"/>
              </a:ext>
            </a:extLst>
          </p:cNvPr>
          <p:cNvSpPr txBox="1"/>
          <p:nvPr/>
        </p:nvSpPr>
        <p:spPr>
          <a:xfrm>
            <a:off x="2075583" y="4370656"/>
            <a:ext cx="1018785" cy="463029"/>
          </a:xfrm>
          <a:prstGeom prst="rect">
            <a:avLst/>
          </a:prstGeom>
          <a:solidFill>
            <a:schemeClr val="bg1"/>
          </a:solidFill>
        </p:spPr>
        <p:txBody>
          <a:bodyPr wrap="square" lIns="0" tIns="0" rIns="0" bIns="0" rtlCol="0">
            <a:noAutofit/>
          </a:bodyPr>
          <a:lstStyle/>
          <a:p>
            <a:pPr algn="ctr">
              <a:spcBef>
                <a:spcPts val="1000"/>
              </a:spcBef>
            </a:pPr>
            <a:r>
              <a:rPr lang="zh-CN" sz="1400">
                <a:latin typeface="Dax Offc Pro" panose="020B0504030101020102" pitchFamily="34" charset="0"/>
                <a:ea typeface="Noto Sans CJK SC Regular" panose="020B0500000000000000" pitchFamily="34" charset="-128"/>
                <a:cs typeface="Arial"/>
              </a:rPr>
              <a:t>7至14年</a:t>
            </a:r>
          </a:p>
        </p:txBody>
      </p:sp>
      <p:sp>
        <p:nvSpPr>
          <p:cNvPr id="20" name="TextBox 19">
            <a:extLst>
              <a:ext uri="{FF2B5EF4-FFF2-40B4-BE49-F238E27FC236}">
                <a16:creationId xmlns:a16="http://schemas.microsoft.com/office/drawing/2014/main" id="{67ED7560-2B3A-4B98-B2A4-367E9ADF5F3A}"/>
              </a:ext>
            </a:extLst>
          </p:cNvPr>
          <p:cNvSpPr txBox="1"/>
          <p:nvPr/>
        </p:nvSpPr>
        <p:spPr>
          <a:xfrm>
            <a:off x="3056766" y="4376364"/>
            <a:ext cx="1018785" cy="463029"/>
          </a:xfrm>
          <a:prstGeom prst="rect">
            <a:avLst/>
          </a:prstGeom>
          <a:solidFill>
            <a:schemeClr val="bg1"/>
          </a:solidFill>
        </p:spPr>
        <p:txBody>
          <a:bodyPr wrap="square" lIns="0" tIns="0" rIns="0" bIns="0" rtlCol="0">
            <a:noAutofit/>
          </a:bodyPr>
          <a:lstStyle/>
          <a:p>
            <a:pPr algn="ctr">
              <a:spcBef>
                <a:spcPts val="1000"/>
              </a:spcBef>
            </a:pPr>
            <a:r>
              <a:rPr lang="zh-CN" sz="1400">
                <a:latin typeface="Dax Offc Pro" panose="020B0504030101020102" pitchFamily="34" charset="0"/>
                <a:ea typeface="Noto Sans CJK SC Regular" panose="020B0500000000000000" pitchFamily="34" charset="-128"/>
                <a:cs typeface="Arial"/>
              </a:rPr>
              <a:t>15年以上</a:t>
            </a:r>
          </a:p>
        </p:txBody>
      </p:sp>
      <p:sp>
        <p:nvSpPr>
          <p:cNvPr id="21" name="TextBox 20">
            <a:extLst>
              <a:ext uri="{FF2B5EF4-FFF2-40B4-BE49-F238E27FC236}">
                <a16:creationId xmlns:a16="http://schemas.microsoft.com/office/drawing/2014/main" id="{5BC659A8-7642-4AAD-B546-798114A68479}"/>
              </a:ext>
            </a:extLst>
          </p:cNvPr>
          <p:cNvSpPr txBox="1"/>
          <p:nvPr/>
        </p:nvSpPr>
        <p:spPr>
          <a:xfrm>
            <a:off x="1473740" y="4810246"/>
            <a:ext cx="2220154" cy="463029"/>
          </a:xfrm>
          <a:prstGeom prst="rect">
            <a:avLst/>
          </a:prstGeom>
          <a:solidFill>
            <a:schemeClr val="bg1"/>
          </a:solidFill>
        </p:spPr>
        <p:txBody>
          <a:bodyPr wrap="square" lIns="0" tIns="0" rIns="0" bIns="0" rtlCol="0">
            <a:noAutofit/>
          </a:bodyPr>
          <a:lstStyle/>
          <a:p>
            <a:pPr algn="ctr">
              <a:spcBef>
                <a:spcPts val="1000"/>
              </a:spcBef>
            </a:pPr>
            <a:r>
              <a:rPr lang="zh-CN" sz="1400" dirty="0">
                <a:latin typeface="Noto Sans CJK SC Bold" panose="020B0800000000000000" pitchFamily="34" charset="-128"/>
                <a:ea typeface="Noto Sans CJK SC Bold" panose="020B0800000000000000" pitchFamily="34" charset="-128"/>
                <a:cs typeface="Arial"/>
              </a:rPr>
              <a:t>接受财务建议的年数</a:t>
            </a:r>
          </a:p>
        </p:txBody>
      </p:sp>
      <p:sp>
        <p:nvSpPr>
          <p:cNvPr id="22" name="TextBox 21">
            <a:extLst>
              <a:ext uri="{FF2B5EF4-FFF2-40B4-BE49-F238E27FC236}">
                <a16:creationId xmlns:a16="http://schemas.microsoft.com/office/drawing/2014/main" id="{4FD68827-59D6-4EEA-9D1A-377D17774E53}"/>
              </a:ext>
            </a:extLst>
          </p:cNvPr>
          <p:cNvSpPr txBox="1"/>
          <p:nvPr/>
        </p:nvSpPr>
        <p:spPr>
          <a:xfrm>
            <a:off x="884727" y="1919459"/>
            <a:ext cx="433515" cy="291468"/>
          </a:xfrm>
          <a:prstGeom prst="rect">
            <a:avLst/>
          </a:prstGeom>
          <a:solidFill>
            <a:schemeClr val="bg1"/>
          </a:solidFill>
        </p:spPr>
        <p:txBody>
          <a:bodyPr wrap="square" lIns="0" tIns="0" rIns="0" bIns="0" rtlCol="0">
            <a:noAutofit/>
          </a:bodyPr>
          <a:lstStyle/>
          <a:p>
            <a:pPr algn="ctr">
              <a:spcBef>
                <a:spcPts val="1000"/>
              </a:spcBef>
            </a:pPr>
            <a:r>
              <a:rPr lang="zh-CN" sz="1400">
                <a:latin typeface="Dax Offc Pro" panose="020B0504030101020102" pitchFamily="34" charset="0"/>
                <a:ea typeface="Noto Sans CJK SC Regular" panose="020B0500000000000000" pitchFamily="34" charset="-128"/>
                <a:cs typeface="Arial"/>
              </a:rPr>
              <a:t>3.0倍</a:t>
            </a:r>
          </a:p>
        </p:txBody>
      </p:sp>
      <p:sp>
        <p:nvSpPr>
          <p:cNvPr id="23" name="TextBox 22">
            <a:extLst>
              <a:ext uri="{FF2B5EF4-FFF2-40B4-BE49-F238E27FC236}">
                <a16:creationId xmlns:a16="http://schemas.microsoft.com/office/drawing/2014/main" id="{6E218E8D-9BB4-4B17-AC76-1EA704AB65B5}"/>
              </a:ext>
            </a:extLst>
          </p:cNvPr>
          <p:cNvSpPr txBox="1"/>
          <p:nvPr/>
        </p:nvSpPr>
        <p:spPr>
          <a:xfrm>
            <a:off x="902324" y="2631419"/>
            <a:ext cx="433515" cy="291468"/>
          </a:xfrm>
          <a:prstGeom prst="rect">
            <a:avLst/>
          </a:prstGeom>
          <a:solidFill>
            <a:schemeClr val="bg1"/>
          </a:solidFill>
        </p:spPr>
        <p:txBody>
          <a:bodyPr wrap="square" lIns="0" tIns="0" rIns="0" bIns="0" rtlCol="0">
            <a:noAutofit/>
          </a:bodyPr>
          <a:lstStyle/>
          <a:p>
            <a:pPr algn="ctr">
              <a:spcBef>
                <a:spcPts val="1000"/>
              </a:spcBef>
            </a:pPr>
            <a:r>
              <a:rPr lang="zh-CN" sz="1400">
                <a:latin typeface="Dax Offc Pro" panose="020B0504030101020102" pitchFamily="34" charset="0"/>
                <a:ea typeface="Noto Sans CJK SC Regular" panose="020B0500000000000000" pitchFamily="34" charset="-128"/>
                <a:cs typeface="Arial"/>
              </a:rPr>
              <a:t>2.0倍</a:t>
            </a:r>
          </a:p>
        </p:txBody>
      </p:sp>
      <p:sp>
        <p:nvSpPr>
          <p:cNvPr id="24" name="TextBox 23">
            <a:extLst>
              <a:ext uri="{FF2B5EF4-FFF2-40B4-BE49-F238E27FC236}">
                <a16:creationId xmlns:a16="http://schemas.microsoft.com/office/drawing/2014/main" id="{2AE83DB1-9160-4821-A12C-D7DAC6BDD188}"/>
              </a:ext>
            </a:extLst>
          </p:cNvPr>
          <p:cNvSpPr txBox="1"/>
          <p:nvPr/>
        </p:nvSpPr>
        <p:spPr>
          <a:xfrm>
            <a:off x="900648" y="3272867"/>
            <a:ext cx="433515" cy="291468"/>
          </a:xfrm>
          <a:prstGeom prst="rect">
            <a:avLst/>
          </a:prstGeom>
          <a:solidFill>
            <a:schemeClr val="bg1"/>
          </a:solidFill>
        </p:spPr>
        <p:txBody>
          <a:bodyPr wrap="square" lIns="0" tIns="0" rIns="0" bIns="0" rtlCol="0">
            <a:noAutofit/>
          </a:bodyPr>
          <a:lstStyle/>
          <a:p>
            <a:pPr algn="ctr">
              <a:spcBef>
                <a:spcPts val="1000"/>
              </a:spcBef>
            </a:pPr>
            <a:r>
              <a:rPr lang="zh-CN" sz="1400">
                <a:latin typeface="Dax Offc Pro" panose="020B0504030101020102" pitchFamily="34" charset="0"/>
                <a:ea typeface="Noto Sans CJK SC Regular" panose="020B0500000000000000" pitchFamily="34" charset="-128"/>
                <a:cs typeface="Arial"/>
              </a:rPr>
              <a:t>1.0倍</a:t>
            </a:r>
          </a:p>
        </p:txBody>
      </p:sp>
      <p:sp>
        <p:nvSpPr>
          <p:cNvPr id="26" name="TextBox 25">
            <a:extLst>
              <a:ext uri="{FF2B5EF4-FFF2-40B4-BE49-F238E27FC236}">
                <a16:creationId xmlns:a16="http://schemas.microsoft.com/office/drawing/2014/main" id="{EB81D762-96A3-481F-9B27-DAC0E0205EC8}"/>
              </a:ext>
            </a:extLst>
          </p:cNvPr>
          <p:cNvSpPr txBox="1"/>
          <p:nvPr/>
        </p:nvSpPr>
        <p:spPr>
          <a:xfrm>
            <a:off x="898375" y="4144044"/>
            <a:ext cx="433515" cy="379401"/>
          </a:xfrm>
          <a:prstGeom prst="rect">
            <a:avLst/>
          </a:prstGeom>
          <a:solidFill>
            <a:schemeClr val="bg1"/>
          </a:solidFill>
        </p:spPr>
        <p:txBody>
          <a:bodyPr wrap="square" lIns="0" tIns="0" rIns="0" bIns="0" rtlCol="0">
            <a:noAutofit/>
          </a:bodyPr>
          <a:lstStyle/>
          <a:p>
            <a:pPr algn="ctr">
              <a:spcBef>
                <a:spcPts val="1000"/>
              </a:spcBef>
            </a:pPr>
            <a:r>
              <a:rPr lang="zh-CN" sz="1400">
                <a:latin typeface="Dax Offc Pro" panose="020B0504030101020102" pitchFamily="34" charset="0"/>
                <a:ea typeface="Noto Sans CJK SC Regular" panose="020B0500000000000000" pitchFamily="34" charset="-128"/>
                <a:cs typeface="Arial"/>
              </a:rPr>
              <a:t>0.0倍</a:t>
            </a:r>
          </a:p>
        </p:txBody>
      </p:sp>
      <p:sp>
        <p:nvSpPr>
          <p:cNvPr id="25" name="TextBox 24">
            <a:extLst>
              <a:ext uri="{FF2B5EF4-FFF2-40B4-BE49-F238E27FC236}">
                <a16:creationId xmlns:a16="http://schemas.microsoft.com/office/drawing/2014/main" id="{8D820F10-68D5-4B63-B49E-004E4134BD36}"/>
              </a:ext>
            </a:extLst>
          </p:cNvPr>
          <p:cNvSpPr txBox="1"/>
          <p:nvPr/>
        </p:nvSpPr>
        <p:spPr>
          <a:xfrm>
            <a:off x="1421676" y="2866474"/>
            <a:ext cx="646895" cy="225451"/>
          </a:xfrm>
          <a:prstGeom prst="rect">
            <a:avLst/>
          </a:prstGeom>
          <a:solidFill>
            <a:schemeClr val="bg1"/>
          </a:solidFill>
        </p:spPr>
        <p:txBody>
          <a:bodyPr wrap="square" lIns="0" tIns="0" rIns="0" bIns="0" rtlCol="0">
            <a:noAutofit/>
          </a:bodyPr>
          <a:lstStyle/>
          <a:p>
            <a:pPr algn="ctr">
              <a:spcBef>
                <a:spcPts val="1000"/>
              </a:spcBef>
            </a:pPr>
            <a:r>
              <a:rPr lang="zh-CN" sz="1400" b="1" dirty="0">
                <a:latin typeface="Dax Offc Pro" panose="020B0504030101020102" pitchFamily="34" charset="0"/>
                <a:ea typeface="Noto Sans CJK SC Regular" panose="020B0500000000000000" pitchFamily="34" charset="-128"/>
                <a:cs typeface="Arial"/>
              </a:rPr>
              <a:t>1.58</a:t>
            </a:r>
            <a:r>
              <a:rPr lang="zh-CN" sz="1400" dirty="0">
                <a:latin typeface="Noto Sans CJK SC Bold" panose="020B0800000000000000" pitchFamily="34" charset="-128"/>
                <a:ea typeface="Noto Sans CJK SC Bold" panose="020B0800000000000000" pitchFamily="34" charset="-128"/>
                <a:cs typeface="Arial"/>
              </a:rPr>
              <a:t>倍</a:t>
            </a:r>
          </a:p>
        </p:txBody>
      </p:sp>
      <p:sp>
        <p:nvSpPr>
          <p:cNvPr id="27" name="TextBox 26">
            <a:extLst>
              <a:ext uri="{FF2B5EF4-FFF2-40B4-BE49-F238E27FC236}">
                <a16:creationId xmlns:a16="http://schemas.microsoft.com/office/drawing/2014/main" id="{C3FB8E6C-8F46-4440-9FF2-702FA4CBA5C1}"/>
              </a:ext>
            </a:extLst>
          </p:cNvPr>
          <p:cNvSpPr txBox="1"/>
          <p:nvPr/>
        </p:nvSpPr>
        <p:spPr>
          <a:xfrm>
            <a:off x="2071792" y="2512811"/>
            <a:ext cx="1018785" cy="248549"/>
          </a:xfrm>
          <a:prstGeom prst="rect">
            <a:avLst/>
          </a:prstGeom>
          <a:solidFill>
            <a:schemeClr val="bg1"/>
          </a:solidFill>
        </p:spPr>
        <p:txBody>
          <a:bodyPr wrap="square" lIns="0" tIns="0" rIns="0" bIns="0" rtlCol="0">
            <a:noAutofit/>
          </a:bodyPr>
          <a:lstStyle/>
          <a:p>
            <a:pPr algn="ctr">
              <a:spcBef>
                <a:spcPts val="1000"/>
              </a:spcBef>
            </a:pPr>
            <a:r>
              <a:rPr lang="zh-CN" sz="1400" b="1" dirty="0">
                <a:latin typeface="Dax Offc Pro" panose="020B0504030101020102" pitchFamily="34" charset="0"/>
                <a:ea typeface="Noto Sans CJK SC Regular" panose="020B0500000000000000" pitchFamily="34" charset="-128"/>
                <a:cs typeface="Arial"/>
              </a:rPr>
              <a:t>2.1</a:t>
            </a:r>
            <a:r>
              <a:rPr lang="zh-CN" sz="1400" dirty="0">
                <a:latin typeface="Noto Sans CJK SC Bold" panose="020B0800000000000000" pitchFamily="34" charset="-128"/>
                <a:ea typeface="Noto Sans CJK SC Bold" panose="020B0800000000000000" pitchFamily="34" charset="-128"/>
                <a:cs typeface="Arial"/>
              </a:rPr>
              <a:t>倍</a:t>
            </a:r>
          </a:p>
        </p:txBody>
      </p:sp>
      <p:sp>
        <p:nvSpPr>
          <p:cNvPr id="28" name="TextBox 27">
            <a:extLst>
              <a:ext uri="{FF2B5EF4-FFF2-40B4-BE49-F238E27FC236}">
                <a16:creationId xmlns:a16="http://schemas.microsoft.com/office/drawing/2014/main" id="{EAFFD38E-F773-4F9E-947C-0FE90AA5739B}"/>
              </a:ext>
            </a:extLst>
          </p:cNvPr>
          <p:cNvSpPr txBox="1"/>
          <p:nvPr/>
        </p:nvSpPr>
        <p:spPr>
          <a:xfrm>
            <a:off x="2941236" y="1996654"/>
            <a:ext cx="1018785" cy="248549"/>
          </a:xfrm>
          <a:prstGeom prst="rect">
            <a:avLst/>
          </a:prstGeom>
          <a:solidFill>
            <a:schemeClr val="bg1"/>
          </a:solidFill>
        </p:spPr>
        <p:txBody>
          <a:bodyPr wrap="square" lIns="0" tIns="0" rIns="0" bIns="0" rtlCol="0">
            <a:noAutofit/>
          </a:bodyPr>
          <a:lstStyle/>
          <a:p>
            <a:pPr algn="ctr">
              <a:spcBef>
                <a:spcPts val="1000"/>
              </a:spcBef>
            </a:pPr>
            <a:r>
              <a:rPr lang="zh-CN" sz="1400" b="1" dirty="0">
                <a:latin typeface="Dax Offc Pro" panose="020B0504030101020102" pitchFamily="34" charset="0"/>
                <a:ea typeface="Noto Sans CJK SC Regular" panose="020B0500000000000000" pitchFamily="34" charset="-128"/>
                <a:cs typeface="Arial"/>
              </a:rPr>
              <a:t>2.3</a:t>
            </a:r>
            <a:r>
              <a:rPr lang="zh-CN" sz="1400" dirty="0">
                <a:latin typeface="Noto Sans CJK SC Bold" panose="020B0800000000000000" pitchFamily="34" charset="-128"/>
                <a:ea typeface="Noto Sans CJK SC Bold" panose="020B0800000000000000" pitchFamily="34" charset="-128"/>
                <a:cs typeface="Arial"/>
              </a:rPr>
              <a:t>倍</a:t>
            </a:r>
          </a:p>
        </p:txBody>
      </p:sp>
    </p:spTree>
    <p:extLst>
      <p:ext uri="{BB962C8B-B14F-4D97-AF65-F5344CB8AC3E}">
        <p14:creationId xmlns:p14="http://schemas.microsoft.com/office/powerpoint/2010/main" val="276791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0" presetClass="entr" presetSubtype="0" fill="hold" grpId="0" nodeType="afterEffect">
                                  <p:stCondLst>
                                    <p:cond delay="100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par>
                          <p:cTn id="14" fill="hold">
                            <p:stCondLst>
                              <p:cond delay="3500"/>
                            </p:stCondLst>
                            <p:childTnLst>
                              <p:par>
                                <p:cTn id="15" presetID="10" presetClass="entr" presetSubtype="0" fill="hold" grpId="0" nodeType="afterEffect">
                                  <p:stCondLst>
                                    <p:cond delay="100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par>
                          <p:cTn id="18" fill="hold">
                            <p:stCondLst>
                              <p:cond delay="5000"/>
                            </p:stCondLst>
                            <p:childTnLst>
                              <p:par>
                                <p:cTn id="19" presetID="53" presetClass="entr" presetSubtype="16" fill="hold" grpId="0" nodeType="afterEffect">
                                  <p:stCondLst>
                                    <p:cond delay="100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6500"/>
                            </p:stCondLst>
                            <p:childTnLst>
                              <p:par>
                                <p:cTn id="25" presetID="10" presetClass="entr" presetSubtype="0" fill="hold" grpId="0" nodeType="afterEffect">
                                  <p:stCondLst>
                                    <p:cond delay="10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7" grpId="0"/>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6AB923B-19CD-554A-A7CB-5C782A182CEF}" type="slidenum">
              <a:rPr lang="en-US" smtClean="0">
                <a:ea typeface="Noto Sans CJK SC Regular" panose="020B0500000000000000" pitchFamily="34" charset="-128"/>
              </a:rPr>
              <a:t>23</a:t>
            </a:fld>
            <a:endParaRPr lang="en-US">
              <a:ea typeface="Noto Sans CJK SC Regular" panose="020B0500000000000000" pitchFamily="34" charset="-128"/>
            </a:endParaRPr>
          </a:p>
        </p:txBody>
      </p:sp>
      <p:sp>
        <p:nvSpPr>
          <p:cNvPr id="9" name="Title 1"/>
          <p:cNvSpPr txBox="1">
            <a:spLocks/>
          </p:cNvSpPr>
          <p:nvPr/>
        </p:nvSpPr>
        <p:spPr>
          <a:xfrm>
            <a:off x="452027" y="-25022"/>
            <a:ext cx="8229600" cy="914400"/>
          </a:xfrm>
          <a:prstGeom prst="rect">
            <a:avLst/>
          </a:prstGeom>
        </p:spPr>
        <p:txBody>
          <a:bodyPr vert="horz" lIns="0" tIns="0" rIns="0" bIns="0" rtlCol="0" anchor="ctr">
            <a:noAutofit/>
          </a:bodyPr>
          <a:lstStyle>
            <a:lvl1pPr algn="l" defTabSz="457200" rtl="0" eaLnBrk="1" latinLnBrk="0" hangingPunct="1">
              <a:spcBef>
                <a:spcPct val="0"/>
              </a:spcBef>
              <a:buNone/>
              <a:defRPr sz="2400" b="0" i="0" kern="1200">
                <a:solidFill>
                  <a:srgbClr val="0079C1"/>
                </a:solidFill>
                <a:latin typeface="Arial"/>
                <a:ea typeface="+mj-ea"/>
                <a:cs typeface="Arial"/>
              </a:defRPr>
            </a:lvl1pPr>
          </a:lstStyle>
          <a:p>
            <a:r>
              <a:rPr lang="zh-CN" sz="2800">
                <a:ea typeface="Noto Sans CJK SC Regular" panose="020B0500000000000000" pitchFamily="34" charset="-128"/>
              </a:rPr>
              <a:t> </a:t>
            </a:r>
            <a:r>
              <a:rPr lang="zh-CN" sz="2800" b="1">
                <a:latin typeface="Dax Offc Pro" panose="020B0504030101020102" pitchFamily="34" charset="0"/>
                <a:ea typeface="Noto Sans CJK SC Regular" panose="020B0500000000000000" pitchFamily="34" charset="-128"/>
              </a:rPr>
              <a:t>您首选的</a:t>
            </a:r>
            <a:r>
              <a:rPr lang="zh-CN" sz="2800">
                <a:latin typeface="Dax Offc Pro" panose="020B0504030101020102" pitchFamily="34" charset="0"/>
                <a:ea typeface="Noto Sans CJK SC Regular" panose="020B0500000000000000" pitchFamily="34" charset="-128"/>
              </a:rPr>
              <a:t>综合性、屡获殊荣的投资方案供应商</a:t>
            </a:r>
          </a:p>
        </p:txBody>
      </p:sp>
      <p:sp>
        <p:nvSpPr>
          <p:cNvPr id="6" name="Rectangle 5">
            <a:extLst>
              <a:ext uri="{FF2B5EF4-FFF2-40B4-BE49-F238E27FC236}">
                <a16:creationId xmlns:a16="http://schemas.microsoft.com/office/drawing/2014/main" id="{442B06F6-38DD-41AA-A731-D1CD183F889B}"/>
              </a:ext>
            </a:extLst>
          </p:cNvPr>
          <p:cNvSpPr/>
          <p:nvPr/>
        </p:nvSpPr>
        <p:spPr>
          <a:xfrm>
            <a:off x="2775399" y="6423586"/>
            <a:ext cx="5195653" cy="415498"/>
          </a:xfrm>
          <a:prstGeom prst="rect">
            <a:avLst/>
          </a:prstGeom>
        </p:spPr>
        <p:txBody>
          <a:bodyPr wrap="none" lIns="91440" tIns="45720" rIns="91440" bIns="45720" anchor="t">
            <a:spAutoFit/>
          </a:bodyPr>
          <a:lstStyle/>
          <a:p>
            <a:r>
              <a:rPr lang="zh-CN" sz="1050">
                <a:ea typeface="Noto Sans CJK SC Regular" panose="020B0500000000000000" pitchFamily="34" charset="-128"/>
              </a:rPr>
              <a:t>参见脚注：</a:t>
            </a:r>
            <a:r>
              <a:rPr lang="zh-CN" sz="1050">
                <a:latin typeface="Dax Offc Pro"/>
                <a:ea typeface="Noto Sans CJK SC Regular" panose="020B0500000000000000" pitchFamily="34" charset="-128"/>
                <a:cs typeface="+mn-lt"/>
                <a:hlinkClick r:id="rId3"/>
              </a:rPr>
              <a:t>https://bmogamhub.com/system/files/bmo_gam_accolades_retail_eng.pdf</a:t>
            </a:r>
          </a:p>
          <a:p>
            <a:endParaRPr lang="en-CA" sz="1050">
              <a:latin typeface="Arial"/>
              <a:ea typeface="Noto Sans CJK SC Regular" panose="020B0500000000000000" pitchFamily="34" charset="-128"/>
              <a:cs typeface="Arial"/>
            </a:endParaRPr>
          </a:p>
        </p:txBody>
      </p:sp>
      <p:pic>
        <p:nvPicPr>
          <p:cNvPr id="2" name="Picture 2">
            <a:extLst>
              <a:ext uri="{FF2B5EF4-FFF2-40B4-BE49-F238E27FC236}">
                <a16:creationId xmlns:a16="http://schemas.microsoft.com/office/drawing/2014/main" id="{35A6FBD8-0B45-B0F5-92FC-A01D03563C6B}"/>
              </a:ext>
            </a:extLst>
          </p:cNvPr>
          <p:cNvPicPr>
            <a:picLocks noChangeAspect="1"/>
          </p:cNvPicPr>
          <p:nvPr/>
        </p:nvPicPr>
        <p:blipFill>
          <a:blip r:embed="rId4"/>
          <a:stretch>
            <a:fillRect/>
          </a:stretch>
        </p:blipFill>
        <p:spPr>
          <a:xfrm>
            <a:off x="135521" y="1048919"/>
            <a:ext cx="8872957" cy="4986011"/>
          </a:xfrm>
          <a:prstGeom prst="rect">
            <a:avLst/>
          </a:prstGeom>
        </p:spPr>
      </p:pic>
      <p:sp>
        <p:nvSpPr>
          <p:cNvPr id="4" name="CuadroTexto 2">
            <a:extLst>
              <a:ext uri="{FF2B5EF4-FFF2-40B4-BE49-F238E27FC236}">
                <a16:creationId xmlns:a16="http://schemas.microsoft.com/office/drawing/2014/main" id="{36302FCB-6A32-0BDF-38DA-1D9267661338}"/>
              </a:ext>
            </a:extLst>
          </p:cNvPr>
          <p:cNvSpPr txBox="1"/>
          <p:nvPr/>
        </p:nvSpPr>
        <p:spPr>
          <a:xfrm>
            <a:off x="6219825" y="1809750"/>
            <a:ext cx="2788653" cy="1223040"/>
          </a:xfrm>
          <a:prstGeom prst="rect">
            <a:avLst/>
          </a:prstGeom>
          <a:solidFill>
            <a:schemeClr val="bg1"/>
          </a:solidFill>
        </p:spPr>
        <p:txBody>
          <a:bodyPr wrap="square" rtlCol="0">
            <a:noAutofit/>
          </a:bodyPr>
          <a:lstStyle/>
          <a:p>
            <a:pPr>
              <a:spcAft>
                <a:spcPts val="1000"/>
              </a:spcAft>
            </a:pPr>
            <a:r>
              <a:rPr lang="zh-CN" sz="1300" noProof="0" dirty="0">
                <a:solidFill>
                  <a:schemeClr val="tx1">
                    <a:lumMod val="50000"/>
                    <a:lumOff val="50000"/>
                  </a:schemeClr>
                </a:solidFill>
                <a:latin typeface="Dax Offc Pro Medium" panose="020B0604030101020102" pitchFamily="34" charset="0"/>
                <a:ea typeface="Noto Sans CJK SC Regular" panose="020B0500000000000000" pitchFamily="34" charset="-128"/>
              </a:rPr>
              <a:t>体验BMO环球资产管理的实力</a:t>
            </a:r>
          </a:p>
          <a:p>
            <a:pPr>
              <a:spcAft>
                <a:spcPts val="1000"/>
              </a:spcAft>
            </a:pPr>
            <a:r>
              <a:rPr lang="zh-CN" sz="1300" noProof="0" dirty="0">
                <a:solidFill>
                  <a:srgbClr val="0076C3"/>
                </a:solidFill>
                <a:latin typeface="Noto Sans CJK SC Bold" panose="020B0800000000000000" pitchFamily="34" charset="-128"/>
                <a:ea typeface="Noto Sans CJK SC Bold" panose="020B0800000000000000" pitchFamily="34" charset="-128"/>
              </a:rPr>
              <a:t>全球布局本地智慧</a:t>
            </a:r>
          </a:p>
          <a:p>
            <a:r>
              <a:rPr lang="zh-CN" sz="1300" noProof="0" dirty="0">
                <a:solidFill>
                  <a:srgbClr val="0076C3"/>
                </a:solidFill>
                <a:latin typeface="Dax Offc Pro" panose="020B0504030101020102" pitchFamily="34" charset="0"/>
                <a:ea typeface="Noto Sans CJK SC Regular" panose="020B0500000000000000" pitchFamily="34" charset="-128"/>
              </a:rPr>
              <a:t>助您成就卓越</a:t>
            </a:r>
          </a:p>
        </p:txBody>
      </p:sp>
      <p:sp>
        <p:nvSpPr>
          <p:cNvPr id="7" name="CuadroTexto 3">
            <a:extLst>
              <a:ext uri="{FF2B5EF4-FFF2-40B4-BE49-F238E27FC236}">
                <a16:creationId xmlns:a16="http://schemas.microsoft.com/office/drawing/2014/main" id="{DB4DB2ED-6DB2-DB55-9C38-BB6FD42B41E7}"/>
              </a:ext>
            </a:extLst>
          </p:cNvPr>
          <p:cNvSpPr txBox="1"/>
          <p:nvPr/>
        </p:nvSpPr>
        <p:spPr>
          <a:xfrm>
            <a:off x="4711198" y="1126935"/>
            <a:ext cx="2788653" cy="241980"/>
          </a:xfrm>
          <a:prstGeom prst="rect">
            <a:avLst/>
          </a:prstGeom>
          <a:solidFill>
            <a:srgbClr val="E1E9F6"/>
          </a:solidFill>
        </p:spPr>
        <p:txBody>
          <a:bodyPr wrap="square" lIns="0" tIns="36000" rIns="0" bIns="36000" rtlCol="0">
            <a:spAutoFit/>
          </a:bodyPr>
          <a:lstStyle/>
          <a:p>
            <a:r>
              <a:rPr lang="zh-CN" sz="1100" noProof="0">
                <a:solidFill>
                  <a:srgbClr val="0076C3"/>
                </a:solidFill>
                <a:latin typeface="Dax Offc Pro" panose="020B0504030101020102" pitchFamily="34" charset="0"/>
                <a:ea typeface="Noto Sans CJK SC Regular" panose="020B0500000000000000" pitchFamily="34" charset="-128"/>
              </a:rPr>
              <a:t>产品</a:t>
            </a:r>
          </a:p>
        </p:txBody>
      </p:sp>
      <p:sp>
        <p:nvSpPr>
          <p:cNvPr id="8" name="CuadroTexto 4">
            <a:extLst>
              <a:ext uri="{FF2B5EF4-FFF2-40B4-BE49-F238E27FC236}">
                <a16:creationId xmlns:a16="http://schemas.microsoft.com/office/drawing/2014/main" id="{1F78B794-39DF-D895-682C-69757223A9B4}"/>
              </a:ext>
            </a:extLst>
          </p:cNvPr>
          <p:cNvSpPr txBox="1"/>
          <p:nvPr/>
        </p:nvSpPr>
        <p:spPr>
          <a:xfrm>
            <a:off x="413918" y="1126935"/>
            <a:ext cx="2788653" cy="241980"/>
          </a:xfrm>
          <a:prstGeom prst="rect">
            <a:avLst/>
          </a:prstGeom>
          <a:solidFill>
            <a:srgbClr val="E1E9F6"/>
          </a:solidFill>
        </p:spPr>
        <p:txBody>
          <a:bodyPr wrap="square" lIns="0" tIns="36000" rIns="0" bIns="36000" rtlCol="0">
            <a:spAutoFit/>
          </a:bodyPr>
          <a:lstStyle/>
          <a:p>
            <a:r>
              <a:rPr lang="zh-CN" sz="1100" noProof="0">
                <a:solidFill>
                  <a:srgbClr val="0076C3"/>
                </a:solidFill>
                <a:latin typeface="Dax Offc Pro" panose="020B0504030101020102" pitchFamily="34" charset="0"/>
                <a:ea typeface="Noto Sans CJK SC Regular" panose="020B0500000000000000" pitchFamily="34" charset="-128"/>
              </a:rPr>
              <a:t>屡获殊荣</a:t>
            </a:r>
          </a:p>
        </p:txBody>
      </p:sp>
      <p:sp>
        <p:nvSpPr>
          <p:cNvPr id="10" name="CuadroTexto 5">
            <a:extLst>
              <a:ext uri="{FF2B5EF4-FFF2-40B4-BE49-F238E27FC236}">
                <a16:creationId xmlns:a16="http://schemas.microsoft.com/office/drawing/2014/main" id="{314BA259-BC1C-3EE5-4247-169BB17C8133}"/>
              </a:ext>
            </a:extLst>
          </p:cNvPr>
          <p:cNvSpPr txBox="1"/>
          <p:nvPr/>
        </p:nvSpPr>
        <p:spPr>
          <a:xfrm>
            <a:off x="4711198" y="3825210"/>
            <a:ext cx="2861177" cy="1983871"/>
          </a:xfrm>
          <a:prstGeom prst="rect">
            <a:avLst/>
          </a:prstGeom>
          <a:solidFill>
            <a:schemeClr val="bg1"/>
          </a:solidFill>
        </p:spPr>
        <p:txBody>
          <a:bodyPr wrap="square" rIns="180000" rtlCol="0">
            <a:noAutofit/>
          </a:bodyPr>
          <a:lstStyle/>
          <a:p>
            <a:pPr>
              <a:spcAft>
                <a:spcPts val="1000"/>
              </a:spcAft>
            </a:pPr>
            <a:r>
              <a:rPr lang="zh-CN" sz="1100" b="1" noProof="0" dirty="0">
                <a:solidFill>
                  <a:srgbClr val="0076C3"/>
                </a:solidFill>
                <a:latin typeface="Dax Offc Pro Medium" panose="020B0604030101020102" pitchFamily="34" charset="0"/>
                <a:ea typeface="Noto Sans CJK SC Regular" panose="020B0500000000000000" pitchFamily="34" charset="-128"/>
              </a:rPr>
              <a:t>BMO</a:t>
            </a:r>
            <a:r>
              <a:rPr lang="zh-CN" sz="1100" noProof="0" dirty="0">
                <a:solidFill>
                  <a:srgbClr val="0076C3"/>
                </a:solidFill>
                <a:latin typeface="Noto Sans CJK SC Bold" panose="020B0800000000000000" pitchFamily="34" charset="-128"/>
                <a:ea typeface="Noto Sans CJK SC Bold" panose="020B0800000000000000" pitchFamily="34" charset="-128"/>
              </a:rPr>
              <a:t>投资者优选计划</a:t>
            </a:r>
            <a:r>
              <a:rPr lang="zh-CN" sz="1100" b="1" baseline="30000" noProof="0" dirty="0">
                <a:solidFill>
                  <a:srgbClr val="0076C3"/>
                </a:solidFill>
                <a:latin typeface="Dax Offc Pro Medium" panose="020B0604030101020102" pitchFamily="34" charset="0"/>
                <a:ea typeface="Noto Sans CJK SC Regular" panose="020B0500000000000000" pitchFamily="34" charset="-128"/>
              </a:rPr>
              <a:t>7</a:t>
            </a:r>
          </a:p>
          <a:p>
            <a:r>
              <a:rPr lang="zh-CN" sz="1300" b="1" noProof="0" dirty="0">
                <a:solidFill>
                  <a:schemeClr val="tx1">
                    <a:lumMod val="50000"/>
                    <a:lumOff val="50000"/>
                  </a:schemeClr>
                </a:solidFill>
                <a:latin typeface="Dax Offc Pro Medium" panose="020B0604030101020102" pitchFamily="34" charset="0"/>
                <a:ea typeface="Noto Sans CJK SC Regular" panose="020B0500000000000000" pitchFamily="34" charset="-128"/>
              </a:rPr>
              <a:t>我们独家推出的付费服务专为家庭设计，当客户在其所有适用账户中的互惠基金总余额（个人或家庭合计）超过$500,000时，即可享受两大专属权益：财务指引与互惠基金费率优惠。</a:t>
            </a:r>
          </a:p>
        </p:txBody>
      </p:sp>
      <p:sp>
        <p:nvSpPr>
          <p:cNvPr id="11" name="CuadroTexto 6">
            <a:extLst>
              <a:ext uri="{FF2B5EF4-FFF2-40B4-BE49-F238E27FC236}">
                <a16:creationId xmlns:a16="http://schemas.microsoft.com/office/drawing/2014/main" id="{022E723A-D86A-99E1-84C1-4E013168D695}"/>
              </a:ext>
            </a:extLst>
          </p:cNvPr>
          <p:cNvSpPr txBox="1"/>
          <p:nvPr/>
        </p:nvSpPr>
        <p:spPr>
          <a:xfrm>
            <a:off x="2428941" y="3140230"/>
            <a:ext cx="1373439" cy="1061829"/>
          </a:xfrm>
          <a:prstGeom prst="rect">
            <a:avLst/>
          </a:prstGeom>
          <a:solidFill>
            <a:schemeClr val="bg1"/>
          </a:solidFill>
        </p:spPr>
        <p:txBody>
          <a:bodyPr wrap="square" rIns="180000" rtlCol="0">
            <a:spAutoFit/>
          </a:bodyPr>
          <a:lstStyle/>
          <a:p>
            <a:r>
              <a:rPr lang="zh-CN" sz="1100" noProof="0" dirty="0">
                <a:solidFill>
                  <a:srgbClr val="0076C3"/>
                </a:solidFill>
                <a:latin typeface="Noto Sans CJK SC Bold" panose="020B0800000000000000" pitchFamily="34" charset="-128"/>
                <a:ea typeface="Noto Sans CJK SC Bold" panose="020B0800000000000000" pitchFamily="34" charset="-128"/>
              </a:rPr>
              <a:t>管理资金</a:t>
            </a:r>
          </a:p>
          <a:p>
            <a:r>
              <a:rPr lang="zh-CN" sz="2800" b="1" noProof="0" dirty="0">
                <a:solidFill>
                  <a:schemeClr val="tx1">
                    <a:lumMod val="50000"/>
                    <a:lumOff val="50000"/>
                  </a:schemeClr>
                </a:solidFill>
                <a:latin typeface="Dax Offc Pro Medium" panose="020B0604030101020102" pitchFamily="34" charset="0"/>
                <a:ea typeface="Noto Sans CJK SC Regular" panose="020B0500000000000000" pitchFamily="34" charset="-128"/>
              </a:rPr>
              <a:t>2,170</a:t>
            </a:r>
            <a:r>
              <a:rPr lang="zh-CN" sz="2400" noProof="0" dirty="0">
                <a:solidFill>
                  <a:schemeClr val="tx1">
                    <a:lumMod val="50000"/>
                    <a:lumOff val="50000"/>
                  </a:schemeClr>
                </a:solidFill>
                <a:latin typeface="Noto Sans CJK SC Bold" panose="020B0800000000000000" pitchFamily="34" charset="-128"/>
                <a:ea typeface="Noto Sans CJK SC Bold" panose="020B0800000000000000" pitchFamily="34" charset="-128"/>
              </a:rPr>
              <a:t>亿</a:t>
            </a:r>
            <a:r>
              <a:rPr lang="zh-CN" sz="2400" dirty="0">
                <a:solidFill>
                  <a:schemeClr val="tx1">
                    <a:lumMod val="50000"/>
                    <a:lumOff val="50000"/>
                  </a:schemeClr>
                </a:solidFill>
                <a:latin typeface="Noto Sans CJK SC Bold" panose="020B0800000000000000" pitchFamily="34" charset="-128"/>
                <a:ea typeface="Noto Sans CJK SC Bold" panose="020B0800000000000000" pitchFamily="34" charset="-128"/>
              </a:rPr>
              <a:t>加元</a:t>
            </a:r>
            <a:r>
              <a:rPr lang="zh-CN" sz="2800" b="1" baseline="30000" dirty="0">
                <a:solidFill>
                  <a:schemeClr val="tx1">
                    <a:lumMod val="50000"/>
                    <a:lumOff val="50000"/>
                  </a:schemeClr>
                </a:solidFill>
                <a:latin typeface="Dax Offc Pro Medium" panose="020B0604030101020102" pitchFamily="34" charset="0"/>
                <a:ea typeface="Noto Sans CJK SC Regular" panose="020B0500000000000000" pitchFamily="34" charset="-128"/>
              </a:rPr>
              <a:t>5</a:t>
            </a:r>
          </a:p>
        </p:txBody>
      </p:sp>
      <p:sp>
        <p:nvSpPr>
          <p:cNvPr id="12" name="CuadroTexto 7">
            <a:extLst>
              <a:ext uri="{FF2B5EF4-FFF2-40B4-BE49-F238E27FC236}">
                <a16:creationId xmlns:a16="http://schemas.microsoft.com/office/drawing/2014/main" id="{09478E0E-3A91-F35F-F408-99DCCD018EA1}"/>
              </a:ext>
            </a:extLst>
          </p:cNvPr>
          <p:cNvSpPr txBox="1"/>
          <p:nvPr/>
        </p:nvSpPr>
        <p:spPr>
          <a:xfrm>
            <a:off x="2428941" y="4557550"/>
            <a:ext cx="2036379" cy="692497"/>
          </a:xfrm>
          <a:prstGeom prst="rect">
            <a:avLst/>
          </a:prstGeom>
          <a:solidFill>
            <a:schemeClr val="bg1"/>
          </a:solidFill>
        </p:spPr>
        <p:txBody>
          <a:bodyPr wrap="square" rIns="180000" rtlCol="0">
            <a:spAutoFit/>
          </a:bodyPr>
          <a:lstStyle/>
          <a:p>
            <a:r>
              <a:rPr lang="zh-CN" sz="1100" noProof="0" dirty="0">
                <a:solidFill>
                  <a:srgbClr val="0076C3"/>
                </a:solidFill>
                <a:latin typeface="Noto Sans CJK SC Bold" panose="020B0800000000000000" pitchFamily="34" charset="-128"/>
                <a:ea typeface="Noto Sans CJK SC Bold" panose="020B0800000000000000" pitchFamily="34" charset="-128"/>
              </a:rPr>
              <a:t>超过</a:t>
            </a:r>
          </a:p>
          <a:p>
            <a:r>
              <a:rPr lang="zh-CN" sz="2800" b="1" noProof="0" dirty="0">
                <a:solidFill>
                  <a:schemeClr val="tx1">
                    <a:lumMod val="50000"/>
                    <a:lumOff val="50000"/>
                  </a:schemeClr>
                </a:solidFill>
                <a:latin typeface="Dax Offc Pro Medium" panose="020B0604030101020102" pitchFamily="34" charset="0"/>
                <a:ea typeface="Noto Sans CJK SC Regular" panose="020B0500000000000000" pitchFamily="34" charset="-128"/>
              </a:rPr>
              <a:t>$750</a:t>
            </a:r>
            <a:r>
              <a:rPr lang="zh-CN" sz="2800" noProof="0" dirty="0">
                <a:solidFill>
                  <a:schemeClr val="tx1">
                    <a:lumMod val="50000"/>
                    <a:lumOff val="50000"/>
                  </a:schemeClr>
                </a:solidFill>
                <a:latin typeface="Noto Sans CJK SC Bold" panose="020B0800000000000000" pitchFamily="34" charset="-128"/>
                <a:ea typeface="Noto Sans CJK SC Bold" panose="020B0800000000000000" pitchFamily="34" charset="-128"/>
              </a:rPr>
              <a:t>亿</a:t>
            </a:r>
          </a:p>
        </p:txBody>
      </p:sp>
      <p:sp>
        <p:nvSpPr>
          <p:cNvPr id="13" name="CuadroTexto 8">
            <a:extLst>
              <a:ext uri="{FF2B5EF4-FFF2-40B4-BE49-F238E27FC236}">
                <a16:creationId xmlns:a16="http://schemas.microsoft.com/office/drawing/2014/main" id="{D6467011-B8CA-B7B8-CC3F-FD04852DC611}"/>
              </a:ext>
            </a:extLst>
          </p:cNvPr>
          <p:cNvSpPr txBox="1"/>
          <p:nvPr/>
        </p:nvSpPr>
        <p:spPr>
          <a:xfrm>
            <a:off x="2428941" y="5257667"/>
            <a:ext cx="1337377" cy="551414"/>
          </a:xfrm>
          <a:prstGeom prst="rect">
            <a:avLst/>
          </a:prstGeom>
          <a:solidFill>
            <a:schemeClr val="bg1"/>
          </a:solidFill>
        </p:spPr>
        <p:txBody>
          <a:bodyPr wrap="square" rtlCol="0">
            <a:noAutofit/>
          </a:bodyPr>
          <a:lstStyle/>
          <a:p>
            <a:r>
              <a:rPr lang="zh-CN" sz="1000" noProof="0" dirty="0">
                <a:solidFill>
                  <a:srgbClr val="0076C3"/>
                </a:solidFill>
                <a:latin typeface="Dax Offc Pro" panose="020B0504030101020102" pitchFamily="34" charset="0"/>
                <a:ea typeface="Noto Sans CJK SC Regular" panose="020B0500000000000000" pitchFamily="34" charset="-128"/>
              </a:rPr>
              <a:t>创新管理方案，</a:t>
            </a:r>
            <a:br>
              <a:rPr lang="en-US" altLang="zh-CN" sz="1000" noProof="0" dirty="0">
                <a:solidFill>
                  <a:srgbClr val="0076C3"/>
                </a:solidFill>
                <a:latin typeface="Dax Offc Pro" panose="020B0504030101020102" pitchFamily="34" charset="0"/>
                <a:ea typeface="Noto Sans CJK SC Regular" panose="020B0500000000000000" pitchFamily="34" charset="-128"/>
              </a:rPr>
            </a:br>
            <a:r>
              <a:rPr lang="zh-CN" sz="1000" noProof="0" dirty="0">
                <a:solidFill>
                  <a:srgbClr val="0076C3"/>
                </a:solidFill>
                <a:latin typeface="Dax Offc Pro" panose="020B0504030101020102" pitchFamily="34" charset="0"/>
                <a:ea typeface="Noto Sans CJK SC Regular" panose="020B0500000000000000" pitchFamily="34" charset="-128"/>
              </a:rPr>
              <a:t>以满足客户需求</a:t>
            </a:r>
            <a:r>
              <a:rPr lang="zh-CN" sz="1000" baseline="30000" noProof="0" dirty="0">
                <a:solidFill>
                  <a:srgbClr val="0076C3"/>
                </a:solidFill>
                <a:latin typeface="Dax Offc Pro" panose="020B0504030101020102" pitchFamily="34" charset="0"/>
                <a:ea typeface="Noto Sans CJK SC Regular" panose="020B0500000000000000" pitchFamily="34" charset="-128"/>
              </a:rPr>
              <a:t>6</a:t>
            </a:r>
          </a:p>
        </p:txBody>
      </p:sp>
      <p:sp>
        <p:nvSpPr>
          <p:cNvPr id="14" name="CuadroTexto 9">
            <a:extLst>
              <a:ext uri="{FF2B5EF4-FFF2-40B4-BE49-F238E27FC236}">
                <a16:creationId xmlns:a16="http://schemas.microsoft.com/office/drawing/2014/main" id="{66197B74-A9F4-B30C-1A5D-BF579F7ACEFD}"/>
              </a:ext>
            </a:extLst>
          </p:cNvPr>
          <p:cNvSpPr txBox="1"/>
          <p:nvPr/>
        </p:nvSpPr>
        <p:spPr>
          <a:xfrm>
            <a:off x="202078" y="5257667"/>
            <a:ext cx="1131422" cy="277072"/>
          </a:xfrm>
          <a:prstGeom prst="rect">
            <a:avLst/>
          </a:prstGeom>
          <a:solidFill>
            <a:schemeClr val="bg1"/>
          </a:solidFill>
        </p:spPr>
        <p:txBody>
          <a:bodyPr wrap="square" rIns="36000" rtlCol="0">
            <a:noAutofit/>
          </a:bodyPr>
          <a:lstStyle/>
          <a:p>
            <a:r>
              <a:rPr lang="zh-CN" sz="950" noProof="0" dirty="0">
                <a:solidFill>
                  <a:srgbClr val="0076C3"/>
                </a:solidFill>
                <a:latin typeface="Dax Offc Pro" panose="020B0504030101020102" pitchFamily="34" charset="0"/>
                <a:ea typeface="Noto Sans CJK SC Regular" panose="020B0500000000000000" pitchFamily="34" charset="-128"/>
              </a:rPr>
              <a:t>加拿大ETF供应商</a:t>
            </a:r>
            <a:r>
              <a:rPr lang="zh-CN" sz="950" baseline="30000" noProof="0" dirty="0">
                <a:solidFill>
                  <a:srgbClr val="0076C3"/>
                </a:solidFill>
                <a:latin typeface="Dax Offc Pro" panose="020B0504030101020102" pitchFamily="34" charset="0"/>
                <a:ea typeface="Noto Sans CJK SC Regular" panose="020B0500000000000000" pitchFamily="34" charset="-128"/>
              </a:rPr>
              <a:t>4</a:t>
            </a:r>
            <a:r>
              <a:rPr lang="zh-CN" sz="950" noProof="0" dirty="0">
                <a:solidFill>
                  <a:srgbClr val="0076C3"/>
                </a:solidFill>
                <a:latin typeface="Dax Offc Pro" panose="020B0504030101020102" pitchFamily="34" charset="0"/>
                <a:ea typeface="Noto Sans CJK SC Regular" panose="020B0500000000000000" pitchFamily="34" charset="-128"/>
              </a:rPr>
              <a:t> </a:t>
            </a:r>
          </a:p>
        </p:txBody>
      </p:sp>
      <p:sp>
        <p:nvSpPr>
          <p:cNvPr id="15" name="CuadroTexto 10">
            <a:extLst>
              <a:ext uri="{FF2B5EF4-FFF2-40B4-BE49-F238E27FC236}">
                <a16:creationId xmlns:a16="http://schemas.microsoft.com/office/drawing/2014/main" id="{3A8EA709-DDE4-9F79-7B52-6AEAFF65DEA5}"/>
              </a:ext>
            </a:extLst>
          </p:cNvPr>
          <p:cNvSpPr txBox="1"/>
          <p:nvPr/>
        </p:nvSpPr>
        <p:spPr>
          <a:xfrm>
            <a:off x="2469212" y="2465234"/>
            <a:ext cx="2089719" cy="400110"/>
          </a:xfrm>
          <a:prstGeom prst="rect">
            <a:avLst/>
          </a:prstGeom>
          <a:solidFill>
            <a:schemeClr val="bg1"/>
          </a:solidFill>
        </p:spPr>
        <p:txBody>
          <a:bodyPr wrap="square" rtlCol="0">
            <a:spAutoFit/>
          </a:bodyPr>
          <a:lstStyle/>
          <a:p>
            <a:r>
              <a:rPr lang="zh-CN" sz="1000" noProof="0" dirty="0">
                <a:solidFill>
                  <a:srgbClr val="0076C3"/>
                </a:solidFill>
                <a:latin typeface="Dax Offc Pro" panose="020B0504030101020102" pitchFamily="34" charset="0"/>
                <a:ea typeface="Noto Sans CJK SC Regular" panose="020B0500000000000000" pitchFamily="34" charset="-128"/>
              </a:rPr>
              <a:t>安全、信任与成功的传承 </a:t>
            </a:r>
            <a:r>
              <a:rPr lang="zh-CN" sz="1000" i="1" noProof="0" dirty="0">
                <a:solidFill>
                  <a:srgbClr val="0076C3"/>
                </a:solidFill>
                <a:latin typeface="Dax Offc Pro" panose="020B0504030101020102" pitchFamily="34" charset="0"/>
                <a:ea typeface="Noto Sans CJK SC Regular" panose="020B0500000000000000" pitchFamily="34" charset="-128"/>
              </a:rPr>
              <a:t> </a:t>
            </a:r>
            <a:br>
              <a:rPr lang="en-US" altLang="zh-CN" sz="1000" i="1" noProof="0" dirty="0">
                <a:solidFill>
                  <a:srgbClr val="0076C3"/>
                </a:solidFill>
                <a:latin typeface="Dax Offc Pro" panose="020B0504030101020102" pitchFamily="34" charset="0"/>
                <a:ea typeface="Noto Sans CJK SC Regular" panose="020B0500000000000000" pitchFamily="34" charset="-128"/>
              </a:rPr>
            </a:br>
            <a:r>
              <a:rPr lang="zh-CN" sz="1000" i="1" noProof="0" dirty="0">
                <a:solidFill>
                  <a:srgbClr val="0076C3"/>
                </a:solidFill>
                <a:latin typeface="Dax Offc Pro" panose="020B0504030101020102" pitchFamily="34" charset="0"/>
                <a:ea typeface="Noto Sans CJK SC Regular" panose="020B0500000000000000" pitchFamily="34" charset="-128"/>
              </a:rPr>
              <a:t>蒙特利尔银行</a:t>
            </a:r>
          </a:p>
        </p:txBody>
      </p:sp>
      <p:sp>
        <p:nvSpPr>
          <p:cNvPr id="16" name="CuadroTexto 11">
            <a:extLst>
              <a:ext uri="{FF2B5EF4-FFF2-40B4-BE49-F238E27FC236}">
                <a16:creationId xmlns:a16="http://schemas.microsoft.com/office/drawing/2014/main" id="{252316FF-7E3B-6BB6-1015-C8501DCB9C2C}"/>
              </a:ext>
            </a:extLst>
          </p:cNvPr>
          <p:cNvSpPr txBox="1"/>
          <p:nvPr/>
        </p:nvSpPr>
        <p:spPr>
          <a:xfrm>
            <a:off x="257507" y="2127929"/>
            <a:ext cx="1434133" cy="634895"/>
          </a:xfrm>
          <a:prstGeom prst="rect">
            <a:avLst/>
          </a:prstGeom>
          <a:solidFill>
            <a:schemeClr val="bg1"/>
          </a:solidFill>
        </p:spPr>
        <p:txBody>
          <a:bodyPr wrap="square" rtlCol="0">
            <a:noAutofit/>
          </a:bodyPr>
          <a:lstStyle/>
          <a:p>
            <a:r>
              <a:rPr lang="zh-CN" sz="900" noProof="0" dirty="0">
                <a:solidFill>
                  <a:srgbClr val="0076C3"/>
                </a:solidFill>
                <a:latin typeface="Dax Offc Pro" panose="020B0504030101020102" pitchFamily="34" charset="0"/>
                <a:ea typeface="Noto Sans CJK SC Regular" panose="020B0500000000000000" pitchFamily="34" charset="-128"/>
              </a:rPr>
              <a:t>连续第3年被《世界金融杂志》评为加拿大最佳零售银行。</a:t>
            </a:r>
            <a:r>
              <a:rPr lang="zh-CN" sz="900" baseline="30000" noProof="0" dirty="0">
                <a:solidFill>
                  <a:srgbClr val="0076C3"/>
                </a:solidFill>
                <a:latin typeface="Dax Offc Pro" panose="020B0504030101020102" pitchFamily="34" charset="0"/>
                <a:ea typeface="Noto Sans CJK SC Regular" panose="020B0500000000000000" pitchFamily="34" charset="-128"/>
              </a:rPr>
              <a:t>1</a:t>
            </a:r>
          </a:p>
        </p:txBody>
      </p:sp>
      <p:sp>
        <p:nvSpPr>
          <p:cNvPr id="17" name="CuadroTexto 12">
            <a:extLst>
              <a:ext uri="{FF2B5EF4-FFF2-40B4-BE49-F238E27FC236}">
                <a16:creationId xmlns:a16="http://schemas.microsoft.com/office/drawing/2014/main" id="{1B12B9E2-B255-0784-E7D0-A134EA7F0928}"/>
              </a:ext>
            </a:extLst>
          </p:cNvPr>
          <p:cNvSpPr txBox="1"/>
          <p:nvPr/>
        </p:nvSpPr>
        <p:spPr>
          <a:xfrm>
            <a:off x="2428941" y="1422399"/>
            <a:ext cx="1236279" cy="1061593"/>
          </a:xfrm>
          <a:prstGeom prst="rect">
            <a:avLst/>
          </a:prstGeom>
          <a:solidFill>
            <a:schemeClr val="bg1"/>
          </a:solidFill>
        </p:spPr>
        <p:txBody>
          <a:bodyPr wrap="square" rIns="180000" bIns="0" rtlCol="0">
            <a:noAutofit/>
          </a:bodyPr>
          <a:lstStyle/>
          <a:p>
            <a:r>
              <a:rPr lang="zh-CN" sz="1100" noProof="0" dirty="0">
                <a:solidFill>
                  <a:srgbClr val="0076C3"/>
                </a:solidFill>
                <a:latin typeface="Noto Sans CJK SC Bold" panose="020B0800000000000000" pitchFamily="34" charset="-128"/>
                <a:ea typeface="Noto Sans CJK SC Bold" panose="020B0800000000000000" pitchFamily="34" charset="-128"/>
              </a:rPr>
              <a:t>超过</a:t>
            </a:r>
          </a:p>
          <a:p>
            <a:pPr>
              <a:lnSpc>
                <a:spcPct val="85000"/>
              </a:lnSpc>
            </a:pPr>
            <a:r>
              <a:rPr lang="zh-CN" sz="4400" b="1" noProof="0" dirty="0">
                <a:solidFill>
                  <a:schemeClr val="tx1">
                    <a:lumMod val="50000"/>
                    <a:lumOff val="50000"/>
                  </a:schemeClr>
                </a:solidFill>
                <a:latin typeface="Dax Offc Pro Medium" panose="020B0604030101020102" pitchFamily="34" charset="0"/>
                <a:ea typeface="Noto Sans CJK SC Regular" panose="020B0500000000000000" pitchFamily="34" charset="-128"/>
              </a:rPr>
              <a:t>200</a:t>
            </a:r>
          </a:p>
          <a:p>
            <a:pPr>
              <a:lnSpc>
                <a:spcPct val="80000"/>
              </a:lnSpc>
            </a:pPr>
            <a:r>
              <a:rPr lang="zh-CN" sz="2400" dirty="0">
                <a:solidFill>
                  <a:schemeClr val="tx1">
                    <a:lumMod val="50000"/>
                    <a:lumOff val="50000"/>
                  </a:schemeClr>
                </a:solidFill>
                <a:latin typeface="Noto Sans CJK SC Bold" panose="020B0800000000000000" pitchFamily="34" charset="-128"/>
                <a:ea typeface="Noto Sans CJK SC Bold" panose="020B0800000000000000" pitchFamily="34" charset="-128"/>
              </a:rPr>
              <a:t>年历史</a:t>
            </a:r>
          </a:p>
        </p:txBody>
      </p:sp>
      <p:sp>
        <p:nvSpPr>
          <p:cNvPr id="18" name="CuadroTexto 13">
            <a:extLst>
              <a:ext uri="{FF2B5EF4-FFF2-40B4-BE49-F238E27FC236}">
                <a16:creationId xmlns:a16="http://schemas.microsoft.com/office/drawing/2014/main" id="{69FDFA04-8734-0C93-F029-DFE4E056CA77}"/>
              </a:ext>
            </a:extLst>
          </p:cNvPr>
          <p:cNvSpPr txBox="1"/>
          <p:nvPr/>
        </p:nvSpPr>
        <p:spPr>
          <a:xfrm>
            <a:off x="202078" y="1602419"/>
            <a:ext cx="1434133" cy="517065"/>
          </a:xfrm>
          <a:prstGeom prst="rect">
            <a:avLst/>
          </a:prstGeom>
          <a:solidFill>
            <a:schemeClr val="bg1"/>
          </a:solidFill>
        </p:spPr>
        <p:txBody>
          <a:bodyPr wrap="square" rIns="180000" bIns="0" rtlCol="0">
            <a:spAutoFit/>
          </a:bodyPr>
          <a:lstStyle/>
          <a:p>
            <a:pPr>
              <a:lnSpc>
                <a:spcPct val="85000"/>
              </a:lnSpc>
            </a:pPr>
            <a:r>
              <a:rPr lang="zh-CN" sz="3600" b="1" noProof="0">
                <a:solidFill>
                  <a:schemeClr val="tx1">
                    <a:lumMod val="50000"/>
                    <a:lumOff val="50000"/>
                  </a:schemeClr>
                </a:solidFill>
                <a:latin typeface="Dax Offc Pro Medium" panose="020B0604030101020102" pitchFamily="34" charset="0"/>
                <a:ea typeface="Noto Sans CJK SC Regular" panose="020B0500000000000000" pitchFamily="34" charset="-128"/>
              </a:rPr>
              <a:t>BMO</a:t>
            </a:r>
          </a:p>
        </p:txBody>
      </p:sp>
      <p:sp>
        <p:nvSpPr>
          <p:cNvPr id="19" name="CuadroTexto 14">
            <a:extLst>
              <a:ext uri="{FF2B5EF4-FFF2-40B4-BE49-F238E27FC236}">
                <a16:creationId xmlns:a16="http://schemas.microsoft.com/office/drawing/2014/main" id="{48B79B7D-F3D4-1743-EB90-E1186F16929E}"/>
              </a:ext>
            </a:extLst>
          </p:cNvPr>
          <p:cNvSpPr txBox="1"/>
          <p:nvPr/>
        </p:nvSpPr>
        <p:spPr>
          <a:xfrm>
            <a:off x="1028012" y="2909345"/>
            <a:ext cx="984221" cy="569387"/>
          </a:xfrm>
          <a:prstGeom prst="rect">
            <a:avLst/>
          </a:prstGeom>
          <a:solidFill>
            <a:schemeClr val="bg1"/>
          </a:solidFill>
        </p:spPr>
        <p:txBody>
          <a:bodyPr wrap="square" lIns="36000" rIns="180000" bIns="0" rtlCol="0">
            <a:spAutoFit/>
          </a:bodyPr>
          <a:lstStyle/>
          <a:p>
            <a:pPr>
              <a:lnSpc>
                <a:spcPct val="85000"/>
              </a:lnSpc>
            </a:pPr>
            <a:r>
              <a:rPr lang="zh-CN" sz="4000" b="1" noProof="0">
                <a:solidFill>
                  <a:schemeClr val="tx1">
                    <a:lumMod val="50000"/>
                    <a:lumOff val="50000"/>
                  </a:schemeClr>
                </a:solidFill>
                <a:latin typeface="Dax Offc Pro Medium" panose="020B0604030101020102" pitchFamily="34" charset="0"/>
                <a:ea typeface="Noto Sans CJK SC Regular" panose="020B0500000000000000" pitchFamily="34" charset="-128"/>
              </a:rPr>
              <a:t>10</a:t>
            </a:r>
          </a:p>
        </p:txBody>
      </p:sp>
      <p:sp>
        <p:nvSpPr>
          <p:cNvPr id="20" name="CuadroTexto 15">
            <a:extLst>
              <a:ext uri="{FF2B5EF4-FFF2-40B4-BE49-F238E27FC236}">
                <a16:creationId xmlns:a16="http://schemas.microsoft.com/office/drawing/2014/main" id="{D255B422-C639-099F-4441-794620B7B406}"/>
              </a:ext>
            </a:extLst>
          </p:cNvPr>
          <p:cNvSpPr txBox="1"/>
          <p:nvPr/>
        </p:nvSpPr>
        <p:spPr>
          <a:xfrm>
            <a:off x="209011" y="3895524"/>
            <a:ext cx="697770" cy="569387"/>
          </a:xfrm>
          <a:prstGeom prst="rect">
            <a:avLst/>
          </a:prstGeom>
          <a:solidFill>
            <a:schemeClr val="bg1"/>
          </a:solidFill>
        </p:spPr>
        <p:txBody>
          <a:bodyPr wrap="square" lIns="0" rIns="0" bIns="0" rtlCol="0">
            <a:spAutoFit/>
          </a:bodyPr>
          <a:lstStyle/>
          <a:p>
            <a:pPr algn="ctr">
              <a:lnSpc>
                <a:spcPct val="85000"/>
              </a:lnSpc>
            </a:pPr>
            <a:r>
              <a:rPr lang="zh-CN" sz="4000" b="1" noProof="0">
                <a:solidFill>
                  <a:schemeClr val="tx1">
                    <a:lumMod val="50000"/>
                    <a:lumOff val="50000"/>
                  </a:schemeClr>
                </a:solidFill>
                <a:latin typeface="Dax Offc Pro Medium" panose="020B0604030101020102" pitchFamily="34" charset="0"/>
                <a:ea typeface="Noto Sans CJK SC Regular" panose="020B0500000000000000" pitchFamily="34" charset="-128"/>
              </a:rPr>
              <a:t>25</a:t>
            </a:r>
          </a:p>
        </p:txBody>
      </p:sp>
      <p:sp>
        <p:nvSpPr>
          <p:cNvPr id="21" name="CuadroTexto 16">
            <a:extLst>
              <a:ext uri="{FF2B5EF4-FFF2-40B4-BE49-F238E27FC236}">
                <a16:creationId xmlns:a16="http://schemas.microsoft.com/office/drawing/2014/main" id="{A8CB321D-C3E4-F776-2072-31A4B0D83CD6}"/>
              </a:ext>
            </a:extLst>
          </p:cNvPr>
          <p:cNvSpPr txBox="1"/>
          <p:nvPr/>
        </p:nvSpPr>
        <p:spPr>
          <a:xfrm>
            <a:off x="992838" y="3424922"/>
            <a:ext cx="1285542" cy="569387"/>
          </a:xfrm>
          <a:prstGeom prst="rect">
            <a:avLst/>
          </a:prstGeom>
          <a:solidFill>
            <a:schemeClr val="bg1"/>
          </a:solidFill>
        </p:spPr>
        <p:txBody>
          <a:bodyPr wrap="square" rtlCol="0">
            <a:noAutofit/>
          </a:bodyPr>
          <a:lstStyle/>
          <a:p>
            <a:r>
              <a:rPr lang="zh-CN" sz="1000" noProof="0" dirty="0">
                <a:solidFill>
                  <a:srgbClr val="0076C3"/>
                </a:solidFill>
                <a:latin typeface="Dax Offc Pro" panose="020B0504030101020102" pitchFamily="34" charset="0"/>
                <a:ea typeface="Noto Sans CJK SC Regular" panose="020B0500000000000000" pitchFamily="34" charset="-128"/>
              </a:rPr>
              <a:t>项2024年加拿大LSEG理柏基金奖</a:t>
            </a:r>
            <a:r>
              <a:rPr lang="zh-CN" sz="1000" baseline="30000" noProof="0" dirty="0">
                <a:solidFill>
                  <a:srgbClr val="0076C3"/>
                </a:solidFill>
                <a:latin typeface="Dax Offc Pro" panose="020B0504030101020102" pitchFamily="34" charset="0"/>
                <a:ea typeface="Noto Sans CJK SC Regular" panose="020B0500000000000000" pitchFamily="34" charset="-128"/>
              </a:rPr>
              <a:t>2</a:t>
            </a:r>
          </a:p>
        </p:txBody>
      </p:sp>
      <p:sp>
        <p:nvSpPr>
          <p:cNvPr id="22" name="CuadroTexto 17">
            <a:extLst>
              <a:ext uri="{FF2B5EF4-FFF2-40B4-BE49-F238E27FC236}">
                <a16:creationId xmlns:a16="http://schemas.microsoft.com/office/drawing/2014/main" id="{33AF72AA-F4F4-DBCF-66D5-57A9F5130D5F}"/>
              </a:ext>
            </a:extLst>
          </p:cNvPr>
          <p:cNvSpPr txBox="1"/>
          <p:nvPr/>
        </p:nvSpPr>
        <p:spPr>
          <a:xfrm>
            <a:off x="854206" y="3994310"/>
            <a:ext cx="1424174" cy="400110"/>
          </a:xfrm>
          <a:prstGeom prst="rect">
            <a:avLst/>
          </a:prstGeom>
          <a:solidFill>
            <a:schemeClr val="bg1"/>
          </a:solidFill>
        </p:spPr>
        <p:txBody>
          <a:bodyPr wrap="square" rtlCol="0">
            <a:noAutofit/>
          </a:bodyPr>
          <a:lstStyle/>
          <a:p>
            <a:r>
              <a:rPr lang="zh-CN" sz="1000" noProof="0" dirty="0">
                <a:solidFill>
                  <a:srgbClr val="0076C3"/>
                </a:solidFill>
                <a:latin typeface="Dax Offc Pro" panose="020B0504030101020102" pitchFamily="34" charset="0"/>
                <a:ea typeface="Noto Sans CJK SC Regular" panose="020B0500000000000000" pitchFamily="34" charset="-128"/>
              </a:rPr>
              <a:t>个2024年FundGrade A+奖项</a:t>
            </a:r>
            <a:r>
              <a:rPr lang="zh-CN" sz="1000" baseline="30000" noProof="0" dirty="0">
                <a:solidFill>
                  <a:srgbClr val="0076C3"/>
                </a:solidFill>
                <a:latin typeface="Dax Offc Pro" panose="020B0504030101020102" pitchFamily="34" charset="0"/>
                <a:ea typeface="Noto Sans CJK SC Regular" panose="020B0500000000000000" pitchFamily="34" charset="-128"/>
              </a:rPr>
              <a:t>3</a:t>
            </a:r>
          </a:p>
        </p:txBody>
      </p:sp>
      <p:sp>
        <p:nvSpPr>
          <p:cNvPr id="23" name="CuadroTexto 18">
            <a:extLst>
              <a:ext uri="{FF2B5EF4-FFF2-40B4-BE49-F238E27FC236}">
                <a16:creationId xmlns:a16="http://schemas.microsoft.com/office/drawing/2014/main" id="{BE58AF10-EEA8-E186-1670-0DF3870520BA}"/>
              </a:ext>
            </a:extLst>
          </p:cNvPr>
          <p:cNvSpPr txBox="1"/>
          <p:nvPr/>
        </p:nvSpPr>
        <p:spPr>
          <a:xfrm>
            <a:off x="257507" y="4611432"/>
            <a:ext cx="1022653" cy="575744"/>
          </a:xfrm>
          <a:prstGeom prst="rect">
            <a:avLst/>
          </a:prstGeom>
          <a:solidFill>
            <a:schemeClr val="bg1"/>
          </a:solidFill>
        </p:spPr>
        <p:txBody>
          <a:bodyPr wrap="square" lIns="0" rIns="0" bIns="0" rtlCol="0" anchor="ctr" anchorCtr="0">
            <a:noAutofit/>
          </a:bodyPr>
          <a:lstStyle/>
          <a:p>
            <a:pPr>
              <a:lnSpc>
                <a:spcPct val="85000"/>
              </a:lnSpc>
            </a:pPr>
            <a:r>
              <a:rPr lang="zh-CN" sz="3000" noProof="0" dirty="0">
                <a:solidFill>
                  <a:schemeClr val="tx1">
                    <a:lumMod val="50000"/>
                    <a:lumOff val="50000"/>
                  </a:schemeClr>
                </a:solidFill>
                <a:latin typeface="Noto Sans CJK SC Bold" panose="020B0800000000000000" pitchFamily="34" charset="-128"/>
                <a:ea typeface="Noto Sans CJK SC Bold" panose="020B0800000000000000" pitchFamily="34" charset="-128"/>
              </a:rPr>
              <a:t>第</a:t>
            </a:r>
            <a:r>
              <a:rPr lang="zh-CN" sz="3000" b="1" noProof="0" dirty="0">
                <a:solidFill>
                  <a:schemeClr val="tx1">
                    <a:lumMod val="50000"/>
                    <a:lumOff val="50000"/>
                  </a:schemeClr>
                </a:solidFill>
                <a:latin typeface="Dax Offc Pro Medium" panose="020B0604030101020102" pitchFamily="34" charset="0"/>
                <a:ea typeface="Noto Sans CJK SC Regular" panose="020B0500000000000000" pitchFamily="34" charset="-128"/>
              </a:rPr>
              <a:t>2</a:t>
            </a:r>
            <a:r>
              <a:rPr lang="zh-CN" sz="3000" noProof="0" dirty="0">
                <a:solidFill>
                  <a:schemeClr val="tx1">
                    <a:lumMod val="50000"/>
                    <a:lumOff val="50000"/>
                  </a:schemeClr>
                </a:solidFill>
                <a:latin typeface="Noto Sans CJK SC Bold" panose="020B0800000000000000" pitchFamily="34" charset="-128"/>
                <a:ea typeface="Noto Sans CJK SC Bold" panose="020B0800000000000000" pitchFamily="34" charset="-128"/>
              </a:rPr>
              <a:t>大</a:t>
            </a:r>
            <a:r>
              <a:rPr lang="zh-CN" sz="3000" b="1" noProof="0" dirty="0">
                <a:solidFill>
                  <a:schemeClr val="tx1">
                    <a:lumMod val="50000"/>
                    <a:lumOff val="50000"/>
                  </a:schemeClr>
                </a:solidFill>
                <a:latin typeface="Dax Offc Pro Medium" panose="020B0604030101020102" pitchFamily="34" charset="0"/>
                <a:ea typeface="Noto Sans CJK SC Regular" panose="020B0500000000000000" pitchFamily="34" charset="-128"/>
              </a:rPr>
              <a:t> </a:t>
            </a:r>
          </a:p>
        </p:txBody>
      </p:sp>
    </p:spTree>
    <p:extLst>
      <p:ext uri="{BB962C8B-B14F-4D97-AF65-F5344CB8AC3E}">
        <p14:creationId xmlns:p14="http://schemas.microsoft.com/office/powerpoint/2010/main" val="1887261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6AB923B-19CD-554A-A7CB-5C782A182CEF}" type="slidenum">
              <a:rPr lang="en-US" smtClean="0">
                <a:ea typeface="Noto Sans CJK SC Regular" panose="020B0500000000000000" pitchFamily="34" charset="-128"/>
              </a:rPr>
              <a:t>24</a:t>
            </a:fld>
            <a:endParaRPr lang="en-US">
              <a:ea typeface="Noto Sans CJK SC Regular" panose="020B0500000000000000" pitchFamily="34" charset="-128"/>
            </a:endParaRPr>
          </a:p>
        </p:txBody>
      </p:sp>
      <p:graphicFrame>
        <p:nvGraphicFramePr>
          <p:cNvPr id="3" name="Diagram 2"/>
          <p:cNvGraphicFramePr/>
          <p:nvPr>
            <p:extLst>
              <p:ext uri="{D42A27DB-BD31-4B8C-83A1-F6EECF244321}">
                <p14:modId xmlns:p14="http://schemas.microsoft.com/office/powerpoint/2010/main" val="4252602601"/>
              </p:ext>
            </p:extLst>
          </p:nvPr>
        </p:nvGraphicFramePr>
        <p:xfrm>
          <a:off x="262981" y="2636912"/>
          <a:ext cx="8477032" cy="2237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Title 1"/>
          <p:cNvSpPr txBox="1">
            <a:spLocks/>
          </p:cNvSpPr>
          <p:nvPr/>
        </p:nvSpPr>
        <p:spPr>
          <a:xfrm>
            <a:off x="452027" y="8215"/>
            <a:ext cx="8229600" cy="914400"/>
          </a:xfrm>
          <a:prstGeom prst="rect">
            <a:avLst/>
          </a:prstGeom>
        </p:spPr>
        <p:txBody>
          <a:bodyPr vert="horz" lIns="0" tIns="0" rIns="0" bIns="0" rtlCol="0" anchor="ctr">
            <a:noAutofit/>
          </a:bodyPr>
          <a:lstStyle>
            <a:lvl1pPr algn="l" defTabSz="457200" rtl="0" eaLnBrk="1" latinLnBrk="0" hangingPunct="1">
              <a:spcBef>
                <a:spcPct val="0"/>
              </a:spcBef>
              <a:buNone/>
              <a:defRPr sz="2400" b="0" i="0" kern="1200">
                <a:solidFill>
                  <a:srgbClr val="0079C1"/>
                </a:solidFill>
                <a:latin typeface="Arial"/>
                <a:ea typeface="+mj-ea"/>
                <a:cs typeface="Arial"/>
              </a:defRPr>
            </a:lvl1pPr>
          </a:lstStyle>
          <a:p>
            <a:r>
              <a:rPr lang="zh-CN" sz="2800">
                <a:ea typeface="Noto Sans CJK SC Regular" panose="020B0500000000000000" pitchFamily="34" charset="-128"/>
              </a:rPr>
              <a:t> </a:t>
            </a:r>
            <a:r>
              <a:rPr lang="zh-CN" sz="2800">
                <a:latin typeface="Dax Offc Pro" panose="020B0504030101020102" pitchFamily="34" charset="0"/>
                <a:ea typeface="Noto Sans CJK SC Regular" panose="020B0500000000000000" pitchFamily="34" charset="-128"/>
              </a:rPr>
              <a:t>BMO财务规划师竭诚为您服务</a:t>
            </a:r>
          </a:p>
        </p:txBody>
      </p:sp>
      <p:grpSp>
        <p:nvGrpSpPr>
          <p:cNvPr id="4" name="Group 3"/>
          <p:cNvGrpSpPr/>
          <p:nvPr/>
        </p:nvGrpSpPr>
        <p:grpSpPr>
          <a:xfrm>
            <a:off x="452027" y="1142847"/>
            <a:ext cx="7391959" cy="1101259"/>
            <a:chOff x="452027" y="1142847"/>
            <a:chExt cx="7391959" cy="1101259"/>
          </a:xfrm>
        </p:grpSpPr>
        <p:sp>
          <p:nvSpPr>
            <p:cNvPr id="13" name="Text Box 4"/>
            <p:cNvSpPr txBox="1">
              <a:spLocks noChangeArrowheads="1"/>
            </p:cNvSpPr>
            <p:nvPr/>
          </p:nvSpPr>
          <p:spPr bwMode="auto">
            <a:xfrm>
              <a:off x="2160736" y="1142847"/>
              <a:ext cx="554513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pPr>
              <a:r>
                <a:rPr lang="zh-CN" sz="2000" dirty="0">
                  <a:solidFill>
                    <a:srgbClr val="0070C0"/>
                  </a:solidFill>
                  <a:latin typeface="Noto Sans CJK SC Bold" panose="020B0800000000000000" pitchFamily="34" charset="-128"/>
                  <a:ea typeface="Noto Sans CJK SC Bold" panose="020B0800000000000000" pitchFamily="34" charset="-128"/>
                  <a:cs typeface="Arial" panose="020B0604020202020204" pitchFamily="34" charset="0"/>
                </a:rPr>
                <a:t>财务规划师姓名 </a:t>
              </a:r>
              <a:r>
                <a:rPr lang="zh-CN" sz="2000" b="1" dirty="0">
                  <a:solidFill>
                    <a:srgbClr val="0070C0"/>
                  </a:solidFill>
                  <a:latin typeface="Dax Offc Pro" panose="020B0504030101020102" pitchFamily="34" charset="0"/>
                  <a:ea typeface="Noto Sans CJK SC Regular" panose="020B0500000000000000" pitchFamily="34" charset="-128"/>
                  <a:cs typeface="Arial" panose="020B0604020202020204" pitchFamily="34" charset="0"/>
                </a:rPr>
                <a:t>– </a:t>
              </a:r>
              <a:r>
                <a:rPr lang="zh-CN" sz="2000" dirty="0">
                  <a:solidFill>
                    <a:srgbClr val="0070C0"/>
                  </a:solidFill>
                  <a:latin typeface="Noto Sans CJK SC Bold" panose="020B0800000000000000" pitchFamily="34" charset="-128"/>
                  <a:ea typeface="Noto Sans CJK SC Bold" panose="020B0800000000000000" pitchFamily="34" charset="-128"/>
                  <a:cs typeface="Arial" panose="020B0604020202020204" pitchFamily="34" charset="0"/>
                </a:rPr>
                <a:t>财务规划师</a:t>
              </a:r>
            </a:p>
          </p:txBody>
        </p:sp>
        <p:sp>
          <p:nvSpPr>
            <p:cNvPr id="14" name="Text Box 2"/>
            <p:cNvSpPr txBox="1">
              <a:spLocks noChangeArrowheads="1"/>
            </p:cNvSpPr>
            <p:nvPr/>
          </p:nvSpPr>
          <p:spPr bwMode="auto">
            <a:xfrm>
              <a:off x="2160736" y="1533372"/>
              <a:ext cx="5683250" cy="710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pPr>
              <a:r>
                <a:rPr lang="zh-CN">
                  <a:solidFill>
                    <a:schemeClr val="tx1">
                      <a:lumMod val="50000"/>
                      <a:lumOff val="50000"/>
                    </a:schemeClr>
                  </a:solidFill>
                  <a:latin typeface="Dax Offc Pro" panose="020B0504030101020102" pitchFamily="34" charset="0"/>
                  <a:ea typeface="Noto Sans CJK SC Regular" panose="020B0500000000000000" pitchFamily="34" charset="-128"/>
                  <a:cs typeface="Arial" panose="020B0604020202020204" pitchFamily="34" charset="0"/>
                </a:rPr>
                <a:t>电话号码</a:t>
              </a:r>
            </a:p>
            <a:p>
              <a:pPr>
                <a:lnSpc>
                  <a:spcPct val="115000"/>
                </a:lnSpc>
              </a:pPr>
              <a:r>
                <a:rPr lang="zh-CN">
                  <a:solidFill>
                    <a:schemeClr val="tx1">
                      <a:lumMod val="50000"/>
                      <a:lumOff val="50000"/>
                    </a:schemeClr>
                  </a:solidFill>
                  <a:latin typeface="Dax Offc Pro" panose="020B0504030101020102" pitchFamily="34" charset="0"/>
                  <a:ea typeface="Noto Sans CJK SC Regular" panose="020B0500000000000000" pitchFamily="34" charset="-128"/>
                  <a:cs typeface="Arial" panose="020B0604020202020204" pitchFamily="34" charset="0"/>
                </a:rPr>
                <a:t>email@bmo.com</a:t>
              </a:r>
            </a:p>
          </p:txBody>
        </p:sp>
        <p:sp>
          <p:nvSpPr>
            <p:cNvPr id="2" name="Rounded Rectangle 1"/>
            <p:cNvSpPr/>
            <p:nvPr/>
          </p:nvSpPr>
          <p:spPr>
            <a:xfrm>
              <a:off x="452027" y="1142847"/>
              <a:ext cx="1452973" cy="110125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zh-CN">
                  <a:latin typeface="Dax Offc Pro" panose="020B0504030101020102" pitchFamily="34" charset="0"/>
                  <a:ea typeface="Noto Sans CJK SC Regular" panose="020B0500000000000000" pitchFamily="34" charset="-128"/>
                  <a:cs typeface="Arial" panose="020B0604020202020204" pitchFamily="34" charset="0"/>
                </a:rPr>
                <a:t>插入财务规划师的照片</a:t>
              </a:r>
            </a:p>
          </p:txBody>
        </p:sp>
      </p:grpSp>
      <p:sp>
        <p:nvSpPr>
          <p:cNvPr id="18" name="TextBox 1"/>
          <p:cNvSpPr txBox="1">
            <a:spLocks noChangeArrowheads="1"/>
          </p:cNvSpPr>
          <p:nvPr/>
        </p:nvSpPr>
        <p:spPr bwMode="auto">
          <a:xfrm>
            <a:off x="452027" y="5320740"/>
            <a:ext cx="8229600" cy="578830"/>
          </a:xfrm>
          <a:prstGeom prst="rect">
            <a:avLst/>
          </a:prstGeom>
          <a:solidFill>
            <a:srgbClr val="0B7FC8"/>
          </a:solidFill>
          <a:ln w="28575">
            <a:solidFill>
              <a:srgbClr val="0B7FC8"/>
            </a:solidFill>
          </a:ln>
          <a:effectLst/>
        </p:spPr>
        <p:txBody>
          <a:bodyPr wrap="square" lIns="85554" tIns="42776" rIns="85554" bIns="42776" anchor="ctr" anchorCtr="0">
            <a:noAutofit/>
          </a:bodyPr>
          <a:lstStyle>
            <a:defPPr>
              <a:defRPr lang="en-US"/>
            </a:defPPr>
            <a:lvl1pPr algn="ctr">
              <a:defRPr sz="2000">
                <a:solidFill>
                  <a:schemeClr val="bg1"/>
                </a:solidFill>
                <a:latin typeface="Arial" panose="020B0604020202020204" pitchFamily="34" charset="0"/>
                <a:cs typeface="Arial" panose="020B0604020202020204" pitchFamily="34" charset="0"/>
              </a:defRPr>
            </a:lvl1pPr>
          </a:lstStyle>
          <a:p>
            <a:r>
              <a:rPr lang="zh-CN" sz="1600" b="1" dirty="0">
                <a:latin typeface="Dax Offc Pro" panose="020B0504030101020102" pitchFamily="34" charset="0"/>
                <a:ea typeface="Noto Sans CJK SC Regular" panose="020B0500000000000000" pitchFamily="34" charset="-128"/>
              </a:rPr>
              <a:t>BMO</a:t>
            </a:r>
            <a:r>
              <a:rPr lang="zh-CN" sz="1600" dirty="0">
                <a:latin typeface="Noto Sans CJK SC Bold" panose="020B0800000000000000" pitchFamily="34" charset="-128"/>
                <a:ea typeface="Noto Sans CJK SC Bold" panose="020B0800000000000000" pitchFamily="34" charset="-128"/>
              </a:rPr>
              <a:t>财务规划师是您的合作伙伴，帮您实现财务目标。</a:t>
            </a:r>
          </a:p>
        </p:txBody>
      </p:sp>
    </p:spTree>
    <p:extLst>
      <p:ext uri="{BB962C8B-B14F-4D97-AF65-F5344CB8AC3E}">
        <p14:creationId xmlns:p14="http://schemas.microsoft.com/office/powerpoint/2010/main" val="346855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6" presetClass="entr" presetSubtype="21" fill="hold" grpId="0" nodeType="afterEffect">
                                  <p:stCondLst>
                                    <p:cond delay="500"/>
                                  </p:stCondLst>
                                  <p:childTnLst>
                                    <p:set>
                                      <p:cBhvr>
                                        <p:cTn id="12" dur="1" fill="hold">
                                          <p:stCondLst>
                                            <p:cond delay="0"/>
                                          </p:stCondLst>
                                        </p:cTn>
                                        <p:tgtEl>
                                          <p:spTgt spid="3">
                                            <p:graphicEl>
                                              <a:dgm id="{37F95DE5-5377-44CE-BADE-8A40D8E270F6}"/>
                                            </p:graphicEl>
                                          </p:spTgt>
                                        </p:tgtEl>
                                        <p:attrNameLst>
                                          <p:attrName>style.visibility</p:attrName>
                                        </p:attrNameLst>
                                      </p:cBhvr>
                                      <p:to>
                                        <p:strVal val="visible"/>
                                      </p:to>
                                    </p:set>
                                    <p:animEffect transition="in" filter="barn(inVertical)">
                                      <p:cBhvr>
                                        <p:cTn id="13" dur="500"/>
                                        <p:tgtEl>
                                          <p:spTgt spid="3">
                                            <p:graphicEl>
                                              <a:dgm id="{37F95DE5-5377-44CE-BADE-8A40D8E270F6}"/>
                                            </p:graphicEl>
                                          </p:spTgt>
                                        </p:tgtEl>
                                      </p:cBhvr>
                                    </p:animEffect>
                                  </p:childTnLst>
                                </p:cTn>
                              </p:par>
                            </p:childTnLst>
                          </p:cTn>
                        </p:par>
                        <p:par>
                          <p:cTn id="14" fill="hold">
                            <p:stCondLst>
                              <p:cond delay="3000"/>
                            </p:stCondLst>
                            <p:childTnLst>
                              <p:par>
                                <p:cTn id="15" presetID="16" presetClass="entr" presetSubtype="21" fill="hold" grpId="0" nodeType="afterEffect">
                                  <p:stCondLst>
                                    <p:cond delay="500"/>
                                  </p:stCondLst>
                                  <p:childTnLst>
                                    <p:set>
                                      <p:cBhvr>
                                        <p:cTn id="16" dur="1" fill="hold">
                                          <p:stCondLst>
                                            <p:cond delay="0"/>
                                          </p:stCondLst>
                                        </p:cTn>
                                        <p:tgtEl>
                                          <p:spTgt spid="3">
                                            <p:graphicEl>
                                              <a:dgm id="{18270A32-7E1F-4A82-A49E-9253F904A911}"/>
                                            </p:graphicEl>
                                          </p:spTgt>
                                        </p:tgtEl>
                                        <p:attrNameLst>
                                          <p:attrName>style.visibility</p:attrName>
                                        </p:attrNameLst>
                                      </p:cBhvr>
                                      <p:to>
                                        <p:strVal val="visible"/>
                                      </p:to>
                                    </p:set>
                                    <p:animEffect transition="in" filter="barn(inVertical)">
                                      <p:cBhvr>
                                        <p:cTn id="17" dur="500"/>
                                        <p:tgtEl>
                                          <p:spTgt spid="3">
                                            <p:graphicEl>
                                              <a:dgm id="{18270A32-7E1F-4A82-A49E-9253F904A911}"/>
                                            </p:graphicEl>
                                          </p:spTgt>
                                        </p:tgtEl>
                                      </p:cBhvr>
                                    </p:animEffect>
                                  </p:childTnLst>
                                </p:cTn>
                              </p:par>
                            </p:childTnLst>
                          </p:cTn>
                        </p:par>
                        <p:par>
                          <p:cTn id="18" fill="hold">
                            <p:stCondLst>
                              <p:cond delay="4000"/>
                            </p:stCondLst>
                            <p:childTnLst>
                              <p:par>
                                <p:cTn id="19" presetID="16" presetClass="entr" presetSubtype="21" fill="hold" grpId="0" nodeType="afterEffect">
                                  <p:stCondLst>
                                    <p:cond delay="500"/>
                                  </p:stCondLst>
                                  <p:childTnLst>
                                    <p:set>
                                      <p:cBhvr>
                                        <p:cTn id="20" dur="1" fill="hold">
                                          <p:stCondLst>
                                            <p:cond delay="0"/>
                                          </p:stCondLst>
                                        </p:cTn>
                                        <p:tgtEl>
                                          <p:spTgt spid="3">
                                            <p:graphicEl>
                                              <a:dgm id="{A458436F-25E1-47BC-AA7D-1DB80B09A93C}"/>
                                            </p:graphicEl>
                                          </p:spTgt>
                                        </p:tgtEl>
                                        <p:attrNameLst>
                                          <p:attrName>style.visibility</p:attrName>
                                        </p:attrNameLst>
                                      </p:cBhvr>
                                      <p:to>
                                        <p:strVal val="visible"/>
                                      </p:to>
                                    </p:set>
                                    <p:animEffect transition="in" filter="barn(inVertical)">
                                      <p:cBhvr>
                                        <p:cTn id="21" dur="500"/>
                                        <p:tgtEl>
                                          <p:spTgt spid="3">
                                            <p:graphicEl>
                                              <a:dgm id="{A458436F-25E1-47BC-AA7D-1DB80B09A93C}"/>
                                            </p:graphicEl>
                                          </p:spTgt>
                                        </p:tgtEl>
                                      </p:cBhvr>
                                    </p:animEffect>
                                  </p:childTnLst>
                                </p:cTn>
                              </p:par>
                            </p:childTnLst>
                          </p:cTn>
                        </p:par>
                        <p:par>
                          <p:cTn id="22" fill="hold">
                            <p:stCondLst>
                              <p:cond delay="5000"/>
                            </p:stCondLst>
                            <p:childTnLst>
                              <p:par>
                                <p:cTn id="23" presetID="16" presetClass="entr" presetSubtype="21" fill="hold" grpId="0" nodeType="afterEffect">
                                  <p:stCondLst>
                                    <p:cond delay="500"/>
                                  </p:stCondLst>
                                  <p:childTnLst>
                                    <p:set>
                                      <p:cBhvr>
                                        <p:cTn id="24" dur="1" fill="hold">
                                          <p:stCondLst>
                                            <p:cond delay="0"/>
                                          </p:stCondLst>
                                        </p:cTn>
                                        <p:tgtEl>
                                          <p:spTgt spid="3">
                                            <p:graphicEl>
                                              <a:dgm id="{FD4C572E-C7DC-4EDD-B72A-E540F2AAE671}"/>
                                            </p:graphicEl>
                                          </p:spTgt>
                                        </p:tgtEl>
                                        <p:attrNameLst>
                                          <p:attrName>style.visibility</p:attrName>
                                        </p:attrNameLst>
                                      </p:cBhvr>
                                      <p:to>
                                        <p:strVal val="visible"/>
                                      </p:to>
                                    </p:set>
                                    <p:animEffect transition="in" filter="barn(inVertical)">
                                      <p:cBhvr>
                                        <p:cTn id="25" dur="500"/>
                                        <p:tgtEl>
                                          <p:spTgt spid="3">
                                            <p:graphicEl>
                                              <a:dgm id="{FD4C572E-C7DC-4EDD-B72A-E540F2AAE671}"/>
                                            </p:graphicEl>
                                          </p:spTgt>
                                        </p:tgtEl>
                                      </p:cBhvr>
                                    </p:animEffect>
                                  </p:childTnLst>
                                </p:cTn>
                              </p:par>
                            </p:childTnLst>
                          </p:cTn>
                        </p:par>
                        <p:par>
                          <p:cTn id="26" fill="hold">
                            <p:stCondLst>
                              <p:cond delay="6000"/>
                            </p:stCondLst>
                            <p:childTnLst>
                              <p:par>
                                <p:cTn id="27" presetID="16" presetClass="entr" presetSubtype="21" fill="hold" grpId="0" nodeType="afterEffect">
                                  <p:stCondLst>
                                    <p:cond delay="500"/>
                                  </p:stCondLst>
                                  <p:childTnLst>
                                    <p:set>
                                      <p:cBhvr>
                                        <p:cTn id="28" dur="1" fill="hold">
                                          <p:stCondLst>
                                            <p:cond delay="0"/>
                                          </p:stCondLst>
                                        </p:cTn>
                                        <p:tgtEl>
                                          <p:spTgt spid="3">
                                            <p:graphicEl>
                                              <a:dgm id="{B7D46C9A-D51E-4E58-B7F5-BC6FE40670C9}"/>
                                            </p:graphicEl>
                                          </p:spTgt>
                                        </p:tgtEl>
                                        <p:attrNameLst>
                                          <p:attrName>style.visibility</p:attrName>
                                        </p:attrNameLst>
                                      </p:cBhvr>
                                      <p:to>
                                        <p:strVal val="visible"/>
                                      </p:to>
                                    </p:set>
                                    <p:animEffect transition="in" filter="barn(inVertical)">
                                      <p:cBhvr>
                                        <p:cTn id="29" dur="500"/>
                                        <p:tgtEl>
                                          <p:spTgt spid="3">
                                            <p:graphicEl>
                                              <a:dgm id="{B7D46C9A-D51E-4E58-B7F5-BC6FE40670C9}"/>
                                            </p:graphicEl>
                                          </p:spTgt>
                                        </p:tgtEl>
                                      </p:cBhvr>
                                    </p:animEffect>
                                  </p:childTnLst>
                                </p:cTn>
                              </p:par>
                            </p:childTnLst>
                          </p:cTn>
                        </p:par>
                        <p:par>
                          <p:cTn id="30" fill="hold">
                            <p:stCondLst>
                              <p:cond delay="7000"/>
                            </p:stCondLst>
                            <p:childTnLst>
                              <p:par>
                                <p:cTn id="31" presetID="16" presetClass="entr" presetSubtype="21" fill="hold" grpId="0" nodeType="afterEffect">
                                  <p:stCondLst>
                                    <p:cond delay="500"/>
                                  </p:stCondLst>
                                  <p:childTnLst>
                                    <p:set>
                                      <p:cBhvr>
                                        <p:cTn id="32" dur="1" fill="hold">
                                          <p:stCondLst>
                                            <p:cond delay="0"/>
                                          </p:stCondLst>
                                        </p:cTn>
                                        <p:tgtEl>
                                          <p:spTgt spid="3">
                                            <p:graphicEl>
                                              <a:dgm id="{9F2028D8-766F-45F5-A3BB-2F42299F7218}"/>
                                            </p:graphicEl>
                                          </p:spTgt>
                                        </p:tgtEl>
                                        <p:attrNameLst>
                                          <p:attrName>style.visibility</p:attrName>
                                        </p:attrNameLst>
                                      </p:cBhvr>
                                      <p:to>
                                        <p:strVal val="visible"/>
                                      </p:to>
                                    </p:set>
                                    <p:animEffect transition="in" filter="barn(inVertical)">
                                      <p:cBhvr>
                                        <p:cTn id="33" dur="500"/>
                                        <p:tgtEl>
                                          <p:spTgt spid="3">
                                            <p:graphicEl>
                                              <a:dgm id="{9F2028D8-766F-45F5-A3BB-2F42299F7218}"/>
                                            </p:graphicEl>
                                          </p:spTgt>
                                        </p:tgtEl>
                                      </p:cBhvr>
                                    </p:animEffect>
                                  </p:childTnLst>
                                </p:cTn>
                              </p:par>
                            </p:childTnLst>
                          </p:cTn>
                        </p:par>
                        <p:par>
                          <p:cTn id="34" fill="hold">
                            <p:stCondLst>
                              <p:cond delay="8000"/>
                            </p:stCondLst>
                            <p:childTnLst>
                              <p:par>
                                <p:cTn id="35" presetID="53" presetClass="entr" presetSubtype="16" fill="hold" grpId="0" nodeType="afterEffect">
                                  <p:stCondLst>
                                    <p:cond delay="100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Effect transition="in" filter="fade">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DBAD37A-B163-46E4-8C24-4523281BA65F}" type="slidenum">
              <a:rPr lang="en-US" altLang="en-US" smtClean="0">
                <a:ea typeface="Noto Sans CJK SC Regular" panose="020B0500000000000000" pitchFamily="34" charset="-128"/>
              </a:rPr>
              <a:pPr>
                <a:defRPr/>
              </a:pPr>
              <a:t>25</a:t>
            </a:fld>
            <a:endParaRPr lang="en-US" altLang="en-US">
              <a:ea typeface="Noto Sans CJK SC Regular" panose="020B0500000000000000" pitchFamily="34" charset="-128"/>
            </a:endParaRPr>
          </a:p>
        </p:txBody>
      </p:sp>
      <p:sp>
        <p:nvSpPr>
          <p:cNvPr id="11" name="Title 1">
            <a:extLst>
              <a:ext uri="{FF2B5EF4-FFF2-40B4-BE49-F238E27FC236}">
                <a16:creationId xmlns:a16="http://schemas.microsoft.com/office/drawing/2014/main" id="{CA4F0A21-9252-4FB4-B96E-BEFC91896E48}"/>
              </a:ext>
            </a:extLst>
          </p:cNvPr>
          <p:cNvSpPr>
            <a:spLocks noGrp="1"/>
          </p:cNvSpPr>
          <p:nvPr>
            <p:ph type="title"/>
          </p:nvPr>
        </p:nvSpPr>
        <p:spPr>
          <a:xfrm>
            <a:off x="457200" y="2394065"/>
            <a:ext cx="8229600" cy="914400"/>
          </a:xfrm>
        </p:spPr>
        <p:txBody>
          <a:bodyPr/>
          <a:lstStyle/>
          <a:p>
            <a:pPr algn="ctr"/>
            <a:r>
              <a:rPr lang="zh-CN" sz="4200" dirty="0">
                <a:latin typeface="Noto Sans CJK SC Bold" panose="020B0800000000000000" pitchFamily="34" charset="-128"/>
                <a:ea typeface="Noto Sans CJK SC Bold" panose="020B0800000000000000" pitchFamily="34" charset="-128"/>
                <a:cs typeface="Arial" panose="020B0604020202020204" pitchFamily="34" charset="0"/>
              </a:rPr>
              <a:t>有任何疑问？</a:t>
            </a:r>
          </a:p>
        </p:txBody>
      </p:sp>
    </p:spTree>
    <p:extLst>
      <p:ext uri="{BB962C8B-B14F-4D97-AF65-F5344CB8AC3E}">
        <p14:creationId xmlns:p14="http://schemas.microsoft.com/office/powerpoint/2010/main" val="85051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27845" y="2656113"/>
            <a:ext cx="3715857" cy="2666999"/>
          </a:xfrm>
        </p:spPr>
        <p:txBody>
          <a:bodyPr/>
          <a:lstStyle/>
          <a:p>
            <a:pPr algn="ctr"/>
            <a:r>
              <a:rPr lang="zh-CN" sz="2200" dirty="0">
                <a:latin typeface="Noto Sans CJK SC Bold" panose="020B0800000000000000" pitchFamily="34" charset="-128"/>
                <a:ea typeface="Noto Sans CJK SC Bold" panose="020B0800000000000000" pitchFamily="34" charset="-128"/>
              </a:rPr>
              <a:t>谢谢！</a:t>
            </a:r>
          </a:p>
        </p:txBody>
      </p:sp>
      <p:sp>
        <p:nvSpPr>
          <p:cNvPr id="5" name="Slide Number Placeholder 4"/>
          <p:cNvSpPr>
            <a:spLocks noGrp="1"/>
          </p:cNvSpPr>
          <p:nvPr>
            <p:ph type="sldNum" sz="quarter" idx="12"/>
          </p:nvPr>
        </p:nvSpPr>
        <p:spPr/>
        <p:txBody>
          <a:bodyPr/>
          <a:lstStyle/>
          <a:p>
            <a:fld id="{86AB923B-19CD-554A-A7CB-5C782A182CEF}" type="slidenum">
              <a:rPr lang="en-US" smtClean="0">
                <a:ea typeface="Noto Sans CJK SC Regular" panose="020B0500000000000000" pitchFamily="34" charset="-128"/>
              </a:rPr>
              <a:t>26</a:t>
            </a:fld>
            <a:endParaRPr lang="en-US">
              <a:ea typeface="Noto Sans CJK SC Regular" panose="020B0500000000000000" pitchFamily="34" charset="-128"/>
            </a:endParaRPr>
          </a:p>
        </p:txBody>
      </p:sp>
      <p:sp>
        <p:nvSpPr>
          <p:cNvPr id="6" name="Subtitle 5"/>
          <p:cNvSpPr>
            <a:spLocks noGrp="1"/>
          </p:cNvSpPr>
          <p:nvPr>
            <p:ph type="subTitle" idx="1"/>
          </p:nvPr>
        </p:nvSpPr>
        <p:spPr>
          <a:xfrm>
            <a:off x="620490" y="1981201"/>
            <a:ext cx="4212771" cy="914401"/>
          </a:xfrm>
        </p:spPr>
        <p:txBody>
          <a:bodyPr/>
          <a:lstStyle/>
          <a:p>
            <a:pPr algn="ctr">
              <a:defRPr/>
            </a:pPr>
            <a:r>
              <a:rPr lang="zh-CN" sz="2200" i="1">
                <a:latin typeface="Dax Offc Pro" panose="020B0504030101020102" pitchFamily="34" charset="0"/>
                <a:ea typeface="Noto Sans CJK SC Regular" panose="020B0500000000000000" pitchFamily="34" charset="-128"/>
                <a:cs typeface="Arial" panose="020B0604020202020204" pitchFamily="34" charset="0"/>
              </a:rPr>
              <a:t>欲了解更多信息，请访问 www.bmo.com/mutualfunds</a:t>
            </a:r>
          </a:p>
        </p:txBody>
      </p:sp>
    </p:spTree>
    <p:extLst>
      <p:ext uri="{BB962C8B-B14F-4D97-AF65-F5344CB8AC3E}">
        <p14:creationId xmlns:p14="http://schemas.microsoft.com/office/powerpoint/2010/main" val="42077612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322873A-7C33-4499-A103-4BBDD9632D3D}"/>
              </a:ext>
            </a:extLst>
          </p:cNvPr>
          <p:cNvSpPr>
            <a:spLocks noGrp="1"/>
          </p:cNvSpPr>
          <p:nvPr>
            <p:ph type="title"/>
          </p:nvPr>
        </p:nvSpPr>
        <p:spPr/>
        <p:txBody>
          <a:bodyPr/>
          <a:lstStyle/>
          <a:p>
            <a:r>
              <a:rPr lang="zh-CN">
                <a:latin typeface="Dax Offc Pro"/>
                <a:ea typeface="Noto Sans CJK SC Regular" panose="020B0500000000000000" pitchFamily="34" charset="-128"/>
              </a:rPr>
              <a:t>免责声明</a:t>
            </a:r>
          </a:p>
        </p:txBody>
      </p:sp>
      <p:sp>
        <p:nvSpPr>
          <p:cNvPr id="8" name="Content Placeholder 7">
            <a:extLst>
              <a:ext uri="{FF2B5EF4-FFF2-40B4-BE49-F238E27FC236}">
                <a16:creationId xmlns:a16="http://schemas.microsoft.com/office/drawing/2014/main" id="{93ECE4A0-53CC-49E9-8C75-12E28EEF0AB1}"/>
              </a:ext>
            </a:extLst>
          </p:cNvPr>
          <p:cNvSpPr>
            <a:spLocks noGrp="1"/>
          </p:cNvSpPr>
          <p:nvPr>
            <p:ph idx="1"/>
          </p:nvPr>
        </p:nvSpPr>
        <p:spPr>
          <a:xfrm>
            <a:off x="457200" y="933367"/>
            <a:ext cx="8229600" cy="4983163"/>
          </a:xfrm>
        </p:spPr>
        <p:txBody>
          <a:bodyPr vert="horz" lIns="0" tIns="0" rIns="0" bIns="0" rtlCol="0" anchor="t">
            <a:noAutofit/>
          </a:bodyPr>
          <a:lstStyle/>
          <a:p>
            <a:pPr marL="0" indent="0">
              <a:buNone/>
            </a:pPr>
            <a:r>
              <a:rPr lang="zh-CN" sz="900" dirty="0">
                <a:solidFill>
                  <a:srgbClr val="222222"/>
                </a:solidFill>
                <a:ea typeface="Noto Sans CJK SC Regular" panose="020B0500000000000000" pitchFamily="34" charset="-128"/>
              </a:rPr>
              <a:t>任何必需取决于未来事件的陈述都可能是前瞻性陈述。前瞻性陈述并不是业绩的保证。这些陈述涉及风险、不确定性和假设。虽然这类陈述是基于合理的假设，但</a:t>
            </a:r>
            <a:br>
              <a:rPr lang="en-US" altLang="zh-CN" sz="900" dirty="0">
                <a:solidFill>
                  <a:srgbClr val="222222"/>
                </a:solidFill>
                <a:ea typeface="Noto Sans CJK SC Regular" panose="020B0500000000000000" pitchFamily="34" charset="-128"/>
              </a:rPr>
            </a:br>
            <a:r>
              <a:rPr lang="zh-CN" sz="900" dirty="0">
                <a:solidFill>
                  <a:srgbClr val="222222"/>
                </a:solidFill>
                <a:ea typeface="Noto Sans CJK SC Regular" panose="020B0500000000000000" pitchFamily="34" charset="-128"/>
              </a:rPr>
              <a:t>并不能确保实际结果不会大幅偏离预期。投资者要注意不要不适当地依赖任何前瞻性陈述。涉及任何前瞻性陈述时，投资者要仔细考虑最新基金简章内提及的风险</a:t>
            </a:r>
            <a:r>
              <a:rPr lang="zh-CN" altLang="en-US" sz="900" dirty="0">
                <a:solidFill>
                  <a:srgbClr val="222222"/>
                </a:solidFill>
                <a:ea typeface="Noto Sans CJK SC Regular" panose="020B0500000000000000" pitchFamily="34" charset="-128"/>
              </a:rPr>
              <a:t>。</a:t>
            </a:r>
            <a:endParaRPr lang="zh-CN" sz="900" dirty="0">
              <a:solidFill>
                <a:srgbClr val="222222"/>
              </a:solidFill>
              <a:ea typeface="Noto Sans CJK SC Regular" panose="020B0500000000000000" pitchFamily="34" charset="-128"/>
            </a:endParaRPr>
          </a:p>
          <a:p>
            <a:pPr marL="0" indent="0">
              <a:buNone/>
            </a:pPr>
            <a:r>
              <a:rPr lang="zh-CN" sz="900" dirty="0">
                <a:solidFill>
                  <a:srgbClr val="222222"/>
                </a:solidFill>
                <a:ea typeface="Noto Sans CJK SC Regular" panose="020B0500000000000000" pitchFamily="34" charset="-128"/>
              </a:rPr>
              <a:t>本报告中所述观点仅代表报告发布时作者对市场的个人看法。这些观点可随时更改，恕不另行通知。本文提供的资讯并不构成购买证券的要约或出售证券的要约，</a:t>
            </a:r>
            <a:br>
              <a:rPr lang="en-US" altLang="zh-CN" sz="900" dirty="0">
                <a:solidFill>
                  <a:srgbClr val="222222"/>
                </a:solidFill>
                <a:ea typeface="Noto Sans CJK SC Regular" panose="020B0500000000000000" pitchFamily="34" charset="-128"/>
              </a:rPr>
            </a:br>
            <a:r>
              <a:rPr lang="zh-CN" sz="900" dirty="0">
                <a:solidFill>
                  <a:srgbClr val="222222"/>
                </a:solidFill>
                <a:ea typeface="Noto Sans CJK SC Regular" panose="020B0500000000000000" pitchFamily="34" charset="-128"/>
              </a:rPr>
              <a:t>也不应将这些资讯视为投资建议。过往表现并不代表未来回报。本文仅作提供信息之用</a:t>
            </a:r>
            <a:r>
              <a:rPr lang="zh-CN" altLang="en-US" sz="900" dirty="0">
                <a:solidFill>
                  <a:srgbClr val="222222"/>
                </a:solidFill>
                <a:ea typeface="Noto Sans CJK SC Regular" panose="020B0500000000000000" pitchFamily="34" charset="-128"/>
              </a:rPr>
              <a:t>。</a:t>
            </a:r>
            <a:endParaRPr lang="zh-CN" sz="900" dirty="0">
              <a:solidFill>
                <a:srgbClr val="222222"/>
              </a:solidFill>
              <a:ea typeface="Noto Sans CJK SC Regular" panose="020B0500000000000000" pitchFamily="34" charset="-128"/>
            </a:endParaRPr>
          </a:p>
          <a:p>
            <a:pPr marL="0" indent="0">
              <a:buNone/>
            </a:pPr>
            <a:r>
              <a:rPr lang="zh-CN" sz="900" dirty="0">
                <a:solidFill>
                  <a:srgbClr val="222222"/>
                </a:solidFill>
                <a:ea typeface="Noto Sans CJK SC Regular" panose="020B0500000000000000" pitchFamily="34" charset="-128"/>
              </a:rPr>
              <a:t>本文件所含外部链接非BMO环球资产管理公司所有或管理。任何来自第三方网站的内容或链接均未经我们审视或认可。您使用任何外部网站或第三方内容的风险由您自行承担。因此，我们对第三方内容不承担任何责任。</a:t>
            </a:r>
          </a:p>
          <a:p>
            <a:pPr marL="0" indent="0">
              <a:buNone/>
            </a:pPr>
            <a:r>
              <a:rPr lang="zh-CN" sz="900" dirty="0">
                <a:solidFill>
                  <a:srgbClr val="222222"/>
                </a:solidFill>
                <a:ea typeface="Noto Sans CJK SC Regular" panose="020B0500000000000000" pitchFamily="34" charset="-128"/>
              </a:rPr>
              <a:t>本文件内的若干陈述属于前瞻性陈述，包括（但不限于）“预期”、“打算”、“将”等表述的陈述。此类前瞻性陈述并非历史事实，仅反映BMO资产管理公司对未来结果或事件的当前预期。前瞻性陈述会受多种风险及不明朗性所影响，致令实际结果或事件与目前预期有重大差异。虽然BMO资产管理公司相信前瞻性陈述内的假设合理，但前瞻性陈述并不保证将来的表现。因此，我们要提醒读者不要对这类陈述过份依赖，因为其内含不明朗性。BMO资产管理公司并无责任就新信息、未来事件或其他这类影响陈述资料作出公开更新或修改，除非法律规定</a:t>
            </a:r>
            <a:r>
              <a:rPr lang="zh-CN" altLang="en-US" sz="900" dirty="0">
                <a:solidFill>
                  <a:srgbClr val="222222"/>
                </a:solidFill>
                <a:ea typeface="Noto Sans CJK SC Regular" panose="020B0500000000000000" pitchFamily="34" charset="-128"/>
              </a:rPr>
              <a:t>。</a:t>
            </a:r>
            <a:endParaRPr lang="zh-CN" sz="900" dirty="0">
              <a:solidFill>
                <a:srgbClr val="222222"/>
              </a:solidFill>
              <a:ea typeface="Noto Sans CJK SC Regular" panose="020B0500000000000000" pitchFamily="34" charset="-128"/>
            </a:endParaRPr>
          </a:p>
          <a:p>
            <a:pPr marL="0" indent="0">
              <a:buNone/>
            </a:pPr>
            <a:r>
              <a:rPr lang="zh-CN" sz="900" dirty="0">
                <a:solidFill>
                  <a:srgbClr val="222222"/>
                </a:solidFill>
                <a:ea typeface="Noto Sans CJK SC Regular" panose="020B0500000000000000" pitchFamily="34" charset="-128"/>
              </a:rPr>
              <a:t>BMO 环球资产管理（BMO Global Asset Management）是 BMO 金融集团（BMO Financial Group）旗下多家关联机构的统一品牌名称，该等机构提供投资管理、退休金、信托和托管服务。BMO 环球资产管理（BMO Global Asset Management）旗下包括 BMO 资产管理有限公司（BMO Asset Management Inc.）、BMO 投资有限公司（BMO Investments Inc.）、BMO 资产管理有限公司（BMO Asset Management Corp.）、BMO 资产管理有限公司（BMO Asset Management Limited）和 BMO 的多间专业投资管理公司。以BMO 环球资产管理（BMO Global Asset Management）品牌名称提供的某些产品和服务，是为多个不同国家和地区的各类投资者而设计，未必会提供给所有投资者。产品和服务仅根据适用法律法规提供给这些国家和地区的投资者</a:t>
            </a:r>
            <a:r>
              <a:rPr lang="zh-CN" altLang="en-US" sz="900" dirty="0">
                <a:solidFill>
                  <a:srgbClr val="222222"/>
                </a:solidFill>
                <a:ea typeface="Noto Sans CJK SC Regular" panose="020B0500000000000000" pitchFamily="34" charset="-128"/>
              </a:rPr>
              <a:t>。</a:t>
            </a:r>
            <a:endParaRPr lang="zh-CN" sz="900" dirty="0">
              <a:solidFill>
                <a:srgbClr val="222222"/>
              </a:solidFill>
              <a:ea typeface="Noto Sans CJK SC Regular" panose="020B0500000000000000" pitchFamily="34" charset="-128"/>
            </a:endParaRPr>
          </a:p>
          <a:p>
            <a:pPr marL="0" indent="0">
              <a:buNone/>
            </a:pPr>
            <a:r>
              <a:rPr lang="zh-CN" sz="900" dirty="0">
                <a:solidFill>
                  <a:srgbClr val="000000"/>
                </a:solidFill>
                <a:latin typeface="Dax Offc Pro"/>
                <a:ea typeface="Noto Sans CJK SC Regular" panose="020B0500000000000000" pitchFamily="34" charset="-128"/>
              </a:rPr>
              <a:t>版权所有。本文所含信息：（1） 是BMO资产管理公司（“BMO AM”）的机密和专有信息；（2） 未经BMO资产管理公司事先书面同意，不得复制或分发；以及</a:t>
            </a:r>
            <a:br>
              <a:rPr lang="en-US" altLang="zh-CN" sz="900" dirty="0">
                <a:solidFill>
                  <a:srgbClr val="000000"/>
                </a:solidFill>
                <a:latin typeface="Dax Offc Pro"/>
                <a:ea typeface="Noto Sans CJK SC Regular" panose="020B0500000000000000" pitchFamily="34" charset="-128"/>
              </a:rPr>
            </a:br>
            <a:r>
              <a:rPr lang="zh-CN" sz="900" dirty="0">
                <a:solidFill>
                  <a:srgbClr val="000000"/>
                </a:solidFill>
                <a:latin typeface="Dax Offc Pro"/>
                <a:ea typeface="Noto Sans CJK SC Regular" panose="020B0500000000000000" pitchFamily="34" charset="-128"/>
              </a:rPr>
              <a:t>（3）是从被认为可靠的第三方来源获取，但未经BMO AM独立核实。BMO资产管理公司及其关联公司对使用此信息造成的任何损失或损害不承担任何责任</a:t>
            </a:r>
            <a:r>
              <a:rPr lang="zh-CN" altLang="en-US" sz="900" dirty="0">
                <a:solidFill>
                  <a:srgbClr val="000000"/>
                </a:solidFill>
                <a:latin typeface="Dax Offc Pro"/>
                <a:ea typeface="Noto Sans CJK SC Regular" panose="020B0500000000000000" pitchFamily="34" charset="-128"/>
              </a:rPr>
              <a:t>。</a:t>
            </a:r>
            <a:endParaRPr lang="zh-CN" sz="900" dirty="0">
              <a:solidFill>
                <a:srgbClr val="000000"/>
              </a:solidFill>
              <a:latin typeface="Dax Offc Pro"/>
              <a:ea typeface="Noto Sans CJK SC Regular" panose="020B0500000000000000" pitchFamily="34" charset="-128"/>
            </a:endParaRPr>
          </a:p>
          <a:p>
            <a:pPr marL="0" indent="0">
              <a:buNone/>
            </a:pPr>
            <a:r>
              <a:rPr lang="zh-CN" sz="900" dirty="0">
                <a:solidFill>
                  <a:srgbClr val="222222"/>
                </a:solidFill>
                <a:ea typeface="Noto Sans CJK SC Regular" panose="020B0500000000000000" pitchFamily="34" charset="-128"/>
              </a:rPr>
              <a:t>关于“LSEG理柏基金奖”：“LSEG理柏基金奖”每年颁发一次，旨在表彰在风险调整后业绩表现方面持续优于同业的基金及基金管理公司。“LSEG理柏基金奖”基于“理柏稳定回报领袖”（Lipper Leader for Consistent Return），该评级是一项风险调整后的绩效指标，计算周期涵盖36个月、60个月及120个月。获奖规则：在符合资格的基金类别中，“理柏稳定回报领袖”（有效回报）得分最高的基金将获得“LSEG理柏基金奖”。想了解详情，请浏览 lipperfundawards.com。LSEG理柏虽然已尽力使本文数据准确和可靠，但并不保证其准确性。评级分布：排名前20%的基金被评为“理柏稳定回报领袖”；随后的20%基金评级为4；中间20%评级为3；接下来的20%评级为2；最后20%评级为1。</a:t>
            </a:r>
          </a:p>
        </p:txBody>
      </p:sp>
      <p:sp>
        <p:nvSpPr>
          <p:cNvPr id="5" name="Slide Number Placeholder 4">
            <a:extLst>
              <a:ext uri="{FF2B5EF4-FFF2-40B4-BE49-F238E27FC236}">
                <a16:creationId xmlns:a16="http://schemas.microsoft.com/office/drawing/2014/main" id="{6974BDAE-76BB-4F38-B5C7-A175A20458F7}"/>
              </a:ext>
            </a:extLst>
          </p:cNvPr>
          <p:cNvSpPr>
            <a:spLocks noGrp="1"/>
          </p:cNvSpPr>
          <p:nvPr>
            <p:ph type="sldNum" sz="quarter" idx="12"/>
          </p:nvPr>
        </p:nvSpPr>
        <p:spPr/>
        <p:txBody>
          <a:bodyPr/>
          <a:lstStyle/>
          <a:p>
            <a:fld id="{86AB923B-19CD-554A-A7CB-5C782A182CEF}" type="slidenum">
              <a:rPr lang="en-US" smtClean="0">
                <a:ea typeface="Noto Sans CJK SC Regular" panose="020B0500000000000000" pitchFamily="34" charset="-128"/>
              </a:rPr>
              <a:t>27</a:t>
            </a:fld>
            <a:endParaRPr lang="en-US">
              <a:ea typeface="Noto Sans CJK SC Regular" panose="020B0500000000000000" pitchFamily="34" charset="-128"/>
            </a:endParaRPr>
          </a:p>
        </p:txBody>
      </p:sp>
    </p:spTree>
    <p:extLst>
      <p:ext uri="{BB962C8B-B14F-4D97-AF65-F5344CB8AC3E}">
        <p14:creationId xmlns:p14="http://schemas.microsoft.com/office/powerpoint/2010/main" val="27601096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8A1C4-80D8-CF06-E3C1-3F67CABEAC9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5658C8A-5A3E-EEE0-D7F7-780F40ED67C8}"/>
              </a:ext>
            </a:extLst>
          </p:cNvPr>
          <p:cNvSpPr>
            <a:spLocks noGrp="1"/>
          </p:cNvSpPr>
          <p:nvPr>
            <p:ph type="title"/>
          </p:nvPr>
        </p:nvSpPr>
        <p:spPr/>
        <p:txBody>
          <a:bodyPr/>
          <a:lstStyle/>
          <a:p>
            <a:r>
              <a:rPr lang="zh-CN" dirty="0">
                <a:latin typeface="Dax Offc Pro"/>
                <a:ea typeface="Noto Sans CJK SC Regular" panose="020B0500000000000000" pitchFamily="34" charset="-128"/>
              </a:rPr>
              <a:t>免责声明</a:t>
            </a:r>
          </a:p>
        </p:txBody>
      </p:sp>
      <p:sp>
        <p:nvSpPr>
          <p:cNvPr id="8" name="Content Placeholder 7">
            <a:extLst>
              <a:ext uri="{FF2B5EF4-FFF2-40B4-BE49-F238E27FC236}">
                <a16:creationId xmlns:a16="http://schemas.microsoft.com/office/drawing/2014/main" id="{3BA2B605-C93C-5E4E-C03E-86FAF3523BA9}"/>
              </a:ext>
            </a:extLst>
          </p:cNvPr>
          <p:cNvSpPr>
            <a:spLocks noGrp="1"/>
          </p:cNvSpPr>
          <p:nvPr>
            <p:ph idx="1"/>
          </p:nvPr>
        </p:nvSpPr>
        <p:spPr/>
        <p:txBody>
          <a:bodyPr vert="horz" lIns="0" tIns="0" rIns="0" bIns="0" rtlCol="0" anchor="t">
            <a:noAutofit/>
          </a:bodyPr>
          <a:lstStyle/>
          <a:p>
            <a:pPr marL="0" indent="0">
              <a:buNone/>
            </a:pPr>
            <a:r>
              <a:rPr lang="zh-CN" sz="1000" dirty="0">
                <a:solidFill>
                  <a:srgbClr val="222222"/>
                </a:solidFill>
                <a:ea typeface="Noto Sans CJK SC Regular" panose="020B0500000000000000" pitchFamily="34" charset="-128"/>
              </a:rPr>
              <a:t>BMO互惠基金由BMO投资有限公司管理，后者是一间投资基金管理公司，为独立于满地可银行的法律实体</a:t>
            </a:r>
            <a:r>
              <a:rPr lang="zh-CN" altLang="en-US" sz="1000" dirty="0">
                <a:solidFill>
                  <a:srgbClr val="222222"/>
                </a:solidFill>
                <a:ea typeface="Noto Sans CJK SC Regular" panose="020B0500000000000000" pitchFamily="34" charset="-128"/>
              </a:rPr>
              <a:t>。</a:t>
            </a:r>
            <a:endParaRPr lang="zh-CN" sz="1000" dirty="0">
              <a:solidFill>
                <a:srgbClr val="222222"/>
              </a:solidFill>
              <a:ea typeface="Noto Sans CJK SC Regular" panose="020B0500000000000000" pitchFamily="34" charset="-128"/>
            </a:endParaRPr>
          </a:p>
          <a:p>
            <a:pPr marL="0" indent="0">
              <a:buNone/>
            </a:pPr>
            <a:r>
              <a:rPr lang="zh-CN" sz="1000" dirty="0">
                <a:solidFill>
                  <a:srgbClr val="222222"/>
                </a:solidFill>
                <a:ea typeface="Noto Sans CJK SC Regular" panose="020B0500000000000000" pitchFamily="34" charset="-128"/>
              </a:rPr>
              <a:t>投资专业团队包括财务规划师，他们同时作为蒙特利尔银行（Bank of Montreal）及 BMO 投资公司（BMO Investments Inc.，简称"BMO II"）的代表。BMO II是一家金融服务机构，与蒙特利尔银行互为独立法律实体。财务规划师通过 BMO II 提供财务规划、投资及退休规划服务，包括互惠基金投资建议。如需了解 BMO II 提供及不提供的具体服务范围，请咨询我们</a:t>
            </a:r>
            <a:r>
              <a:rPr lang="zh-CN" sz="1000" u="sng" dirty="0">
                <a:solidFill>
                  <a:srgbClr val="222222"/>
                </a:solidFill>
                <a:ea typeface="Noto Sans CJK SC Regular" panose="020B0500000000000000" pitchFamily="34" charset="-128"/>
              </a:rPr>
              <a:t>点击此处</a:t>
            </a:r>
            <a:r>
              <a:rPr lang="zh-CN" sz="1000" dirty="0">
                <a:solidFill>
                  <a:srgbClr val="222222"/>
                </a:solidFill>
                <a:ea typeface="Noto Sans CJK SC Regular" panose="020B0500000000000000" pitchFamily="34" charset="-128"/>
              </a:rPr>
              <a:t>查看其收费方式说明。</a:t>
            </a:r>
          </a:p>
          <a:p>
            <a:pPr marL="0" indent="0">
              <a:buNone/>
            </a:pPr>
            <a:r>
              <a:rPr lang="zh-CN" sz="1000" dirty="0">
                <a:solidFill>
                  <a:srgbClr val="222222"/>
                </a:solidFill>
                <a:ea typeface="Noto Sans CJK SC Regular" panose="020B0500000000000000" pitchFamily="34" charset="-128"/>
              </a:rPr>
              <a:t>关于Fundata基金评级A+（FundGrade A+®）</a:t>
            </a:r>
            <a:endParaRPr lang="en-US" altLang="zh-CN" sz="1000" dirty="0">
              <a:solidFill>
                <a:srgbClr val="222222"/>
              </a:solidFill>
              <a:ea typeface="Noto Sans CJK SC Regular" panose="020B0500000000000000" pitchFamily="34" charset="-128"/>
            </a:endParaRPr>
          </a:p>
          <a:p>
            <a:pPr marL="0" indent="0">
              <a:buNone/>
            </a:pPr>
            <a:r>
              <a:rPr lang="zh-CN" sz="1000" dirty="0">
                <a:solidFill>
                  <a:srgbClr val="222222"/>
                </a:solidFill>
                <a:ea typeface="Noto Sans CJK SC Regular" panose="020B0500000000000000" pitchFamily="34" charset="-128"/>
              </a:rPr>
              <a:t>本评级获Fundata加拿大公司授权使用，该公司保留所有权利。Fundata Canada Inc.每年颁发FundGrade A +®大奖，以表扬加拿大投资基金中的“最佳”基金。FundGrade A +®的计算，是每月FundGrade评级的补充，并在每年底进行。FundGrade评级系统以“风险调整后”的绩效为基础</a:t>
            </a:r>
            <a:br>
              <a:rPr lang="en-US" altLang="zh-CN" sz="1000" dirty="0">
                <a:solidFill>
                  <a:srgbClr val="222222"/>
                </a:solidFill>
                <a:ea typeface="Noto Sans CJK SC Regular" panose="020B0500000000000000" pitchFamily="34" charset="-128"/>
              </a:rPr>
            </a:br>
            <a:r>
              <a:rPr lang="zh-CN" sz="1000" dirty="0">
                <a:solidFill>
                  <a:srgbClr val="222222"/>
                </a:solidFill>
                <a:ea typeface="Noto Sans CJK SC Regular" panose="020B0500000000000000" pitchFamily="34" charset="-128"/>
              </a:rPr>
              <a:t>来评估基金表现，该绩效通过夏普比率、Sortino比率，和信息比率来衡量。每个比率的分数都是个别计算，涵盖2到10年间的所有期间。然后把</a:t>
            </a:r>
            <a:br>
              <a:rPr lang="en-US" altLang="zh-CN" sz="1000" dirty="0">
                <a:solidFill>
                  <a:srgbClr val="222222"/>
                </a:solidFill>
                <a:ea typeface="Noto Sans CJK SC Regular" panose="020B0500000000000000" pitchFamily="34" charset="-128"/>
              </a:rPr>
            </a:br>
            <a:r>
              <a:rPr lang="zh-CN" sz="1000" dirty="0">
                <a:solidFill>
                  <a:srgbClr val="222222"/>
                </a:solidFill>
                <a:ea typeface="Noto Sans CJK SC Regular" panose="020B0500000000000000" pitchFamily="34" charset="-128"/>
              </a:rPr>
              <a:t>分数作平均加权，计算每月的FundGrade。最高的10％为A级；随后的20％为B级；随后的40％为C级；随后的20％为D级；最低的10％为E级。</a:t>
            </a:r>
            <a:br>
              <a:rPr lang="en-US" altLang="zh-CN" sz="1000" dirty="0">
                <a:solidFill>
                  <a:srgbClr val="222222"/>
                </a:solidFill>
                <a:ea typeface="Noto Sans CJK SC Regular" panose="020B0500000000000000" pitchFamily="34" charset="-128"/>
              </a:rPr>
            </a:br>
            <a:r>
              <a:rPr lang="zh-CN" sz="1000" dirty="0">
                <a:solidFill>
                  <a:srgbClr val="222222"/>
                </a:solidFill>
                <a:ea typeface="Noto Sans CJK SC Regular" panose="020B0500000000000000" pitchFamily="34" charset="-128"/>
              </a:rPr>
              <a:t>要符合资格，基金必须在上一年的每个月都获得FundGrade评级。FundGrade A +®使用GPA方式计算，每个从“ A”到“ E”的每月FundGrade，分别获得4到0的分数。基金当年的平均分数决定其GPA。GPA 3.5或更高的基金都会获得FundGrade A +®奖。</a:t>
            </a:r>
            <a:r>
              <a:rPr lang="zh-CN" sz="1000" dirty="0">
                <a:ea typeface="Noto Sans CJK SC Regular" panose="020B0500000000000000" pitchFamily="34" charset="-128"/>
              </a:rPr>
              <a:t>想了解详情，请浏览 </a:t>
            </a:r>
            <a:r>
              <a:rPr lang="zh-CN" sz="1000" dirty="0">
                <a:solidFill>
                  <a:srgbClr val="2F609F"/>
                </a:solidFill>
                <a:ea typeface="Noto Sans CJK SC Regular" panose="020B0500000000000000" pitchFamily="34" charset="-128"/>
                <a:hlinkClick r:id="rId3"/>
              </a:rPr>
              <a:t>http://www.fundgradeawards.com</a:t>
            </a:r>
            <a:r>
              <a:rPr lang="zh-CN" sz="1000" dirty="0">
                <a:ea typeface="Noto Sans CJK SC Regular" panose="020B0500000000000000" pitchFamily="34" charset="-128"/>
              </a:rPr>
              <a:t>。</a:t>
            </a:r>
            <a:r>
              <a:rPr lang="zh-CN" sz="1000" dirty="0">
                <a:solidFill>
                  <a:srgbClr val="222222"/>
                </a:solidFill>
                <a:ea typeface="Noto Sans CJK SC Regular" panose="020B0500000000000000" pitchFamily="34" charset="-128"/>
              </a:rPr>
              <a:t>Fundata虽然已尽力使本文数据准确和可靠，但并不保证其准确性。FundGrade A +奖及FundGrade评级，</a:t>
            </a:r>
            <a:br>
              <a:rPr lang="en-US" altLang="zh-CN" sz="1000" dirty="0">
                <a:solidFill>
                  <a:srgbClr val="222222"/>
                </a:solidFill>
                <a:ea typeface="Noto Sans CJK SC Regular" panose="020B0500000000000000" pitchFamily="34" charset="-128"/>
              </a:rPr>
            </a:br>
            <a:r>
              <a:rPr lang="zh-CN" sz="1000" dirty="0">
                <a:solidFill>
                  <a:srgbClr val="222222"/>
                </a:solidFill>
                <a:ea typeface="Noto Sans CJK SC Regular" panose="020B0500000000000000" pitchFamily="34" charset="-128"/>
              </a:rPr>
              <a:t>都是根据由CIFSC建立的指定类别内投资基金的绩效比较计算出来的</a:t>
            </a:r>
            <a:r>
              <a:rPr lang="zh-CN" altLang="en-US" sz="1000" dirty="0">
                <a:solidFill>
                  <a:srgbClr val="222222"/>
                </a:solidFill>
                <a:ea typeface="Noto Sans CJK SC Regular" panose="020B0500000000000000" pitchFamily="34" charset="-128"/>
              </a:rPr>
              <a:t>。</a:t>
            </a:r>
            <a:endParaRPr lang="zh-CN" sz="1000" dirty="0">
              <a:solidFill>
                <a:srgbClr val="222222"/>
              </a:solidFill>
              <a:ea typeface="Noto Sans CJK SC Regular" panose="020B0500000000000000" pitchFamily="34" charset="-128"/>
            </a:endParaRPr>
          </a:p>
          <a:p>
            <a:pPr marL="0" indent="0">
              <a:buNone/>
            </a:pPr>
            <a:r>
              <a:rPr lang="zh-CN" sz="1000" dirty="0">
                <a:solidFill>
                  <a:srgbClr val="222222"/>
                </a:solidFill>
                <a:ea typeface="Noto Sans CJK SC Regular" panose="020B0500000000000000" pitchFamily="34" charset="-128"/>
              </a:rPr>
              <a:t>互惠基金投资或会涉及佣金、尾随佣金（如适用）、管理费及开支。投资前请仔细阅读有关互惠基金的基金说明书或简章。互惠基金并无保证，</a:t>
            </a:r>
            <a:br>
              <a:rPr lang="en-US" altLang="zh-CN" sz="1000" dirty="0">
                <a:solidFill>
                  <a:srgbClr val="222222"/>
                </a:solidFill>
                <a:ea typeface="Noto Sans CJK SC Regular" panose="020B0500000000000000" pitchFamily="34" charset="-128"/>
              </a:rPr>
            </a:br>
            <a:r>
              <a:rPr lang="zh-CN" sz="1000" dirty="0">
                <a:solidFill>
                  <a:srgbClr val="222222"/>
                </a:solidFill>
                <a:ea typeface="Noto Sans CJK SC Regular" panose="020B0500000000000000" pitchFamily="34" charset="-128"/>
              </a:rPr>
              <a:t>其价值经常变动，过往投资表现可能不会重现。派息没有保证，并可能会有变更及／或取消。</a:t>
            </a:r>
          </a:p>
          <a:p>
            <a:pPr marL="0" indent="0">
              <a:buNone/>
            </a:pPr>
            <a:r>
              <a:rPr lang="zh-CN" sz="1000" dirty="0">
                <a:solidFill>
                  <a:srgbClr val="222222"/>
                </a:solidFill>
                <a:ea typeface="Noto Sans CJK SC Regular" panose="020B0500000000000000" pitchFamily="34" charset="-128"/>
              </a:rPr>
              <a:t>有关BMO互惠基金投资风险的摘要，请参阅简章内列出的特有风险</a:t>
            </a:r>
            <a:r>
              <a:rPr lang="zh-CN" altLang="en-US" sz="1000" dirty="0">
                <a:solidFill>
                  <a:srgbClr val="222222"/>
                </a:solidFill>
                <a:ea typeface="Noto Sans CJK SC Regular" panose="020B0500000000000000" pitchFamily="34" charset="-128"/>
              </a:rPr>
              <a:t>。</a:t>
            </a:r>
            <a:endParaRPr lang="zh-CN" sz="1000" dirty="0">
              <a:solidFill>
                <a:srgbClr val="222222"/>
              </a:solidFill>
              <a:ea typeface="Noto Sans CJK SC Regular" panose="020B0500000000000000" pitchFamily="34" charset="-128"/>
            </a:endParaRPr>
          </a:p>
          <a:p>
            <a:pPr marL="0" indent="0">
              <a:buNone/>
            </a:pPr>
            <a:r>
              <a:rPr lang="zh-CN" sz="1000" dirty="0">
                <a:solidFill>
                  <a:srgbClr val="222222"/>
                </a:solidFill>
                <a:ea typeface="Noto Sans CJK SC Regular" panose="020B0500000000000000" pitchFamily="34" charset="-128"/>
              </a:rPr>
              <a:t>“BMO（M-条形圆盘标志）”是蒙特利尔银行的注册商标，获授权使用。</a:t>
            </a:r>
          </a:p>
        </p:txBody>
      </p:sp>
      <p:sp>
        <p:nvSpPr>
          <p:cNvPr id="5" name="Slide Number Placeholder 4">
            <a:extLst>
              <a:ext uri="{FF2B5EF4-FFF2-40B4-BE49-F238E27FC236}">
                <a16:creationId xmlns:a16="http://schemas.microsoft.com/office/drawing/2014/main" id="{DE8980C3-F144-D2EA-F802-0CD830957353}"/>
              </a:ext>
            </a:extLst>
          </p:cNvPr>
          <p:cNvSpPr>
            <a:spLocks noGrp="1"/>
          </p:cNvSpPr>
          <p:nvPr>
            <p:ph type="sldNum" sz="quarter" idx="12"/>
          </p:nvPr>
        </p:nvSpPr>
        <p:spPr/>
        <p:txBody>
          <a:bodyPr/>
          <a:lstStyle/>
          <a:p>
            <a:fld id="{86AB923B-19CD-554A-A7CB-5C782A182CEF}" type="slidenum">
              <a:rPr lang="en-US" smtClean="0">
                <a:ea typeface="Noto Sans CJK SC Regular" panose="020B0500000000000000" pitchFamily="34" charset="-128"/>
              </a:rPr>
              <a:t>28</a:t>
            </a:fld>
            <a:endParaRPr lang="en-US">
              <a:ea typeface="Noto Sans CJK SC Regular" panose="020B0500000000000000" pitchFamily="34" charset="-128"/>
            </a:endParaRPr>
          </a:p>
        </p:txBody>
      </p:sp>
    </p:spTree>
    <p:extLst>
      <p:ext uri="{BB962C8B-B14F-4D97-AF65-F5344CB8AC3E}">
        <p14:creationId xmlns:p14="http://schemas.microsoft.com/office/powerpoint/2010/main" val="1678801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11A32B5-945F-4851-B607-CF00DFFCE797}"/>
              </a:ext>
            </a:extLst>
          </p:cNvPr>
          <p:cNvPicPr>
            <a:picLocks noChangeAspect="1"/>
          </p:cNvPicPr>
          <p:nvPr/>
        </p:nvPicPr>
        <p:blipFill rotWithShape="1">
          <a:blip r:embed="rId3"/>
          <a:srcRect r="2248"/>
          <a:stretch/>
        </p:blipFill>
        <p:spPr>
          <a:xfrm>
            <a:off x="452027" y="1455445"/>
            <a:ext cx="7330105" cy="4771917"/>
          </a:xfrm>
          <a:prstGeom prst="rect">
            <a:avLst/>
          </a:prstGeom>
        </p:spPr>
      </p:pic>
      <p:sp>
        <p:nvSpPr>
          <p:cNvPr id="5" name="Slide Number Placeholder 4">
            <a:extLst>
              <a:ext uri="{FF2B5EF4-FFF2-40B4-BE49-F238E27FC236}">
                <a16:creationId xmlns:a16="http://schemas.microsoft.com/office/drawing/2014/main" id="{0BEB6E07-E96D-42EB-80C8-2ECD898F1942}"/>
              </a:ext>
            </a:extLst>
          </p:cNvPr>
          <p:cNvSpPr>
            <a:spLocks noGrp="1"/>
          </p:cNvSpPr>
          <p:nvPr>
            <p:ph type="sldNum" sz="quarter" idx="12"/>
          </p:nvPr>
        </p:nvSpPr>
        <p:spPr/>
        <p:txBody>
          <a:bodyPr/>
          <a:lstStyle/>
          <a:p>
            <a:fld id="{86AB923B-19CD-554A-A7CB-5C782A182CEF}" type="slidenum">
              <a:rPr lang="en-US" smtClean="0">
                <a:ea typeface="Noto Sans CJK SC Regular" panose="020B0500000000000000" pitchFamily="34" charset="-128"/>
              </a:rPr>
              <a:t>3</a:t>
            </a:fld>
            <a:endParaRPr lang="en-US">
              <a:ea typeface="Noto Sans CJK SC Regular" panose="020B0500000000000000" pitchFamily="34" charset="-128"/>
            </a:endParaRPr>
          </a:p>
        </p:txBody>
      </p:sp>
      <p:sp>
        <p:nvSpPr>
          <p:cNvPr id="635" name="Title 1">
            <a:extLst>
              <a:ext uri="{FF2B5EF4-FFF2-40B4-BE49-F238E27FC236}">
                <a16:creationId xmlns:a16="http://schemas.microsoft.com/office/drawing/2014/main" id="{C8A6C6DA-6056-45C6-A0CB-8EB657BC9933}"/>
              </a:ext>
            </a:extLst>
          </p:cNvPr>
          <p:cNvSpPr txBox="1">
            <a:spLocks/>
          </p:cNvSpPr>
          <p:nvPr/>
        </p:nvSpPr>
        <p:spPr>
          <a:xfrm>
            <a:off x="452027" y="8215"/>
            <a:ext cx="8229600" cy="914400"/>
          </a:xfrm>
          <a:prstGeom prst="rect">
            <a:avLst/>
          </a:prstGeom>
          <a:noFill/>
        </p:spPr>
        <p:txBody>
          <a:bodyPr vert="horz" lIns="0" tIns="0" rIns="0" bIns="0" rtlCol="0" anchor="ctr">
            <a:noAutofit/>
          </a:bodyPr>
          <a:lstStyle>
            <a:lvl1pPr algn="l" defTabSz="457200" rtl="0" eaLnBrk="1" latinLnBrk="0" hangingPunct="1">
              <a:spcBef>
                <a:spcPct val="0"/>
              </a:spcBef>
              <a:buNone/>
              <a:defRPr sz="2400" b="0" i="0" kern="1200">
                <a:solidFill>
                  <a:srgbClr val="0079C1"/>
                </a:solidFill>
                <a:latin typeface="Arial"/>
                <a:ea typeface="+mj-ea"/>
                <a:cs typeface="Arial"/>
              </a:defRPr>
            </a:lvl1pPr>
          </a:lstStyle>
          <a:p>
            <a:r>
              <a:rPr lang="zh-CN" sz="2800">
                <a:latin typeface="Dax Offc Pro" panose="020B0504030101020102" pitchFamily="34" charset="0"/>
                <a:ea typeface="Noto Sans CJK SC Regular" panose="020B0500000000000000" pitchFamily="34" charset="-128"/>
              </a:rPr>
              <a:t>投资的陷阱</a:t>
            </a:r>
          </a:p>
        </p:txBody>
      </p:sp>
      <p:sp>
        <p:nvSpPr>
          <p:cNvPr id="4" name="Oval 3">
            <a:extLst>
              <a:ext uri="{FF2B5EF4-FFF2-40B4-BE49-F238E27FC236}">
                <a16:creationId xmlns:a16="http://schemas.microsoft.com/office/drawing/2014/main" id="{D8B47360-B6A2-416B-A240-703074EA6415}"/>
              </a:ext>
            </a:extLst>
          </p:cNvPr>
          <p:cNvSpPr/>
          <p:nvPr/>
        </p:nvSpPr>
        <p:spPr>
          <a:xfrm>
            <a:off x="5225793" y="1046439"/>
            <a:ext cx="3510356" cy="3436992"/>
          </a:xfrm>
          <a:prstGeom prst="ellipse">
            <a:avLst/>
          </a:prstGeom>
          <a:solidFill>
            <a:srgbClr val="0079C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ea typeface="Noto Sans CJK SC Regular" panose="020B0500000000000000" pitchFamily="34" charset="-128"/>
            </a:endParaRPr>
          </a:p>
        </p:txBody>
      </p:sp>
      <p:sp>
        <p:nvSpPr>
          <p:cNvPr id="2" name="Rectangle 1">
            <a:extLst>
              <a:ext uri="{FF2B5EF4-FFF2-40B4-BE49-F238E27FC236}">
                <a16:creationId xmlns:a16="http://schemas.microsoft.com/office/drawing/2014/main" id="{5F096801-102C-4460-B896-A41095BA11AA}"/>
              </a:ext>
            </a:extLst>
          </p:cNvPr>
          <p:cNvSpPr/>
          <p:nvPr/>
        </p:nvSpPr>
        <p:spPr>
          <a:xfrm>
            <a:off x="5717436" y="1976533"/>
            <a:ext cx="2527069" cy="1569660"/>
          </a:xfrm>
          <a:prstGeom prst="rect">
            <a:avLst/>
          </a:prstGeom>
        </p:spPr>
        <p:txBody>
          <a:bodyPr wrap="square">
            <a:spAutoFit/>
          </a:bodyPr>
          <a:lstStyle/>
          <a:p>
            <a:r>
              <a:rPr lang="zh-CN" sz="2400" dirty="0">
                <a:solidFill>
                  <a:schemeClr val="bg1"/>
                </a:solidFill>
                <a:latin typeface="Dax Offc Pro" panose="020B0504030101020102" pitchFamily="34" charset="0"/>
                <a:ea typeface="Noto Sans CJK SC Regular" panose="020B0500000000000000" pitchFamily="34" charset="-128"/>
              </a:rPr>
              <a:t>认清这些错误</a:t>
            </a:r>
            <a:br>
              <a:rPr lang="en-US" altLang="zh-CN" sz="2400" dirty="0">
                <a:solidFill>
                  <a:schemeClr val="bg1"/>
                </a:solidFill>
                <a:latin typeface="Dax Offc Pro" panose="020B0504030101020102" pitchFamily="34" charset="0"/>
                <a:ea typeface="Noto Sans CJK SC Regular" panose="020B0500000000000000" pitchFamily="34" charset="-128"/>
              </a:rPr>
            </a:br>
            <a:r>
              <a:rPr lang="zh-CN" sz="2400" dirty="0">
                <a:solidFill>
                  <a:schemeClr val="bg1"/>
                </a:solidFill>
                <a:latin typeface="Dax Offc Pro" panose="020B0504030101020102" pitchFamily="34" charset="0"/>
                <a:ea typeface="Noto Sans CJK SC Regular" panose="020B0500000000000000" pitchFamily="34" charset="-128"/>
              </a:rPr>
              <a:t>与风险，对帮助你实现目标大有裨益。</a:t>
            </a:r>
          </a:p>
        </p:txBody>
      </p:sp>
    </p:spTree>
    <p:extLst>
      <p:ext uri="{BB962C8B-B14F-4D97-AF65-F5344CB8AC3E}">
        <p14:creationId xmlns:p14="http://schemas.microsoft.com/office/powerpoint/2010/main" val="1001200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584EBFC-5455-4292-81C6-CAFC6C2EE4E9}"/>
              </a:ext>
            </a:extLst>
          </p:cNvPr>
          <p:cNvSpPr txBox="1">
            <a:spLocks/>
          </p:cNvSpPr>
          <p:nvPr/>
        </p:nvSpPr>
        <p:spPr>
          <a:xfrm>
            <a:off x="452027" y="8215"/>
            <a:ext cx="8229600" cy="914400"/>
          </a:xfrm>
          <a:prstGeom prst="rect">
            <a:avLst/>
          </a:prstGeom>
          <a:noFill/>
        </p:spPr>
        <p:txBody>
          <a:bodyPr vert="horz" lIns="0" tIns="0" rIns="0" bIns="0" rtlCol="0" anchor="ctr">
            <a:noAutofit/>
          </a:bodyPr>
          <a:lstStyle>
            <a:lvl1pPr algn="l" defTabSz="457200" rtl="0" eaLnBrk="1" latinLnBrk="0" hangingPunct="1">
              <a:spcBef>
                <a:spcPct val="0"/>
              </a:spcBef>
              <a:buNone/>
              <a:defRPr sz="2400" b="0" i="0" kern="1200">
                <a:solidFill>
                  <a:srgbClr val="0079C1"/>
                </a:solidFill>
                <a:latin typeface="Arial"/>
                <a:ea typeface="+mj-ea"/>
                <a:cs typeface="Arial"/>
              </a:defRPr>
            </a:lvl1pPr>
          </a:lstStyle>
          <a:p>
            <a:r>
              <a:rPr lang="zh-CN" sz="2800">
                <a:latin typeface="Dax Offc Pro" panose="020B0504030101020102" pitchFamily="34" charset="0"/>
                <a:ea typeface="Noto Sans CJK SC Regular" panose="020B0500000000000000" pitchFamily="34" charset="-128"/>
              </a:rPr>
              <a:t>投资的陷阱</a:t>
            </a:r>
          </a:p>
        </p:txBody>
      </p:sp>
      <p:sp>
        <p:nvSpPr>
          <p:cNvPr id="7" name="TextBox 6">
            <a:extLst>
              <a:ext uri="{FF2B5EF4-FFF2-40B4-BE49-F238E27FC236}">
                <a16:creationId xmlns:a16="http://schemas.microsoft.com/office/drawing/2014/main" id="{3647FCB3-744B-4E52-893D-611813E27C29}"/>
              </a:ext>
            </a:extLst>
          </p:cNvPr>
          <p:cNvSpPr txBox="1"/>
          <p:nvPr/>
        </p:nvSpPr>
        <p:spPr>
          <a:xfrm>
            <a:off x="1087457" y="3270147"/>
            <a:ext cx="7020732" cy="2371240"/>
          </a:xfrm>
          <a:prstGeom prst="rect">
            <a:avLst/>
          </a:prstGeom>
          <a:noFill/>
        </p:spPr>
        <p:txBody>
          <a:bodyPr wrap="square" lIns="0" tIns="0" rIns="0" bIns="0" rtlCol="0">
            <a:noAutofit/>
          </a:bodyPr>
          <a:lstStyle/>
          <a:p>
            <a:pPr algn="ctr">
              <a:spcBef>
                <a:spcPts val="1000"/>
              </a:spcBef>
            </a:pPr>
            <a:endParaRPr lang="en-US" sz="3200" dirty="0">
              <a:latin typeface="Dax Offc Pro" panose="020B0504030101020102" pitchFamily="34" charset="0"/>
              <a:ea typeface="Noto Sans CJK SC Regular" panose="020B0500000000000000" pitchFamily="34" charset="-128"/>
              <a:cs typeface="Arial"/>
            </a:endParaRPr>
          </a:p>
          <a:p>
            <a:pPr algn="ctr">
              <a:spcBef>
                <a:spcPts val="1000"/>
              </a:spcBef>
            </a:pPr>
            <a:r>
              <a:rPr lang="zh-CN" sz="3200">
                <a:solidFill>
                  <a:srgbClr val="0070C0"/>
                </a:solidFill>
                <a:latin typeface="Dax Offc Pro" panose="020B0504030101020102" pitchFamily="34" charset="0"/>
                <a:ea typeface="Noto Sans CJK SC Regular" panose="020B0500000000000000" pitchFamily="34" charset="-128"/>
                <a:cs typeface="Arial"/>
              </a:rPr>
              <a:t>你们认为6大投资陷阱是什么？</a:t>
            </a:r>
          </a:p>
        </p:txBody>
      </p:sp>
      <p:sp>
        <p:nvSpPr>
          <p:cNvPr id="8" name="Oval 7">
            <a:extLst>
              <a:ext uri="{FF2B5EF4-FFF2-40B4-BE49-F238E27FC236}">
                <a16:creationId xmlns:a16="http://schemas.microsoft.com/office/drawing/2014/main" id="{89C2315B-3965-4D95-81AA-A0B71E6EBD6E}"/>
              </a:ext>
            </a:extLst>
          </p:cNvPr>
          <p:cNvSpPr>
            <a:spLocks noChangeAspect="1"/>
          </p:cNvSpPr>
          <p:nvPr/>
        </p:nvSpPr>
        <p:spPr>
          <a:xfrm>
            <a:off x="3280467" y="1348352"/>
            <a:ext cx="2340000" cy="2340000"/>
          </a:xfrm>
          <a:prstGeom prst="ellipse">
            <a:avLst/>
          </a:prstGeom>
          <a:solidFill>
            <a:srgbClr val="0079C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zh-CN" sz="8000">
                <a:latin typeface="Dax Offc Pro" panose="020B0504030101020102" pitchFamily="34" charset="0"/>
                <a:ea typeface="Noto Sans CJK SC Regular" panose="020B0500000000000000" pitchFamily="34" charset="-128"/>
              </a:rPr>
              <a:t>?</a:t>
            </a:r>
          </a:p>
        </p:txBody>
      </p:sp>
    </p:spTree>
    <p:extLst>
      <p:ext uri="{BB962C8B-B14F-4D97-AF65-F5344CB8AC3E}">
        <p14:creationId xmlns:p14="http://schemas.microsoft.com/office/powerpoint/2010/main" val="1993010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6AB923B-19CD-554A-A7CB-5C782A182CEF}" type="slidenum">
              <a:rPr lang="en-US" smtClean="0"/>
              <a:t>5</a:t>
            </a:fld>
            <a:endParaRPr lang="en-US"/>
          </a:p>
        </p:txBody>
      </p:sp>
      <p:sp>
        <p:nvSpPr>
          <p:cNvPr id="9" name="Title 1"/>
          <p:cNvSpPr>
            <a:spLocks noGrp="1"/>
          </p:cNvSpPr>
          <p:nvPr>
            <p:ph type="title"/>
          </p:nvPr>
        </p:nvSpPr>
        <p:spPr>
          <a:xfrm>
            <a:off x="-3441676" y="3829094"/>
            <a:ext cx="8229600" cy="914400"/>
          </a:xfrm>
        </p:spPr>
        <p:txBody>
          <a:bodyPr/>
          <a:lstStyle/>
          <a:p>
            <a:r>
              <a:rPr lang="zh-CN"/>
              <a:t>         </a:t>
            </a:r>
          </a:p>
        </p:txBody>
      </p:sp>
      <p:sp>
        <p:nvSpPr>
          <p:cNvPr id="8" name="Title 1"/>
          <p:cNvSpPr txBox="1">
            <a:spLocks/>
          </p:cNvSpPr>
          <p:nvPr/>
        </p:nvSpPr>
        <p:spPr>
          <a:xfrm>
            <a:off x="452027" y="8215"/>
            <a:ext cx="8229600" cy="914400"/>
          </a:xfrm>
          <a:prstGeom prst="rect">
            <a:avLst/>
          </a:prstGeom>
        </p:spPr>
        <p:txBody>
          <a:bodyPr vert="horz" lIns="0" tIns="0" rIns="0" bIns="0" rtlCol="0" anchor="ctr">
            <a:noAutofit/>
          </a:bodyPr>
          <a:lstStyle>
            <a:lvl1pPr algn="l" defTabSz="457200" rtl="0" eaLnBrk="1" latinLnBrk="0" hangingPunct="1">
              <a:spcBef>
                <a:spcPct val="0"/>
              </a:spcBef>
              <a:buNone/>
              <a:defRPr sz="2400" b="0" i="0" kern="1200">
                <a:solidFill>
                  <a:srgbClr val="0079C1"/>
                </a:solidFill>
                <a:latin typeface="Arial"/>
                <a:ea typeface="+mj-ea"/>
                <a:cs typeface="Arial"/>
              </a:defRPr>
            </a:lvl1pPr>
          </a:lstStyle>
          <a:p>
            <a:r>
              <a:rPr lang="zh-CN" sz="2800">
                <a:latin typeface="Dax Offc Pro" panose="020B0504030101020102" pitchFamily="34" charset="0"/>
                <a:ea typeface="Noto Sans CJK SC Regular" panose="020B0500000000000000" pitchFamily="34" charset="-128"/>
              </a:rPr>
              <a:t>讨论题目</a:t>
            </a:r>
          </a:p>
        </p:txBody>
      </p:sp>
      <p:sp>
        <p:nvSpPr>
          <p:cNvPr id="10" name="Rectangle 9"/>
          <p:cNvSpPr/>
          <p:nvPr/>
        </p:nvSpPr>
        <p:spPr>
          <a:xfrm>
            <a:off x="973777" y="1432686"/>
            <a:ext cx="7160820" cy="2031325"/>
          </a:xfrm>
          <a:prstGeom prst="rect">
            <a:avLst/>
          </a:prstGeom>
        </p:spPr>
        <p:txBody>
          <a:bodyPr wrap="square">
            <a:spAutoFit/>
          </a:bodyPr>
          <a:lstStyle/>
          <a:p>
            <a:pPr marL="457200" indent="-457200">
              <a:spcAft>
                <a:spcPts val="1200"/>
              </a:spcAft>
              <a:buAutoNum type="arabicPeriod"/>
            </a:pPr>
            <a:r>
              <a:rPr lang="zh-CN" sz="2400">
                <a:solidFill>
                  <a:srgbClr val="0079C1"/>
                </a:solidFill>
                <a:latin typeface="Dax Offc Pro" panose="020B0504030101020102" pitchFamily="34" charset="0"/>
                <a:ea typeface="Noto Sans CJK SC Regular" panose="020B0500000000000000" pitchFamily="34" charset="-128"/>
                <a:cs typeface="Arial" panose="020B0604020202020204" pitchFamily="34" charset="0"/>
              </a:rPr>
              <a:t>游戏——不投资的理由</a:t>
            </a:r>
          </a:p>
          <a:p>
            <a:pPr marL="457200" indent="-457200">
              <a:spcAft>
                <a:spcPts val="1200"/>
              </a:spcAft>
              <a:buAutoNum type="arabicPeriod"/>
            </a:pPr>
            <a:r>
              <a:rPr lang="zh-CN" sz="2400">
                <a:solidFill>
                  <a:srgbClr val="0079C1"/>
                </a:solidFill>
                <a:latin typeface="Dax Offc Pro" panose="020B0504030101020102" pitchFamily="34" charset="0"/>
                <a:ea typeface="Noto Sans CJK SC Regular" panose="020B0500000000000000" pitchFamily="34" charset="-128"/>
                <a:cs typeface="Arial" panose="020B0604020202020204" pitchFamily="34" charset="0"/>
              </a:rPr>
              <a:t>6大投资陷阱</a:t>
            </a:r>
          </a:p>
          <a:p>
            <a:pPr marL="457200" indent="-457200">
              <a:spcAft>
                <a:spcPts val="1200"/>
              </a:spcAft>
              <a:buAutoNum type="arabicPeriod"/>
            </a:pPr>
            <a:r>
              <a:rPr lang="zh-CN" sz="2400">
                <a:solidFill>
                  <a:srgbClr val="0079C1"/>
                </a:solidFill>
                <a:latin typeface="Dax Offc Pro" panose="020B0504030101020102" pitchFamily="34" charset="0"/>
                <a:ea typeface="Noto Sans CJK SC Regular" panose="020B0500000000000000" pitchFamily="34" charset="-128"/>
                <a:cs typeface="Arial" panose="020B0604020202020204" pitchFamily="34" charset="0"/>
              </a:rPr>
              <a:t>BMO互惠基金的故事</a:t>
            </a:r>
          </a:p>
          <a:p>
            <a:pPr marL="457200" indent="-457200">
              <a:spcAft>
                <a:spcPts val="1200"/>
              </a:spcAft>
              <a:buAutoNum type="arabicPeriod"/>
            </a:pPr>
            <a:r>
              <a:rPr lang="zh-CN" sz="2400">
                <a:solidFill>
                  <a:srgbClr val="0079C1"/>
                </a:solidFill>
                <a:latin typeface="Dax Offc Pro" panose="020B0504030101020102" pitchFamily="34" charset="0"/>
                <a:ea typeface="Noto Sans CJK SC Regular" panose="020B0500000000000000" pitchFamily="34" charset="-128"/>
                <a:cs typeface="Arial" panose="020B0604020202020204" pitchFamily="34" charset="0"/>
              </a:rPr>
              <a:t>问答环节</a:t>
            </a:r>
          </a:p>
        </p:txBody>
      </p:sp>
    </p:spTree>
    <p:extLst>
      <p:ext uri="{BB962C8B-B14F-4D97-AF65-F5344CB8AC3E}">
        <p14:creationId xmlns:p14="http://schemas.microsoft.com/office/powerpoint/2010/main" val="281919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6AB923B-19CD-554A-A7CB-5C782A182CEF}" type="slidenum">
              <a:rPr lang="en-US" smtClean="0"/>
              <a:t>6</a:t>
            </a:fld>
            <a:endParaRPr lang="en-US"/>
          </a:p>
        </p:txBody>
      </p:sp>
      <p:sp>
        <p:nvSpPr>
          <p:cNvPr id="9" name="Title 1"/>
          <p:cNvSpPr>
            <a:spLocks noGrp="1"/>
          </p:cNvSpPr>
          <p:nvPr>
            <p:ph type="title"/>
          </p:nvPr>
        </p:nvSpPr>
        <p:spPr>
          <a:xfrm>
            <a:off x="-3441676" y="3829094"/>
            <a:ext cx="8229600" cy="914400"/>
          </a:xfrm>
        </p:spPr>
        <p:txBody>
          <a:bodyPr/>
          <a:lstStyle/>
          <a:p>
            <a:r>
              <a:rPr lang="zh-CN"/>
              <a:t>         </a:t>
            </a:r>
          </a:p>
        </p:txBody>
      </p:sp>
      <p:sp>
        <p:nvSpPr>
          <p:cNvPr id="8" name="Title 1"/>
          <p:cNvSpPr txBox="1">
            <a:spLocks/>
          </p:cNvSpPr>
          <p:nvPr/>
        </p:nvSpPr>
        <p:spPr>
          <a:xfrm>
            <a:off x="452027" y="8215"/>
            <a:ext cx="8229600" cy="914400"/>
          </a:xfrm>
          <a:prstGeom prst="rect">
            <a:avLst/>
          </a:prstGeom>
        </p:spPr>
        <p:txBody>
          <a:bodyPr vert="horz" lIns="0" tIns="0" rIns="0" bIns="0" rtlCol="0" anchor="ctr">
            <a:noAutofit/>
          </a:bodyPr>
          <a:lstStyle>
            <a:lvl1pPr algn="l" defTabSz="457200" rtl="0" eaLnBrk="1" latinLnBrk="0" hangingPunct="1">
              <a:spcBef>
                <a:spcPct val="0"/>
              </a:spcBef>
              <a:buNone/>
              <a:defRPr sz="2400" b="0" i="0" kern="1200">
                <a:solidFill>
                  <a:srgbClr val="0079C1"/>
                </a:solidFill>
                <a:latin typeface="Arial"/>
                <a:ea typeface="+mj-ea"/>
                <a:cs typeface="Arial"/>
              </a:defRPr>
            </a:lvl1pPr>
          </a:lstStyle>
          <a:p>
            <a:r>
              <a:rPr lang="zh-CN" sz="2800">
                <a:latin typeface="Dax Offc Pro" panose="020B0504030101020102" pitchFamily="34" charset="0"/>
                <a:ea typeface="Noto Sans CJK SC Regular" panose="020B0500000000000000" pitchFamily="34" charset="-128"/>
              </a:rPr>
              <a:t>游戏</a:t>
            </a:r>
          </a:p>
        </p:txBody>
      </p:sp>
      <p:sp>
        <p:nvSpPr>
          <p:cNvPr id="6" name="Rectangle 5"/>
          <p:cNvSpPr/>
          <p:nvPr/>
        </p:nvSpPr>
        <p:spPr>
          <a:xfrm>
            <a:off x="835782" y="4297948"/>
            <a:ext cx="7428322" cy="1077218"/>
          </a:xfrm>
          <a:prstGeom prst="rect">
            <a:avLst/>
          </a:prstGeom>
        </p:spPr>
        <p:txBody>
          <a:bodyPr wrap="square">
            <a:spAutoFit/>
          </a:bodyPr>
          <a:lstStyle/>
          <a:p>
            <a:pPr algn="ctr"/>
            <a:r>
              <a:rPr lang="zh-CN" sz="3200" dirty="0">
                <a:solidFill>
                  <a:schemeClr val="bg1">
                    <a:lumMod val="50000"/>
                  </a:schemeClr>
                </a:solidFill>
                <a:latin typeface="Dax Offc Pro" panose="020B0504030101020102" pitchFamily="34" charset="0"/>
                <a:ea typeface="Noto Sans CJK SC Regular" panose="020B0500000000000000" pitchFamily="34" charset="-128"/>
                <a:cs typeface="Arial" panose="020B0604020202020204" pitchFamily="34" charset="0"/>
              </a:rPr>
              <a:t>还记得铸造这枚硬币</a:t>
            </a:r>
            <a:br>
              <a:rPr lang="en-US" altLang="zh-CN" sz="3200" dirty="0">
                <a:solidFill>
                  <a:schemeClr val="bg1">
                    <a:lumMod val="50000"/>
                  </a:schemeClr>
                </a:solidFill>
                <a:latin typeface="Dax Offc Pro" panose="020B0504030101020102" pitchFamily="34" charset="0"/>
                <a:ea typeface="Noto Sans CJK SC Regular" panose="020B0500000000000000" pitchFamily="34" charset="-128"/>
                <a:cs typeface="Arial" panose="020B0604020202020204" pitchFamily="34" charset="0"/>
              </a:rPr>
            </a:br>
            <a:r>
              <a:rPr lang="zh-CN" sz="3200" dirty="0">
                <a:solidFill>
                  <a:schemeClr val="bg1">
                    <a:lumMod val="50000"/>
                  </a:schemeClr>
                </a:solidFill>
                <a:latin typeface="Dax Offc Pro" panose="020B0504030101020102" pitchFamily="34" charset="0"/>
                <a:ea typeface="Noto Sans CJK SC Regular" panose="020B0500000000000000" pitchFamily="34" charset="-128"/>
                <a:cs typeface="Arial" panose="020B0604020202020204" pitchFamily="34" charset="0"/>
              </a:rPr>
              <a:t>这年发生过什么新闻吗？</a:t>
            </a:r>
          </a:p>
        </p:txBody>
      </p:sp>
      <p:sp>
        <p:nvSpPr>
          <p:cNvPr id="7" name="Rectangle 6"/>
          <p:cNvSpPr/>
          <p:nvPr/>
        </p:nvSpPr>
        <p:spPr>
          <a:xfrm>
            <a:off x="0" y="1234533"/>
            <a:ext cx="9144000" cy="523220"/>
          </a:xfrm>
          <a:prstGeom prst="rect">
            <a:avLst/>
          </a:prstGeom>
        </p:spPr>
        <p:txBody>
          <a:bodyPr wrap="square">
            <a:spAutoFit/>
          </a:bodyPr>
          <a:lstStyle/>
          <a:p>
            <a:pPr algn="ctr"/>
            <a:r>
              <a:rPr lang="zh-CN" sz="2800">
                <a:solidFill>
                  <a:schemeClr val="bg1">
                    <a:lumMod val="50000"/>
                  </a:schemeClr>
                </a:solidFill>
                <a:latin typeface="Dax Offc Pro" panose="020B0504030101020102" pitchFamily="34" charset="0"/>
                <a:ea typeface="Noto Sans CJK SC Regular" panose="020B0500000000000000" pitchFamily="34" charset="-128"/>
                <a:cs typeface="Arial" panose="020B0604020202020204" pitchFamily="34" charset="0"/>
              </a:rPr>
              <a:t>您从口袋中拿出一枚硬币。</a:t>
            </a:r>
          </a:p>
        </p:txBody>
      </p:sp>
      <p:pic>
        <p:nvPicPr>
          <p:cNvPr id="3" name="Picture 2">
            <a:extLst>
              <a:ext uri="{FF2B5EF4-FFF2-40B4-BE49-F238E27FC236}">
                <a16:creationId xmlns:a16="http://schemas.microsoft.com/office/drawing/2014/main" id="{19CCF0D0-91F4-4ECA-B6B6-EC97A2DB51C3}"/>
              </a:ext>
            </a:extLst>
          </p:cNvPr>
          <p:cNvPicPr>
            <a:picLocks noChangeAspect="1"/>
          </p:cNvPicPr>
          <p:nvPr/>
        </p:nvPicPr>
        <p:blipFill>
          <a:blip r:embed="rId3"/>
          <a:stretch>
            <a:fillRect/>
          </a:stretch>
        </p:blipFill>
        <p:spPr>
          <a:xfrm>
            <a:off x="3405097" y="1886182"/>
            <a:ext cx="2323460" cy="2285448"/>
          </a:xfrm>
          <a:prstGeom prst="rect">
            <a:avLst/>
          </a:prstGeom>
        </p:spPr>
      </p:pic>
    </p:spTree>
    <p:extLst>
      <p:ext uri="{BB962C8B-B14F-4D97-AF65-F5344CB8AC3E}">
        <p14:creationId xmlns:p14="http://schemas.microsoft.com/office/powerpoint/2010/main" val="1810502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6AB923B-19CD-554A-A7CB-5C782A182CEF}" type="slidenum">
              <a:rPr lang="en-US" smtClean="0"/>
              <a:t>7</a:t>
            </a:fld>
            <a:endParaRPr lang="en-US"/>
          </a:p>
        </p:txBody>
      </p:sp>
      <p:sp>
        <p:nvSpPr>
          <p:cNvPr id="9" name="Title 1"/>
          <p:cNvSpPr>
            <a:spLocks noGrp="1"/>
          </p:cNvSpPr>
          <p:nvPr>
            <p:ph type="title"/>
          </p:nvPr>
        </p:nvSpPr>
        <p:spPr>
          <a:xfrm>
            <a:off x="-3441676" y="3829094"/>
            <a:ext cx="8229600" cy="914400"/>
          </a:xfrm>
        </p:spPr>
        <p:txBody>
          <a:bodyPr/>
          <a:lstStyle/>
          <a:p>
            <a:r>
              <a:rPr lang="zh-CN"/>
              <a:t>         </a:t>
            </a:r>
          </a:p>
        </p:txBody>
      </p:sp>
      <p:sp>
        <p:nvSpPr>
          <p:cNvPr id="8" name="Title 1"/>
          <p:cNvSpPr txBox="1">
            <a:spLocks/>
          </p:cNvSpPr>
          <p:nvPr/>
        </p:nvSpPr>
        <p:spPr>
          <a:xfrm>
            <a:off x="452027" y="8215"/>
            <a:ext cx="8229600" cy="914400"/>
          </a:xfrm>
          <a:prstGeom prst="rect">
            <a:avLst/>
          </a:prstGeom>
        </p:spPr>
        <p:txBody>
          <a:bodyPr vert="horz" lIns="0" tIns="0" rIns="0" bIns="0" rtlCol="0" anchor="ctr">
            <a:noAutofit/>
          </a:bodyPr>
          <a:lstStyle>
            <a:lvl1pPr algn="l" defTabSz="457200" rtl="0" eaLnBrk="1" latinLnBrk="0" hangingPunct="1">
              <a:spcBef>
                <a:spcPct val="0"/>
              </a:spcBef>
              <a:buNone/>
              <a:defRPr sz="2400" b="0" i="0" kern="1200">
                <a:solidFill>
                  <a:srgbClr val="0079C1"/>
                </a:solidFill>
                <a:latin typeface="Arial"/>
                <a:ea typeface="+mj-ea"/>
                <a:cs typeface="Arial"/>
              </a:defRPr>
            </a:lvl1pPr>
          </a:lstStyle>
          <a:p>
            <a:r>
              <a:rPr lang="zh-CN" sz="2800">
                <a:latin typeface="Dax Offc Pro" panose="020B0504030101020102" pitchFamily="34" charset="0"/>
                <a:ea typeface="Noto Sans CJK SC Regular" panose="020B0500000000000000" pitchFamily="34" charset="-128"/>
              </a:rPr>
              <a:t>您始终可以找到一个不投资的理由</a:t>
            </a:r>
          </a:p>
        </p:txBody>
      </p:sp>
      <p:graphicFrame>
        <p:nvGraphicFramePr>
          <p:cNvPr id="2" name="Tabla 1">
            <a:extLst>
              <a:ext uri="{FF2B5EF4-FFF2-40B4-BE49-F238E27FC236}">
                <a16:creationId xmlns:a16="http://schemas.microsoft.com/office/drawing/2014/main" id="{E0ED4C1B-35C4-DD1F-4BD9-EBC98B4DD82B}"/>
              </a:ext>
            </a:extLst>
          </p:cNvPr>
          <p:cNvGraphicFramePr>
            <a:graphicFrameLocks noGrp="1"/>
          </p:cNvGraphicFramePr>
          <p:nvPr>
            <p:extLst>
              <p:ext uri="{D42A27DB-BD31-4B8C-83A1-F6EECF244321}">
                <p14:modId xmlns:p14="http://schemas.microsoft.com/office/powerpoint/2010/main" val="322238656"/>
              </p:ext>
            </p:extLst>
          </p:nvPr>
        </p:nvGraphicFramePr>
        <p:xfrm>
          <a:off x="1202797" y="1055987"/>
          <a:ext cx="6738407" cy="4975596"/>
        </p:xfrm>
        <a:graphic>
          <a:graphicData uri="http://schemas.openxmlformats.org/drawingml/2006/table">
            <a:tbl>
              <a:tblPr>
                <a:tableStyleId>{5C22544A-7EE6-4342-B048-85BDC9FD1C3A}</a:tableStyleId>
              </a:tblPr>
              <a:tblGrid>
                <a:gridCol w="400637">
                  <a:extLst>
                    <a:ext uri="{9D8B030D-6E8A-4147-A177-3AD203B41FA5}">
                      <a16:colId xmlns:a16="http://schemas.microsoft.com/office/drawing/2014/main" val="1802789413"/>
                    </a:ext>
                  </a:extLst>
                </a:gridCol>
                <a:gridCol w="588886">
                  <a:extLst>
                    <a:ext uri="{9D8B030D-6E8A-4147-A177-3AD203B41FA5}">
                      <a16:colId xmlns:a16="http://schemas.microsoft.com/office/drawing/2014/main" val="2254006251"/>
                    </a:ext>
                  </a:extLst>
                </a:gridCol>
                <a:gridCol w="2365198">
                  <a:extLst>
                    <a:ext uri="{9D8B030D-6E8A-4147-A177-3AD203B41FA5}">
                      <a16:colId xmlns:a16="http://schemas.microsoft.com/office/drawing/2014/main" val="4171257308"/>
                    </a:ext>
                  </a:extLst>
                </a:gridCol>
                <a:gridCol w="405462">
                  <a:extLst>
                    <a:ext uri="{9D8B030D-6E8A-4147-A177-3AD203B41FA5}">
                      <a16:colId xmlns:a16="http://schemas.microsoft.com/office/drawing/2014/main" val="1976838354"/>
                    </a:ext>
                  </a:extLst>
                </a:gridCol>
                <a:gridCol w="593715">
                  <a:extLst>
                    <a:ext uri="{9D8B030D-6E8A-4147-A177-3AD203B41FA5}">
                      <a16:colId xmlns:a16="http://schemas.microsoft.com/office/drawing/2014/main" val="1860844841"/>
                    </a:ext>
                  </a:extLst>
                </a:gridCol>
                <a:gridCol w="2384509">
                  <a:extLst>
                    <a:ext uri="{9D8B030D-6E8A-4147-A177-3AD203B41FA5}">
                      <a16:colId xmlns:a16="http://schemas.microsoft.com/office/drawing/2014/main" val="2775611429"/>
                    </a:ext>
                  </a:extLst>
                </a:gridCol>
              </a:tblGrid>
              <a:tr h="0">
                <a:tc>
                  <a:txBody>
                    <a:bodyPr/>
                    <a:lstStyle/>
                    <a:p>
                      <a:pPr algn="ctr">
                        <a:lnSpc>
                          <a:spcPct val="100000"/>
                        </a:lnSpc>
                        <a:spcAft>
                          <a:spcPts val="800"/>
                        </a:spcAft>
                        <a:buNone/>
                      </a:pPr>
                      <a:r>
                        <a:rPr lang="zh-CN" sz="1050" b="0" baseline="0" dirty="0">
                          <a:solidFill>
                            <a:schemeClr val="bg1"/>
                          </a:solidFill>
                          <a:effectLst/>
                          <a:latin typeface="Dax Offc Pro Medium" panose="020B0604030101020102" pitchFamily="34" charset="0"/>
                          <a:ea typeface="Noto Sans CJK SC Regular" panose="020B0500000000000000" pitchFamily="34" charset="-128"/>
                          <a:cs typeface="Arial" panose="020B0604020202020204" pitchFamily="34" charset="0"/>
                        </a:rPr>
                        <a:t>年</a:t>
                      </a:r>
                    </a:p>
                  </a:txBody>
                  <a:tcPr marL="36000" marR="36000" marT="18288" marB="18288"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FB8"/>
                    </a:solidFill>
                  </a:tcPr>
                </a:tc>
                <a:tc>
                  <a:txBody>
                    <a:bodyPr/>
                    <a:lstStyle/>
                    <a:p>
                      <a:pPr algn="ctr">
                        <a:lnSpc>
                          <a:spcPct val="100000"/>
                        </a:lnSpc>
                        <a:spcAft>
                          <a:spcPts val="800"/>
                        </a:spcAft>
                        <a:buNone/>
                      </a:pPr>
                      <a:r>
                        <a:rPr lang="zh-CN" sz="1050" b="0" baseline="0" dirty="0">
                          <a:solidFill>
                            <a:schemeClr val="bg1"/>
                          </a:solidFill>
                          <a:effectLst/>
                          <a:latin typeface="Dax Offc Pro Medium" panose="020B0604030101020102" pitchFamily="34" charset="0"/>
                          <a:ea typeface="Noto Sans CJK SC Regular" panose="020B0500000000000000" pitchFamily="34" charset="-128"/>
                          <a:cs typeface="Arial" panose="020B0604020202020204" pitchFamily="34" charset="0"/>
                        </a:rPr>
                        <a:t>标普500</a:t>
                      </a:r>
                    </a:p>
                  </a:txBody>
                  <a:tcPr marL="36000" marR="36000" marT="18288" marB="18288"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FB8"/>
                    </a:solidFill>
                  </a:tcPr>
                </a:tc>
                <a:tc>
                  <a:txBody>
                    <a:bodyPr/>
                    <a:lstStyle/>
                    <a:p>
                      <a:pPr>
                        <a:lnSpc>
                          <a:spcPct val="100000"/>
                        </a:lnSpc>
                        <a:spcAft>
                          <a:spcPts val="800"/>
                        </a:spcAft>
                        <a:buNone/>
                      </a:pPr>
                      <a:r>
                        <a:rPr lang="zh-CN" sz="1050" b="0" baseline="0" dirty="0">
                          <a:solidFill>
                            <a:schemeClr val="bg1"/>
                          </a:solidFill>
                          <a:effectLst/>
                          <a:latin typeface="Dax Offc Pro Medium" panose="020B0604030101020102" pitchFamily="34" charset="0"/>
                          <a:ea typeface="Noto Sans CJK SC Regular" panose="020B0500000000000000" pitchFamily="34" charset="-128"/>
                          <a:cs typeface="Arial" panose="020B0604020202020204" pitchFamily="34" charset="0"/>
                        </a:rPr>
                        <a:t>标题</a:t>
                      </a:r>
                    </a:p>
                  </a:txBody>
                  <a:tcPr marL="36000" marR="36000" marT="18288" marB="18288"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FB8"/>
                    </a:solidFill>
                  </a:tcPr>
                </a:tc>
                <a:tc>
                  <a:txBody>
                    <a:bodyPr/>
                    <a:lstStyle/>
                    <a:p>
                      <a:pPr algn="ctr">
                        <a:lnSpc>
                          <a:spcPct val="100000"/>
                        </a:lnSpc>
                        <a:spcAft>
                          <a:spcPts val="800"/>
                        </a:spcAft>
                        <a:buNone/>
                      </a:pPr>
                      <a:r>
                        <a:rPr lang="zh-CN" sz="1050" b="0" baseline="0" dirty="0">
                          <a:solidFill>
                            <a:schemeClr val="bg1"/>
                          </a:solidFill>
                          <a:effectLst/>
                          <a:latin typeface="Dax Offc Pro Medium" panose="020B0604030101020102" pitchFamily="34" charset="0"/>
                          <a:ea typeface="Noto Sans CJK SC Regular" panose="020B0500000000000000" pitchFamily="34" charset="-128"/>
                          <a:cs typeface="Arial" panose="020B0604020202020204" pitchFamily="34" charset="0"/>
                        </a:rPr>
                        <a:t>年</a:t>
                      </a:r>
                    </a:p>
                  </a:txBody>
                  <a:tcPr marL="36000" marR="36000" marT="18288" marB="18288"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FB8"/>
                    </a:solidFill>
                  </a:tcPr>
                </a:tc>
                <a:tc>
                  <a:txBody>
                    <a:bodyPr/>
                    <a:lstStyle/>
                    <a:p>
                      <a:pPr algn="ctr">
                        <a:lnSpc>
                          <a:spcPct val="100000"/>
                        </a:lnSpc>
                        <a:spcAft>
                          <a:spcPts val="800"/>
                        </a:spcAft>
                        <a:buNone/>
                      </a:pPr>
                      <a:r>
                        <a:rPr lang="zh-CN" sz="1050" b="0" baseline="0" dirty="0">
                          <a:solidFill>
                            <a:schemeClr val="bg1"/>
                          </a:solidFill>
                          <a:effectLst/>
                          <a:latin typeface="Dax Offc Pro Medium" panose="020B0604030101020102" pitchFamily="34" charset="0"/>
                          <a:ea typeface="Noto Sans CJK SC Regular" panose="020B0500000000000000" pitchFamily="34" charset="-128"/>
                          <a:cs typeface="Arial" panose="020B0604020202020204" pitchFamily="34" charset="0"/>
                        </a:rPr>
                        <a:t>标普500</a:t>
                      </a:r>
                    </a:p>
                  </a:txBody>
                  <a:tcPr marL="36000" marR="36000" marT="18288" marB="18288"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FB8"/>
                    </a:solidFill>
                  </a:tcPr>
                </a:tc>
                <a:tc>
                  <a:txBody>
                    <a:bodyPr/>
                    <a:lstStyle/>
                    <a:p>
                      <a:pPr>
                        <a:lnSpc>
                          <a:spcPct val="100000"/>
                        </a:lnSpc>
                        <a:spcAft>
                          <a:spcPts val="800"/>
                        </a:spcAft>
                        <a:buNone/>
                      </a:pPr>
                      <a:r>
                        <a:rPr lang="zh-CN" sz="1050" b="0" baseline="0" dirty="0">
                          <a:solidFill>
                            <a:schemeClr val="bg1"/>
                          </a:solidFill>
                          <a:effectLst/>
                          <a:latin typeface="Dax Offc Pro Medium" panose="020B0604030101020102" pitchFamily="34" charset="0"/>
                          <a:ea typeface="Noto Sans CJK SC Regular" panose="020B0500000000000000" pitchFamily="34" charset="-128"/>
                          <a:cs typeface="Arial" panose="020B0604020202020204" pitchFamily="34" charset="0"/>
                        </a:rPr>
                        <a:t>标题</a:t>
                      </a:r>
                    </a:p>
                  </a:txBody>
                  <a:tcPr marL="36000" marR="36000" marT="18288" marB="18288"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FB8"/>
                    </a:solidFill>
                  </a:tcPr>
                </a:tc>
                <a:extLst>
                  <a:ext uri="{0D108BD9-81ED-4DB2-BD59-A6C34878D82A}">
                    <a16:rowId xmlns:a16="http://schemas.microsoft.com/office/drawing/2014/main" val="4143132786"/>
                  </a:ext>
                </a:extLst>
              </a:tr>
              <a:tr h="0">
                <a:tc>
                  <a:txBody>
                    <a:bodyPr/>
                    <a:lstStyle/>
                    <a:p>
                      <a:pPr algn="ctr">
                        <a:lnSpc>
                          <a:spcPct val="100000"/>
                        </a:lnSpc>
                        <a:spcAft>
                          <a:spcPts val="800"/>
                        </a:spcAft>
                        <a:buNone/>
                      </a:pPr>
                      <a:r>
                        <a:rPr lang="zh-CN" sz="900" b="0" baseline="0">
                          <a:effectLst/>
                          <a:latin typeface="Dax Offc Pro Medium" panose="020B0604030101020102" pitchFamily="34" charset="0"/>
                          <a:ea typeface="Noto Sans CJK SC Regular" panose="020B0500000000000000" pitchFamily="34" charset="-128"/>
                          <a:cs typeface="Arial" panose="020B0604020202020204" pitchFamily="34" charset="0"/>
                        </a:rPr>
                        <a:t>1950</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BF1"/>
                    </a:solidFill>
                  </a:tcPr>
                </a:tc>
                <a:tc>
                  <a:txBody>
                    <a:bodyPr/>
                    <a:lstStyle/>
                    <a:p>
                      <a:pPr algn="ct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17.05</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BF1"/>
                    </a:solidFill>
                  </a:tcPr>
                </a:tc>
                <a:tc>
                  <a:txBody>
                    <a:bodyPr/>
                    <a:lstStyle/>
                    <a:p>
                      <a:pP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朝鲜战争（韩战）</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BF1"/>
                    </a:solidFill>
                  </a:tcPr>
                </a:tc>
                <a:tc>
                  <a:txBody>
                    <a:bodyPr/>
                    <a:lstStyle/>
                    <a:p>
                      <a:pPr algn="ctr">
                        <a:lnSpc>
                          <a:spcPct val="100000"/>
                        </a:lnSpc>
                        <a:spcAft>
                          <a:spcPts val="800"/>
                        </a:spcAft>
                        <a:buNone/>
                      </a:pPr>
                      <a:r>
                        <a:rPr lang="zh-CN" sz="900" baseline="0">
                          <a:effectLst/>
                          <a:latin typeface="Dax Offc Pro Medium" panose="020B0604030101020102" pitchFamily="34" charset="0"/>
                          <a:ea typeface="Noto Sans CJK SC Regular" panose="020B0500000000000000" pitchFamily="34" charset="-128"/>
                          <a:cs typeface="Arial" panose="020B0604020202020204" pitchFamily="34" charset="0"/>
                        </a:rPr>
                        <a:t>2000</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BF1"/>
                    </a:solidFill>
                  </a:tcPr>
                </a:tc>
                <a:tc>
                  <a:txBody>
                    <a:bodyPr/>
                    <a:lstStyle/>
                    <a:p>
                      <a:pPr algn="ct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1,394.46</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BF1"/>
                    </a:solidFill>
                  </a:tcPr>
                </a:tc>
                <a:tc>
                  <a:txBody>
                    <a:bodyPr/>
                    <a:lstStyle/>
                    <a:p>
                      <a:pP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电脑千年虫后续影响 │ 科技泡沫</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BF1"/>
                    </a:solidFill>
                  </a:tcPr>
                </a:tc>
                <a:extLst>
                  <a:ext uri="{0D108BD9-81ED-4DB2-BD59-A6C34878D82A}">
                    <a16:rowId xmlns:a16="http://schemas.microsoft.com/office/drawing/2014/main" val="198925692"/>
                  </a:ext>
                </a:extLst>
              </a:tr>
              <a:tr h="0">
                <a:tc>
                  <a:txBody>
                    <a:bodyPr/>
                    <a:lstStyle/>
                    <a:p>
                      <a:pPr algn="ctr">
                        <a:lnSpc>
                          <a:spcPct val="100000"/>
                        </a:lnSpc>
                        <a:spcAft>
                          <a:spcPts val="800"/>
                        </a:spcAft>
                        <a:buNone/>
                      </a:pPr>
                      <a:r>
                        <a:rPr lang="zh-CN" sz="900" b="0" baseline="0">
                          <a:effectLst/>
                          <a:latin typeface="Dax Offc Pro Medium" panose="020B0604030101020102" pitchFamily="34" charset="0"/>
                          <a:ea typeface="Noto Sans CJK SC Regular" panose="020B0500000000000000" pitchFamily="34" charset="-128"/>
                          <a:cs typeface="Arial" panose="020B0604020202020204" pitchFamily="34" charset="0"/>
                        </a:rPr>
                        <a:t>1952</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24.14</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杜鲁门总统接管炼钢厂</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100000"/>
                        </a:lnSpc>
                        <a:spcAft>
                          <a:spcPts val="800"/>
                        </a:spcAft>
                        <a:buNone/>
                      </a:pPr>
                      <a:r>
                        <a:rPr lang="zh-CN" sz="900" baseline="0">
                          <a:effectLst/>
                          <a:latin typeface="Dax Offc Pro Medium" panose="020B0604030101020102" pitchFamily="34" charset="0"/>
                          <a:ea typeface="Noto Sans CJK SC Regular" panose="020B0500000000000000" pitchFamily="34" charset="-128"/>
                          <a:cs typeface="Arial" panose="020B0604020202020204" pitchFamily="34" charset="0"/>
                        </a:rPr>
                        <a:t>2001</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1,366.01</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经济衰退19/11</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020610"/>
                  </a:ext>
                </a:extLst>
              </a:tr>
              <a:tr h="0">
                <a:tc>
                  <a:txBody>
                    <a:bodyPr/>
                    <a:lstStyle/>
                    <a:p>
                      <a:pPr algn="ctr">
                        <a:lnSpc>
                          <a:spcPct val="100000"/>
                        </a:lnSpc>
                        <a:spcAft>
                          <a:spcPts val="800"/>
                        </a:spcAft>
                        <a:buNone/>
                      </a:pPr>
                      <a:r>
                        <a:rPr lang="zh-CN" sz="900" b="0" baseline="0">
                          <a:effectLst/>
                          <a:latin typeface="Dax Offc Pro Medium" panose="020B0604030101020102" pitchFamily="34" charset="0"/>
                          <a:ea typeface="Noto Sans CJK SC Regular" panose="020B0500000000000000" pitchFamily="34" charset="-128"/>
                          <a:cs typeface="Arial" panose="020B0604020202020204" pitchFamily="34" charset="0"/>
                        </a:rPr>
                        <a:t>1954</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BF1"/>
                    </a:solidFill>
                  </a:tcPr>
                </a:tc>
                <a:tc>
                  <a:txBody>
                    <a:bodyPr/>
                    <a:lstStyle/>
                    <a:p>
                      <a:pPr algn="ctr">
                        <a:lnSpc>
                          <a:spcPct val="100000"/>
                        </a:lnSpc>
                        <a:spcAft>
                          <a:spcPts val="800"/>
                        </a:spcAft>
                        <a:buNone/>
                      </a:pPr>
                      <a:r>
                        <a:rPr lang="zh-CN" sz="900" baseline="0" dirty="0">
                          <a:effectLst/>
                          <a:latin typeface="Dax Offc Pro" panose="020B0504030101020102" pitchFamily="34" charset="0"/>
                          <a:ea typeface="Noto Sans CJK SC Regular" panose="020B0500000000000000" pitchFamily="34" charset="-128"/>
                          <a:cs typeface="Arial" panose="020B0604020202020204" pitchFamily="34" charset="0"/>
                        </a:rPr>
                        <a:t>26.08</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BF1"/>
                    </a:solidFill>
                  </a:tcPr>
                </a:tc>
                <a:tc>
                  <a:txBody>
                    <a:bodyPr/>
                    <a:lstStyle/>
                    <a:p>
                      <a:pP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美军–麦卡钖共产党员听证会</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BF1"/>
                    </a:solidFill>
                  </a:tcPr>
                </a:tc>
                <a:tc>
                  <a:txBody>
                    <a:bodyPr/>
                    <a:lstStyle/>
                    <a:p>
                      <a:pPr algn="ctr">
                        <a:lnSpc>
                          <a:spcPct val="100000"/>
                        </a:lnSpc>
                        <a:spcAft>
                          <a:spcPts val="800"/>
                        </a:spcAft>
                        <a:buNone/>
                      </a:pPr>
                      <a:r>
                        <a:rPr lang="zh-CN" sz="900" baseline="0">
                          <a:effectLst/>
                          <a:latin typeface="Dax Offc Pro Medium" panose="020B0604030101020102" pitchFamily="34" charset="0"/>
                          <a:ea typeface="Noto Sans CJK SC Regular" panose="020B0500000000000000" pitchFamily="34" charset="-128"/>
                          <a:cs typeface="Arial" panose="020B0604020202020204" pitchFamily="34" charset="0"/>
                        </a:rPr>
                        <a:t>2002</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BF1"/>
                    </a:solidFill>
                  </a:tcPr>
                </a:tc>
                <a:tc>
                  <a:txBody>
                    <a:bodyPr/>
                    <a:lstStyle/>
                    <a:p>
                      <a:pPr algn="ct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1,130.20</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BF1"/>
                    </a:solidFill>
                  </a:tcPr>
                </a:tc>
                <a:tc>
                  <a:txBody>
                    <a:bodyPr/>
                    <a:lstStyle/>
                    <a:p>
                      <a:pP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公司会计丑闻</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BF1"/>
                    </a:solidFill>
                  </a:tcPr>
                </a:tc>
                <a:extLst>
                  <a:ext uri="{0D108BD9-81ED-4DB2-BD59-A6C34878D82A}">
                    <a16:rowId xmlns:a16="http://schemas.microsoft.com/office/drawing/2014/main" val="2732391591"/>
                  </a:ext>
                </a:extLst>
              </a:tr>
              <a:tr h="0">
                <a:tc>
                  <a:txBody>
                    <a:bodyPr/>
                    <a:lstStyle/>
                    <a:p>
                      <a:pPr algn="ctr">
                        <a:lnSpc>
                          <a:spcPct val="100000"/>
                        </a:lnSpc>
                        <a:spcAft>
                          <a:spcPts val="800"/>
                        </a:spcAft>
                        <a:buNone/>
                      </a:pPr>
                      <a:r>
                        <a:rPr lang="zh-CN" sz="900" b="0" baseline="0">
                          <a:effectLst/>
                          <a:latin typeface="Dax Offc Pro Medium" panose="020B0604030101020102" pitchFamily="34" charset="0"/>
                          <a:ea typeface="Noto Sans CJK SC Regular" panose="020B0500000000000000" pitchFamily="34" charset="-128"/>
                          <a:cs typeface="Arial" panose="020B0604020202020204" pitchFamily="34" charset="0"/>
                        </a:rPr>
                        <a:t>1956</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43.82</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苏伊士运河危机</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100000"/>
                        </a:lnSpc>
                        <a:spcAft>
                          <a:spcPts val="800"/>
                        </a:spcAft>
                        <a:buNone/>
                      </a:pPr>
                      <a:r>
                        <a:rPr lang="zh-CN" sz="900" baseline="0">
                          <a:effectLst/>
                          <a:latin typeface="Dax Offc Pro Medium" panose="020B0604030101020102" pitchFamily="34" charset="0"/>
                          <a:ea typeface="Noto Sans CJK SC Regular" panose="020B0500000000000000" pitchFamily="34" charset="-128"/>
                          <a:cs typeface="Arial" panose="020B0604020202020204" pitchFamily="34" charset="0"/>
                        </a:rPr>
                        <a:t>2003</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855.70</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布什总统向伊拉克宣战</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0471022"/>
                  </a:ext>
                </a:extLst>
              </a:tr>
              <a:tr h="0">
                <a:tc>
                  <a:txBody>
                    <a:bodyPr/>
                    <a:lstStyle/>
                    <a:p>
                      <a:pPr algn="ctr">
                        <a:lnSpc>
                          <a:spcPct val="100000"/>
                        </a:lnSpc>
                        <a:spcAft>
                          <a:spcPts val="800"/>
                        </a:spcAft>
                        <a:buNone/>
                      </a:pPr>
                      <a:r>
                        <a:rPr lang="zh-CN" sz="900" b="0" baseline="0">
                          <a:effectLst/>
                          <a:latin typeface="Dax Offc Pro Medium" panose="020B0604030101020102" pitchFamily="34" charset="0"/>
                          <a:ea typeface="Noto Sans CJK SC Regular" panose="020B0500000000000000" pitchFamily="34" charset="-128"/>
                          <a:cs typeface="Arial" panose="020B0604020202020204" pitchFamily="34" charset="0"/>
                        </a:rPr>
                        <a:t>1958</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BF1"/>
                    </a:solidFill>
                  </a:tcPr>
                </a:tc>
                <a:tc>
                  <a:txBody>
                    <a:bodyPr/>
                    <a:lstStyle/>
                    <a:p>
                      <a:pPr algn="ct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41.70</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BF1"/>
                    </a:solidFill>
                  </a:tcPr>
                </a:tc>
                <a:tc>
                  <a:txBody>
                    <a:bodyPr/>
                    <a:lstStyle/>
                    <a:p>
                      <a:pP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艾森豪威尔衰退</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BF1"/>
                    </a:solidFill>
                  </a:tcPr>
                </a:tc>
                <a:tc>
                  <a:txBody>
                    <a:bodyPr/>
                    <a:lstStyle/>
                    <a:p>
                      <a:pPr algn="ctr">
                        <a:lnSpc>
                          <a:spcPct val="100000"/>
                        </a:lnSpc>
                        <a:spcAft>
                          <a:spcPts val="800"/>
                        </a:spcAft>
                        <a:buNone/>
                      </a:pPr>
                      <a:r>
                        <a:rPr lang="zh-CN" sz="900" baseline="0">
                          <a:effectLst/>
                          <a:latin typeface="Dax Offc Pro Medium" panose="020B0604030101020102" pitchFamily="34" charset="0"/>
                          <a:ea typeface="Noto Sans CJK SC Regular" panose="020B0500000000000000" pitchFamily="34" charset="-128"/>
                          <a:cs typeface="Arial" panose="020B0604020202020204" pitchFamily="34" charset="0"/>
                        </a:rPr>
                        <a:t>2004</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BF1"/>
                    </a:solidFill>
                  </a:tcPr>
                </a:tc>
                <a:tc>
                  <a:txBody>
                    <a:bodyPr/>
                    <a:lstStyle/>
                    <a:p>
                      <a:pPr algn="ct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1,131.13</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BF1"/>
                    </a:solidFill>
                  </a:tcPr>
                </a:tc>
                <a:tc>
                  <a:txBody>
                    <a:bodyPr/>
                    <a:lstStyle/>
                    <a:p>
                      <a:pP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美国出现巨额贸易和预算赤字</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BF1"/>
                    </a:solidFill>
                  </a:tcPr>
                </a:tc>
                <a:extLst>
                  <a:ext uri="{0D108BD9-81ED-4DB2-BD59-A6C34878D82A}">
                    <a16:rowId xmlns:a16="http://schemas.microsoft.com/office/drawing/2014/main" val="4047999376"/>
                  </a:ext>
                </a:extLst>
              </a:tr>
              <a:tr h="0">
                <a:tc>
                  <a:txBody>
                    <a:bodyPr/>
                    <a:lstStyle/>
                    <a:p>
                      <a:pPr algn="ctr">
                        <a:lnSpc>
                          <a:spcPct val="100000"/>
                        </a:lnSpc>
                        <a:spcAft>
                          <a:spcPts val="800"/>
                        </a:spcAft>
                        <a:buNone/>
                      </a:pPr>
                      <a:r>
                        <a:rPr lang="zh-CN" sz="900" b="0" baseline="0">
                          <a:effectLst/>
                          <a:latin typeface="Dax Offc Pro Medium" panose="020B0604030101020102" pitchFamily="34" charset="0"/>
                          <a:ea typeface="Noto Sans CJK SC Regular" panose="020B0500000000000000" pitchFamily="34" charset="-128"/>
                          <a:cs typeface="Arial" panose="020B0604020202020204" pitchFamily="34" charset="0"/>
                        </a:rPr>
                        <a:t>1960</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55.61</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苏联击落美国侦察飞机</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100000"/>
                        </a:lnSpc>
                        <a:spcAft>
                          <a:spcPts val="800"/>
                        </a:spcAft>
                        <a:buNone/>
                      </a:pPr>
                      <a:r>
                        <a:rPr lang="zh-CN" sz="900" baseline="0">
                          <a:effectLst/>
                          <a:latin typeface="Dax Offc Pro Medium" panose="020B0604030101020102" pitchFamily="34" charset="0"/>
                          <a:ea typeface="Noto Sans CJK SC Regular" panose="020B0500000000000000" pitchFamily="34" charset="-128"/>
                          <a:cs typeface="Arial" panose="020B0604020202020204" pitchFamily="34" charset="0"/>
                        </a:rPr>
                        <a:t>2005</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1,181.27</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油气价格创纪录</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2399499"/>
                  </a:ext>
                </a:extLst>
              </a:tr>
              <a:tr h="0">
                <a:tc>
                  <a:txBody>
                    <a:bodyPr/>
                    <a:lstStyle/>
                    <a:p>
                      <a:pPr algn="ctr">
                        <a:lnSpc>
                          <a:spcPct val="100000"/>
                        </a:lnSpc>
                        <a:spcAft>
                          <a:spcPts val="800"/>
                        </a:spcAft>
                        <a:buNone/>
                      </a:pPr>
                      <a:r>
                        <a:rPr lang="zh-CN" sz="900" b="0" baseline="0">
                          <a:effectLst/>
                          <a:latin typeface="Dax Offc Pro Medium" panose="020B0604030101020102" pitchFamily="34" charset="0"/>
                          <a:ea typeface="Noto Sans CJK SC Regular" panose="020B0500000000000000" pitchFamily="34" charset="-128"/>
                          <a:cs typeface="Arial" panose="020B0604020202020204" pitchFamily="34" charset="0"/>
                        </a:rPr>
                        <a:t>1962</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BF1"/>
                    </a:solidFill>
                  </a:tcPr>
                </a:tc>
                <a:tc>
                  <a:txBody>
                    <a:bodyPr/>
                    <a:lstStyle/>
                    <a:p>
                      <a:pPr algn="ct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68.84</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BF1"/>
                    </a:solidFill>
                  </a:tcPr>
                </a:tc>
                <a:tc>
                  <a:txBody>
                    <a:bodyPr/>
                    <a:lstStyle/>
                    <a:p>
                      <a:pP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19621年闪电崩盘 │ 古巴导弹危机</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BF1"/>
                    </a:solidFill>
                  </a:tcPr>
                </a:tc>
                <a:tc>
                  <a:txBody>
                    <a:bodyPr/>
                    <a:lstStyle/>
                    <a:p>
                      <a:pPr algn="ctr">
                        <a:lnSpc>
                          <a:spcPct val="100000"/>
                        </a:lnSpc>
                        <a:spcAft>
                          <a:spcPts val="800"/>
                        </a:spcAft>
                        <a:buNone/>
                      </a:pPr>
                      <a:r>
                        <a:rPr lang="zh-CN" sz="900" baseline="0">
                          <a:effectLst/>
                          <a:latin typeface="Dax Offc Pro Medium" panose="020B0604030101020102" pitchFamily="34" charset="0"/>
                          <a:ea typeface="Noto Sans CJK SC Regular" panose="020B0500000000000000" pitchFamily="34" charset="-128"/>
                          <a:cs typeface="Arial" panose="020B0604020202020204" pitchFamily="34" charset="0"/>
                        </a:rPr>
                        <a:t>2006</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BF1"/>
                    </a:solidFill>
                  </a:tcPr>
                </a:tc>
                <a:tc>
                  <a:txBody>
                    <a:bodyPr/>
                    <a:lstStyle/>
                    <a:p>
                      <a:pPr algn="ct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1,280.08</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BF1"/>
                    </a:solidFill>
                  </a:tcPr>
                </a:tc>
                <a:tc>
                  <a:txBody>
                    <a:bodyPr/>
                    <a:lstStyle/>
                    <a:p>
                      <a:pP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房地产泡沫破裂</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BF1"/>
                    </a:solidFill>
                  </a:tcPr>
                </a:tc>
                <a:extLst>
                  <a:ext uri="{0D108BD9-81ED-4DB2-BD59-A6C34878D82A}">
                    <a16:rowId xmlns:a16="http://schemas.microsoft.com/office/drawing/2014/main" val="3764595439"/>
                  </a:ext>
                </a:extLst>
              </a:tr>
              <a:tr h="0">
                <a:tc>
                  <a:txBody>
                    <a:bodyPr/>
                    <a:lstStyle/>
                    <a:p>
                      <a:pPr algn="ctr">
                        <a:lnSpc>
                          <a:spcPct val="100000"/>
                        </a:lnSpc>
                        <a:spcAft>
                          <a:spcPts val="800"/>
                        </a:spcAft>
                        <a:buNone/>
                      </a:pPr>
                      <a:r>
                        <a:rPr lang="zh-CN" sz="900" b="0" baseline="0">
                          <a:effectLst/>
                          <a:latin typeface="Dax Offc Pro Medium" panose="020B0604030101020102" pitchFamily="34" charset="0"/>
                          <a:ea typeface="Noto Sans CJK SC Regular" panose="020B0500000000000000" pitchFamily="34" charset="-128"/>
                          <a:cs typeface="Arial" panose="020B0604020202020204" pitchFamily="34" charset="0"/>
                        </a:rPr>
                        <a:t>1964</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77.04</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北越 │ 东京湾事件</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100000"/>
                        </a:lnSpc>
                        <a:spcAft>
                          <a:spcPts val="800"/>
                        </a:spcAft>
                        <a:buNone/>
                      </a:pPr>
                      <a:r>
                        <a:rPr lang="zh-CN" sz="900" baseline="0">
                          <a:effectLst/>
                          <a:latin typeface="Dax Offc Pro Medium" panose="020B0604030101020102" pitchFamily="34" charset="0"/>
                          <a:ea typeface="Noto Sans CJK SC Regular" panose="020B0500000000000000" pitchFamily="34" charset="-128"/>
                          <a:cs typeface="Arial" panose="020B0604020202020204" pitchFamily="34" charset="0"/>
                        </a:rPr>
                        <a:t>2007</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1,438.24</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次贷危机</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12163643"/>
                  </a:ext>
                </a:extLst>
              </a:tr>
              <a:tr h="0">
                <a:tc>
                  <a:txBody>
                    <a:bodyPr/>
                    <a:lstStyle/>
                    <a:p>
                      <a:pPr algn="ctr">
                        <a:lnSpc>
                          <a:spcPct val="100000"/>
                        </a:lnSpc>
                        <a:spcAft>
                          <a:spcPts val="800"/>
                        </a:spcAft>
                        <a:buNone/>
                      </a:pPr>
                      <a:r>
                        <a:rPr lang="zh-CN" sz="900" b="0" baseline="0">
                          <a:effectLst/>
                          <a:latin typeface="Dax Offc Pro Medium" panose="020B0604030101020102" pitchFamily="34" charset="0"/>
                          <a:ea typeface="Noto Sans CJK SC Regular" panose="020B0500000000000000" pitchFamily="34" charset="-128"/>
                          <a:cs typeface="Arial" panose="020B0604020202020204" pitchFamily="34" charset="0"/>
                        </a:rPr>
                        <a:t>1966</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BF1"/>
                    </a:solidFill>
                  </a:tcPr>
                </a:tc>
                <a:tc>
                  <a:txBody>
                    <a:bodyPr/>
                    <a:lstStyle/>
                    <a:p>
                      <a:pPr algn="ct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92.88</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BF1"/>
                    </a:solidFill>
                  </a:tcPr>
                </a:tc>
                <a:tc>
                  <a:txBody>
                    <a:bodyPr/>
                    <a:lstStyle/>
                    <a:p>
                      <a:pP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越南战争升级</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BF1"/>
                    </a:solidFill>
                  </a:tcPr>
                </a:tc>
                <a:tc>
                  <a:txBody>
                    <a:bodyPr/>
                    <a:lstStyle/>
                    <a:p>
                      <a:pPr algn="ctr">
                        <a:lnSpc>
                          <a:spcPct val="100000"/>
                        </a:lnSpc>
                        <a:spcAft>
                          <a:spcPts val="800"/>
                        </a:spcAft>
                        <a:buNone/>
                      </a:pPr>
                      <a:r>
                        <a:rPr lang="zh-CN" sz="900" baseline="0">
                          <a:effectLst/>
                          <a:latin typeface="Dax Offc Pro Medium" panose="020B0604030101020102" pitchFamily="34" charset="0"/>
                          <a:ea typeface="Noto Sans CJK SC Regular" panose="020B0500000000000000" pitchFamily="34" charset="-128"/>
                          <a:cs typeface="Arial" panose="020B0604020202020204" pitchFamily="34" charset="0"/>
                        </a:rPr>
                        <a:t>2008</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BF1"/>
                    </a:solidFill>
                  </a:tcPr>
                </a:tc>
                <a:tc>
                  <a:txBody>
                    <a:bodyPr/>
                    <a:lstStyle/>
                    <a:p>
                      <a:pPr algn="ct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1,378.55</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BF1"/>
                    </a:solidFill>
                  </a:tcPr>
                </a:tc>
                <a:tc>
                  <a:txBody>
                    <a:bodyPr/>
                    <a:lstStyle/>
                    <a:p>
                      <a:pP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银行业和信贷危机</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BF1"/>
                    </a:solidFill>
                  </a:tcPr>
                </a:tc>
                <a:extLst>
                  <a:ext uri="{0D108BD9-81ED-4DB2-BD59-A6C34878D82A}">
                    <a16:rowId xmlns:a16="http://schemas.microsoft.com/office/drawing/2014/main" val="3257524645"/>
                  </a:ext>
                </a:extLst>
              </a:tr>
              <a:tr h="0">
                <a:tc>
                  <a:txBody>
                    <a:bodyPr/>
                    <a:lstStyle/>
                    <a:p>
                      <a:pPr algn="ctr">
                        <a:lnSpc>
                          <a:spcPct val="100000"/>
                        </a:lnSpc>
                        <a:spcAft>
                          <a:spcPts val="800"/>
                        </a:spcAft>
                        <a:buNone/>
                      </a:pPr>
                      <a:r>
                        <a:rPr lang="zh-CN" sz="900" b="0" baseline="0">
                          <a:effectLst/>
                          <a:latin typeface="Dax Offc Pro Medium" panose="020B0604030101020102" pitchFamily="34" charset="0"/>
                          <a:ea typeface="Noto Sans CJK SC Regular" panose="020B0500000000000000" pitchFamily="34" charset="-128"/>
                          <a:cs typeface="Arial" panose="020B0604020202020204" pitchFamily="34" charset="0"/>
                        </a:rPr>
                        <a:t>1968</a:t>
                      </a:r>
                    </a:p>
                  </a:txBody>
                  <a:tcPr marL="36000" marR="36000" marT="25200" marB="288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92.24</a:t>
                      </a:r>
                    </a:p>
                  </a:txBody>
                  <a:tcPr marL="36000" marR="36000" marT="25200" marB="288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美国普韦布洛号军舰被扣</a:t>
                      </a:r>
                    </a:p>
                  </a:txBody>
                  <a:tcPr marL="36000" marR="36000" marT="25200" marB="288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100000"/>
                        </a:lnSpc>
                        <a:spcAft>
                          <a:spcPts val="800"/>
                        </a:spcAft>
                        <a:buNone/>
                      </a:pPr>
                      <a:r>
                        <a:rPr lang="zh-CN" sz="900" baseline="0">
                          <a:effectLst/>
                          <a:latin typeface="Dax Offc Pro Medium" panose="020B0604030101020102" pitchFamily="34" charset="0"/>
                          <a:ea typeface="Noto Sans CJK SC Regular" panose="020B0500000000000000" pitchFamily="34" charset="-128"/>
                          <a:cs typeface="Arial" panose="020B0604020202020204" pitchFamily="34" charset="0"/>
                        </a:rPr>
                        <a:t>2009</a:t>
                      </a:r>
                    </a:p>
                  </a:txBody>
                  <a:tcPr marL="36000" marR="36000" marT="25200" marB="288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825.88</a:t>
                      </a:r>
                    </a:p>
                  </a:txBody>
                  <a:tcPr marL="36000" marR="36000" marT="25200" marB="288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就业衰退 │"信贷紧缩"</a:t>
                      </a:r>
                    </a:p>
                  </a:txBody>
                  <a:tcPr marL="36000" marR="36000" marT="25200" marB="288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02913152"/>
                  </a:ext>
                </a:extLst>
              </a:tr>
              <a:tr h="0">
                <a:tc>
                  <a:txBody>
                    <a:bodyPr/>
                    <a:lstStyle/>
                    <a:p>
                      <a:pPr algn="ctr">
                        <a:lnSpc>
                          <a:spcPct val="100000"/>
                        </a:lnSpc>
                        <a:spcAft>
                          <a:spcPts val="800"/>
                        </a:spcAft>
                        <a:buNone/>
                      </a:pPr>
                      <a:r>
                        <a:rPr lang="zh-CN" sz="900" b="0" baseline="0">
                          <a:effectLst/>
                          <a:latin typeface="Dax Offc Pro Medium" panose="020B0604030101020102" pitchFamily="34" charset="0"/>
                          <a:ea typeface="Noto Sans CJK SC Regular" panose="020B0500000000000000" pitchFamily="34" charset="-128"/>
                          <a:cs typeface="Arial" panose="020B0604020202020204" pitchFamily="34" charset="0"/>
                        </a:rPr>
                        <a:t>1970</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BF1"/>
                    </a:solidFill>
                  </a:tcPr>
                </a:tc>
                <a:tc>
                  <a:txBody>
                    <a:bodyPr/>
                    <a:lstStyle/>
                    <a:p>
                      <a:pPr algn="ct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85.02</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BF1"/>
                    </a:solidFill>
                  </a:tcPr>
                </a:tc>
                <a:tc>
                  <a:txBody>
                    <a:bodyPr/>
                    <a:lstStyle/>
                    <a:p>
                      <a:pP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冲突蔓延至柬埔寨</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BF1"/>
                    </a:solidFill>
                  </a:tcPr>
                </a:tc>
                <a:tc>
                  <a:txBody>
                    <a:bodyPr/>
                    <a:lstStyle/>
                    <a:p>
                      <a:pPr algn="ctr">
                        <a:lnSpc>
                          <a:spcPct val="100000"/>
                        </a:lnSpc>
                        <a:spcAft>
                          <a:spcPts val="800"/>
                        </a:spcAft>
                        <a:buNone/>
                      </a:pPr>
                      <a:r>
                        <a:rPr lang="zh-CN" sz="900" baseline="0">
                          <a:effectLst/>
                          <a:latin typeface="Dax Offc Pro Medium" panose="020B0604030101020102" pitchFamily="34" charset="0"/>
                          <a:ea typeface="Noto Sans CJK SC Regular" panose="020B0500000000000000" pitchFamily="34" charset="-128"/>
                          <a:cs typeface="Arial" panose="020B0604020202020204" pitchFamily="34" charset="0"/>
                        </a:rPr>
                        <a:t>2010</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BF1"/>
                    </a:solidFill>
                  </a:tcPr>
                </a:tc>
                <a:tc>
                  <a:txBody>
                    <a:bodyPr/>
                    <a:lstStyle/>
                    <a:p>
                      <a:pPr algn="ct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1,073.87</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BF1"/>
                    </a:solidFill>
                  </a:tcPr>
                </a:tc>
                <a:tc>
                  <a:txBody>
                    <a:bodyPr/>
                    <a:lstStyle/>
                    <a:p>
                      <a:pP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主权债务危机</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BF1"/>
                    </a:solidFill>
                  </a:tcPr>
                </a:tc>
                <a:extLst>
                  <a:ext uri="{0D108BD9-81ED-4DB2-BD59-A6C34878D82A}">
                    <a16:rowId xmlns:a16="http://schemas.microsoft.com/office/drawing/2014/main" val="3069910244"/>
                  </a:ext>
                </a:extLst>
              </a:tr>
              <a:tr h="0">
                <a:tc>
                  <a:txBody>
                    <a:bodyPr/>
                    <a:lstStyle/>
                    <a:p>
                      <a:pPr algn="ctr">
                        <a:lnSpc>
                          <a:spcPct val="100000"/>
                        </a:lnSpc>
                        <a:spcAft>
                          <a:spcPts val="800"/>
                        </a:spcAft>
                        <a:buNone/>
                      </a:pPr>
                      <a:r>
                        <a:rPr lang="zh-CN" sz="900" b="0" baseline="0">
                          <a:effectLst/>
                          <a:latin typeface="Dax Offc Pro Medium" panose="020B0604030101020102" pitchFamily="34" charset="0"/>
                          <a:ea typeface="Noto Sans CJK SC Regular" panose="020B0500000000000000" pitchFamily="34" charset="-128"/>
                          <a:cs typeface="Arial" panose="020B0604020202020204" pitchFamily="34" charset="0"/>
                        </a:rPr>
                        <a:t>1972</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103.94</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美国历史上最大的贸易赤字</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100000"/>
                        </a:lnSpc>
                        <a:spcAft>
                          <a:spcPts val="800"/>
                        </a:spcAft>
                        <a:buNone/>
                      </a:pPr>
                      <a:r>
                        <a:rPr lang="zh-CN" sz="900" baseline="0">
                          <a:effectLst/>
                          <a:latin typeface="Dax Offc Pro Medium" panose="020B0604030101020102" pitchFamily="34" charset="0"/>
                          <a:ea typeface="Noto Sans CJK SC Regular" panose="020B0500000000000000" pitchFamily="34" charset="-128"/>
                          <a:cs typeface="Arial" panose="020B0604020202020204" pitchFamily="34" charset="0"/>
                        </a:rPr>
                        <a:t>2011</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1,286.12</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欧元区危机</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20781545"/>
                  </a:ext>
                </a:extLst>
              </a:tr>
              <a:tr h="0">
                <a:tc>
                  <a:txBody>
                    <a:bodyPr/>
                    <a:lstStyle/>
                    <a:p>
                      <a:pPr algn="ctr">
                        <a:lnSpc>
                          <a:spcPct val="100000"/>
                        </a:lnSpc>
                        <a:spcAft>
                          <a:spcPts val="800"/>
                        </a:spcAft>
                        <a:buNone/>
                      </a:pPr>
                      <a:r>
                        <a:rPr lang="zh-CN" sz="900" b="0" baseline="0">
                          <a:effectLst/>
                          <a:latin typeface="Dax Offc Pro Medium" panose="020B0604030101020102" pitchFamily="34" charset="0"/>
                          <a:ea typeface="Noto Sans CJK SC Regular" panose="020B0500000000000000" pitchFamily="34" charset="-128"/>
                          <a:cs typeface="Arial" panose="020B0604020202020204" pitchFamily="34" charset="0"/>
                        </a:rPr>
                        <a:t>1974</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BF1"/>
                    </a:solidFill>
                  </a:tcPr>
                </a:tc>
                <a:tc>
                  <a:txBody>
                    <a:bodyPr/>
                    <a:lstStyle/>
                    <a:p>
                      <a:pPr algn="ct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96.57</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BF1"/>
                    </a:solidFill>
                  </a:tcPr>
                </a:tc>
                <a:tc>
                  <a:txBody>
                    <a:bodyPr/>
                    <a:lstStyle/>
                    <a:p>
                      <a:pP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40年来市场最大的跌幅</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BF1"/>
                    </a:solidFill>
                  </a:tcPr>
                </a:tc>
                <a:tc>
                  <a:txBody>
                    <a:bodyPr/>
                    <a:lstStyle/>
                    <a:p>
                      <a:pPr algn="ctr">
                        <a:lnSpc>
                          <a:spcPct val="100000"/>
                        </a:lnSpc>
                        <a:spcAft>
                          <a:spcPts val="800"/>
                        </a:spcAft>
                        <a:buNone/>
                      </a:pPr>
                      <a:r>
                        <a:rPr lang="zh-CN" sz="900" baseline="0">
                          <a:effectLst/>
                          <a:latin typeface="Dax Offc Pro Medium" panose="020B0604030101020102" pitchFamily="34" charset="0"/>
                          <a:ea typeface="Noto Sans CJK SC Regular" panose="020B0500000000000000" pitchFamily="34" charset="-128"/>
                          <a:cs typeface="Arial" panose="020B0604020202020204" pitchFamily="34" charset="0"/>
                        </a:rPr>
                        <a:t>2012</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BF1"/>
                    </a:solidFill>
                  </a:tcPr>
                </a:tc>
                <a:tc>
                  <a:txBody>
                    <a:bodyPr/>
                    <a:lstStyle/>
                    <a:p>
                      <a:pPr algn="ct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1,312.41</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BF1"/>
                    </a:solidFill>
                  </a:tcPr>
                </a:tc>
                <a:tc>
                  <a:txBody>
                    <a:bodyPr/>
                    <a:lstStyle/>
                    <a:p>
                      <a:pP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美国财政悬崖</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BF1"/>
                    </a:solidFill>
                  </a:tcPr>
                </a:tc>
                <a:extLst>
                  <a:ext uri="{0D108BD9-81ED-4DB2-BD59-A6C34878D82A}">
                    <a16:rowId xmlns:a16="http://schemas.microsoft.com/office/drawing/2014/main" val="983403014"/>
                  </a:ext>
                </a:extLst>
              </a:tr>
              <a:tr h="0">
                <a:tc>
                  <a:txBody>
                    <a:bodyPr/>
                    <a:lstStyle/>
                    <a:p>
                      <a:pPr algn="ctr">
                        <a:lnSpc>
                          <a:spcPct val="100000"/>
                        </a:lnSpc>
                        <a:spcAft>
                          <a:spcPts val="800"/>
                        </a:spcAft>
                        <a:buNone/>
                      </a:pPr>
                      <a:r>
                        <a:rPr lang="zh-CN" sz="900" b="0" baseline="0">
                          <a:effectLst/>
                          <a:latin typeface="Dax Offc Pro Medium" panose="020B0604030101020102" pitchFamily="34" charset="0"/>
                          <a:ea typeface="Noto Sans CJK SC Regular" panose="020B0500000000000000" pitchFamily="34" charset="-128"/>
                          <a:cs typeface="Arial" panose="020B0604020202020204" pitchFamily="34" charset="0"/>
                        </a:rPr>
                        <a:t>1976</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100.86</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经济从73-74年的危机中复苏</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100000"/>
                        </a:lnSpc>
                        <a:spcAft>
                          <a:spcPts val="800"/>
                        </a:spcAft>
                        <a:buNone/>
                      </a:pPr>
                      <a:r>
                        <a:rPr lang="zh-CN" sz="900" baseline="0">
                          <a:effectLst/>
                          <a:latin typeface="Dax Offc Pro Medium" panose="020B0604030101020102" pitchFamily="34" charset="0"/>
                          <a:ea typeface="Noto Sans CJK SC Regular" panose="020B0500000000000000" pitchFamily="34" charset="-128"/>
                          <a:cs typeface="Arial" panose="020B0604020202020204" pitchFamily="34" charset="0"/>
                        </a:rPr>
                        <a:t>2013</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1,498.11</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美联储开始缩减量化宽松</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33385980"/>
                  </a:ext>
                </a:extLst>
              </a:tr>
              <a:tr h="0">
                <a:tc>
                  <a:txBody>
                    <a:bodyPr/>
                    <a:lstStyle/>
                    <a:p>
                      <a:pPr algn="ctr">
                        <a:lnSpc>
                          <a:spcPct val="100000"/>
                        </a:lnSpc>
                        <a:spcAft>
                          <a:spcPts val="800"/>
                        </a:spcAft>
                        <a:buNone/>
                      </a:pPr>
                      <a:r>
                        <a:rPr lang="zh-CN" sz="900" b="0" baseline="0">
                          <a:effectLst/>
                          <a:latin typeface="Dax Offc Pro Medium" panose="020B0604030101020102" pitchFamily="34" charset="0"/>
                          <a:ea typeface="Noto Sans CJK SC Regular" panose="020B0500000000000000" pitchFamily="34" charset="-128"/>
                          <a:cs typeface="Arial" panose="020B0604020202020204" pitchFamily="34" charset="0"/>
                        </a:rPr>
                        <a:t>1978</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BF1"/>
                    </a:solidFill>
                  </a:tcPr>
                </a:tc>
                <a:tc>
                  <a:txBody>
                    <a:bodyPr/>
                    <a:lstStyle/>
                    <a:p>
                      <a:pPr algn="ct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89.25</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BF1"/>
                    </a:solidFill>
                  </a:tcPr>
                </a:tc>
                <a:tc>
                  <a:txBody>
                    <a:bodyPr/>
                    <a:lstStyle/>
                    <a:p>
                      <a:pP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利率不断上升</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BF1"/>
                    </a:solidFill>
                  </a:tcPr>
                </a:tc>
                <a:tc>
                  <a:txBody>
                    <a:bodyPr/>
                    <a:lstStyle/>
                    <a:p>
                      <a:pPr algn="ctr">
                        <a:lnSpc>
                          <a:spcPct val="100000"/>
                        </a:lnSpc>
                        <a:spcAft>
                          <a:spcPts val="800"/>
                        </a:spcAft>
                        <a:buNone/>
                      </a:pPr>
                      <a:r>
                        <a:rPr lang="zh-CN" sz="900" baseline="0">
                          <a:effectLst/>
                          <a:latin typeface="Dax Offc Pro Medium" panose="020B0604030101020102" pitchFamily="34" charset="0"/>
                          <a:ea typeface="Noto Sans CJK SC Regular" panose="020B0500000000000000" pitchFamily="34" charset="-128"/>
                          <a:cs typeface="Arial" panose="020B0604020202020204" pitchFamily="34" charset="0"/>
                        </a:rPr>
                        <a:t>2014</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BF1"/>
                    </a:solidFill>
                  </a:tcPr>
                </a:tc>
                <a:tc>
                  <a:txBody>
                    <a:bodyPr/>
                    <a:lstStyle/>
                    <a:p>
                      <a:pPr algn="ct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1,782.59</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BF1"/>
                    </a:solidFill>
                  </a:tcPr>
                </a:tc>
                <a:tc>
                  <a:txBody>
                    <a:bodyPr/>
                    <a:lstStyle/>
                    <a:p>
                      <a:pP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埃博拉疫情爆发</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BF1"/>
                    </a:solidFill>
                  </a:tcPr>
                </a:tc>
                <a:extLst>
                  <a:ext uri="{0D108BD9-81ED-4DB2-BD59-A6C34878D82A}">
                    <a16:rowId xmlns:a16="http://schemas.microsoft.com/office/drawing/2014/main" val="3217713128"/>
                  </a:ext>
                </a:extLst>
              </a:tr>
              <a:tr h="0">
                <a:tc>
                  <a:txBody>
                    <a:bodyPr/>
                    <a:lstStyle/>
                    <a:p>
                      <a:pPr algn="ctr">
                        <a:lnSpc>
                          <a:spcPct val="100000"/>
                        </a:lnSpc>
                        <a:spcAft>
                          <a:spcPts val="800"/>
                        </a:spcAft>
                        <a:buNone/>
                      </a:pPr>
                      <a:r>
                        <a:rPr lang="zh-CN" sz="900" b="0" baseline="0">
                          <a:effectLst/>
                          <a:latin typeface="Dax Offc Pro Medium" panose="020B0604030101020102" pitchFamily="34" charset="0"/>
                          <a:ea typeface="Noto Sans CJK SC Regular" panose="020B0500000000000000" pitchFamily="34" charset="-128"/>
                          <a:cs typeface="Arial" panose="020B0604020202020204" pitchFamily="34" charset="0"/>
                        </a:rPr>
                        <a:t>1980</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114.16</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债券收益率达到历史峰值（10年 = 15%*）</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100000"/>
                        </a:lnSpc>
                        <a:spcAft>
                          <a:spcPts val="800"/>
                        </a:spcAft>
                        <a:buNone/>
                      </a:pPr>
                      <a:r>
                        <a:rPr lang="zh-CN" sz="900" baseline="0">
                          <a:effectLst/>
                          <a:latin typeface="Dax Offc Pro Medium" panose="020B0604030101020102" pitchFamily="34" charset="0"/>
                          <a:ea typeface="Noto Sans CJK SC Regular" panose="020B0500000000000000" pitchFamily="34" charset="-128"/>
                          <a:cs typeface="Arial" panose="020B0604020202020204" pitchFamily="34" charset="0"/>
                        </a:rPr>
                        <a:t>2015</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2,130.82</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商品出现抛售</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76399568"/>
                  </a:ext>
                </a:extLst>
              </a:tr>
              <a:tr h="0">
                <a:tc>
                  <a:txBody>
                    <a:bodyPr/>
                    <a:lstStyle/>
                    <a:p>
                      <a:pPr algn="ctr">
                        <a:lnSpc>
                          <a:spcPct val="100000"/>
                        </a:lnSpc>
                        <a:spcAft>
                          <a:spcPts val="800"/>
                        </a:spcAft>
                        <a:buNone/>
                      </a:pPr>
                      <a:r>
                        <a:rPr lang="zh-CN" sz="900" b="0" baseline="0">
                          <a:effectLst/>
                          <a:latin typeface="Dax Offc Pro Medium" panose="020B0604030101020102" pitchFamily="34" charset="0"/>
                          <a:ea typeface="Noto Sans CJK SC Regular" panose="020B0500000000000000" pitchFamily="34" charset="-128"/>
                          <a:cs typeface="Arial" panose="020B0604020202020204" pitchFamily="34" charset="0"/>
                        </a:rPr>
                        <a:t>1982</a:t>
                      </a:r>
                    </a:p>
                  </a:txBody>
                  <a:tcPr marL="36000" marR="36000" marT="25200" marB="288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BF1"/>
                    </a:solidFill>
                  </a:tcPr>
                </a:tc>
                <a:tc>
                  <a:txBody>
                    <a:bodyPr/>
                    <a:lstStyle/>
                    <a:p>
                      <a:pPr algn="ct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120.4</a:t>
                      </a:r>
                    </a:p>
                  </a:txBody>
                  <a:tcPr marL="36000" marR="36000" marT="25200" marB="288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BF1"/>
                    </a:solidFill>
                  </a:tcPr>
                </a:tc>
                <a:tc>
                  <a:txBody>
                    <a:bodyPr/>
                    <a:lstStyle/>
                    <a:p>
                      <a:pP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40年来最严重的衰退 | 债务危机</a:t>
                      </a:r>
                    </a:p>
                  </a:txBody>
                  <a:tcPr marL="36000" marR="36000" marT="25200" marB="288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BF1"/>
                    </a:solidFill>
                  </a:tcPr>
                </a:tc>
                <a:tc>
                  <a:txBody>
                    <a:bodyPr/>
                    <a:lstStyle/>
                    <a:p>
                      <a:pPr algn="ctr">
                        <a:lnSpc>
                          <a:spcPct val="100000"/>
                        </a:lnSpc>
                        <a:spcAft>
                          <a:spcPts val="800"/>
                        </a:spcAft>
                        <a:buNone/>
                      </a:pPr>
                      <a:r>
                        <a:rPr lang="zh-CN" sz="900" baseline="0">
                          <a:effectLst/>
                          <a:latin typeface="Dax Offc Pro Medium" panose="020B0604030101020102" pitchFamily="34" charset="0"/>
                          <a:ea typeface="Noto Sans CJK SC Regular" panose="020B0500000000000000" pitchFamily="34" charset="-128"/>
                          <a:cs typeface="Arial" panose="020B0604020202020204" pitchFamily="34" charset="0"/>
                        </a:rPr>
                        <a:t>2016</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BF1"/>
                    </a:solidFill>
                  </a:tcPr>
                </a:tc>
                <a:tc>
                  <a:txBody>
                    <a:bodyPr/>
                    <a:lstStyle/>
                    <a:p>
                      <a:pPr algn="ct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2,190.15</a:t>
                      </a:r>
                    </a:p>
                  </a:txBody>
                  <a:tcPr marL="36000" marR="36000" marT="25200" marB="288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BF1"/>
                    </a:solidFill>
                  </a:tcPr>
                </a:tc>
                <a:tc>
                  <a:txBody>
                    <a:bodyPr/>
                    <a:lstStyle/>
                    <a:p>
                      <a:pP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英国脱欧</a:t>
                      </a:r>
                    </a:p>
                  </a:txBody>
                  <a:tcPr marL="36000" marR="36000" marT="25200" marB="288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BF1"/>
                    </a:solidFill>
                  </a:tcPr>
                </a:tc>
                <a:extLst>
                  <a:ext uri="{0D108BD9-81ED-4DB2-BD59-A6C34878D82A}">
                    <a16:rowId xmlns:a16="http://schemas.microsoft.com/office/drawing/2014/main" val="3507024488"/>
                  </a:ext>
                </a:extLst>
              </a:tr>
              <a:tr h="0">
                <a:tc>
                  <a:txBody>
                    <a:bodyPr/>
                    <a:lstStyle/>
                    <a:p>
                      <a:pPr algn="ctr">
                        <a:lnSpc>
                          <a:spcPct val="100000"/>
                        </a:lnSpc>
                        <a:spcAft>
                          <a:spcPts val="800"/>
                        </a:spcAft>
                        <a:buNone/>
                      </a:pPr>
                      <a:r>
                        <a:rPr lang="zh-CN" sz="900" b="0" baseline="0">
                          <a:effectLst/>
                          <a:latin typeface="Dax Offc Pro Medium" panose="020B0604030101020102" pitchFamily="34" charset="0"/>
                          <a:ea typeface="Noto Sans CJK SC Regular" panose="020B0500000000000000" pitchFamily="34" charset="-128"/>
                          <a:cs typeface="Arial" panose="020B0604020202020204" pitchFamily="34" charset="0"/>
                        </a:rPr>
                        <a:t>1984</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163.41</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美国联邦赤字创历史高位</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100000"/>
                        </a:lnSpc>
                        <a:spcAft>
                          <a:spcPts val="800"/>
                        </a:spcAft>
                        <a:buNone/>
                      </a:pPr>
                      <a:r>
                        <a:rPr lang="zh-CN" sz="900" baseline="0">
                          <a:effectLst/>
                          <a:latin typeface="Dax Offc Pro Medium" panose="020B0604030101020102" pitchFamily="34" charset="0"/>
                          <a:ea typeface="Noto Sans CJK SC Regular" panose="020B0500000000000000" pitchFamily="34" charset="-128"/>
                          <a:cs typeface="Arial" panose="020B0604020202020204" pitchFamily="34" charset="0"/>
                        </a:rPr>
                        <a:t>2017</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2,673.61</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油价下挫</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07019326"/>
                  </a:ext>
                </a:extLst>
              </a:tr>
              <a:tr h="0">
                <a:tc>
                  <a:txBody>
                    <a:bodyPr/>
                    <a:lstStyle/>
                    <a:p>
                      <a:pPr algn="ctr">
                        <a:lnSpc>
                          <a:spcPct val="100000"/>
                        </a:lnSpc>
                        <a:spcAft>
                          <a:spcPts val="800"/>
                        </a:spcAft>
                        <a:buNone/>
                      </a:pPr>
                      <a:r>
                        <a:rPr lang="zh-CN" sz="900" b="0" baseline="0">
                          <a:effectLst/>
                          <a:latin typeface="Dax Offc Pro Medium" panose="020B0604030101020102" pitchFamily="34" charset="0"/>
                          <a:ea typeface="Noto Sans CJK SC Regular" panose="020B0500000000000000" pitchFamily="34" charset="-128"/>
                          <a:cs typeface="Arial" panose="020B0604020202020204" pitchFamily="34" charset="0"/>
                        </a:rPr>
                        <a:t>1986</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BF1"/>
                    </a:solidFill>
                  </a:tcPr>
                </a:tc>
                <a:tc>
                  <a:txBody>
                    <a:bodyPr/>
                    <a:lstStyle/>
                    <a:p>
                      <a:pPr algn="ct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211.78</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BF1"/>
                    </a:solidFill>
                  </a:tcPr>
                </a:tc>
                <a:tc>
                  <a:txBody>
                    <a:bodyPr/>
                    <a:lstStyle/>
                    <a:p>
                      <a:pP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市场达到高点 │英国“金融大爆炸”冲击波</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BF1"/>
                    </a:solidFill>
                  </a:tcPr>
                </a:tc>
                <a:tc>
                  <a:txBody>
                    <a:bodyPr/>
                    <a:lstStyle/>
                    <a:p>
                      <a:pPr algn="ctr">
                        <a:lnSpc>
                          <a:spcPct val="100000"/>
                        </a:lnSpc>
                        <a:spcAft>
                          <a:spcPts val="800"/>
                        </a:spcAft>
                        <a:buNone/>
                      </a:pPr>
                      <a:r>
                        <a:rPr lang="zh-CN" sz="900" baseline="0">
                          <a:effectLst/>
                          <a:latin typeface="Dax Offc Pro Medium" panose="020B0604030101020102" pitchFamily="34" charset="0"/>
                          <a:ea typeface="Noto Sans CJK SC Regular" panose="020B0500000000000000" pitchFamily="34" charset="-128"/>
                          <a:cs typeface="Arial" panose="020B0604020202020204" pitchFamily="34" charset="0"/>
                        </a:rPr>
                        <a:t>2018</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BF1"/>
                    </a:solidFill>
                  </a:tcPr>
                </a:tc>
                <a:tc>
                  <a:txBody>
                    <a:bodyPr/>
                    <a:lstStyle/>
                    <a:p>
                      <a:pPr algn="ct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2,506.85</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BF1"/>
                    </a:solidFill>
                  </a:tcPr>
                </a:tc>
                <a:tc>
                  <a:txBody>
                    <a:bodyPr/>
                    <a:lstStyle/>
                    <a:p>
                      <a:pP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股市出现抛售</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BF1"/>
                    </a:solidFill>
                  </a:tcPr>
                </a:tc>
                <a:extLst>
                  <a:ext uri="{0D108BD9-81ED-4DB2-BD59-A6C34878D82A}">
                    <a16:rowId xmlns:a16="http://schemas.microsoft.com/office/drawing/2014/main" val="2663342519"/>
                  </a:ext>
                </a:extLst>
              </a:tr>
              <a:tr h="0">
                <a:tc>
                  <a:txBody>
                    <a:bodyPr/>
                    <a:lstStyle/>
                    <a:p>
                      <a:pPr algn="ctr">
                        <a:lnSpc>
                          <a:spcPct val="100000"/>
                        </a:lnSpc>
                        <a:spcAft>
                          <a:spcPts val="800"/>
                        </a:spcAft>
                        <a:buNone/>
                      </a:pPr>
                      <a:r>
                        <a:rPr lang="zh-CN" sz="900" b="0" baseline="0">
                          <a:effectLst/>
                          <a:latin typeface="Dax Offc Pro Medium" panose="020B0604030101020102" pitchFamily="34" charset="0"/>
                          <a:ea typeface="Noto Sans CJK SC Regular" panose="020B0500000000000000" pitchFamily="34" charset="-128"/>
                          <a:cs typeface="Arial" panose="020B0604020202020204" pitchFamily="34" charset="0"/>
                        </a:rPr>
                        <a:t>1988</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257.07</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黑色星期一后担心衰退</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100000"/>
                        </a:lnSpc>
                        <a:spcAft>
                          <a:spcPts val="800"/>
                        </a:spcAft>
                        <a:buNone/>
                      </a:pPr>
                      <a:r>
                        <a:rPr lang="zh-CN" sz="900" baseline="0">
                          <a:effectLst/>
                          <a:latin typeface="Dax Offc Pro Medium" panose="020B0604030101020102" pitchFamily="34" charset="0"/>
                          <a:ea typeface="Noto Sans CJK SC Regular" panose="020B0500000000000000" pitchFamily="34" charset="-128"/>
                          <a:cs typeface="Arial" panose="020B0604020202020204" pitchFamily="34" charset="0"/>
                        </a:rPr>
                        <a:t>2019</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3,230.78</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美中贸易战</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58771730"/>
                  </a:ext>
                </a:extLst>
              </a:tr>
              <a:tr h="0">
                <a:tc>
                  <a:txBody>
                    <a:bodyPr/>
                    <a:lstStyle/>
                    <a:p>
                      <a:pPr algn="ctr">
                        <a:lnSpc>
                          <a:spcPct val="100000"/>
                        </a:lnSpc>
                        <a:spcAft>
                          <a:spcPts val="800"/>
                        </a:spcAft>
                        <a:buNone/>
                      </a:pPr>
                      <a:r>
                        <a:rPr lang="zh-CN" sz="900" b="0" baseline="0">
                          <a:effectLst/>
                          <a:latin typeface="Dax Offc Pro Medium" panose="020B0604030101020102" pitchFamily="34" charset="0"/>
                          <a:ea typeface="Noto Sans CJK SC Regular" panose="020B0500000000000000" pitchFamily="34" charset="-128"/>
                          <a:cs typeface="Arial" panose="020B0604020202020204" pitchFamily="34" charset="0"/>
                        </a:rPr>
                        <a:t>1990</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BF1"/>
                    </a:solidFill>
                  </a:tcPr>
                </a:tc>
                <a:tc>
                  <a:txBody>
                    <a:bodyPr/>
                    <a:lstStyle/>
                    <a:p>
                      <a:pPr algn="ct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329.08</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BF1"/>
                    </a:solidFill>
                  </a:tcPr>
                </a:tc>
                <a:tc>
                  <a:txBody>
                    <a:bodyPr/>
                    <a:lstStyle/>
                    <a:p>
                      <a:pP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海湾战争 │ 16年来最严重的市场衰退</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BF1"/>
                    </a:solidFill>
                  </a:tcPr>
                </a:tc>
                <a:tc>
                  <a:txBody>
                    <a:bodyPr/>
                    <a:lstStyle/>
                    <a:p>
                      <a:pPr algn="ctr">
                        <a:lnSpc>
                          <a:spcPct val="100000"/>
                        </a:lnSpc>
                        <a:spcAft>
                          <a:spcPts val="800"/>
                        </a:spcAft>
                        <a:buNone/>
                      </a:pPr>
                      <a:r>
                        <a:rPr lang="zh-CN" sz="900" baseline="0">
                          <a:effectLst/>
                          <a:latin typeface="Dax Offc Pro Medium" panose="020B0604030101020102" pitchFamily="34" charset="0"/>
                          <a:ea typeface="Noto Sans CJK SC Regular" panose="020B0500000000000000" pitchFamily="34" charset="-128"/>
                          <a:cs typeface="Arial" panose="020B0604020202020204" pitchFamily="34" charset="0"/>
                        </a:rPr>
                        <a:t>2020</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BF1"/>
                    </a:solidFill>
                  </a:tcPr>
                </a:tc>
                <a:tc>
                  <a:txBody>
                    <a:bodyPr/>
                    <a:lstStyle/>
                    <a:p>
                      <a:pPr algn="ct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3,269.96</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BF1"/>
                    </a:solidFill>
                  </a:tcPr>
                </a:tc>
                <a:tc>
                  <a:txBody>
                    <a:bodyPr/>
                    <a:lstStyle/>
                    <a:p>
                      <a:pP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新冠疫情全球大流行</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BF1"/>
                    </a:solidFill>
                  </a:tcPr>
                </a:tc>
                <a:extLst>
                  <a:ext uri="{0D108BD9-81ED-4DB2-BD59-A6C34878D82A}">
                    <a16:rowId xmlns:a16="http://schemas.microsoft.com/office/drawing/2014/main" val="1897777361"/>
                  </a:ext>
                </a:extLst>
              </a:tr>
              <a:tr h="0">
                <a:tc>
                  <a:txBody>
                    <a:bodyPr/>
                    <a:lstStyle/>
                    <a:p>
                      <a:pPr algn="ctr">
                        <a:lnSpc>
                          <a:spcPct val="100000"/>
                        </a:lnSpc>
                        <a:spcAft>
                          <a:spcPts val="800"/>
                        </a:spcAft>
                        <a:buNone/>
                      </a:pPr>
                      <a:r>
                        <a:rPr lang="zh-CN" sz="900" b="0" baseline="0">
                          <a:effectLst/>
                          <a:latin typeface="Dax Offc Pro Medium" panose="020B0604030101020102" pitchFamily="34" charset="0"/>
                          <a:ea typeface="Noto Sans CJK SC Regular" panose="020B0500000000000000" pitchFamily="34" charset="-128"/>
                          <a:cs typeface="Arial" panose="020B0604020202020204" pitchFamily="34" charset="0"/>
                        </a:rPr>
                        <a:t>1992</a:t>
                      </a:r>
                    </a:p>
                  </a:txBody>
                  <a:tcPr marL="36000" marR="36000" marT="25200" marB="288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408.78</a:t>
                      </a:r>
                    </a:p>
                  </a:txBody>
                  <a:tcPr marL="36000" marR="36000" marT="25200" marB="288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美国大选 │ 市场呆滞</a:t>
                      </a:r>
                    </a:p>
                  </a:txBody>
                  <a:tcPr marL="36000" marR="36000" marT="25200" marB="288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100000"/>
                        </a:lnSpc>
                        <a:spcAft>
                          <a:spcPts val="800"/>
                        </a:spcAft>
                        <a:buNone/>
                      </a:pPr>
                      <a:r>
                        <a:rPr lang="zh-CN" sz="900" baseline="0">
                          <a:effectLst/>
                          <a:latin typeface="Dax Offc Pro Medium" panose="020B0604030101020102" pitchFamily="34" charset="0"/>
                          <a:ea typeface="Noto Sans CJK SC Regular" panose="020B0500000000000000" pitchFamily="34" charset="-128"/>
                          <a:cs typeface="Arial" panose="020B0604020202020204" pitchFamily="34" charset="0"/>
                        </a:rPr>
                        <a:t>2021</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4,766.18</a:t>
                      </a:r>
                    </a:p>
                  </a:txBody>
                  <a:tcPr marL="36000" marR="36000" marT="25200" marB="288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新冠疫情地方性流行 | 供应链危机</a:t>
                      </a:r>
                    </a:p>
                  </a:txBody>
                  <a:tcPr marL="36000" marR="36000" marT="25200" marB="288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16467739"/>
                  </a:ext>
                </a:extLst>
              </a:tr>
              <a:tr h="0">
                <a:tc>
                  <a:txBody>
                    <a:bodyPr/>
                    <a:lstStyle/>
                    <a:p>
                      <a:pPr algn="ctr">
                        <a:lnSpc>
                          <a:spcPct val="100000"/>
                        </a:lnSpc>
                        <a:spcAft>
                          <a:spcPts val="800"/>
                        </a:spcAft>
                        <a:buNone/>
                      </a:pPr>
                      <a:r>
                        <a:rPr lang="zh-CN" sz="900" b="0" baseline="0">
                          <a:effectLst/>
                          <a:latin typeface="Dax Offc Pro Medium" panose="020B0604030101020102" pitchFamily="34" charset="0"/>
                          <a:ea typeface="Noto Sans CJK SC Regular" panose="020B0500000000000000" pitchFamily="34" charset="-128"/>
                          <a:cs typeface="Arial" panose="020B0604020202020204" pitchFamily="34" charset="0"/>
                        </a:rPr>
                        <a:t>1994</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BF1"/>
                    </a:solidFill>
                  </a:tcPr>
                </a:tc>
                <a:tc>
                  <a:txBody>
                    <a:bodyPr/>
                    <a:lstStyle/>
                    <a:p>
                      <a:pPr algn="ct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481.61</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BF1"/>
                    </a:solidFill>
                  </a:tcPr>
                </a:tc>
                <a:tc>
                  <a:txBody>
                    <a:bodyPr/>
                    <a:lstStyle/>
                    <a:p>
                      <a:pP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主权债务抛售 │ 利率不断上升</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BF1"/>
                    </a:solidFill>
                  </a:tcPr>
                </a:tc>
                <a:tc>
                  <a:txBody>
                    <a:bodyPr/>
                    <a:lstStyle/>
                    <a:p>
                      <a:pPr algn="ctr">
                        <a:lnSpc>
                          <a:spcPct val="100000"/>
                        </a:lnSpc>
                        <a:spcAft>
                          <a:spcPts val="800"/>
                        </a:spcAft>
                        <a:buNone/>
                      </a:pPr>
                      <a:r>
                        <a:rPr lang="zh-CN" sz="900" baseline="0">
                          <a:effectLst/>
                          <a:latin typeface="Dax Offc Pro Medium" panose="020B0604030101020102" pitchFamily="34" charset="0"/>
                          <a:ea typeface="Noto Sans CJK SC Regular" panose="020B0500000000000000" pitchFamily="34" charset="-128"/>
                          <a:cs typeface="Arial" panose="020B0604020202020204" pitchFamily="34" charset="0"/>
                        </a:rPr>
                        <a:t>2022</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BF1"/>
                    </a:solidFill>
                  </a:tcPr>
                </a:tc>
                <a:tc>
                  <a:txBody>
                    <a:bodyPr/>
                    <a:lstStyle/>
                    <a:p>
                      <a:pPr algn="ct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3,585.62</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BF1"/>
                    </a:solidFill>
                  </a:tcPr>
                </a:tc>
                <a:tc>
                  <a:txBody>
                    <a:bodyPr/>
                    <a:lstStyle/>
                    <a:p>
                      <a:pP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俄乌战争 | 通胀创纪录</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BF1"/>
                    </a:solidFill>
                  </a:tcPr>
                </a:tc>
                <a:extLst>
                  <a:ext uri="{0D108BD9-81ED-4DB2-BD59-A6C34878D82A}">
                    <a16:rowId xmlns:a16="http://schemas.microsoft.com/office/drawing/2014/main" val="3124658668"/>
                  </a:ext>
                </a:extLst>
              </a:tr>
              <a:tr h="0">
                <a:tc>
                  <a:txBody>
                    <a:bodyPr/>
                    <a:lstStyle/>
                    <a:p>
                      <a:pPr algn="ctr">
                        <a:lnSpc>
                          <a:spcPct val="100000"/>
                        </a:lnSpc>
                        <a:spcAft>
                          <a:spcPts val="800"/>
                        </a:spcAft>
                        <a:buNone/>
                      </a:pPr>
                      <a:r>
                        <a:rPr lang="zh-CN" sz="900" b="0" baseline="0">
                          <a:effectLst/>
                          <a:latin typeface="Dax Offc Pro Medium" panose="020B0604030101020102" pitchFamily="34" charset="0"/>
                          <a:ea typeface="Noto Sans CJK SC Regular" panose="020B0500000000000000" pitchFamily="34" charset="-128"/>
                          <a:cs typeface="Arial" panose="020B0604020202020204" pitchFamily="34" charset="0"/>
                        </a:rPr>
                        <a:t>1996</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636.02</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“非理性繁荣”——格林斯潘</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100000"/>
                        </a:lnSpc>
                        <a:spcAft>
                          <a:spcPts val="800"/>
                        </a:spcAft>
                        <a:buNone/>
                      </a:pPr>
                      <a:r>
                        <a:rPr lang="zh-CN" sz="900" baseline="0">
                          <a:effectLst/>
                          <a:latin typeface="Dax Offc Pro Medium" panose="020B0604030101020102" pitchFamily="34" charset="0"/>
                          <a:ea typeface="Noto Sans CJK SC Regular" panose="020B0500000000000000" pitchFamily="34" charset="-128"/>
                          <a:cs typeface="Arial" panose="020B0604020202020204" pitchFamily="34" charset="0"/>
                        </a:rPr>
                        <a:t>2023</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4,769.83</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“七大科技股”主宰股市</a:t>
                      </a:r>
                    </a:p>
                  </a:txBody>
                  <a:tcPr marL="36000" marR="36000" marT="25200" marB="28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72124493"/>
                  </a:ext>
                </a:extLst>
              </a:tr>
              <a:tr h="0">
                <a:tc>
                  <a:txBody>
                    <a:bodyPr/>
                    <a:lstStyle/>
                    <a:p>
                      <a:pPr algn="ctr">
                        <a:lnSpc>
                          <a:spcPct val="100000"/>
                        </a:lnSpc>
                        <a:spcAft>
                          <a:spcPts val="800"/>
                        </a:spcAft>
                        <a:buNone/>
                      </a:pPr>
                      <a:r>
                        <a:rPr lang="zh-CN" sz="900" b="0" baseline="0">
                          <a:effectLst/>
                          <a:latin typeface="Dax Offc Pro Medium" panose="020B0604030101020102" pitchFamily="34" charset="0"/>
                          <a:ea typeface="Noto Sans CJK SC Regular" panose="020B0500000000000000" pitchFamily="34" charset="-128"/>
                          <a:cs typeface="Arial" panose="020B0604020202020204" pitchFamily="34" charset="0"/>
                        </a:rPr>
                        <a:t>1998</a:t>
                      </a:r>
                    </a:p>
                  </a:txBody>
                  <a:tcPr marL="36000" marR="36000" marT="25200" marB="28800" anchor="b">
                    <a:lnL w="12700" cmpd="sng">
                      <a:noFill/>
                    </a:lnL>
                    <a:lnR w="12700" cmpd="sng">
                      <a:noFill/>
                    </a:lnR>
                    <a:lnT w="12700" cmpd="sng">
                      <a:noFill/>
                    </a:lnT>
                    <a:lnB w="28575" cap="flat" cmpd="sng" algn="ctr">
                      <a:solidFill>
                        <a:srgbClr val="006FB8"/>
                      </a:solidFill>
                      <a:prstDash val="solid"/>
                      <a:round/>
                      <a:headEnd type="none" w="med" len="med"/>
                      <a:tailEnd type="none" w="med" len="med"/>
                    </a:lnB>
                    <a:lnTlToBr w="12700" cmpd="sng">
                      <a:noFill/>
                      <a:prstDash val="solid"/>
                    </a:lnTlToBr>
                    <a:lnBlToTr w="12700" cmpd="sng">
                      <a:noFill/>
                      <a:prstDash val="solid"/>
                    </a:lnBlToTr>
                    <a:solidFill>
                      <a:srgbClr val="CFDBF1"/>
                    </a:solidFill>
                  </a:tcPr>
                </a:tc>
                <a:tc>
                  <a:txBody>
                    <a:bodyPr/>
                    <a:lstStyle/>
                    <a:p>
                      <a:pPr algn="ct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980.28</a:t>
                      </a:r>
                    </a:p>
                  </a:txBody>
                  <a:tcPr marL="36000" marR="36000" marT="25200" marB="28800" anchor="b">
                    <a:lnL w="12700" cmpd="sng">
                      <a:noFill/>
                    </a:lnL>
                    <a:lnR w="12700" cmpd="sng">
                      <a:noFill/>
                    </a:lnR>
                    <a:lnT w="12700" cmpd="sng">
                      <a:noFill/>
                    </a:lnT>
                    <a:lnB w="28575" cap="flat" cmpd="sng" algn="ctr">
                      <a:solidFill>
                        <a:srgbClr val="006FB8"/>
                      </a:solidFill>
                      <a:prstDash val="solid"/>
                      <a:round/>
                      <a:headEnd type="none" w="med" len="med"/>
                      <a:tailEnd type="none" w="med" len="med"/>
                    </a:lnB>
                    <a:lnTlToBr w="12700" cmpd="sng">
                      <a:noFill/>
                      <a:prstDash val="solid"/>
                    </a:lnTlToBr>
                    <a:lnBlToTr w="12700" cmpd="sng">
                      <a:noFill/>
                      <a:prstDash val="solid"/>
                    </a:lnBlToTr>
                    <a:solidFill>
                      <a:srgbClr val="CFDBF1"/>
                    </a:solidFill>
                  </a:tcPr>
                </a:tc>
                <a:tc>
                  <a:txBody>
                    <a:bodyPr/>
                    <a:lstStyle/>
                    <a:p>
                      <a:pP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亚洲／俄罗斯危机 │ LCTM 公司破产</a:t>
                      </a:r>
                    </a:p>
                  </a:txBody>
                  <a:tcPr marL="36000" marR="36000" marT="25200" marB="28800" anchor="b">
                    <a:lnL w="12700" cmpd="sng">
                      <a:noFill/>
                    </a:lnL>
                    <a:lnR w="12700" cmpd="sng">
                      <a:noFill/>
                    </a:lnR>
                    <a:lnT w="12700" cmpd="sng">
                      <a:noFill/>
                    </a:lnT>
                    <a:lnB w="28575" cap="flat" cmpd="sng" algn="ctr">
                      <a:solidFill>
                        <a:srgbClr val="006FB8"/>
                      </a:solidFill>
                      <a:prstDash val="solid"/>
                      <a:round/>
                      <a:headEnd type="none" w="med" len="med"/>
                      <a:tailEnd type="none" w="med" len="med"/>
                    </a:lnB>
                    <a:lnTlToBr w="12700" cmpd="sng">
                      <a:noFill/>
                      <a:prstDash val="solid"/>
                    </a:lnTlToBr>
                    <a:lnBlToTr w="12700" cmpd="sng">
                      <a:noFill/>
                      <a:prstDash val="solid"/>
                    </a:lnBlToTr>
                    <a:solidFill>
                      <a:srgbClr val="CFDBF1"/>
                    </a:solidFill>
                  </a:tcPr>
                </a:tc>
                <a:tc>
                  <a:txBody>
                    <a:bodyPr/>
                    <a:lstStyle/>
                    <a:p>
                      <a:pPr algn="ctr">
                        <a:lnSpc>
                          <a:spcPct val="100000"/>
                        </a:lnSpc>
                        <a:spcAft>
                          <a:spcPts val="800"/>
                        </a:spcAft>
                        <a:buNone/>
                      </a:pPr>
                      <a:r>
                        <a:rPr lang="zh-CN" sz="900" baseline="0">
                          <a:effectLst/>
                          <a:latin typeface="Dax Offc Pro Medium" panose="020B0604030101020102" pitchFamily="34" charset="0"/>
                          <a:ea typeface="Noto Sans CJK SC Regular" panose="020B0500000000000000" pitchFamily="34" charset="-128"/>
                          <a:cs typeface="Arial" panose="020B0604020202020204" pitchFamily="34" charset="0"/>
                        </a:rPr>
                        <a:t>2024</a:t>
                      </a:r>
                    </a:p>
                  </a:txBody>
                  <a:tcPr marL="36000" marR="36000" marT="25200" marB="28800" anchor="b">
                    <a:lnL w="12700" cmpd="sng">
                      <a:noFill/>
                    </a:lnL>
                    <a:lnR w="12700" cmpd="sng">
                      <a:noFill/>
                    </a:lnR>
                    <a:lnT w="12700" cmpd="sng">
                      <a:noFill/>
                    </a:lnT>
                    <a:lnB w="28575" cap="flat" cmpd="sng" algn="ctr">
                      <a:solidFill>
                        <a:srgbClr val="006FB8"/>
                      </a:solidFill>
                      <a:prstDash val="solid"/>
                      <a:round/>
                      <a:headEnd type="none" w="med" len="med"/>
                      <a:tailEnd type="none" w="med" len="med"/>
                    </a:lnB>
                    <a:lnTlToBr w="12700" cmpd="sng">
                      <a:noFill/>
                      <a:prstDash val="solid"/>
                    </a:lnTlToBr>
                    <a:lnBlToTr w="12700" cmpd="sng">
                      <a:noFill/>
                      <a:prstDash val="solid"/>
                    </a:lnBlToTr>
                    <a:solidFill>
                      <a:srgbClr val="CFDBF1"/>
                    </a:solidFill>
                  </a:tcPr>
                </a:tc>
                <a:tc>
                  <a:txBody>
                    <a:bodyPr/>
                    <a:lstStyle/>
                    <a:p>
                      <a:pPr algn="ctr">
                        <a:lnSpc>
                          <a:spcPct val="100000"/>
                        </a:lnSpc>
                        <a:spcAft>
                          <a:spcPts val="800"/>
                        </a:spcAft>
                        <a:buNone/>
                      </a:pPr>
                      <a:r>
                        <a:rPr lang="zh-CN" sz="900" baseline="0">
                          <a:effectLst/>
                          <a:latin typeface="Dax Offc Pro" panose="020B0504030101020102" pitchFamily="34" charset="0"/>
                          <a:ea typeface="Noto Sans CJK SC Regular" panose="020B0500000000000000" pitchFamily="34" charset="-128"/>
                          <a:cs typeface="Arial" panose="020B0604020202020204" pitchFamily="34" charset="0"/>
                        </a:rPr>
                        <a:t>5,881.63</a:t>
                      </a:r>
                    </a:p>
                  </a:txBody>
                  <a:tcPr marL="36000" marR="36000" marT="25200" marB="28800" anchor="b">
                    <a:lnL w="12700" cmpd="sng">
                      <a:noFill/>
                    </a:lnL>
                    <a:lnR w="12700" cmpd="sng">
                      <a:noFill/>
                    </a:lnR>
                    <a:lnT w="12700" cmpd="sng">
                      <a:noFill/>
                    </a:lnT>
                    <a:lnB w="28575" cap="flat" cmpd="sng" algn="ctr">
                      <a:solidFill>
                        <a:srgbClr val="006FB8"/>
                      </a:solidFill>
                      <a:prstDash val="solid"/>
                      <a:round/>
                      <a:headEnd type="none" w="med" len="med"/>
                      <a:tailEnd type="none" w="med" len="med"/>
                    </a:lnB>
                    <a:lnTlToBr w="12700" cmpd="sng">
                      <a:noFill/>
                      <a:prstDash val="solid"/>
                    </a:lnTlToBr>
                    <a:lnBlToTr w="12700" cmpd="sng">
                      <a:noFill/>
                      <a:prstDash val="solid"/>
                    </a:lnBlToTr>
                    <a:solidFill>
                      <a:srgbClr val="CFDBF1"/>
                    </a:solidFill>
                  </a:tcPr>
                </a:tc>
                <a:tc>
                  <a:txBody>
                    <a:bodyPr/>
                    <a:lstStyle/>
                    <a:p>
                      <a:pPr>
                        <a:lnSpc>
                          <a:spcPct val="100000"/>
                        </a:lnSpc>
                        <a:spcAft>
                          <a:spcPts val="800"/>
                        </a:spcAft>
                        <a:buNone/>
                      </a:pPr>
                      <a:r>
                        <a:rPr lang="zh-CN" sz="900" baseline="0" dirty="0">
                          <a:effectLst/>
                          <a:latin typeface="Dax Offc Pro" panose="020B0504030101020102" pitchFamily="34" charset="0"/>
                          <a:ea typeface="Noto Sans CJK SC Regular" panose="020B0500000000000000" pitchFamily="34" charset="-128"/>
                          <a:cs typeface="Arial" panose="020B0604020202020204" pitchFamily="34" charset="0"/>
                        </a:rPr>
                        <a:t>以色列／哈马斯战争</a:t>
                      </a:r>
                    </a:p>
                  </a:txBody>
                  <a:tcPr marL="36000" marR="36000" marT="25200" marB="28800" anchor="b">
                    <a:lnL w="12700" cmpd="sng">
                      <a:noFill/>
                    </a:lnL>
                    <a:lnR w="12700" cmpd="sng">
                      <a:noFill/>
                    </a:lnR>
                    <a:lnT w="12700" cmpd="sng">
                      <a:noFill/>
                    </a:lnT>
                    <a:lnB w="28575" cap="flat" cmpd="sng" algn="ctr">
                      <a:solidFill>
                        <a:srgbClr val="006FB8"/>
                      </a:solidFill>
                      <a:prstDash val="solid"/>
                      <a:round/>
                      <a:headEnd type="none" w="med" len="med"/>
                      <a:tailEnd type="none" w="med" len="med"/>
                    </a:lnB>
                    <a:lnTlToBr w="12700" cmpd="sng">
                      <a:noFill/>
                      <a:prstDash val="solid"/>
                    </a:lnTlToBr>
                    <a:lnBlToTr w="12700" cmpd="sng">
                      <a:noFill/>
                      <a:prstDash val="solid"/>
                    </a:lnBlToTr>
                    <a:solidFill>
                      <a:srgbClr val="CFDBF1"/>
                    </a:solidFill>
                  </a:tcPr>
                </a:tc>
                <a:extLst>
                  <a:ext uri="{0D108BD9-81ED-4DB2-BD59-A6C34878D82A}">
                    <a16:rowId xmlns:a16="http://schemas.microsoft.com/office/drawing/2014/main" val="1812481749"/>
                  </a:ext>
                </a:extLst>
              </a:tr>
            </a:tbl>
          </a:graphicData>
        </a:graphic>
      </p:graphicFrame>
      <p:sp>
        <p:nvSpPr>
          <p:cNvPr id="3" name="CuadroTexto 4">
            <a:extLst>
              <a:ext uri="{FF2B5EF4-FFF2-40B4-BE49-F238E27FC236}">
                <a16:creationId xmlns:a16="http://schemas.microsoft.com/office/drawing/2014/main" id="{0A1BD5CF-43A9-E7A6-F135-C8DB1FF2D1C0}"/>
              </a:ext>
            </a:extLst>
          </p:cNvPr>
          <p:cNvSpPr txBox="1"/>
          <p:nvPr/>
        </p:nvSpPr>
        <p:spPr>
          <a:xfrm>
            <a:off x="1202797" y="6085874"/>
            <a:ext cx="6960129" cy="123111"/>
          </a:xfrm>
          <a:prstGeom prst="rect">
            <a:avLst/>
          </a:prstGeom>
          <a:solidFill>
            <a:schemeClr val="bg1"/>
          </a:solidFill>
        </p:spPr>
        <p:txBody>
          <a:bodyPr wrap="square" lIns="0" tIns="0" rIns="0" bIns="0" rtlCol="0">
            <a:spAutoFit/>
          </a:bodyPr>
          <a:lstStyle/>
          <a:p>
            <a:r>
              <a:rPr lang="zh-CN" sz="800">
                <a:solidFill>
                  <a:schemeClr val="tx1">
                    <a:lumMod val="50000"/>
                    <a:lumOff val="50000"/>
                  </a:schemeClr>
                </a:solidFill>
                <a:latin typeface="Dax Offc Pro Light" panose="020B0504030101020102" pitchFamily="34" charset="0"/>
                <a:ea typeface="Noto Sans CJK SC Light" panose="020B0300000000000000" pitchFamily="34" charset="-128"/>
              </a:rPr>
              <a:t>资料来源：BMO资产管理有限公司，2024 年 12 月 31 日。上述历史以标普500价格指数的年终收盘值显示。</a:t>
            </a:r>
          </a:p>
        </p:txBody>
      </p:sp>
    </p:spTree>
    <p:extLst>
      <p:ext uri="{BB962C8B-B14F-4D97-AF65-F5344CB8AC3E}">
        <p14:creationId xmlns:p14="http://schemas.microsoft.com/office/powerpoint/2010/main" val="1961095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026" y="1452024"/>
            <a:ext cx="8745091" cy="4474571"/>
          </a:xfrm>
          <a:prstGeom prst="rect">
            <a:avLst/>
          </a:prstGeom>
        </p:spPr>
      </p:pic>
      <p:sp>
        <p:nvSpPr>
          <p:cNvPr id="2" name="Title 1"/>
          <p:cNvSpPr>
            <a:spLocks noGrp="1"/>
          </p:cNvSpPr>
          <p:nvPr>
            <p:ph type="title"/>
          </p:nvPr>
        </p:nvSpPr>
        <p:spPr>
          <a:xfrm>
            <a:off x="452027" y="8215"/>
            <a:ext cx="8229600" cy="914400"/>
          </a:xfrm>
        </p:spPr>
        <p:txBody>
          <a:bodyPr/>
          <a:lstStyle/>
          <a:p>
            <a:r>
              <a:rPr lang="zh-CN" sz="2800" dirty="0">
                <a:latin typeface="Noto Sans CJK SC Bold" panose="020B0800000000000000" pitchFamily="34" charset="-128"/>
                <a:ea typeface="Noto Sans CJK SC Bold" panose="020B0800000000000000" pitchFamily="34" charset="-128"/>
              </a:rPr>
              <a:t>陷阱 </a:t>
            </a:r>
            <a:r>
              <a:rPr lang="zh-CN" sz="2800" b="1" dirty="0">
                <a:latin typeface="Dax Offc Pro" panose="020B0504030101020102" pitchFamily="34" charset="0"/>
                <a:ea typeface="Noto Sans CJK SC Regular" panose="020B0500000000000000" pitchFamily="34" charset="-128"/>
              </a:rPr>
              <a:t>#6</a:t>
            </a:r>
            <a:r>
              <a:rPr lang="zh-CN" sz="2800" dirty="0">
                <a:latin typeface="Noto Sans CJK SC Bold" panose="020B0800000000000000" pitchFamily="34" charset="-128"/>
                <a:ea typeface="Noto Sans CJK SC Bold" panose="020B0800000000000000" pitchFamily="34" charset="-128"/>
              </a:rPr>
              <a:t>：</a:t>
            </a:r>
            <a:r>
              <a:rPr lang="zh-CN" sz="2800" dirty="0">
                <a:latin typeface="Dax Offc Pro" panose="020B0504030101020102" pitchFamily="34" charset="0"/>
                <a:ea typeface="Noto Sans CJK SC Regular" panose="020B0500000000000000" pitchFamily="34" charset="-128"/>
              </a:rPr>
              <a:t>基于情绪的投资</a:t>
            </a:r>
          </a:p>
        </p:txBody>
      </p:sp>
      <p:sp>
        <p:nvSpPr>
          <p:cNvPr id="5" name="Slide Number Placeholder 4"/>
          <p:cNvSpPr>
            <a:spLocks noGrp="1"/>
          </p:cNvSpPr>
          <p:nvPr>
            <p:ph type="sldNum" sz="quarter" idx="12"/>
          </p:nvPr>
        </p:nvSpPr>
        <p:spPr/>
        <p:txBody>
          <a:bodyPr/>
          <a:lstStyle/>
          <a:p>
            <a:fld id="{86AB923B-19CD-554A-A7CB-5C782A182CEF}" type="slidenum">
              <a:rPr lang="en-US" smtClean="0"/>
              <a:t>8</a:t>
            </a:fld>
            <a:endParaRPr lang="en-US"/>
          </a:p>
        </p:txBody>
      </p:sp>
      <p:grpSp>
        <p:nvGrpSpPr>
          <p:cNvPr id="87" name="Group 86"/>
          <p:cNvGrpSpPr/>
          <p:nvPr/>
        </p:nvGrpSpPr>
        <p:grpSpPr>
          <a:xfrm>
            <a:off x="1863489" y="1804098"/>
            <a:ext cx="1044415" cy="2097511"/>
            <a:chOff x="482976" y="-159255"/>
            <a:chExt cx="1062696" cy="2148128"/>
          </a:xfrm>
        </p:grpSpPr>
        <p:sp>
          <p:nvSpPr>
            <p:cNvPr id="3" name="TextBox 2"/>
            <p:cNvSpPr txBox="1"/>
            <p:nvPr/>
          </p:nvSpPr>
          <p:spPr>
            <a:xfrm>
              <a:off x="482976" y="1265889"/>
              <a:ext cx="1062696" cy="722984"/>
            </a:xfrm>
            <a:prstGeom prst="rect">
              <a:avLst/>
            </a:prstGeom>
            <a:solidFill>
              <a:srgbClr val="0079C1"/>
            </a:solidFill>
            <a:ln>
              <a:solidFill>
                <a:srgbClr val="0079C1"/>
              </a:solidFill>
            </a:ln>
          </p:spPr>
          <p:txBody>
            <a:bodyPr wrap="square" lIns="0" tIns="0" rIns="0" bIns="0" rtlCol="0" anchor="ctr">
              <a:noAutofit/>
            </a:bodyPr>
            <a:lstStyle/>
            <a:p>
              <a:pPr algn="ctr">
                <a:spcBef>
                  <a:spcPts val="1000"/>
                </a:spcBef>
              </a:pPr>
              <a:r>
                <a:rPr lang="zh-CN" sz="1300" dirty="0">
                  <a:solidFill>
                    <a:schemeClr val="bg1"/>
                  </a:solidFill>
                  <a:latin typeface="Noto Sans CJK SC Bold" panose="020B0800000000000000" pitchFamily="34" charset="-128"/>
                  <a:ea typeface="Noto Sans CJK SC Bold" panose="020B0800000000000000" pitchFamily="34" charset="-128"/>
                  <a:cs typeface="Arial"/>
                </a:rPr>
                <a:t>大部分人</a:t>
              </a:r>
              <a:br>
                <a:rPr lang="en-US" altLang="zh-CN" sz="1300" dirty="0">
                  <a:solidFill>
                    <a:schemeClr val="bg1"/>
                  </a:solidFill>
                  <a:latin typeface="Noto Sans CJK SC Bold" panose="020B0800000000000000" pitchFamily="34" charset="-128"/>
                  <a:ea typeface="Noto Sans CJK SC Bold" panose="020B0800000000000000" pitchFamily="34" charset="-128"/>
                  <a:cs typeface="Arial"/>
                </a:rPr>
              </a:br>
              <a:r>
                <a:rPr lang="zh-CN" sz="1300" dirty="0">
                  <a:solidFill>
                    <a:schemeClr val="bg1"/>
                  </a:solidFill>
                  <a:latin typeface="Noto Sans CJK SC Bold" panose="020B0800000000000000" pitchFamily="34" charset="-128"/>
                  <a:ea typeface="Noto Sans CJK SC Bold" panose="020B0800000000000000" pitchFamily="34" charset="-128"/>
                  <a:cs typeface="Arial"/>
                </a:rPr>
                <a:t>在这个点投资</a:t>
              </a:r>
            </a:p>
          </p:txBody>
        </p:sp>
        <p:cxnSp>
          <p:nvCxnSpPr>
            <p:cNvPr id="40" name="Straight Arrow Connector 39"/>
            <p:cNvCxnSpPr/>
            <p:nvPr/>
          </p:nvCxnSpPr>
          <p:spPr>
            <a:xfrm flipV="1">
              <a:off x="1061556" y="-159255"/>
              <a:ext cx="247356" cy="1427622"/>
            </a:xfrm>
            <a:prstGeom prst="straightConnector1">
              <a:avLst/>
            </a:prstGeom>
            <a:ln>
              <a:solidFill>
                <a:srgbClr val="0B7FC8"/>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49" name="TextBox 1"/>
          <p:cNvSpPr txBox="1">
            <a:spLocks noChangeArrowheads="1"/>
          </p:cNvSpPr>
          <p:nvPr/>
        </p:nvSpPr>
        <p:spPr bwMode="auto">
          <a:xfrm>
            <a:off x="452027" y="5390394"/>
            <a:ext cx="8222407" cy="394164"/>
          </a:xfrm>
          <a:prstGeom prst="rect">
            <a:avLst/>
          </a:prstGeom>
          <a:solidFill>
            <a:srgbClr val="0B7FC8"/>
          </a:solidFill>
          <a:ln w="28575">
            <a:solidFill>
              <a:srgbClr val="0B7FC8"/>
            </a:solidFill>
          </a:ln>
          <a:effectLst/>
        </p:spPr>
        <p:txBody>
          <a:bodyPr wrap="square" lIns="85554" tIns="42776" rIns="85554" bIns="42776">
            <a:spAutoFit/>
          </a:bodyPr>
          <a:lstStyle>
            <a:defPPr>
              <a:defRPr lang="en-US"/>
            </a:defPPr>
            <a:lvl1pPr algn="ctr">
              <a:defRPr sz="2000">
                <a:solidFill>
                  <a:schemeClr val="bg1"/>
                </a:solidFill>
                <a:latin typeface="Arial" panose="020B0604020202020204" pitchFamily="34" charset="0"/>
                <a:cs typeface="Arial" panose="020B0604020202020204" pitchFamily="34" charset="0"/>
              </a:defRPr>
            </a:lvl1pPr>
          </a:lstStyle>
          <a:p>
            <a:r>
              <a:rPr lang="zh-CN" dirty="0">
                <a:latin typeface="Noto Sans CJK SC Bold" panose="020B0800000000000000" pitchFamily="34" charset="-128"/>
                <a:ea typeface="Noto Sans CJK SC Bold" panose="020B0800000000000000" pitchFamily="34" charset="-128"/>
              </a:rPr>
              <a:t>情绪过山车能导致您做出坏的投资选择——请勿坐上去。</a:t>
            </a:r>
          </a:p>
        </p:txBody>
      </p:sp>
      <p:grpSp>
        <p:nvGrpSpPr>
          <p:cNvPr id="88" name="Group 87"/>
          <p:cNvGrpSpPr/>
          <p:nvPr/>
        </p:nvGrpSpPr>
        <p:grpSpPr>
          <a:xfrm>
            <a:off x="-401837" y="2697901"/>
            <a:ext cx="1736530" cy="276999"/>
            <a:chOff x="-170901" y="2601175"/>
            <a:chExt cx="1766926" cy="283684"/>
          </a:xfrm>
        </p:grpSpPr>
        <p:sp>
          <p:nvSpPr>
            <p:cNvPr id="7" name="Text Box 30"/>
            <p:cNvSpPr txBox="1">
              <a:spLocks noChangeArrowheads="1"/>
            </p:cNvSpPr>
            <p:nvPr/>
          </p:nvSpPr>
          <p:spPr bwMode="auto">
            <a:xfrm>
              <a:off x="-170901" y="2601175"/>
              <a:ext cx="1606504" cy="283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r">
                <a:spcBef>
                  <a:spcPct val="50000"/>
                </a:spcBef>
                <a:buFontTx/>
                <a:buNone/>
              </a:pPr>
              <a:r>
                <a:rPr lang="zh-CN" sz="1200">
                  <a:solidFill>
                    <a:srgbClr val="8DC63F"/>
                  </a:solidFill>
                  <a:latin typeface="Noto Sans CJK SC Bold" panose="020B0800000000000000" pitchFamily="34" charset="-128"/>
                  <a:ea typeface="Noto Sans CJK SC Bold" panose="020B0800000000000000" pitchFamily="34" charset="-128"/>
                  <a:cs typeface="Arial" pitchFamily="34" charset="0"/>
                </a:rPr>
                <a:t>乐观</a:t>
              </a:r>
            </a:p>
          </p:txBody>
        </p:sp>
        <p:sp>
          <p:nvSpPr>
            <p:cNvPr id="51" name="Oval 50"/>
            <p:cNvSpPr/>
            <p:nvPr/>
          </p:nvSpPr>
          <p:spPr>
            <a:xfrm>
              <a:off x="1398642" y="2660378"/>
              <a:ext cx="197383" cy="209220"/>
            </a:xfrm>
            <a:prstGeom prst="ellipse">
              <a:avLst/>
            </a:prstGeom>
            <a:solidFill>
              <a:srgbClr val="8DC63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sz="1200">
                <a:latin typeface="Noto Sans CJK SC Bold" panose="020B0800000000000000" pitchFamily="34" charset="-128"/>
                <a:ea typeface="Noto Sans CJK SC Bold" panose="020B0800000000000000" pitchFamily="34" charset="-128"/>
              </a:endParaRPr>
            </a:p>
          </p:txBody>
        </p:sp>
      </p:grpSp>
      <p:grpSp>
        <p:nvGrpSpPr>
          <p:cNvPr id="89" name="Group 88"/>
          <p:cNvGrpSpPr/>
          <p:nvPr/>
        </p:nvGrpSpPr>
        <p:grpSpPr>
          <a:xfrm>
            <a:off x="-9391" y="2252073"/>
            <a:ext cx="1748140" cy="276999"/>
            <a:chOff x="139986" y="2071210"/>
            <a:chExt cx="1778739" cy="283684"/>
          </a:xfrm>
        </p:grpSpPr>
        <p:sp>
          <p:nvSpPr>
            <p:cNvPr id="8" name="Text Box 31"/>
            <p:cNvSpPr txBox="1">
              <a:spLocks noChangeArrowheads="1"/>
            </p:cNvSpPr>
            <p:nvPr/>
          </p:nvSpPr>
          <p:spPr bwMode="auto">
            <a:xfrm>
              <a:off x="139986" y="2071210"/>
              <a:ext cx="1606503" cy="283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r">
                <a:spcBef>
                  <a:spcPct val="50000"/>
                </a:spcBef>
                <a:buFontTx/>
                <a:buNone/>
              </a:pPr>
              <a:r>
                <a:rPr lang="zh-CN" sz="1200">
                  <a:solidFill>
                    <a:srgbClr val="8DC63F"/>
                  </a:solidFill>
                  <a:latin typeface="Noto Sans CJK SC Bold" panose="020B0800000000000000" pitchFamily="34" charset="-128"/>
                  <a:ea typeface="Noto Sans CJK SC Bold" panose="020B0800000000000000" pitchFamily="34" charset="-128"/>
                  <a:cs typeface="Arial" pitchFamily="34" charset="0"/>
                </a:rPr>
                <a:t>兴奋</a:t>
              </a:r>
            </a:p>
          </p:txBody>
        </p:sp>
        <p:sp>
          <p:nvSpPr>
            <p:cNvPr id="52" name="Oval 51"/>
            <p:cNvSpPr/>
            <p:nvPr/>
          </p:nvSpPr>
          <p:spPr>
            <a:xfrm>
              <a:off x="1721342" y="2120179"/>
              <a:ext cx="197383" cy="209220"/>
            </a:xfrm>
            <a:prstGeom prst="ellipse">
              <a:avLst/>
            </a:prstGeom>
            <a:solidFill>
              <a:srgbClr val="8DC63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sz="1200">
                <a:latin typeface="Noto Sans CJK SC Bold" panose="020B0800000000000000" pitchFamily="34" charset="-128"/>
                <a:ea typeface="Noto Sans CJK SC Bold" panose="020B0800000000000000" pitchFamily="34" charset="-128"/>
              </a:endParaRPr>
            </a:p>
          </p:txBody>
        </p:sp>
      </p:grpSp>
      <p:grpSp>
        <p:nvGrpSpPr>
          <p:cNvPr id="90" name="Group 89"/>
          <p:cNvGrpSpPr/>
          <p:nvPr/>
        </p:nvGrpSpPr>
        <p:grpSpPr>
          <a:xfrm>
            <a:off x="1031001" y="1811828"/>
            <a:ext cx="1196828" cy="276999"/>
            <a:chOff x="1289414" y="1787832"/>
            <a:chExt cx="1107072" cy="283684"/>
          </a:xfrm>
        </p:grpSpPr>
        <p:sp>
          <p:nvSpPr>
            <p:cNvPr id="30" name="Text Box 35"/>
            <p:cNvSpPr txBox="1">
              <a:spLocks noChangeArrowheads="1"/>
            </p:cNvSpPr>
            <p:nvPr/>
          </p:nvSpPr>
          <p:spPr bwMode="auto">
            <a:xfrm>
              <a:off x="1289414" y="1787832"/>
              <a:ext cx="930081" cy="283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r">
                <a:spcBef>
                  <a:spcPct val="50000"/>
                </a:spcBef>
                <a:buFontTx/>
                <a:buNone/>
              </a:pPr>
              <a:r>
                <a:rPr lang="zh-CN" sz="1200">
                  <a:solidFill>
                    <a:srgbClr val="8DC63F"/>
                  </a:solidFill>
                  <a:latin typeface="Noto Sans CJK SC Bold" panose="020B0800000000000000" pitchFamily="34" charset="-128"/>
                  <a:ea typeface="Noto Sans CJK SC Bold" panose="020B0800000000000000" pitchFamily="34" charset="-128"/>
                  <a:cs typeface="Arial" pitchFamily="34" charset="0"/>
                </a:rPr>
                <a:t>激动</a:t>
              </a:r>
            </a:p>
          </p:txBody>
        </p:sp>
        <p:sp>
          <p:nvSpPr>
            <p:cNvPr id="53" name="Oval 52"/>
            <p:cNvSpPr/>
            <p:nvPr/>
          </p:nvSpPr>
          <p:spPr>
            <a:xfrm>
              <a:off x="2199103" y="1848888"/>
              <a:ext cx="197383" cy="209220"/>
            </a:xfrm>
            <a:prstGeom prst="ellipse">
              <a:avLst/>
            </a:prstGeom>
            <a:solidFill>
              <a:srgbClr val="8DC63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sz="1200">
                <a:latin typeface="Noto Sans CJK SC Bold" panose="020B0800000000000000" pitchFamily="34" charset="-128"/>
                <a:ea typeface="Noto Sans CJK SC Bold" panose="020B0800000000000000" pitchFamily="34" charset="-128"/>
              </a:endParaRPr>
            </a:p>
          </p:txBody>
        </p:sp>
      </p:grpSp>
      <p:grpSp>
        <p:nvGrpSpPr>
          <p:cNvPr id="91" name="Group 90"/>
          <p:cNvGrpSpPr/>
          <p:nvPr/>
        </p:nvGrpSpPr>
        <p:grpSpPr>
          <a:xfrm>
            <a:off x="1663756" y="1452410"/>
            <a:ext cx="1246475" cy="276999"/>
            <a:chOff x="1669384" y="1643639"/>
            <a:chExt cx="1268292" cy="283684"/>
          </a:xfrm>
        </p:grpSpPr>
        <p:sp>
          <p:nvSpPr>
            <p:cNvPr id="31" name="Text Box 36"/>
            <p:cNvSpPr txBox="1">
              <a:spLocks noChangeArrowheads="1"/>
            </p:cNvSpPr>
            <p:nvPr/>
          </p:nvSpPr>
          <p:spPr bwMode="auto">
            <a:xfrm>
              <a:off x="1669384" y="1643639"/>
              <a:ext cx="1268292" cy="283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zh-CN" sz="1200" dirty="0">
                  <a:solidFill>
                    <a:srgbClr val="8DC63F"/>
                  </a:solidFill>
                  <a:latin typeface="Noto Sans CJK SC Bold" panose="020B0800000000000000" pitchFamily="34" charset="-128"/>
                  <a:ea typeface="Noto Sans CJK SC Bold" panose="020B0800000000000000" pitchFamily="34" charset="-128"/>
                  <a:cs typeface="Arial" pitchFamily="34" charset="0"/>
                </a:rPr>
                <a:t>欣快</a:t>
              </a:r>
            </a:p>
          </p:txBody>
        </p:sp>
        <p:sp>
          <p:nvSpPr>
            <p:cNvPr id="54" name="Oval 53"/>
            <p:cNvSpPr/>
            <p:nvPr/>
          </p:nvSpPr>
          <p:spPr>
            <a:xfrm>
              <a:off x="2698655" y="1712320"/>
              <a:ext cx="197383" cy="209220"/>
            </a:xfrm>
            <a:prstGeom prst="ellipse">
              <a:avLst/>
            </a:prstGeom>
            <a:solidFill>
              <a:srgbClr val="8DC63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sz="1200">
                <a:latin typeface="Noto Sans CJK SC Bold" panose="020B0800000000000000" pitchFamily="34" charset="-128"/>
                <a:ea typeface="Noto Sans CJK SC Bold" panose="020B0800000000000000" pitchFamily="34" charset="-128"/>
              </a:endParaRPr>
            </a:p>
          </p:txBody>
        </p:sp>
      </p:grpSp>
      <p:grpSp>
        <p:nvGrpSpPr>
          <p:cNvPr id="92" name="Group 91"/>
          <p:cNvGrpSpPr/>
          <p:nvPr/>
        </p:nvGrpSpPr>
        <p:grpSpPr>
          <a:xfrm>
            <a:off x="3027397" y="1257424"/>
            <a:ext cx="1371121" cy="480188"/>
            <a:chOff x="2988363" y="1578194"/>
            <a:chExt cx="1395121" cy="491776"/>
          </a:xfrm>
        </p:grpSpPr>
        <p:sp>
          <p:nvSpPr>
            <p:cNvPr id="28" name="Text Box 29"/>
            <p:cNvSpPr txBox="1">
              <a:spLocks noChangeArrowheads="1"/>
            </p:cNvSpPr>
            <p:nvPr/>
          </p:nvSpPr>
          <p:spPr bwMode="auto">
            <a:xfrm>
              <a:off x="2988363" y="1578194"/>
              <a:ext cx="1395121" cy="283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spcBef>
                  <a:spcPct val="50000"/>
                </a:spcBef>
                <a:buFontTx/>
                <a:buNone/>
              </a:pPr>
              <a:r>
                <a:rPr lang="zh-CN" sz="1200">
                  <a:solidFill>
                    <a:srgbClr val="DA201D"/>
                  </a:solidFill>
                  <a:latin typeface="Noto Sans CJK SC Bold" panose="020B0800000000000000" pitchFamily="34" charset="-128"/>
                  <a:ea typeface="Noto Sans CJK SC Bold" panose="020B0800000000000000" pitchFamily="34" charset="-128"/>
                  <a:cs typeface="Arial" pitchFamily="34" charset="0"/>
                </a:rPr>
                <a:t>焦虑</a:t>
              </a:r>
            </a:p>
          </p:txBody>
        </p:sp>
        <p:sp>
          <p:nvSpPr>
            <p:cNvPr id="63" name="Oval 62"/>
            <p:cNvSpPr/>
            <p:nvPr/>
          </p:nvSpPr>
          <p:spPr>
            <a:xfrm>
              <a:off x="3219005" y="1860750"/>
              <a:ext cx="197383" cy="209220"/>
            </a:xfrm>
            <a:prstGeom prst="ellipse">
              <a:avLst/>
            </a:prstGeom>
            <a:solidFill>
              <a:srgbClr val="DA201D"/>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sz="1200">
                <a:latin typeface="Noto Sans CJK SC Bold" panose="020B0800000000000000" pitchFamily="34" charset="-128"/>
                <a:ea typeface="Noto Sans CJK SC Bold" panose="020B0800000000000000" pitchFamily="34" charset="-128"/>
              </a:endParaRPr>
            </a:p>
          </p:txBody>
        </p:sp>
      </p:grpSp>
      <p:grpSp>
        <p:nvGrpSpPr>
          <p:cNvPr id="93" name="Group 92"/>
          <p:cNvGrpSpPr/>
          <p:nvPr/>
        </p:nvGrpSpPr>
        <p:grpSpPr>
          <a:xfrm>
            <a:off x="3595576" y="1477965"/>
            <a:ext cx="1080278" cy="484736"/>
            <a:chOff x="3473583" y="1857203"/>
            <a:chExt cx="1099187" cy="496434"/>
          </a:xfrm>
        </p:grpSpPr>
        <p:sp>
          <p:nvSpPr>
            <p:cNvPr id="21" name="Text Box 22"/>
            <p:cNvSpPr txBox="1">
              <a:spLocks noChangeArrowheads="1"/>
            </p:cNvSpPr>
            <p:nvPr/>
          </p:nvSpPr>
          <p:spPr bwMode="auto">
            <a:xfrm>
              <a:off x="3473583" y="1857203"/>
              <a:ext cx="1099187" cy="283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spcBef>
                  <a:spcPct val="50000"/>
                </a:spcBef>
                <a:buFontTx/>
                <a:buNone/>
              </a:pPr>
              <a:r>
                <a:rPr lang="zh-CN" sz="1200">
                  <a:solidFill>
                    <a:srgbClr val="DA201D"/>
                  </a:solidFill>
                  <a:latin typeface="Noto Sans CJK SC Bold" panose="020B0800000000000000" pitchFamily="34" charset="-128"/>
                  <a:ea typeface="Noto Sans CJK SC Bold" panose="020B0800000000000000" pitchFamily="34" charset="-128"/>
                  <a:cs typeface="Arial" pitchFamily="34" charset="0"/>
                </a:rPr>
                <a:t>否认</a:t>
              </a:r>
            </a:p>
          </p:txBody>
        </p:sp>
        <p:sp>
          <p:nvSpPr>
            <p:cNvPr id="64" name="Oval 63"/>
            <p:cNvSpPr/>
            <p:nvPr/>
          </p:nvSpPr>
          <p:spPr>
            <a:xfrm>
              <a:off x="3657940" y="2144417"/>
              <a:ext cx="197383" cy="209220"/>
            </a:xfrm>
            <a:prstGeom prst="ellipse">
              <a:avLst/>
            </a:prstGeom>
            <a:solidFill>
              <a:srgbClr val="DA201D"/>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sz="1200">
                <a:latin typeface="Noto Sans CJK SC Bold" panose="020B0800000000000000" pitchFamily="34" charset="-128"/>
                <a:ea typeface="Noto Sans CJK SC Bold" panose="020B0800000000000000" pitchFamily="34" charset="-128"/>
              </a:endParaRPr>
            </a:p>
          </p:txBody>
        </p:sp>
      </p:grpSp>
      <p:grpSp>
        <p:nvGrpSpPr>
          <p:cNvPr id="94" name="Group 93"/>
          <p:cNvGrpSpPr/>
          <p:nvPr/>
        </p:nvGrpSpPr>
        <p:grpSpPr>
          <a:xfrm>
            <a:off x="4109415" y="1833245"/>
            <a:ext cx="830984" cy="454092"/>
            <a:chOff x="3936529" y="2257721"/>
            <a:chExt cx="845529" cy="465050"/>
          </a:xfrm>
        </p:grpSpPr>
        <p:sp>
          <p:nvSpPr>
            <p:cNvPr id="22" name="Text Box 23"/>
            <p:cNvSpPr txBox="1">
              <a:spLocks noChangeArrowheads="1"/>
            </p:cNvSpPr>
            <p:nvPr/>
          </p:nvSpPr>
          <p:spPr bwMode="auto">
            <a:xfrm>
              <a:off x="3936529" y="2257721"/>
              <a:ext cx="845529" cy="283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spcBef>
                  <a:spcPct val="50000"/>
                </a:spcBef>
                <a:buFontTx/>
                <a:buNone/>
              </a:pPr>
              <a:r>
                <a:rPr lang="zh-CN" sz="1200">
                  <a:solidFill>
                    <a:srgbClr val="DA201D"/>
                  </a:solidFill>
                  <a:latin typeface="Noto Sans CJK SC Bold" panose="020B0800000000000000" pitchFamily="34" charset="-128"/>
                  <a:ea typeface="Noto Sans CJK SC Bold" panose="020B0800000000000000" pitchFamily="34" charset="-128"/>
                  <a:cs typeface="Arial" pitchFamily="34" charset="0"/>
                </a:rPr>
                <a:t>恐惧</a:t>
              </a:r>
            </a:p>
          </p:txBody>
        </p:sp>
        <p:sp>
          <p:nvSpPr>
            <p:cNvPr id="65" name="Oval 64"/>
            <p:cNvSpPr/>
            <p:nvPr/>
          </p:nvSpPr>
          <p:spPr>
            <a:xfrm>
              <a:off x="4078579" y="2513551"/>
              <a:ext cx="197383" cy="209220"/>
            </a:xfrm>
            <a:prstGeom prst="ellipse">
              <a:avLst/>
            </a:prstGeom>
            <a:solidFill>
              <a:srgbClr val="DA201D"/>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sz="1200">
                <a:latin typeface="Noto Sans CJK SC Bold" panose="020B0800000000000000" pitchFamily="34" charset="-128"/>
                <a:ea typeface="Noto Sans CJK SC Bold" panose="020B0800000000000000" pitchFamily="34" charset="-128"/>
              </a:endParaRPr>
            </a:p>
          </p:txBody>
        </p:sp>
      </p:grpSp>
      <p:grpSp>
        <p:nvGrpSpPr>
          <p:cNvPr id="95" name="Group 94"/>
          <p:cNvGrpSpPr/>
          <p:nvPr/>
        </p:nvGrpSpPr>
        <p:grpSpPr>
          <a:xfrm>
            <a:off x="4455385" y="2152164"/>
            <a:ext cx="1495769" cy="468878"/>
            <a:chOff x="4103612" y="2612384"/>
            <a:chExt cx="1521950" cy="480193"/>
          </a:xfrm>
        </p:grpSpPr>
        <p:sp>
          <p:nvSpPr>
            <p:cNvPr id="23" name="Text Box 24"/>
            <p:cNvSpPr txBox="1">
              <a:spLocks noChangeArrowheads="1"/>
            </p:cNvSpPr>
            <p:nvPr/>
          </p:nvSpPr>
          <p:spPr bwMode="auto">
            <a:xfrm>
              <a:off x="4103612" y="2612384"/>
              <a:ext cx="1521950" cy="283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spcBef>
                  <a:spcPct val="50000"/>
                </a:spcBef>
                <a:buFontTx/>
                <a:buNone/>
              </a:pPr>
              <a:r>
                <a:rPr lang="zh-CN" sz="1200">
                  <a:solidFill>
                    <a:srgbClr val="DA201D"/>
                  </a:solidFill>
                  <a:ea typeface="Noto Sans CJK SC Regular" panose="020B0500000000000000" pitchFamily="34" charset="-128"/>
                  <a:cs typeface="Arial" pitchFamily="34" charset="0"/>
                </a:rPr>
                <a:t>绝望</a:t>
              </a:r>
            </a:p>
          </p:txBody>
        </p:sp>
        <p:sp>
          <p:nvSpPr>
            <p:cNvPr id="66" name="Oval 65"/>
            <p:cNvSpPr/>
            <p:nvPr/>
          </p:nvSpPr>
          <p:spPr>
            <a:xfrm>
              <a:off x="4412791" y="2883357"/>
              <a:ext cx="197383" cy="209220"/>
            </a:xfrm>
            <a:prstGeom prst="ellipse">
              <a:avLst/>
            </a:prstGeom>
            <a:solidFill>
              <a:srgbClr val="DA201D"/>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sz="1200">
                <a:ea typeface="Noto Sans CJK SC Regular" panose="020B0500000000000000" pitchFamily="34" charset="-128"/>
              </a:endParaRPr>
            </a:p>
          </p:txBody>
        </p:sp>
      </p:grpSp>
      <p:grpSp>
        <p:nvGrpSpPr>
          <p:cNvPr id="96" name="Group 95"/>
          <p:cNvGrpSpPr/>
          <p:nvPr/>
        </p:nvGrpSpPr>
        <p:grpSpPr>
          <a:xfrm>
            <a:off x="5031075" y="2582150"/>
            <a:ext cx="997179" cy="464335"/>
            <a:chOff x="4660673" y="3017599"/>
            <a:chExt cx="1014633" cy="475541"/>
          </a:xfrm>
        </p:grpSpPr>
        <p:sp>
          <p:nvSpPr>
            <p:cNvPr id="24" name="Text Box 25"/>
            <p:cNvSpPr txBox="1">
              <a:spLocks noChangeArrowheads="1"/>
            </p:cNvSpPr>
            <p:nvPr/>
          </p:nvSpPr>
          <p:spPr bwMode="auto">
            <a:xfrm>
              <a:off x="4660673" y="3017599"/>
              <a:ext cx="1014633" cy="283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spcBef>
                  <a:spcPct val="50000"/>
                </a:spcBef>
                <a:buFontTx/>
                <a:buNone/>
              </a:pPr>
              <a:r>
                <a:rPr lang="zh-CN" sz="1200">
                  <a:solidFill>
                    <a:srgbClr val="DA201D"/>
                  </a:solidFill>
                  <a:latin typeface="Noto Sans CJK SC Bold" panose="020B0800000000000000" pitchFamily="34" charset="-128"/>
                  <a:ea typeface="Noto Sans CJK SC Bold" panose="020B0800000000000000" pitchFamily="34" charset="-128"/>
                  <a:cs typeface="Arial" pitchFamily="34" charset="0"/>
                </a:rPr>
                <a:t>恐慌</a:t>
              </a:r>
            </a:p>
          </p:txBody>
        </p:sp>
        <p:sp>
          <p:nvSpPr>
            <p:cNvPr id="67" name="Oval 66"/>
            <p:cNvSpPr/>
            <p:nvPr/>
          </p:nvSpPr>
          <p:spPr>
            <a:xfrm>
              <a:off x="4800801" y="3283920"/>
              <a:ext cx="197383" cy="209220"/>
            </a:xfrm>
            <a:prstGeom prst="ellipse">
              <a:avLst/>
            </a:prstGeom>
            <a:solidFill>
              <a:srgbClr val="DA201D"/>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sz="1200">
                <a:latin typeface="Noto Sans CJK SC Bold" panose="020B0800000000000000" pitchFamily="34" charset="-128"/>
                <a:ea typeface="Noto Sans CJK SC Bold" panose="020B0800000000000000" pitchFamily="34" charset="-128"/>
              </a:endParaRPr>
            </a:p>
          </p:txBody>
        </p:sp>
      </p:grpSp>
      <p:grpSp>
        <p:nvGrpSpPr>
          <p:cNvPr id="104" name="Group 103"/>
          <p:cNvGrpSpPr/>
          <p:nvPr/>
        </p:nvGrpSpPr>
        <p:grpSpPr>
          <a:xfrm>
            <a:off x="5391819" y="2862645"/>
            <a:ext cx="1237003" cy="442541"/>
            <a:chOff x="5239165" y="3100346"/>
            <a:chExt cx="1258655" cy="453220"/>
          </a:xfrm>
        </p:grpSpPr>
        <p:sp>
          <p:nvSpPr>
            <p:cNvPr id="25" name="Text Box 26"/>
            <p:cNvSpPr txBox="1">
              <a:spLocks noChangeArrowheads="1"/>
            </p:cNvSpPr>
            <p:nvPr/>
          </p:nvSpPr>
          <p:spPr bwMode="auto">
            <a:xfrm>
              <a:off x="5239165" y="3100346"/>
              <a:ext cx="1258655" cy="283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spcBef>
                  <a:spcPct val="50000"/>
                </a:spcBef>
                <a:buFontTx/>
                <a:buNone/>
              </a:pPr>
              <a:r>
                <a:rPr lang="zh-CN" sz="1200">
                  <a:solidFill>
                    <a:srgbClr val="DA201D"/>
                  </a:solidFill>
                  <a:latin typeface="Noto Sans CJK SC Bold" panose="020B0800000000000000" pitchFamily="34" charset="-128"/>
                  <a:ea typeface="Noto Sans CJK SC Bold" panose="020B0800000000000000" pitchFamily="34" charset="-128"/>
                  <a:cs typeface="Arial" pitchFamily="34" charset="0"/>
                </a:rPr>
                <a:t>投降</a:t>
              </a:r>
            </a:p>
          </p:txBody>
        </p:sp>
        <p:sp>
          <p:nvSpPr>
            <p:cNvPr id="68" name="Oval 67"/>
            <p:cNvSpPr/>
            <p:nvPr/>
          </p:nvSpPr>
          <p:spPr>
            <a:xfrm>
              <a:off x="5406282" y="3344346"/>
              <a:ext cx="197383" cy="209220"/>
            </a:xfrm>
            <a:prstGeom prst="ellipse">
              <a:avLst/>
            </a:prstGeom>
            <a:solidFill>
              <a:srgbClr val="DA201D"/>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sz="1200">
                <a:latin typeface="Noto Sans CJK SC Bold" panose="020B0800000000000000" pitchFamily="34" charset="-128"/>
                <a:ea typeface="Noto Sans CJK SC Bold" panose="020B0800000000000000" pitchFamily="34" charset="-128"/>
              </a:endParaRPr>
            </a:p>
          </p:txBody>
        </p:sp>
      </p:grpSp>
      <p:grpSp>
        <p:nvGrpSpPr>
          <p:cNvPr id="98" name="Group 97"/>
          <p:cNvGrpSpPr/>
          <p:nvPr/>
        </p:nvGrpSpPr>
        <p:grpSpPr>
          <a:xfrm>
            <a:off x="5772600" y="3217139"/>
            <a:ext cx="2077457" cy="451594"/>
            <a:chOff x="5422647" y="3719945"/>
            <a:chExt cx="2113820" cy="462492"/>
          </a:xfrm>
        </p:grpSpPr>
        <p:sp>
          <p:nvSpPr>
            <p:cNvPr id="26" name="Text Box 27"/>
            <p:cNvSpPr txBox="1">
              <a:spLocks noChangeArrowheads="1"/>
            </p:cNvSpPr>
            <p:nvPr/>
          </p:nvSpPr>
          <p:spPr bwMode="auto">
            <a:xfrm>
              <a:off x="5422647" y="3719945"/>
              <a:ext cx="2113820" cy="283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spcBef>
                  <a:spcPct val="50000"/>
                </a:spcBef>
                <a:buFontTx/>
                <a:buNone/>
              </a:pPr>
              <a:r>
                <a:rPr lang="zh-CN" sz="1200">
                  <a:solidFill>
                    <a:srgbClr val="DA201D"/>
                  </a:solidFill>
                  <a:latin typeface="Noto Sans CJK SC Bold" panose="020B0800000000000000" pitchFamily="34" charset="-128"/>
                  <a:ea typeface="Noto Sans CJK SC Bold" panose="020B0800000000000000" pitchFamily="34" charset="-128"/>
                  <a:cs typeface="Arial" pitchFamily="34" charset="0"/>
                </a:rPr>
                <a:t>泄气</a:t>
              </a:r>
            </a:p>
          </p:txBody>
        </p:sp>
        <p:sp>
          <p:nvSpPr>
            <p:cNvPr id="69" name="Oval 68"/>
            <p:cNvSpPr/>
            <p:nvPr/>
          </p:nvSpPr>
          <p:spPr>
            <a:xfrm>
              <a:off x="5651050" y="3973217"/>
              <a:ext cx="197383" cy="209220"/>
            </a:xfrm>
            <a:prstGeom prst="ellipse">
              <a:avLst/>
            </a:prstGeom>
            <a:solidFill>
              <a:srgbClr val="DA201D"/>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sz="1200">
                <a:latin typeface="Noto Sans CJK SC Bold" panose="020B0800000000000000" pitchFamily="34" charset="-128"/>
                <a:ea typeface="Noto Sans CJK SC Bold" panose="020B0800000000000000" pitchFamily="34" charset="-128"/>
              </a:endParaRPr>
            </a:p>
          </p:txBody>
        </p:sp>
      </p:grpSp>
      <p:grpSp>
        <p:nvGrpSpPr>
          <p:cNvPr id="99" name="Group 98"/>
          <p:cNvGrpSpPr/>
          <p:nvPr/>
        </p:nvGrpSpPr>
        <p:grpSpPr>
          <a:xfrm>
            <a:off x="6271902" y="3560381"/>
            <a:ext cx="1329573" cy="469014"/>
            <a:chOff x="5789109" y="3813557"/>
            <a:chExt cx="1352845" cy="480332"/>
          </a:xfrm>
        </p:grpSpPr>
        <p:sp>
          <p:nvSpPr>
            <p:cNvPr id="27" name="Text Box 28"/>
            <p:cNvSpPr txBox="1">
              <a:spLocks noChangeArrowheads="1"/>
            </p:cNvSpPr>
            <p:nvPr/>
          </p:nvSpPr>
          <p:spPr bwMode="auto">
            <a:xfrm>
              <a:off x="5789109" y="3813557"/>
              <a:ext cx="1352845" cy="283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spcBef>
                  <a:spcPct val="50000"/>
                </a:spcBef>
                <a:buFontTx/>
                <a:buNone/>
              </a:pPr>
              <a:r>
                <a:rPr lang="zh-CN" sz="1200">
                  <a:solidFill>
                    <a:srgbClr val="DA201D"/>
                  </a:solidFill>
                  <a:latin typeface="Noto Sans CJK SC Bold" panose="020B0800000000000000" pitchFamily="34" charset="-128"/>
                  <a:ea typeface="Noto Sans CJK SC Bold" panose="020B0800000000000000" pitchFamily="34" charset="-128"/>
                  <a:cs typeface="Arial" pitchFamily="34" charset="0"/>
                </a:rPr>
                <a:t>沮丧</a:t>
              </a:r>
            </a:p>
          </p:txBody>
        </p:sp>
        <p:sp>
          <p:nvSpPr>
            <p:cNvPr id="70" name="Oval 69"/>
            <p:cNvSpPr/>
            <p:nvPr/>
          </p:nvSpPr>
          <p:spPr>
            <a:xfrm>
              <a:off x="6126144" y="4084669"/>
              <a:ext cx="197383" cy="209220"/>
            </a:xfrm>
            <a:prstGeom prst="ellipse">
              <a:avLst/>
            </a:prstGeom>
            <a:solidFill>
              <a:srgbClr val="DA201D"/>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sz="1200">
                <a:latin typeface="Noto Sans CJK SC Bold" panose="020B0800000000000000" pitchFamily="34" charset="-128"/>
                <a:ea typeface="Noto Sans CJK SC Bold" panose="020B0800000000000000" pitchFamily="34" charset="-128"/>
              </a:endParaRPr>
            </a:p>
          </p:txBody>
        </p:sp>
      </p:grpSp>
      <p:grpSp>
        <p:nvGrpSpPr>
          <p:cNvPr id="100" name="Group 99"/>
          <p:cNvGrpSpPr/>
          <p:nvPr/>
        </p:nvGrpSpPr>
        <p:grpSpPr>
          <a:xfrm>
            <a:off x="7164913" y="3590491"/>
            <a:ext cx="997179" cy="461649"/>
            <a:chOff x="6139527" y="3647981"/>
            <a:chExt cx="1014633" cy="472789"/>
          </a:xfrm>
        </p:grpSpPr>
        <p:sp>
          <p:nvSpPr>
            <p:cNvPr id="35" name="Text Box 40"/>
            <p:cNvSpPr txBox="1">
              <a:spLocks noChangeArrowheads="1"/>
            </p:cNvSpPr>
            <p:nvPr/>
          </p:nvSpPr>
          <p:spPr bwMode="auto">
            <a:xfrm>
              <a:off x="6139527" y="3647981"/>
              <a:ext cx="1014633" cy="283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spcBef>
                  <a:spcPct val="50000"/>
                </a:spcBef>
                <a:buFontTx/>
                <a:buNone/>
              </a:pPr>
              <a:r>
                <a:rPr lang="zh-CN" sz="1200">
                  <a:solidFill>
                    <a:srgbClr val="8DC63F"/>
                  </a:solidFill>
                  <a:latin typeface="Noto Sans CJK SC Bold" panose="020B0800000000000000" pitchFamily="34" charset="-128"/>
                  <a:ea typeface="Noto Sans CJK SC Bold" panose="020B0800000000000000" pitchFamily="34" charset="-128"/>
                  <a:cs typeface="Arial" pitchFamily="34" charset="0"/>
                </a:rPr>
                <a:t>希望</a:t>
              </a:r>
            </a:p>
          </p:txBody>
        </p:sp>
        <p:sp>
          <p:nvSpPr>
            <p:cNvPr id="71" name="Oval 70"/>
            <p:cNvSpPr/>
            <p:nvPr/>
          </p:nvSpPr>
          <p:spPr>
            <a:xfrm>
              <a:off x="6317320" y="3911550"/>
              <a:ext cx="197383" cy="209220"/>
            </a:xfrm>
            <a:prstGeom prst="ellipse">
              <a:avLst/>
            </a:prstGeom>
            <a:solidFill>
              <a:srgbClr val="8DC63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sz="1200">
                <a:latin typeface="Noto Sans CJK SC Bold" panose="020B0800000000000000" pitchFamily="34" charset="-128"/>
                <a:ea typeface="Noto Sans CJK SC Bold" panose="020B0800000000000000" pitchFamily="34" charset="-128"/>
              </a:endParaRPr>
            </a:p>
          </p:txBody>
        </p:sp>
      </p:grpSp>
      <p:grpSp>
        <p:nvGrpSpPr>
          <p:cNvPr id="101" name="Group 100"/>
          <p:cNvGrpSpPr/>
          <p:nvPr/>
        </p:nvGrpSpPr>
        <p:grpSpPr>
          <a:xfrm>
            <a:off x="7542382" y="3227880"/>
            <a:ext cx="1080278" cy="481086"/>
            <a:chOff x="6436870" y="3208299"/>
            <a:chExt cx="1099187" cy="492696"/>
          </a:xfrm>
        </p:grpSpPr>
        <p:sp>
          <p:nvSpPr>
            <p:cNvPr id="33" name="Text Box 38"/>
            <p:cNvSpPr txBox="1">
              <a:spLocks noChangeArrowheads="1"/>
            </p:cNvSpPr>
            <p:nvPr/>
          </p:nvSpPr>
          <p:spPr bwMode="auto">
            <a:xfrm>
              <a:off x="6436870" y="3208299"/>
              <a:ext cx="1099187" cy="283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spcBef>
                  <a:spcPct val="50000"/>
                </a:spcBef>
                <a:buFontTx/>
                <a:buNone/>
              </a:pPr>
              <a:r>
                <a:rPr lang="zh-CN" sz="1200">
                  <a:solidFill>
                    <a:srgbClr val="8DC63F"/>
                  </a:solidFill>
                  <a:latin typeface="Noto Sans CJK SC Bold" panose="020B0800000000000000" pitchFamily="34" charset="-128"/>
                  <a:ea typeface="Noto Sans CJK SC Bold" panose="020B0800000000000000" pitchFamily="34" charset="-128"/>
                  <a:cs typeface="Arial" pitchFamily="34" charset="0"/>
                </a:rPr>
                <a:t>宽慰</a:t>
              </a:r>
            </a:p>
          </p:txBody>
        </p:sp>
        <p:sp>
          <p:nvSpPr>
            <p:cNvPr id="72" name="Oval 71"/>
            <p:cNvSpPr/>
            <p:nvPr/>
          </p:nvSpPr>
          <p:spPr>
            <a:xfrm>
              <a:off x="6678504" y="3491775"/>
              <a:ext cx="197383" cy="209220"/>
            </a:xfrm>
            <a:prstGeom prst="ellipse">
              <a:avLst/>
            </a:prstGeom>
            <a:solidFill>
              <a:srgbClr val="8DC63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sz="1200">
                <a:latin typeface="Noto Sans CJK SC Bold" panose="020B0800000000000000" pitchFamily="34" charset="-128"/>
                <a:ea typeface="Noto Sans CJK SC Bold" panose="020B0800000000000000" pitchFamily="34" charset="-128"/>
              </a:endParaRPr>
            </a:p>
          </p:txBody>
        </p:sp>
      </p:grpSp>
      <p:grpSp>
        <p:nvGrpSpPr>
          <p:cNvPr id="102" name="Group 101"/>
          <p:cNvGrpSpPr/>
          <p:nvPr/>
        </p:nvGrpSpPr>
        <p:grpSpPr>
          <a:xfrm>
            <a:off x="7810325" y="2808975"/>
            <a:ext cx="1005891" cy="486697"/>
            <a:chOff x="6492186" y="2799986"/>
            <a:chExt cx="1023498" cy="498442"/>
          </a:xfrm>
        </p:grpSpPr>
        <p:sp>
          <p:nvSpPr>
            <p:cNvPr id="34" name="Text Box 39"/>
            <p:cNvSpPr txBox="1">
              <a:spLocks noChangeArrowheads="1"/>
            </p:cNvSpPr>
            <p:nvPr/>
          </p:nvSpPr>
          <p:spPr bwMode="auto">
            <a:xfrm>
              <a:off x="6492186" y="2799986"/>
              <a:ext cx="1023498" cy="283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zh-CN" sz="1200">
                  <a:solidFill>
                    <a:srgbClr val="8DC63F"/>
                  </a:solidFill>
                  <a:latin typeface="Noto Sans CJK SC Bold" panose="020B0800000000000000" pitchFamily="34" charset="-128"/>
                  <a:ea typeface="Noto Sans CJK SC Bold" panose="020B0800000000000000" pitchFamily="34" charset="-128"/>
                  <a:cs typeface="Arial" pitchFamily="34" charset="0"/>
                </a:rPr>
                <a:t>乐观</a:t>
              </a:r>
            </a:p>
          </p:txBody>
        </p:sp>
        <p:sp>
          <p:nvSpPr>
            <p:cNvPr id="73" name="Oval 72"/>
            <p:cNvSpPr/>
            <p:nvPr/>
          </p:nvSpPr>
          <p:spPr>
            <a:xfrm>
              <a:off x="6915097" y="3089208"/>
              <a:ext cx="197383" cy="209220"/>
            </a:xfrm>
            <a:prstGeom prst="ellipse">
              <a:avLst/>
            </a:prstGeom>
            <a:solidFill>
              <a:srgbClr val="8DC63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sz="1200">
                <a:latin typeface="Noto Sans CJK SC Bold" panose="020B0800000000000000" pitchFamily="34" charset="-128"/>
                <a:ea typeface="Noto Sans CJK SC Bold" panose="020B0800000000000000" pitchFamily="34" charset="-128"/>
              </a:endParaRPr>
            </a:p>
          </p:txBody>
        </p:sp>
      </p:grpSp>
      <p:grpSp>
        <p:nvGrpSpPr>
          <p:cNvPr id="86" name="Group 85"/>
          <p:cNvGrpSpPr/>
          <p:nvPr/>
        </p:nvGrpSpPr>
        <p:grpSpPr>
          <a:xfrm>
            <a:off x="6454332" y="1576411"/>
            <a:ext cx="1302054" cy="1676917"/>
            <a:chOff x="5672958" y="2134668"/>
            <a:chExt cx="1324846" cy="1717384"/>
          </a:xfrm>
        </p:grpSpPr>
        <p:cxnSp>
          <p:nvCxnSpPr>
            <p:cNvPr id="75" name="Straight Arrow Connector 74"/>
            <p:cNvCxnSpPr/>
            <p:nvPr/>
          </p:nvCxnSpPr>
          <p:spPr>
            <a:xfrm flipH="1">
              <a:off x="5672958" y="2698971"/>
              <a:ext cx="546373" cy="1153081"/>
            </a:xfrm>
            <a:prstGeom prst="straightConnector1">
              <a:avLst/>
            </a:prstGeom>
            <a:ln>
              <a:solidFill>
                <a:srgbClr val="0B7FC8"/>
              </a:solidFill>
              <a:tailEnd type="arrow"/>
            </a:ln>
            <a:effectLst/>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5672958" y="2134668"/>
              <a:ext cx="1324846" cy="658919"/>
            </a:xfrm>
            <a:prstGeom prst="rect">
              <a:avLst/>
            </a:prstGeom>
            <a:solidFill>
              <a:srgbClr val="0079C1"/>
            </a:solidFill>
            <a:ln>
              <a:solidFill>
                <a:schemeClr val="accent1"/>
              </a:solidFill>
            </a:ln>
          </p:spPr>
          <p:txBody>
            <a:bodyPr wrap="square" lIns="0" tIns="0" rIns="0" bIns="0" rtlCol="0" anchor="ctr">
              <a:noAutofit/>
            </a:bodyPr>
            <a:lstStyle/>
            <a:p>
              <a:pPr algn="ctr">
                <a:spcBef>
                  <a:spcPts val="1000"/>
                </a:spcBef>
              </a:pPr>
              <a:r>
                <a:rPr lang="zh-CN" sz="1300" dirty="0">
                  <a:solidFill>
                    <a:schemeClr val="bg1"/>
                  </a:solidFill>
                  <a:latin typeface="Noto Sans CJK SC Bold" panose="020B0800000000000000" pitchFamily="34" charset="-128"/>
                  <a:ea typeface="Noto Sans CJK SC Bold" panose="020B0800000000000000" pitchFamily="34" charset="-128"/>
                  <a:cs typeface="Arial"/>
                </a:rPr>
                <a:t>大部分人</a:t>
              </a:r>
              <a:br>
                <a:rPr lang="en-US" altLang="zh-CN" sz="1300" dirty="0">
                  <a:solidFill>
                    <a:schemeClr val="bg1"/>
                  </a:solidFill>
                  <a:latin typeface="Noto Sans CJK SC Bold" panose="020B0800000000000000" pitchFamily="34" charset="-128"/>
                  <a:ea typeface="Noto Sans CJK SC Bold" panose="020B0800000000000000" pitchFamily="34" charset="-128"/>
                  <a:cs typeface="Arial"/>
                </a:rPr>
              </a:br>
              <a:r>
                <a:rPr lang="zh-CN" sz="1300" dirty="0">
                  <a:solidFill>
                    <a:schemeClr val="bg1"/>
                  </a:solidFill>
                  <a:latin typeface="Noto Sans CJK SC Bold" panose="020B0800000000000000" pitchFamily="34" charset="-128"/>
                  <a:ea typeface="Noto Sans CJK SC Bold" panose="020B0800000000000000" pitchFamily="34" charset="-128"/>
                  <a:cs typeface="Arial"/>
                </a:rPr>
                <a:t>在这个点卖出</a:t>
              </a:r>
            </a:p>
          </p:txBody>
        </p:sp>
      </p:grpSp>
      <p:grpSp>
        <p:nvGrpSpPr>
          <p:cNvPr id="85" name="Group 84"/>
          <p:cNvGrpSpPr/>
          <p:nvPr/>
        </p:nvGrpSpPr>
        <p:grpSpPr>
          <a:xfrm>
            <a:off x="4768603" y="3907529"/>
            <a:ext cx="1769802" cy="1027747"/>
            <a:chOff x="6266853" y="3867931"/>
            <a:chExt cx="1800781" cy="1052549"/>
          </a:xfrm>
        </p:grpSpPr>
        <p:sp>
          <p:nvSpPr>
            <p:cNvPr id="48" name="TextBox 47"/>
            <p:cNvSpPr txBox="1"/>
            <p:nvPr/>
          </p:nvSpPr>
          <p:spPr>
            <a:xfrm>
              <a:off x="6266853" y="4225526"/>
              <a:ext cx="1062696" cy="694954"/>
            </a:xfrm>
            <a:prstGeom prst="rect">
              <a:avLst/>
            </a:prstGeom>
            <a:solidFill>
              <a:srgbClr val="0079C1"/>
            </a:solidFill>
            <a:ln>
              <a:solidFill>
                <a:schemeClr val="accent1"/>
              </a:solidFill>
            </a:ln>
          </p:spPr>
          <p:txBody>
            <a:bodyPr wrap="square" lIns="0" tIns="0" rIns="0" bIns="0" rtlCol="0" anchor="ctr">
              <a:noAutofit/>
            </a:bodyPr>
            <a:lstStyle/>
            <a:p>
              <a:pPr algn="ctr">
                <a:spcBef>
                  <a:spcPts val="1000"/>
                </a:spcBef>
              </a:pPr>
              <a:r>
                <a:rPr lang="zh-CN" sz="1300" dirty="0">
                  <a:solidFill>
                    <a:schemeClr val="bg1"/>
                  </a:solidFill>
                  <a:latin typeface="Noto Sans CJK SC Bold" panose="020B0800000000000000" pitchFamily="34" charset="-128"/>
                  <a:ea typeface="Noto Sans CJK SC Bold" panose="020B0800000000000000" pitchFamily="34" charset="-128"/>
                  <a:cs typeface="Arial"/>
                </a:rPr>
                <a:t>最大的</a:t>
              </a:r>
              <a:br>
                <a:rPr lang="en-US" altLang="zh-CN" sz="1300" dirty="0">
                  <a:solidFill>
                    <a:schemeClr val="bg1"/>
                  </a:solidFill>
                  <a:latin typeface="Noto Sans CJK SC Bold" panose="020B0800000000000000" pitchFamily="34" charset="-128"/>
                  <a:ea typeface="Noto Sans CJK SC Bold" panose="020B0800000000000000" pitchFamily="34" charset="-128"/>
                  <a:cs typeface="Arial"/>
                </a:rPr>
              </a:br>
              <a:r>
                <a:rPr lang="zh-CN" sz="1300" dirty="0">
                  <a:solidFill>
                    <a:schemeClr val="bg1"/>
                  </a:solidFill>
                  <a:latin typeface="Noto Sans CJK SC Bold" panose="020B0800000000000000" pitchFamily="34" charset="-128"/>
                  <a:ea typeface="Noto Sans CJK SC Bold" panose="020B0800000000000000" pitchFamily="34" charset="-128"/>
                  <a:cs typeface="Arial"/>
                </a:rPr>
                <a:t>机会点</a:t>
              </a:r>
            </a:p>
          </p:txBody>
        </p:sp>
        <p:cxnSp>
          <p:nvCxnSpPr>
            <p:cNvPr id="79" name="Straight Arrow Connector 78"/>
            <p:cNvCxnSpPr>
              <a:stCxn id="48" idx="3"/>
            </p:cNvCxnSpPr>
            <p:nvPr/>
          </p:nvCxnSpPr>
          <p:spPr>
            <a:xfrm flipV="1">
              <a:off x="7329549" y="3867931"/>
              <a:ext cx="738085" cy="705072"/>
            </a:xfrm>
            <a:prstGeom prst="straightConnector1">
              <a:avLst/>
            </a:prstGeom>
            <a:ln>
              <a:solidFill>
                <a:srgbClr val="0B7FC8"/>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60" name="Oval 59"/>
          <p:cNvSpPr/>
          <p:nvPr/>
        </p:nvSpPr>
        <p:spPr>
          <a:xfrm>
            <a:off x="8028913" y="146757"/>
            <a:ext cx="681643" cy="681643"/>
          </a:xfrm>
          <a:prstGeom prst="ellipse">
            <a:avLst/>
          </a:prstGeom>
          <a:solidFill>
            <a:srgbClr val="ED1C24"/>
          </a:solidFill>
          <a:ln>
            <a:noFill/>
          </a:ln>
          <a:effectLst>
            <a:innerShdw blurRad="63500" dist="50800" dir="2700000">
              <a:prstClr val="black">
                <a:alpha val="50000"/>
              </a:prstClr>
            </a:inn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ea typeface="Noto Sans CJK SC Regular" panose="020B0500000000000000" pitchFamily="34" charset="-128"/>
            </a:endParaRPr>
          </a:p>
        </p:txBody>
      </p:sp>
      <p:sp>
        <p:nvSpPr>
          <p:cNvPr id="61" name="Text Box 31"/>
          <p:cNvSpPr txBox="1">
            <a:spLocks noChangeArrowheads="1"/>
          </p:cNvSpPr>
          <p:nvPr/>
        </p:nvSpPr>
        <p:spPr bwMode="auto">
          <a:xfrm>
            <a:off x="8273811" y="229356"/>
            <a:ext cx="1321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zh-CN" sz="2800" b="1">
                <a:solidFill>
                  <a:schemeClr val="bg1"/>
                </a:solidFill>
                <a:ea typeface="Noto Sans CJK SC Regular" panose="020B0500000000000000" pitchFamily="34" charset="-128"/>
                <a:cs typeface="Arial" pitchFamily="34" charset="0"/>
              </a:rPr>
              <a:t>6</a:t>
            </a:r>
          </a:p>
        </p:txBody>
      </p:sp>
    </p:spTree>
    <p:extLst>
      <p:ext uri="{BB962C8B-B14F-4D97-AF65-F5344CB8AC3E}">
        <p14:creationId xmlns:p14="http://schemas.microsoft.com/office/powerpoint/2010/main" val="218330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1000"/>
                            </p:stCondLst>
                            <p:childTnLst>
                              <p:par>
                                <p:cTn id="8" presetID="10" presetClass="entr" presetSubtype="0" fill="hold" nodeType="afterEffect">
                                  <p:stCondLst>
                                    <p:cond delay="100"/>
                                  </p:stCondLst>
                                  <p:childTnLst>
                                    <p:set>
                                      <p:cBhvr>
                                        <p:cTn id="9" dur="1" fill="hold">
                                          <p:stCondLst>
                                            <p:cond delay="0"/>
                                          </p:stCondLst>
                                        </p:cTn>
                                        <p:tgtEl>
                                          <p:spTgt spid="88"/>
                                        </p:tgtEl>
                                        <p:attrNameLst>
                                          <p:attrName>style.visibility</p:attrName>
                                        </p:attrNameLst>
                                      </p:cBhvr>
                                      <p:to>
                                        <p:strVal val="visible"/>
                                      </p:to>
                                    </p:set>
                                    <p:animEffect transition="in" filter="fade">
                                      <p:cBhvr>
                                        <p:cTn id="10" dur="500"/>
                                        <p:tgtEl>
                                          <p:spTgt spid="88"/>
                                        </p:tgtEl>
                                      </p:cBhvr>
                                    </p:animEffect>
                                  </p:childTnLst>
                                </p:cTn>
                              </p:par>
                            </p:childTnLst>
                          </p:cTn>
                        </p:par>
                        <p:par>
                          <p:cTn id="11" fill="hold">
                            <p:stCondLst>
                              <p:cond delay="1600"/>
                            </p:stCondLst>
                            <p:childTnLst>
                              <p:par>
                                <p:cTn id="12" presetID="10" presetClass="entr" presetSubtype="0" fill="hold" nodeType="afterEffect">
                                  <p:stCondLst>
                                    <p:cond delay="100"/>
                                  </p:stCondLst>
                                  <p:childTnLst>
                                    <p:set>
                                      <p:cBhvr>
                                        <p:cTn id="13" dur="1" fill="hold">
                                          <p:stCondLst>
                                            <p:cond delay="0"/>
                                          </p:stCondLst>
                                        </p:cTn>
                                        <p:tgtEl>
                                          <p:spTgt spid="89"/>
                                        </p:tgtEl>
                                        <p:attrNameLst>
                                          <p:attrName>style.visibility</p:attrName>
                                        </p:attrNameLst>
                                      </p:cBhvr>
                                      <p:to>
                                        <p:strVal val="visible"/>
                                      </p:to>
                                    </p:set>
                                    <p:animEffect transition="in" filter="fade">
                                      <p:cBhvr>
                                        <p:cTn id="14" dur="500"/>
                                        <p:tgtEl>
                                          <p:spTgt spid="89"/>
                                        </p:tgtEl>
                                      </p:cBhvr>
                                    </p:animEffect>
                                  </p:childTnLst>
                                </p:cTn>
                              </p:par>
                            </p:childTnLst>
                          </p:cTn>
                        </p:par>
                        <p:par>
                          <p:cTn id="15" fill="hold">
                            <p:stCondLst>
                              <p:cond delay="2200"/>
                            </p:stCondLst>
                            <p:childTnLst>
                              <p:par>
                                <p:cTn id="16" presetID="10" presetClass="entr" presetSubtype="0" fill="hold" nodeType="afterEffect">
                                  <p:stCondLst>
                                    <p:cond delay="100"/>
                                  </p:stCondLst>
                                  <p:childTnLst>
                                    <p:set>
                                      <p:cBhvr>
                                        <p:cTn id="17" dur="1" fill="hold">
                                          <p:stCondLst>
                                            <p:cond delay="0"/>
                                          </p:stCondLst>
                                        </p:cTn>
                                        <p:tgtEl>
                                          <p:spTgt spid="90"/>
                                        </p:tgtEl>
                                        <p:attrNameLst>
                                          <p:attrName>style.visibility</p:attrName>
                                        </p:attrNameLst>
                                      </p:cBhvr>
                                      <p:to>
                                        <p:strVal val="visible"/>
                                      </p:to>
                                    </p:set>
                                    <p:animEffect transition="in" filter="fade">
                                      <p:cBhvr>
                                        <p:cTn id="18" dur="500"/>
                                        <p:tgtEl>
                                          <p:spTgt spid="90"/>
                                        </p:tgtEl>
                                      </p:cBhvr>
                                    </p:animEffect>
                                  </p:childTnLst>
                                </p:cTn>
                              </p:par>
                            </p:childTnLst>
                          </p:cTn>
                        </p:par>
                        <p:par>
                          <p:cTn id="19" fill="hold">
                            <p:stCondLst>
                              <p:cond delay="2800"/>
                            </p:stCondLst>
                            <p:childTnLst>
                              <p:par>
                                <p:cTn id="20" presetID="10" presetClass="entr" presetSubtype="0" fill="hold" nodeType="afterEffect">
                                  <p:stCondLst>
                                    <p:cond delay="100"/>
                                  </p:stCondLst>
                                  <p:childTnLst>
                                    <p:set>
                                      <p:cBhvr>
                                        <p:cTn id="21" dur="1" fill="hold">
                                          <p:stCondLst>
                                            <p:cond delay="0"/>
                                          </p:stCondLst>
                                        </p:cTn>
                                        <p:tgtEl>
                                          <p:spTgt spid="91"/>
                                        </p:tgtEl>
                                        <p:attrNameLst>
                                          <p:attrName>style.visibility</p:attrName>
                                        </p:attrNameLst>
                                      </p:cBhvr>
                                      <p:to>
                                        <p:strVal val="visible"/>
                                      </p:to>
                                    </p:set>
                                    <p:animEffect transition="in" filter="fade">
                                      <p:cBhvr>
                                        <p:cTn id="22" dur="500"/>
                                        <p:tgtEl>
                                          <p:spTgt spid="91"/>
                                        </p:tgtEl>
                                      </p:cBhvr>
                                    </p:animEffect>
                                  </p:childTnLst>
                                </p:cTn>
                              </p:par>
                            </p:childTnLst>
                          </p:cTn>
                        </p:par>
                        <p:par>
                          <p:cTn id="23" fill="hold">
                            <p:stCondLst>
                              <p:cond delay="3400"/>
                            </p:stCondLst>
                            <p:childTnLst>
                              <p:par>
                                <p:cTn id="24" presetID="10" presetClass="entr" presetSubtype="0" fill="hold" nodeType="afterEffect">
                                  <p:stCondLst>
                                    <p:cond delay="100"/>
                                  </p:stCondLst>
                                  <p:childTnLst>
                                    <p:set>
                                      <p:cBhvr>
                                        <p:cTn id="25" dur="1" fill="hold">
                                          <p:stCondLst>
                                            <p:cond delay="0"/>
                                          </p:stCondLst>
                                        </p:cTn>
                                        <p:tgtEl>
                                          <p:spTgt spid="92"/>
                                        </p:tgtEl>
                                        <p:attrNameLst>
                                          <p:attrName>style.visibility</p:attrName>
                                        </p:attrNameLst>
                                      </p:cBhvr>
                                      <p:to>
                                        <p:strVal val="visible"/>
                                      </p:to>
                                    </p:set>
                                    <p:animEffect transition="in" filter="fade">
                                      <p:cBhvr>
                                        <p:cTn id="26" dur="500"/>
                                        <p:tgtEl>
                                          <p:spTgt spid="92"/>
                                        </p:tgtEl>
                                      </p:cBhvr>
                                    </p:animEffect>
                                  </p:childTnLst>
                                </p:cTn>
                              </p:par>
                            </p:childTnLst>
                          </p:cTn>
                        </p:par>
                        <p:par>
                          <p:cTn id="27" fill="hold">
                            <p:stCondLst>
                              <p:cond delay="4000"/>
                            </p:stCondLst>
                            <p:childTnLst>
                              <p:par>
                                <p:cTn id="28" presetID="10" presetClass="entr" presetSubtype="0" fill="hold" nodeType="afterEffect">
                                  <p:stCondLst>
                                    <p:cond delay="100"/>
                                  </p:stCondLst>
                                  <p:childTnLst>
                                    <p:set>
                                      <p:cBhvr>
                                        <p:cTn id="29" dur="1" fill="hold">
                                          <p:stCondLst>
                                            <p:cond delay="0"/>
                                          </p:stCondLst>
                                        </p:cTn>
                                        <p:tgtEl>
                                          <p:spTgt spid="93"/>
                                        </p:tgtEl>
                                        <p:attrNameLst>
                                          <p:attrName>style.visibility</p:attrName>
                                        </p:attrNameLst>
                                      </p:cBhvr>
                                      <p:to>
                                        <p:strVal val="visible"/>
                                      </p:to>
                                    </p:set>
                                    <p:animEffect transition="in" filter="fade">
                                      <p:cBhvr>
                                        <p:cTn id="30" dur="500"/>
                                        <p:tgtEl>
                                          <p:spTgt spid="93"/>
                                        </p:tgtEl>
                                      </p:cBhvr>
                                    </p:animEffect>
                                  </p:childTnLst>
                                </p:cTn>
                              </p:par>
                            </p:childTnLst>
                          </p:cTn>
                        </p:par>
                        <p:par>
                          <p:cTn id="31" fill="hold">
                            <p:stCondLst>
                              <p:cond delay="4600"/>
                            </p:stCondLst>
                            <p:childTnLst>
                              <p:par>
                                <p:cTn id="32" presetID="10" presetClass="entr" presetSubtype="0" fill="hold" nodeType="afterEffect">
                                  <p:stCondLst>
                                    <p:cond delay="100"/>
                                  </p:stCondLst>
                                  <p:childTnLst>
                                    <p:set>
                                      <p:cBhvr>
                                        <p:cTn id="33" dur="1" fill="hold">
                                          <p:stCondLst>
                                            <p:cond delay="0"/>
                                          </p:stCondLst>
                                        </p:cTn>
                                        <p:tgtEl>
                                          <p:spTgt spid="94"/>
                                        </p:tgtEl>
                                        <p:attrNameLst>
                                          <p:attrName>style.visibility</p:attrName>
                                        </p:attrNameLst>
                                      </p:cBhvr>
                                      <p:to>
                                        <p:strVal val="visible"/>
                                      </p:to>
                                    </p:set>
                                    <p:animEffect transition="in" filter="fade">
                                      <p:cBhvr>
                                        <p:cTn id="34" dur="500"/>
                                        <p:tgtEl>
                                          <p:spTgt spid="94"/>
                                        </p:tgtEl>
                                      </p:cBhvr>
                                    </p:animEffect>
                                  </p:childTnLst>
                                </p:cTn>
                              </p:par>
                            </p:childTnLst>
                          </p:cTn>
                        </p:par>
                        <p:par>
                          <p:cTn id="35" fill="hold">
                            <p:stCondLst>
                              <p:cond delay="5200"/>
                            </p:stCondLst>
                            <p:childTnLst>
                              <p:par>
                                <p:cTn id="36" presetID="10" presetClass="entr" presetSubtype="0" fill="hold" nodeType="afterEffect">
                                  <p:stCondLst>
                                    <p:cond delay="100"/>
                                  </p:stCondLst>
                                  <p:childTnLst>
                                    <p:set>
                                      <p:cBhvr>
                                        <p:cTn id="37" dur="1" fill="hold">
                                          <p:stCondLst>
                                            <p:cond delay="0"/>
                                          </p:stCondLst>
                                        </p:cTn>
                                        <p:tgtEl>
                                          <p:spTgt spid="95"/>
                                        </p:tgtEl>
                                        <p:attrNameLst>
                                          <p:attrName>style.visibility</p:attrName>
                                        </p:attrNameLst>
                                      </p:cBhvr>
                                      <p:to>
                                        <p:strVal val="visible"/>
                                      </p:to>
                                    </p:set>
                                    <p:animEffect transition="in" filter="fade">
                                      <p:cBhvr>
                                        <p:cTn id="38" dur="500"/>
                                        <p:tgtEl>
                                          <p:spTgt spid="95"/>
                                        </p:tgtEl>
                                      </p:cBhvr>
                                    </p:animEffect>
                                  </p:childTnLst>
                                </p:cTn>
                              </p:par>
                            </p:childTnLst>
                          </p:cTn>
                        </p:par>
                        <p:par>
                          <p:cTn id="39" fill="hold">
                            <p:stCondLst>
                              <p:cond delay="5800"/>
                            </p:stCondLst>
                            <p:childTnLst>
                              <p:par>
                                <p:cTn id="40" presetID="10" presetClass="entr" presetSubtype="0" fill="hold" nodeType="afterEffect">
                                  <p:stCondLst>
                                    <p:cond delay="100"/>
                                  </p:stCondLst>
                                  <p:childTnLst>
                                    <p:set>
                                      <p:cBhvr>
                                        <p:cTn id="41" dur="1" fill="hold">
                                          <p:stCondLst>
                                            <p:cond delay="0"/>
                                          </p:stCondLst>
                                        </p:cTn>
                                        <p:tgtEl>
                                          <p:spTgt spid="96"/>
                                        </p:tgtEl>
                                        <p:attrNameLst>
                                          <p:attrName>style.visibility</p:attrName>
                                        </p:attrNameLst>
                                      </p:cBhvr>
                                      <p:to>
                                        <p:strVal val="visible"/>
                                      </p:to>
                                    </p:set>
                                    <p:animEffect transition="in" filter="fade">
                                      <p:cBhvr>
                                        <p:cTn id="42" dur="500"/>
                                        <p:tgtEl>
                                          <p:spTgt spid="96"/>
                                        </p:tgtEl>
                                      </p:cBhvr>
                                    </p:animEffect>
                                  </p:childTnLst>
                                </p:cTn>
                              </p:par>
                            </p:childTnLst>
                          </p:cTn>
                        </p:par>
                        <p:par>
                          <p:cTn id="43" fill="hold">
                            <p:stCondLst>
                              <p:cond delay="6400"/>
                            </p:stCondLst>
                            <p:childTnLst>
                              <p:par>
                                <p:cTn id="44" presetID="10" presetClass="entr" presetSubtype="0" fill="hold" nodeType="afterEffect">
                                  <p:stCondLst>
                                    <p:cond delay="100"/>
                                  </p:stCondLst>
                                  <p:childTnLst>
                                    <p:set>
                                      <p:cBhvr>
                                        <p:cTn id="45" dur="1" fill="hold">
                                          <p:stCondLst>
                                            <p:cond delay="0"/>
                                          </p:stCondLst>
                                        </p:cTn>
                                        <p:tgtEl>
                                          <p:spTgt spid="104"/>
                                        </p:tgtEl>
                                        <p:attrNameLst>
                                          <p:attrName>style.visibility</p:attrName>
                                        </p:attrNameLst>
                                      </p:cBhvr>
                                      <p:to>
                                        <p:strVal val="visible"/>
                                      </p:to>
                                    </p:set>
                                    <p:animEffect transition="in" filter="fade">
                                      <p:cBhvr>
                                        <p:cTn id="46" dur="500"/>
                                        <p:tgtEl>
                                          <p:spTgt spid="104"/>
                                        </p:tgtEl>
                                      </p:cBhvr>
                                    </p:animEffect>
                                  </p:childTnLst>
                                </p:cTn>
                              </p:par>
                            </p:childTnLst>
                          </p:cTn>
                        </p:par>
                        <p:par>
                          <p:cTn id="47" fill="hold">
                            <p:stCondLst>
                              <p:cond delay="7000"/>
                            </p:stCondLst>
                            <p:childTnLst>
                              <p:par>
                                <p:cTn id="48" presetID="10" presetClass="entr" presetSubtype="0" fill="hold" nodeType="afterEffect">
                                  <p:stCondLst>
                                    <p:cond delay="100"/>
                                  </p:stCondLst>
                                  <p:childTnLst>
                                    <p:set>
                                      <p:cBhvr>
                                        <p:cTn id="49" dur="1" fill="hold">
                                          <p:stCondLst>
                                            <p:cond delay="0"/>
                                          </p:stCondLst>
                                        </p:cTn>
                                        <p:tgtEl>
                                          <p:spTgt spid="98"/>
                                        </p:tgtEl>
                                        <p:attrNameLst>
                                          <p:attrName>style.visibility</p:attrName>
                                        </p:attrNameLst>
                                      </p:cBhvr>
                                      <p:to>
                                        <p:strVal val="visible"/>
                                      </p:to>
                                    </p:set>
                                    <p:animEffect transition="in" filter="fade">
                                      <p:cBhvr>
                                        <p:cTn id="50" dur="500"/>
                                        <p:tgtEl>
                                          <p:spTgt spid="98"/>
                                        </p:tgtEl>
                                      </p:cBhvr>
                                    </p:animEffect>
                                  </p:childTnLst>
                                </p:cTn>
                              </p:par>
                            </p:childTnLst>
                          </p:cTn>
                        </p:par>
                        <p:par>
                          <p:cTn id="51" fill="hold">
                            <p:stCondLst>
                              <p:cond delay="7600"/>
                            </p:stCondLst>
                            <p:childTnLst>
                              <p:par>
                                <p:cTn id="52" presetID="10" presetClass="entr" presetSubtype="0" fill="hold" nodeType="afterEffect">
                                  <p:stCondLst>
                                    <p:cond delay="100"/>
                                  </p:stCondLst>
                                  <p:childTnLst>
                                    <p:set>
                                      <p:cBhvr>
                                        <p:cTn id="53" dur="1" fill="hold">
                                          <p:stCondLst>
                                            <p:cond delay="0"/>
                                          </p:stCondLst>
                                        </p:cTn>
                                        <p:tgtEl>
                                          <p:spTgt spid="99"/>
                                        </p:tgtEl>
                                        <p:attrNameLst>
                                          <p:attrName>style.visibility</p:attrName>
                                        </p:attrNameLst>
                                      </p:cBhvr>
                                      <p:to>
                                        <p:strVal val="visible"/>
                                      </p:to>
                                    </p:set>
                                    <p:animEffect transition="in" filter="fade">
                                      <p:cBhvr>
                                        <p:cTn id="54" dur="500"/>
                                        <p:tgtEl>
                                          <p:spTgt spid="99"/>
                                        </p:tgtEl>
                                      </p:cBhvr>
                                    </p:animEffect>
                                  </p:childTnLst>
                                </p:cTn>
                              </p:par>
                            </p:childTnLst>
                          </p:cTn>
                        </p:par>
                        <p:par>
                          <p:cTn id="55" fill="hold">
                            <p:stCondLst>
                              <p:cond delay="8200"/>
                            </p:stCondLst>
                            <p:childTnLst>
                              <p:par>
                                <p:cTn id="56" presetID="10" presetClass="entr" presetSubtype="0" fill="hold" nodeType="afterEffect">
                                  <p:stCondLst>
                                    <p:cond delay="10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500"/>
                                        <p:tgtEl>
                                          <p:spTgt spid="100"/>
                                        </p:tgtEl>
                                      </p:cBhvr>
                                    </p:animEffect>
                                  </p:childTnLst>
                                </p:cTn>
                              </p:par>
                            </p:childTnLst>
                          </p:cTn>
                        </p:par>
                        <p:par>
                          <p:cTn id="59" fill="hold">
                            <p:stCondLst>
                              <p:cond delay="8800"/>
                            </p:stCondLst>
                            <p:childTnLst>
                              <p:par>
                                <p:cTn id="60" presetID="10" presetClass="entr" presetSubtype="0" fill="hold" nodeType="afterEffect">
                                  <p:stCondLst>
                                    <p:cond delay="100"/>
                                  </p:stCondLst>
                                  <p:childTnLst>
                                    <p:set>
                                      <p:cBhvr>
                                        <p:cTn id="61" dur="1" fill="hold">
                                          <p:stCondLst>
                                            <p:cond delay="0"/>
                                          </p:stCondLst>
                                        </p:cTn>
                                        <p:tgtEl>
                                          <p:spTgt spid="101"/>
                                        </p:tgtEl>
                                        <p:attrNameLst>
                                          <p:attrName>style.visibility</p:attrName>
                                        </p:attrNameLst>
                                      </p:cBhvr>
                                      <p:to>
                                        <p:strVal val="visible"/>
                                      </p:to>
                                    </p:set>
                                    <p:animEffect transition="in" filter="fade">
                                      <p:cBhvr>
                                        <p:cTn id="62" dur="500"/>
                                        <p:tgtEl>
                                          <p:spTgt spid="101"/>
                                        </p:tgtEl>
                                      </p:cBhvr>
                                    </p:animEffect>
                                  </p:childTnLst>
                                </p:cTn>
                              </p:par>
                            </p:childTnLst>
                          </p:cTn>
                        </p:par>
                        <p:par>
                          <p:cTn id="63" fill="hold">
                            <p:stCondLst>
                              <p:cond delay="9400"/>
                            </p:stCondLst>
                            <p:childTnLst>
                              <p:par>
                                <p:cTn id="64" presetID="10" presetClass="entr" presetSubtype="0" fill="hold" nodeType="afterEffect">
                                  <p:stCondLst>
                                    <p:cond delay="100"/>
                                  </p:stCondLst>
                                  <p:childTnLst>
                                    <p:set>
                                      <p:cBhvr>
                                        <p:cTn id="65" dur="1" fill="hold">
                                          <p:stCondLst>
                                            <p:cond delay="0"/>
                                          </p:stCondLst>
                                        </p:cTn>
                                        <p:tgtEl>
                                          <p:spTgt spid="102"/>
                                        </p:tgtEl>
                                        <p:attrNameLst>
                                          <p:attrName>style.visibility</p:attrName>
                                        </p:attrNameLst>
                                      </p:cBhvr>
                                      <p:to>
                                        <p:strVal val="visible"/>
                                      </p:to>
                                    </p:set>
                                    <p:animEffect transition="in" filter="fade">
                                      <p:cBhvr>
                                        <p:cTn id="66" dur="500"/>
                                        <p:tgtEl>
                                          <p:spTgt spid="102"/>
                                        </p:tgtEl>
                                      </p:cBhvr>
                                    </p:animEffect>
                                  </p:childTnLst>
                                </p:cTn>
                              </p:par>
                            </p:childTnLst>
                          </p:cTn>
                        </p:par>
                        <p:par>
                          <p:cTn id="67" fill="hold">
                            <p:stCondLst>
                              <p:cond delay="10000"/>
                            </p:stCondLst>
                            <p:childTnLst>
                              <p:par>
                                <p:cTn id="68" presetID="10" presetClass="entr" presetSubtype="0" fill="hold" nodeType="afterEffect">
                                  <p:stCondLst>
                                    <p:cond delay="100"/>
                                  </p:stCondLst>
                                  <p:childTnLst>
                                    <p:set>
                                      <p:cBhvr>
                                        <p:cTn id="69" dur="1" fill="hold">
                                          <p:stCondLst>
                                            <p:cond delay="0"/>
                                          </p:stCondLst>
                                        </p:cTn>
                                        <p:tgtEl>
                                          <p:spTgt spid="87"/>
                                        </p:tgtEl>
                                        <p:attrNameLst>
                                          <p:attrName>style.visibility</p:attrName>
                                        </p:attrNameLst>
                                      </p:cBhvr>
                                      <p:to>
                                        <p:strVal val="visible"/>
                                      </p:to>
                                    </p:set>
                                    <p:animEffect transition="in" filter="fade">
                                      <p:cBhvr>
                                        <p:cTn id="70" dur="500"/>
                                        <p:tgtEl>
                                          <p:spTgt spid="87"/>
                                        </p:tgtEl>
                                      </p:cBhvr>
                                    </p:animEffect>
                                  </p:childTnLst>
                                </p:cTn>
                              </p:par>
                            </p:childTnLst>
                          </p:cTn>
                        </p:par>
                        <p:par>
                          <p:cTn id="71" fill="hold">
                            <p:stCondLst>
                              <p:cond delay="10600"/>
                            </p:stCondLst>
                            <p:childTnLst>
                              <p:par>
                                <p:cTn id="72" presetID="10" presetClass="entr" presetSubtype="0" fill="hold" nodeType="afterEffect">
                                  <p:stCondLst>
                                    <p:cond delay="100"/>
                                  </p:stCondLst>
                                  <p:childTnLst>
                                    <p:set>
                                      <p:cBhvr>
                                        <p:cTn id="73" dur="1" fill="hold">
                                          <p:stCondLst>
                                            <p:cond delay="0"/>
                                          </p:stCondLst>
                                        </p:cTn>
                                        <p:tgtEl>
                                          <p:spTgt spid="86"/>
                                        </p:tgtEl>
                                        <p:attrNameLst>
                                          <p:attrName>style.visibility</p:attrName>
                                        </p:attrNameLst>
                                      </p:cBhvr>
                                      <p:to>
                                        <p:strVal val="visible"/>
                                      </p:to>
                                    </p:set>
                                    <p:animEffect transition="in" filter="fade">
                                      <p:cBhvr>
                                        <p:cTn id="74" dur="500"/>
                                        <p:tgtEl>
                                          <p:spTgt spid="86"/>
                                        </p:tgtEl>
                                      </p:cBhvr>
                                    </p:animEffect>
                                  </p:childTnLst>
                                </p:cTn>
                              </p:par>
                            </p:childTnLst>
                          </p:cTn>
                        </p:par>
                        <p:par>
                          <p:cTn id="75" fill="hold">
                            <p:stCondLst>
                              <p:cond delay="11200"/>
                            </p:stCondLst>
                            <p:childTnLst>
                              <p:par>
                                <p:cTn id="76" presetID="10" presetClass="entr" presetSubtype="0" fill="hold" nodeType="afterEffect">
                                  <p:stCondLst>
                                    <p:cond delay="100"/>
                                  </p:stCondLst>
                                  <p:childTnLst>
                                    <p:set>
                                      <p:cBhvr>
                                        <p:cTn id="77" dur="1" fill="hold">
                                          <p:stCondLst>
                                            <p:cond delay="0"/>
                                          </p:stCondLst>
                                        </p:cTn>
                                        <p:tgtEl>
                                          <p:spTgt spid="85"/>
                                        </p:tgtEl>
                                        <p:attrNameLst>
                                          <p:attrName>style.visibility</p:attrName>
                                        </p:attrNameLst>
                                      </p:cBhvr>
                                      <p:to>
                                        <p:strVal val="visible"/>
                                      </p:to>
                                    </p:set>
                                    <p:animEffect transition="in" filter="fade">
                                      <p:cBhvr>
                                        <p:cTn id="78" dur="500"/>
                                        <p:tgtEl>
                                          <p:spTgt spid="85"/>
                                        </p:tgtEl>
                                      </p:cBhvr>
                                    </p:animEffect>
                                  </p:childTnLst>
                                </p:cTn>
                              </p:par>
                            </p:childTnLst>
                          </p:cTn>
                        </p:par>
                        <p:par>
                          <p:cTn id="79" fill="hold">
                            <p:stCondLst>
                              <p:cond delay="11800"/>
                            </p:stCondLst>
                            <p:childTnLst>
                              <p:par>
                                <p:cTn id="80" presetID="53" presetClass="entr" presetSubtype="16" fill="hold" grpId="0" nodeType="afterEffect">
                                  <p:stCondLst>
                                    <p:cond delay="1000"/>
                                  </p:stCondLst>
                                  <p:childTnLst>
                                    <p:set>
                                      <p:cBhvr>
                                        <p:cTn id="81" dur="1" fill="hold">
                                          <p:stCondLst>
                                            <p:cond delay="0"/>
                                          </p:stCondLst>
                                        </p:cTn>
                                        <p:tgtEl>
                                          <p:spTgt spid="49"/>
                                        </p:tgtEl>
                                        <p:attrNameLst>
                                          <p:attrName>style.visibility</p:attrName>
                                        </p:attrNameLst>
                                      </p:cBhvr>
                                      <p:to>
                                        <p:strVal val="visible"/>
                                      </p:to>
                                    </p:set>
                                    <p:anim calcmode="lin" valueType="num">
                                      <p:cBhvr>
                                        <p:cTn id="82" dur="500" fill="hold"/>
                                        <p:tgtEl>
                                          <p:spTgt spid="49"/>
                                        </p:tgtEl>
                                        <p:attrNameLst>
                                          <p:attrName>ppt_w</p:attrName>
                                        </p:attrNameLst>
                                      </p:cBhvr>
                                      <p:tavLst>
                                        <p:tav tm="0">
                                          <p:val>
                                            <p:fltVal val="0"/>
                                          </p:val>
                                        </p:tav>
                                        <p:tav tm="100000">
                                          <p:val>
                                            <p:strVal val="#ppt_w"/>
                                          </p:val>
                                        </p:tav>
                                      </p:tavLst>
                                    </p:anim>
                                    <p:anim calcmode="lin" valueType="num">
                                      <p:cBhvr>
                                        <p:cTn id="83" dur="500" fill="hold"/>
                                        <p:tgtEl>
                                          <p:spTgt spid="49"/>
                                        </p:tgtEl>
                                        <p:attrNameLst>
                                          <p:attrName>ppt_h</p:attrName>
                                        </p:attrNameLst>
                                      </p:cBhvr>
                                      <p:tavLst>
                                        <p:tav tm="0">
                                          <p:val>
                                            <p:fltVal val="0"/>
                                          </p:val>
                                        </p:tav>
                                        <p:tav tm="100000">
                                          <p:val>
                                            <p:strVal val="#ppt_h"/>
                                          </p:val>
                                        </p:tav>
                                      </p:tavLst>
                                    </p:anim>
                                    <p:animEffect transition="in" filter="fade">
                                      <p:cBhvr>
                                        <p:cTn id="8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B4145E29-90EB-FD4E-7352-B9F36EF42F48}"/>
              </a:ext>
            </a:extLst>
          </p:cNvPr>
          <p:cNvPicPr>
            <a:picLocks noChangeAspect="1"/>
          </p:cNvPicPr>
          <p:nvPr/>
        </p:nvPicPr>
        <p:blipFill>
          <a:blip r:embed="rId3"/>
          <a:stretch>
            <a:fillRect/>
          </a:stretch>
        </p:blipFill>
        <p:spPr>
          <a:xfrm>
            <a:off x="1533957" y="1544352"/>
            <a:ext cx="6076085" cy="3343213"/>
          </a:xfrm>
          <a:prstGeom prst="rect">
            <a:avLst/>
          </a:prstGeom>
        </p:spPr>
      </p:pic>
      <p:sp>
        <p:nvSpPr>
          <p:cNvPr id="3" name="CuadroTexto 2">
            <a:extLst>
              <a:ext uri="{FF2B5EF4-FFF2-40B4-BE49-F238E27FC236}">
                <a16:creationId xmlns:a16="http://schemas.microsoft.com/office/drawing/2014/main" id="{10BD2BBC-B1B4-C828-97B1-ADF7F689D6A0}"/>
              </a:ext>
            </a:extLst>
          </p:cNvPr>
          <p:cNvSpPr txBox="1"/>
          <p:nvPr/>
        </p:nvSpPr>
        <p:spPr>
          <a:xfrm>
            <a:off x="4080840" y="1792912"/>
            <a:ext cx="967410" cy="246221"/>
          </a:xfrm>
          <a:prstGeom prst="rect">
            <a:avLst/>
          </a:prstGeom>
          <a:solidFill>
            <a:srgbClr val="F7F7F7"/>
          </a:solidFill>
        </p:spPr>
        <p:txBody>
          <a:bodyPr wrap="square" lIns="0" tIns="0" rIns="0" bIns="0" rtlCol="0">
            <a:noAutofit/>
          </a:bodyPr>
          <a:lstStyle/>
          <a:p>
            <a:pPr algn="ctr"/>
            <a:r>
              <a:rPr lang="zh-CN" sz="1600">
                <a:solidFill>
                  <a:schemeClr val="tx1">
                    <a:lumMod val="50000"/>
                    <a:lumOff val="50000"/>
                  </a:schemeClr>
                </a:solidFill>
                <a:latin typeface="Dax Offc Pro" panose="020B0504030101020102" pitchFamily="34" charset="0"/>
                <a:ea typeface="Noto Sans CJK SC Bold" panose="020B0800000000000000" pitchFamily="34" charset="-128"/>
              </a:rPr>
              <a:t>中性</a:t>
            </a:r>
          </a:p>
        </p:txBody>
      </p:sp>
      <p:sp>
        <p:nvSpPr>
          <p:cNvPr id="4" name="CuadroTexto 3">
            <a:extLst>
              <a:ext uri="{FF2B5EF4-FFF2-40B4-BE49-F238E27FC236}">
                <a16:creationId xmlns:a16="http://schemas.microsoft.com/office/drawing/2014/main" id="{1241D147-C4C8-C5BB-2824-002EEB3A03AE}"/>
              </a:ext>
            </a:extLst>
          </p:cNvPr>
          <p:cNvSpPr txBox="1"/>
          <p:nvPr/>
        </p:nvSpPr>
        <p:spPr>
          <a:xfrm rot="1795929">
            <a:off x="5443756" y="2125051"/>
            <a:ext cx="967410" cy="246221"/>
          </a:xfrm>
          <a:prstGeom prst="rect">
            <a:avLst/>
          </a:prstGeom>
          <a:solidFill>
            <a:srgbClr val="F7F7F7"/>
          </a:solidFill>
        </p:spPr>
        <p:txBody>
          <a:bodyPr wrap="square" lIns="0" tIns="0" rIns="0" bIns="0" rtlCol="0">
            <a:noAutofit/>
          </a:bodyPr>
          <a:lstStyle/>
          <a:p>
            <a:pPr algn="ctr"/>
            <a:r>
              <a:rPr lang="zh-CN" sz="1600">
                <a:solidFill>
                  <a:schemeClr val="tx1">
                    <a:lumMod val="50000"/>
                    <a:lumOff val="50000"/>
                  </a:schemeClr>
                </a:solidFill>
                <a:latin typeface="Dax Offc Pro" panose="020B0504030101020102" pitchFamily="34" charset="0"/>
                <a:ea typeface="Noto Sans CJK SC Bold" panose="020B0800000000000000" pitchFamily="34" charset="-128"/>
              </a:rPr>
              <a:t>贪婪</a:t>
            </a:r>
          </a:p>
        </p:txBody>
      </p:sp>
      <p:sp>
        <p:nvSpPr>
          <p:cNvPr id="10" name="CuadroTexto 4">
            <a:extLst>
              <a:ext uri="{FF2B5EF4-FFF2-40B4-BE49-F238E27FC236}">
                <a16:creationId xmlns:a16="http://schemas.microsoft.com/office/drawing/2014/main" id="{108CBA08-054C-5858-9653-4367A9DF1B4A}"/>
              </a:ext>
            </a:extLst>
          </p:cNvPr>
          <p:cNvSpPr txBox="1"/>
          <p:nvPr/>
        </p:nvSpPr>
        <p:spPr>
          <a:xfrm rot="4036436">
            <a:off x="6415829" y="3360717"/>
            <a:ext cx="1107372" cy="492443"/>
          </a:xfrm>
          <a:prstGeom prst="rect">
            <a:avLst/>
          </a:prstGeom>
          <a:solidFill>
            <a:srgbClr val="F7F7F7"/>
          </a:solidFill>
        </p:spPr>
        <p:txBody>
          <a:bodyPr wrap="square" lIns="0" tIns="0" rIns="0" bIns="0" rtlCol="0">
            <a:noAutofit/>
          </a:bodyPr>
          <a:lstStyle/>
          <a:p>
            <a:pPr algn="ctr"/>
            <a:r>
              <a:rPr lang="zh-CN" sz="1600">
                <a:solidFill>
                  <a:schemeClr val="tx1">
                    <a:lumMod val="50000"/>
                    <a:lumOff val="50000"/>
                  </a:schemeClr>
                </a:solidFill>
                <a:latin typeface="Dax Offc Pro" panose="020B0504030101020102" pitchFamily="34" charset="0"/>
                <a:ea typeface="Noto Sans CJK SC Bold" panose="020B0800000000000000" pitchFamily="34" charset="-128"/>
              </a:rPr>
              <a:t>极度贪婪</a:t>
            </a:r>
          </a:p>
        </p:txBody>
      </p:sp>
      <p:sp>
        <p:nvSpPr>
          <p:cNvPr id="16" name="CuadroTexto 5">
            <a:extLst>
              <a:ext uri="{FF2B5EF4-FFF2-40B4-BE49-F238E27FC236}">
                <a16:creationId xmlns:a16="http://schemas.microsoft.com/office/drawing/2014/main" id="{DE859EC8-4881-251C-C87F-136757F8E9C9}"/>
              </a:ext>
            </a:extLst>
          </p:cNvPr>
          <p:cNvSpPr txBox="1"/>
          <p:nvPr/>
        </p:nvSpPr>
        <p:spPr>
          <a:xfrm rot="19879697">
            <a:off x="2715078" y="2133004"/>
            <a:ext cx="967410" cy="246221"/>
          </a:xfrm>
          <a:prstGeom prst="rect">
            <a:avLst/>
          </a:prstGeom>
          <a:solidFill>
            <a:srgbClr val="F7F7F7"/>
          </a:solidFill>
        </p:spPr>
        <p:txBody>
          <a:bodyPr wrap="square" lIns="0" tIns="0" rIns="0" bIns="0" rtlCol="0">
            <a:noAutofit/>
          </a:bodyPr>
          <a:lstStyle/>
          <a:p>
            <a:pPr algn="ctr"/>
            <a:r>
              <a:rPr lang="zh-CN" sz="1600">
                <a:solidFill>
                  <a:schemeClr val="tx1">
                    <a:lumMod val="50000"/>
                    <a:lumOff val="50000"/>
                  </a:schemeClr>
                </a:solidFill>
                <a:latin typeface="Dax Offc Pro" panose="020B0504030101020102" pitchFamily="34" charset="0"/>
                <a:ea typeface="Noto Sans CJK SC Bold" panose="020B0800000000000000" pitchFamily="34" charset="-128"/>
              </a:rPr>
              <a:t>恐惧</a:t>
            </a:r>
          </a:p>
        </p:txBody>
      </p:sp>
      <p:sp>
        <p:nvSpPr>
          <p:cNvPr id="18" name="CuadroTexto 6">
            <a:extLst>
              <a:ext uri="{FF2B5EF4-FFF2-40B4-BE49-F238E27FC236}">
                <a16:creationId xmlns:a16="http://schemas.microsoft.com/office/drawing/2014/main" id="{E0CD1B57-8563-BB91-087A-BA3D05A2E1DE}"/>
              </a:ext>
            </a:extLst>
          </p:cNvPr>
          <p:cNvSpPr txBox="1"/>
          <p:nvPr/>
        </p:nvSpPr>
        <p:spPr>
          <a:xfrm rot="17459322">
            <a:off x="1586383" y="3444150"/>
            <a:ext cx="1115591" cy="492443"/>
          </a:xfrm>
          <a:prstGeom prst="rect">
            <a:avLst/>
          </a:prstGeom>
          <a:solidFill>
            <a:srgbClr val="FFC0B7"/>
          </a:solidFill>
        </p:spPr>
        <p:txBody>
          <a:bodyPr wrap="square" lIns="0" tIns="0" rIns="0" bIns="0" rtlCol="0">
            <a:noAutofit/>
          </a:bodyPr>
          <a:lstStyle/>
          <a:p>
            <a:pPr algn="ctr"/>
            <a:r>
              <a:rPr lang="zh-CN" sz="1600">
                <a:solidFill>
                  <a:schemeClr val="tx1">
                    <a:lumMod val="75000"/>
                    <a:lumOff val="25000"/>
                  </a:schemeClr>
                </a:solidFill>
                <a:latin typeface="Dax Offc Pro" panose="020B0504030101020102" pitchFamily="34" charset="0"/>
                <a:ea typeface="Noto Sans CJK SC Bold" panose="020B0800000000000000" pitchFamily="34" charset="-128"/>
              </a:rPr>
              <a:t>极度恐惧</a:t>
            </a:r>
          </a:p>
        </p:txBody>
      </p:sp>
      <p:sp>
        <p:nvSpPr>
          <p:cNvPr id="5" name="Slide Number Placeholder 4"/>
          <p:cNvSpPr>
            <a:spLocks noGrp="1"/>
          </p:cNvSpPr>
          <p:nvPr>
            <p:ph type="sldNum" sz="quarter" idx="12"/>
          </p:nvPr>
        </p:nvSpPr>
        <p:spPr/>
        <p:txBody>
          <a:bodyPr/>
          <a:lstStyle/>
          <a:p>
            <a:fld id="{86AB923B-19CD-554A-A7CB-5C782A182CEF}" type="slidenum">
              <a:rPr lang="en-US" smtClean="0"/>
              <a:t>9</a:t>
            </a:fld>
            <a:endParaRPr lang="en-US"/>
          </a:p>
        </p:txBody>
      </p:sp>
      <p:sp>
        <p:nvSpPr>
          <p:cNvPr id="12" name="Title 1"/>
          <p:cNvSpPr>
            <a:spLocks noGrp="1"/>
          </p:cNvSpPr>
          <p:nvPr>
            <p:ph type="title"/>
          </p:nvPr>
        </p:nvSpPr>
        <p:spPr>
          <a:xfrm>
            <a:off x="452027" y="8215"/>
            <a:ext cx="8229600" cy="914400"/>
          </a:xfrm>
        </p:spPr>
        <p:txBody>
          <a:bodyPr/>
          <a:lstStyle/>
          <a:p>
            <a:r>
              <a:rPr lang="zh-CN" sz="2800" dirty="0">
                <a:latin typeface="Noto Sans CJK SC Bold" panose="020B0800000000000000" pitchFamily="34" charset="-128"/>
                <a:ea typeface="Noto Sans CJK SC Bold" panose="020B0800000000000000" pitchFamily="34" charset="-128"/>
              </a:rPr>
              <a:t>陷阱 </a:t>
            </a:r>
            <a:r>
              <a:rPr lang="zh-CN" sz="2800" b="1" dirty="0">
                <a:latin typeface="Dax Offc Pro" panose="020B0504030101020102" pitchFamily="34" charset="0"/>
                <a:ea typeface="Noto Sans CJK SC Regular" panose="020B0500000000000000" pitchFamily="34" charset="-128"/>
              </a:rPr>
              <a:t>#6</a:t>
            </a:r>
            <a:r>
              <a:rPr lang="zh-CN" sz="2800" dirty="0">
                <a:latin typeface="Noto Sans CJK SC Bold" panose="020B0800000000000000" pitchFamily="34" charset="-128"/>
                <a:ea typeface="Noto Sans CJK SC Bold" panose="020B0800000000000000" pitchFamily="34" charset="-128"/>
              </a:rPr>
              <a:t>：</a:t>
            </a:r>
            <a:r>
              <a:rPr lang="zh-CN" sz="2800" dirty="0">
                <a:latin typeface="Dax Offc Pro" panose="020B0504030101020102" pitchFamily="34" charset="0"/>
                <a:ea typeface="Noto Sans CJK SC Regular" panose="020B0500000000000000" pitchFamily="34" charset="-128"/>
              </a:rPr>
              <a:t>基于情绪的投资</a:t>
            </a:r>
          </a:p>
        </p:txBody>
      </p:sp>
      <p:sp>
        <p:nvSpPr>
          <p:cNvPr id="7" name="TextBox 6"/>
          <p:cNvSpPr txBox="1"/>
          <p:nvPr/>
        </p:nvSpPr>
        <p:spPr>
          <a:xfrm>
            <a:off x="2595563" y="1120084"/>
            <a:ext cx="3990975" cy="252028"/>
          </a:xfrm>
          <a:prstGeom prst="rect">
            <a:avLst/>
          </a:prstGeom>
          <a:noFill/>
        </p:spPr>
        <p:txBody>
          <a:bodyPr wrap="square" lIns="0" tIns="0" rIns="0" bIns="0" rtlCol="0">
            <a:noAutofit/>
          </a:bodyPr>
          <a:lstStyle/>
          <a:p>
            <a:pPr algn="ctr">
              <a:spcBef>
                <a:spcPts val="1000"/>
              </a:spcBef>
            </a:pPr>
            <a:r>
              <a:rPr lang="zh-CN" sz="2000" dirty="0">
                <a:latin typeface="Arial"/>
                <a:ea typeface="Noto Sans CJK SC Regular" panose="020B0500000000000000" pitchFamily="34" charset="-128"/>
                <a:cs typeface="Arial"/>
              </a:rPr>
              <a:t>     </a:t>
            </a:r>
            <a:r>
              <a:rPr lang="zh-CN" sz="2000" b="1" dirty="0">
                <a:latin typeface="Dax Offc Pro" panose="020B0504030101020102" pitchFamily="34" charset="0"/>
                <a:ea typeface="Noto Sans CJK SC Regular" panose="020B0500000000000000" pitchFamily="34" charset="-128"/>
                <a:cs typeface="Arial"/>
              </a:rPr>
              <a:t>CNN</a:t>
            </a:r>
            <a:r>
              <a:rPr lang="zh-CN" sz="2000" dirty="0">
                <a:latin typeface="Dax Offc Pro" panose="020B0504030101020102" pitchFamily="34" charset="0"/>
                <a:ea typeface="Noto Sans CJK SC Bold" panose="020B0800000000000000" pitchFamily="34" charset="-128"/>
                <a:cs typeface="Arial"/>
              </a:rPr>
              <a:t>恐惧与贪婪指数</a:t>
            </a:r>
          </a:p>
        </p:txBody>
      </p:sp>
      <p:grpSp>
        <p:nvGrpSpPr>
          <p:cNvPr id="6" name="Group 5"/>
          <p:cNvGrpSpPr/>
          <p:nvPr/>
        </p:nvGrpSpPr>
        <p:grpSpPr>
          <a:xfrm>
            <a:off x="1008276" y="4981282"/>
            <a:ext cx="7331591" cy="265952"/>
            <a:chOff x="1008276" y="4981282"/>
            <a:chExt cx="7331591" cy="265952"/>
          </a:xfrm>
        </p:grpSpPr>
        <p:sp>
          <p:nvSpPr>
            <p:cNvPr id="11" name="TextBox 10"/>
            <p:cNvSpPr txBox="1"/>
            <p:nvPr/>
          </p:nvSpPr>
          <p:spPr>
            <a:xfrm>
              <a:off x="1008276" y="4995206"/>
              <a:ext cx="2457562" cy="252028"/>
            </a:xfrm>
            <a:prstGeom prst="rect">
              <a:avLst/>
            </a:prstGeom>
            <a:noFill/>
          </p:spPr>
          <p:txBody>
            <a:bodyPr wrap="square" lIns="0" tIns="0" rIns="0" bIns="0" rtlCol="0">
              <a:noAutofit/>
            </a:bodyPr>
            <a:lstStyle/>
            <a:p>
              <a:pPr algn="ctr">
                <a:spcBef>
                  <a:spcPts val="1000"/>
                </a:spcBef>
              </a:pPr>
              <a:r>
                <a:rPr lang="zh-CN" sz="1600">
                  <a:solidFill>
                    <a:srgbClr val="FF0000"/>
                  </a:solidFill>
                  <a:latin typeface="Dax Offc Pro" panose="020B0504030101020102" pitchFamily="34" charset="0"/>
                  <a:ea typeface="Noto Sans CJK SC Bold" panose="020B0800000000000000" pitchFamily="34" charset="-128"/>
                  <a:cs typeface="Arial"/>
                </a:rPr>
                <a:t>极度恐惧</a:t>
              </a:r>
            </a:p>
          </p:txBody>
        </p:sp>
        <p:sp>
          <p:nvSpPr>
            <p:cNvPr id="13" name="TextBox 12"/>
            <p:cNvSpPr txBox="1"/>
            <p:nvPr/>
          </p:nvSpPr>
          <p:spPr>
            <a:xfrm>
              <a:off x="5882305" y="4981282"/>
              <a:ext cx="2457562" cy="252028"/>
            </a:xfrm>
            <a:prstGeom prst="rect">
              <a:avLst/>
            </a:prstGeom>
            <a:noFill/>
          </p:spPr>
          <p:txBody>
            <a:bodyPr wrap="square" lIns="0" tIns="0" rIns="0" bIns="0" rtlCol="0">
              <a:noAutofit/>
            </a:bodyPr>
            <a:lstStyle/>
            <a:p>
              <a:pPr algn="ctr">
                <a:spcBef>
                  <a:spcPts val="1000"/>
                </a:spcBef>
              </a:pPr>
              <a:r>
                <a:rPr lang="zh-CN" sz="1600">
                  <a:solidFill>
                    <a:srgbClr val="00B050"/>
                  </a:solidFill>
                  <a:latin typeface="Dax Offc Pro" panose="020B0504030101020102" pitchFamily="34" charset="0"/>
                  <a:ea typeface="Noto Sans CJK SC Bold" panose="020B0800000000000000" pitchFamily="34" charset="-128"/>
                  <a:cs typeface="Arial"/>
                </a:rPr>
                <a:t>极度贪婪</a:t>
              </a:r>
            </a:p>
          </p:txBody>
        </p:sp>
      </p:grpSp>
      <p:sp>
        <p:nvSpPr>
          <p:cNvPr id="21" name="TextBox 1"/>
          <p:cNvSpPr txBox="1">
            <a:spLocks noChangeArrowheads="1"/>
          </p:cNvSpPr>
          <p:nvPr/>
        </p:nvSpPr>
        <p:spPr bwMode="auto">
          <a:xfrm>
            <a:off x="452027" y="5543350"/>
            <a:ext cx="8222407" cy="394164"/>
          </a:xfrm>
          <a:prstGeom prst="rect">
            <a:avLst/>
          </a:prstGeom>
          <a:solidFill>
            <a:srgbClr val="0B7FC8"/>
          </a:solidFill>
          <a:ln w="28575">
            <a:solidFill>
              <a:srgbClr val="0B7FC8"/>
            </a:solidFill>
          </a:ln>
          <a:effectLst/>
        </p:spPr>
        <p:txBody>
          <a:bodyPr wrap="square" lIns="85554" tIns="42776" rIns="85554" bIns="42776">
            <a:spAutoFit/>
          </a:bodyPr>
          <a:lstStyle>
            <a:defPPr>
              <a:defRPr lang="en-US"/>
            </a:defPPr>
            <a:lvl1pPr algn="ctr">
              <a:defRPr sz="2000">
                <a:solidFill>
                  <a:schemeClr val="bg1"/>
                </a:solidFill>
                <a:latin typeface="Arial" panose="020B0604020202020204" pitchFamily="34" charset="0"/>
                <a:cs typeface="Arial" panose="020B0604020202020204" pitchFamily="34" charset="0"/>
              </a:defRPr>
            </a:lvl1pPr>
          </a:lstStyle>
          <a:p>
            <a:r>
              <a:rPr lang="zh-CN">
                <a:latin typeface="Dax Offc Pro" panose="020B0504030101020102" pitchFamily="34" charset="0"/>
                <a:ea typeface="Noto Sans CJK SC Bold" panose="020B0800000000000000" pitchFamily="34" charset="-128"/>
              </a:rPr>
              <a:t>请勿让贪婪或恐惧控制您的投资决定。</a:t>
            </a:r>
          </a:p>
        </p:txBody>
      </p:sp>
      <p:sp>
        <p:nvSpPr>
          <p:cNvPr id="17" name="Oval 16">
            <a:extLst>
              <a:ext uri="{FF2B5EF4-FFF2-40B4-BE49-F238E27FC236}">
                <a16:creationId xmlns:a16="http://schemas.microsoft.com/office/drawing/2014/main" id="{3C96F1B2-7AB0-48F8-8920-4C83C57ED3E7}"/>
              </a:ext>
            </a:extLst>
          </p:cNvPr>
          <p:cNvSpPr/>
          <p:nvPr/>
        </p:nvSpPr>
        <p:spPr>
          <a:xfrm>
            <a:off x="8028913" y="146757"/>
            <a:ext cx="681643" cy="681643"/>
          </a:xfrm>
          <a:prstGeom prst="ellipse">
            <a:avLst/>
          </a:prstGeom>
          <a:solidFill>
            <a:srgbClr val="ED1C24"/>
          </a:solidFill>
          <a:ln>
            <a:noFill/>
          </a:ln>
          <a:effectLst>
            <a:innerShdw blurRad="63500" dist="50800" dir="2700000">
              <a:prstClr val="black">
                <a:alpha val="50000"/>
              </a:prstClr>
            </a:inn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ea typeface="Noto Sans CJK SC Regular" panose="020B0500000000000000" pitchFamily="34" charset="-128"/>
            </a:endParaRPr>
          </a:p>
        </p:txBody>
      </p:sp>
      <p:sp>
        <p:nvSpPr>
          <p:cNvPr id="20" name="Text Box 31">
            <a:extLst>
              <a:ext uri="{FF2B5EF4-FFF2-40B4-BE49-F238E27FC236}">
                <a16:creationId xmlns:a16="http://schemas.microsoft.com/office/drawing/2014/main" id="{E29FE16A-5C5A-4241-A2F6-398CB9130E24}"/>
              </a:ext>
            </a:extLst>
          </p:cNvPr>
          <p:cNvSpPr txBox="1">
            <a:spLocks noChangeArrowheads="1"/>
          </p:cNvSpPr>
          <p:nvPr/>
        </p:nvSpPr>
        <p:spPr bwMode="auto">
          <a:xfrm>
            <a:off x="8273811" y="229356"/>
            <a:ext cx="1321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zh-CN" sz="2800" b="1">
                <a:solidFill>
                  <a:schemeClr val="bg1"/>
                </a:solidFill>
                <a:ea typeface="Noto Sans CJK SC Regular" panose="020B0500000000000000" pitchFamily="34" charset="-128"/>
                <a:cs typeface="Arial" pitchFamily="34" charset="0"/>
              </a:rPr>
              <a:t>6</a:t>
            </a:r>
          </a:p>
        </p:txBody>
      </p:sp>
      <p:grpSp>
        <p:nvGrpSpPr>
          <p:cNvPr id="15" name="Group 14"/>
          <p:cNvGrpSpPr/>
          <p:nvPr/>
        </p:nvGrpSpPr>
        <p:grpSpPr>
          <a:xfrm>
            <a:off x="452027" y="1999746"/>
            <a:ext cx="1700404" cy="401841"/>
            <a:chOff x="2056953" y="1659268"/>
            <a:chExt cx="1700404" cy="401841"/>
          </a:xfrm>
        </p:grpSpPr>
        <p:sp>
          <p:nvSpPr>
            <p:cNvPr id="14" name="TextBox 13"/>
            <p:cNvSpPr txBox="1"/>
            <p:nvPr/>
          </p:nvSpPr>
          <p:spPr>
            <a:xfrm>
              <a:off x="2056953" y="1752985"/>
              <a:ext cx="1217695" cy="308124"/>
            </a:xfrm>
            <a:prstGeom prst="rect">
              <a:avLst/>
            </a:prstGeom>
            <a:noFill/>
          </p:spPr>
          <p:txBody>
            <a:bodyPr wrap="square" lIns="0" tIns="0" rIns="0" bIns="0" rtlCol="0">
              <a:noAutofit/>
            </a:bodyPr>
            <a:lstStyle/>
            <a:p>
              <a:pPr algn="ctr">
                <a:spcBef>
                  <a:spcPts val="1000"/>
                </a:spcBef>
              </a:pPr>
              <a:r>
                <a:rPr lang="zh-CN" sz="1600">
                  <a:solidFill>
                    <a:srgbClr val="FF0000"/>
                  </a:solidFill>
                  <a:latin typeface="Dax Offc Pro" panose="020B0504030101020102" pitchFamily="34" charset="0"/>
                  <a:ea typeface="Noto Sans CJK SC Bold" panose="020B0800000000000000" pitchFamily="34" charset="-128"/>
                  <a:cs typeface="Arial"/>
                </a:rPr>
                <a:t>现在：恐惧</a:t>
              </a:r>
            </a:p>
          </p:txBody>
        </p:sp>
        <p:sp>
          <p:nvSpPr>
            <p:cNvPr id="19" name="Text Box 31"/>
            <p:cNvSpPr txBox="1">
              <a:spLocks noChangeArrowheads="1"/>
            </p:cNvSpPr>
            <p:nvPr/>
          </p:nvSpPr>
          <p:spPr bwMode="auto">
            <a:xfrm>
              <a:off x="3274648" y="1659268"/>
              <a:ext cx="482709" cy="400110"/>
            </a:xfrm>
            <a:prstGeom prst="rect">
              <a:avLst/>
            </a:prstGeom>
            <a:solidFill>
              <a:srgbClr val="FF0000"/>
            </a:solidFill>
            <a:ln w="9525">
              <a:solidFill>
                <a:srgbClr val="000000"/>
              </a:solidFill>
              <a:miter lim="800000"/>
              <a:headEnd/>
              <a:tailEnd/>
            </a:ln>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zh-CN" sz="2000">
                  <a:solidFill>
                    <a:schemeClr val="bg1"/>
                  </a:solidFill>
                  <a:latin typeface="Dax Offc Pro" panose="020B0504030101020102" pitchFamily="34" charset="0"/>
                  <a:ea typeface="Noto Sans CJK SC Bold" panose="020B0800000000000000" pitchFamily="34" charset="-128"/>
                  <a:cs typeface="Arial" pitchFamily="34" charset="0"/>
                </a:rPr>
                <a:t>17</a:t>
              </a:r>
            </a:p>
          </p:txBody>
        </p:sp>
      </p:grpSp>
      <p:sp>
        <p:nvSpPr>
          <p:cNvPr id="9" name="TextBox 8">
            <a:extLst>
              <a:ext uri="{FF2B5EF4-FFF2-40B4-BE49-F238E27FC236}">
                <a16:creationId xmlns:a16="http://schemas.microsoft.com/office/drawing/2014/main" id="{1617C04E-889C-18E0-4AAD-E2B1FF2423C4}"/>
              </a:ext>
            </a:extLst>
          </p:cNvPr>
          <p:cNvSpPr txBox="1"/>
          <p:nvPr/>
        </p:nvSpPr>
        <p:spPr>
          <a:xfrm>
            <a:off x="2467429" y="6386286"/>
            <a:ext cx="4119109" cy="207013"/>
          </a:xfrm>
          <a:prstGeom prst="rect">
            <a:avLst/>
          </a:prstGeom>
          <a:noFill/>
        </p:spPr>
        <p:txBody>
          <a:bodyPr wrap="square" lIns="0" tIns="0" rIns="0" bIns="0" rtlCol="0">
            <a:noAutofit/>
          </a:bodyPr>
          <a:lstStyle/>
          <a:p>
            <a:pPr>
              <a:spcBef>
                <a:spcPts val="1000"/>
              </a:spcBef>
            </a:pPr>
            <a:r>
              <a:rPr lang="zh-CN" sz="1000">
                <a:latin typeface="Dax Offc Pro" panose="020B0504030101020102" pitchFamily="34" charset="0"/>
                <a:ea typeface="SimSun"/>
                <a:cs typeface="Arial"/>
              </a:rPr>
              <a:t>资料来源：</a:t>
            </a:r>
            <a:r>
              <a:rPr lang="zh-CN" sz="1000">
                <a:latin typeface="Dax Offc Pro" panose="020B0504030101020102" pitchFamily="34" charset="0"/>
                <a:ea typeface="SimSun"/>
                <a:cs typeface="Arial"/>
                <a:hlinkClick r:id="rId4"/>
              </a:rPr>
              <a:t>CNN</a:t>
            </a:r>
          </a:p>
        </p:txBody>
      </p:sp>
    </p:spTree>
    <p:extLst>
      <p:ext uri="{BB962C8B-B14F-4D97-AF65-F5344CB8AC3E}">
        <p14:creationId xmlns:p14="http://schemas.microsoft.com/office/powerpoint/2010/main" val="193791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10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53" presetClass="entr" presetSubtype="16" fill="hold" grpId="0" nodeType="afterEffect">
                                  <p:stCondLst>
                                    <p:cond delay="100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theme/theme1.xml><?xml version="1.0" encoding="utf-8"?>
<a:theme xmlns:a="http://schemas.openxmlformats.org/drawingml/2006/main" name="BMOFinancialGroup_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SimSun"/>
        <a:cs typeface=""/>
      </a:majorFont>
      <a:minorFont>
        <a:latin typeface="Calibri"/>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9C1"/>
        </a:solidFill>
        <a:ln>
          <a:noFill/>
        </a:ln>
        <a:effectLst/>
      </a:spPr>
      <a:bodyPr lIns="0" tIns="0" rIns="0" bIns="0"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spcBef>
            <a:spcPts val="1000"/>
          </a:spcBef>
          <a:defRPr sz="2000" dirty="0" smtClean="0">
            <a:latin typeface="Arial"/>
            <a:cs typeface="Aria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SimSun"/>
        <a:cs typeface=""/>
      </a:majorFont>
      <a:minorFont>
        <a:latin typeface="Calibri"/>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SimSun"/>
        <a:cs typeface=""/>
      </a:majorFont>
      <a:minorFont>
        <a:latin typeface="Calibri"/>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40434E472421447873F4346E52F3182" ma:contentTypeVersion="15" ma:contentTypeDescription="Create a new document." ma:contentTypeScope="" ma:versionID="f33319b21f2c901319b870ef649ca867">
  <xsd:schema xmlns:xsd="http://www.w3.org/2001/XMLSchema" xmlns:xs="http://www.w3.org/2001/XMLSchema" xmlns:p="http://schemas.microsoft.com/office/2006/metadata/properties" xmlns:ns2="245e6c2c-4dcf-4335-8393-39a7cec9da50" xmlns:ns3="e63f3302-808b-4a0a-b6b6-cc2d63444bba" targetNamespace="http://schemas.microsoft.com/office/2006/metadata/properties" ma:root="true" ma:fieldsID="2af48bb2ffcbe18e1a243d19866c2107" ns2:_="" ns3:_="">
    <xsd:import namespace="245e6c2c-4dcf-4335-8393-39a7cec9da50"/>
    <xsd:import namespace="e63f3302-808b-4a0a-b6b6-cc2d63444bb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5e6c2c-4dcf-4335-8393-39a7cec9da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06512b2-88d7-49f9-9198-742f45649134"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63f3302-808b-4a0a-b6b6-cc2d63444bb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2968a25-1674-4930-b4e4-1ca7eb5b68b1}" ma:internalName="TaxCatchAll" ma:showField="CatchAllData" ma:web="e63f3302-808b-4a0a-b6b6-cc2d63444bba">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63f3302-808b-4a0a-b6b6-cc2d63444bba" xsi:nil="true"/>
    <lcf76f155ced4ddcb4097134ff3c332f xmlns="245e6c2c-4dcf-4335-8393-39a7cec9da50">
      <Terms xmlns="http://schemas.microsoft.com/office/infopath/2007/PartnerControls"/>
    </lcf76f155ced4ddcb4097134ff3c332f>
    <SharedWithUsers xmlns="e63f3302-808b-4a0a-b6b6-cc2d63444bba">
      <UserInfo>
        <DisplayName/>
        <AccountId xsi:nil="true"/>
        <AccountType/>
      </UserInfo>
    </SharedWithUsers>
  </documentManagement>
</p:properties>
</file>

<file path=customXml/itemProps1.xml><?xml version="1.0" encoding="utf-8"?>
<ds:datastoreItem xmlns:ds="http://schemas.openxmlformats.org/officeDocument/2006/customXml" ds:itemID="{33806D73-C72D-4FBD-A6C0-0719BB21830E}">
  <ds:schemaRefs>
    <ds:schemaRef ds:uri="http://schemas.microsoft.com/sharepoint/v3/contenttype/forms"/>
  </ds:schemaRefs>
</ds:datastoreItem>
</file>

<file path=customXml/itemProps2.xml><?xml version="1.0" encoding="utf-8"?>
<ds:datastoreItem xmlns:ds="http://schemas.openxmlformats.org/officeDocument/2006/customXml" ds:itemID="{AE8DB81E-C320-4DA9-AB96-EEF0B8C96987}"/>
</file>

<file path=customXml/itemProps3.xml><?xml version="1.0" encoding="utf-8"?>
<ds:datastoreItem xmlns:ds="http://schemas.openxmlformats.org/officeDocument/2006/customXml" ds:itemID="{81BA9EE1-CAB8-4949-B4D9-C92DC20E6E7D}">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43</TotalTime>
  <Words>14544</Words>
  <Application>Microsoft Office PowerPoint</Application>
  <PresentationFormat>Affichage à l'écran (4:3)</PresentationFormat>
  <Paragraphs>1096</Paragraphs>
  <Slides>28</Slides>
  <Notes>28</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28</vt:i4>
      </vt:variant>
    </vt:vector>
  </HeadingPairs>
  <TitlesOfParts>
    <vt:vector size="39" baseType="lpstr">
      <vt:lpstr>Noto Sans CJK SC Bold</vt:lpstr>
      <vt:lpstr>Noto Sans CJK SC Regular</vt:lpstr>
      <vt:lpstr>ProximaNova-Regular</vt:lpstr>
      <vt:lpstr>ヒラギノ角ゴ Pro W3</vt:lpstr>
      <vt:lpstr>Arial</vt:lpstr>
      <vt:lpstr>Calibri</vt:lpstr>
      <vt:lpstr>Dax Offc Pro</vt:lpstr>
      <vt:lpstr>Dax Offc Pro Light</vt:lpstr>
      <vt:lpstr>Dax Offc Pro Medium</vt:lpstr>
      <vt:lpstr>Wingdings</vt:lpstr>
      <vt:lpstr>BMOFinancialGroup_En</vt:lpstr>
      <vt:lpstr>怎样避免 6大投资陷阱</vt:lpstr>
      <vt:lpstr>说明</vt:lpstr>
      <vt:lpstr>Présentation PowerPoint</vt:lpstr>
      <vt:lpstr>Présentation PowerPoint</vt:lpstr>
      <vt:lpstr>         </vt:lpstr>
      <vt:lpstr>         </vt:lpstr>
      <vt:lpstr>         </vt:lpstr>
      <vt:lpstr>陷阱 #6：基于情绪的投资</vt:lpstr>
      <vt:lpstr>陷阱 #6：基于情绪的投资</vt:lpstr>
      <vt:lpstr>陷阱 #6：基于情绪的投资</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有任何疑问？</vt:lpstr>
      <vt:lpstr>谢谢！</vt:lpstr>
      <vt:lpstr>免责声明</vt:lpstr>
      <vt:lpstr>免责声明</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Sedkowski, Veronica</dc:creator>
  <cp:lastModifiedBy>Chia-Hsiu Tsai</cp:lastModifiedBy>
  <cp:revision>9</cp:revision>
  <dcterms:created xsi:type="dcterms:W3CDTF">2021-08-11T18:04:37Z</dcterms:created>
  <dcterms:modified xsi:type="dcterms:W3CDTF">2025-04-29T18:32:11Z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cf00cb3-7a5d-4674-b157-6d675423df49_Enabled">
    <vt:lpwstr>true</vt:lpwstr>
  </property>
  <property fmtid="{D5CDD505-2E9C-101B-9397-08002B2CF9AE}" pid="3" name="MSIP_Label_0cf00cb3-7a5d-4674-b157-6d675423df49_SetDate">
    <vt:lpwstr>2025-04-02T19:43:54Z</vt:lpwstr>
  </property>
  <property fmtid="{D5CDD505-2E9C-101B-9397-08002B2CF9AE}" pid="4" name="MSIP_Label_0cf00cb3-7a5d-4674-b157-6d675423df49_Method">
    <vt:lpwstr>Standard</vt:lpwstr>
  </property>
  <property fmtid="{D5CDD505-2E9C-101B-9397-08002B2CF9AE}" pid="5" name="MSIP_Label_0cf00cb3-7a5d-4674-b157-6d675423df49_Name">
    <vt:lpwstr>Internal</vt:lpwstr>
  </property>
  <property fmtid="{D5CDD505-2E9C-101B-9397-08002B2CF9AE}" pid="6" name="MSIP_Label_0cf00cb3-7a5d-4674-b157-6d675423df49_SiteId">
    <vt:lpwstr>ece76e02-a02b-4c4a-906d-98a34c5ce07a</vt:lpwstr>
  </property>
  <property fmtid="{D5CDD505-2E9C-101B-9397-08002B2CF9AE}" pid="7" name="MSIP_Label_0cf00cb3-7a5d-4674-b157-6d675423df49_ActionId">
    <vt:lpwstr>d4f99d23-3cee-40bf-b41c-d98dbd7903c2</vt:lpwstr>
  </property>
  <property fmtid="{D5CDD505-2E9C-101B-9397-08002B2CF9AE}" pid="8" name="MSIP_Label_0cf00cb3-7a5d-4674-b157-6d675423df49_ContentBits">
    <vt:lpwstr>0</vt:lpwstr>
  </property>
  <property fmtid="{D5CDD505-2E9C-101B-9397-08002B2CF9AE}" pid="9" name="ContentTypeId">
    <vt:lpwstr>0x010100240434E472421447873F4346E52F3182</vt:lpwstr>
  </property>
  <property fmtid="{D5CDD505-2E9C-101B-9397-08002B2CF9AE}" pid="10" name="Order">
    <vt:r8>969200</vt:r8>
  </property>
  <property fmtid="{D5CDD505-2E9C-101B-9397-08002B2CF9AE}" pid="11" name="_SourceUrl">
    <vt:lpwstr/>
  </property>
  <property fmtid="{D5CDD505-2E9C-101B-9397-08002B2CF9AE}" pid="12" name="_SharedFileIndex">
    <vt:lpwstr/>
  </property>
  <property fmtid="{D5CDD505-2E9C-101B-9397-08002B2CF9AE}" pid="13" name="ComplianceAssetId">
    <vt:lpwstr/>
  </property>
  <property fmtid="{D5CDD505-2E9C-101B-9397-08002B2CF9AE}" pid="14" name="_ExtendedDescription">
    <vt:lpwstr/>
  </property>
  <property fmtid="{D5CDD505-2E9C-101B-9397-08002B2CF9AE}" pid="15" name="TriggerFlowInfo">
    <vt:lpwstr/>
  </property>
  <property fmtid="{D5CDD505-2E9C-101B-9397-08002B2CF9AE}" pid="16" name="MediaServiceImageTags">
    <vt:lpwstr/>
  </property>
</Properties>
</file>