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handoutMasterIdLst>
    <p:handoutMasterId r:id="rId34"/>
  </p:handoutMasterIdLst>
  <p:sldIdLst>
    <p:sldId id="318" r:id="rId5"/>
    <p:sldId id="324" r:id="rId6"/>
    <p:sldId id="361" r:id="rId7"/>
    <p:sldId id="362" r:id="rId8"/>
    <p:sldId id="347" r:id="rId9"/>
    <p:sldId id="348" r:id="rId10"/>
    <p:sldId id="334" r:id="rId11"/>
    <p:sldId id="286" r:id="rId12"/>
    <p:sldId id="288" r:id="rId13"/>
    <p:sldId id="357" r:id="rId14"/>
    <p:sldId id="287" r:id="rId15"/>
    <p:sldId id="350" r:id="rId16"/>
    <p:sldId id="352" r:id="rId17"/>
    <p:sldId id="345" r:id="rId18"/>
    <p:sldId id="343" r:id="rId19"/>
    <p:sldId id="338" r:id="rId20"/>
    <p:sldId id="296" r:id="rId21"/>
    <p:sldId id="351" r:id="rId22"/>
    <p:sldId id="299" r:id="rId23"/>
    <p:sldId id="349" r:id="rId24"/>
    <p:sldId id="311" r:id="rId25"/>
    <p:sldId id="319" r:id="rId26"/>
    <p:sldId id="313" r:id="rId27"/>
    <p:sldId id="316" r:id="rId28"/>
    <p:sldId id="283" r:id="rId29"/>
    <p:sldId id="321" r:id="rId30"/>
    <p:sldId id="363" r:id="rId31"/>
    <p:sldId id="364" r:id="rId3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C1"/>
    <a:srgbClr val="059F14"/>
    <a:srgbClr val="336600"/>
    <a:srgbClr val="666633"/>
    <a:srgbClr val="06BC17"/>
    <a:srgbClr val="44B7EF"/>
    <a:srgbClr val="96521A"/>
    <a:srgbClr val="00CC00"/>
    <a:srgbClr val="CC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D2734E-5DD3-1F0B-43E5-C96DC6B4F66C}" v="62" dt="2025-04-15T19:28:57.952"/>
    <p1510:client id="{3AA400A0-9499-4076-99A2-A2281E330255}" v="21" dt="2025-04-16T19:15:02.2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46" autoAdjust="0"/>
    <p:restoredTop sz="95157" autoAdjust="0"/>
  </p:normalViewPr>
  <p:slideViewPr>
    <p:cSldViewPr snapToGrid="0">
      <p:cViewPr varScale="1">
        <p:scale>
          <a:sx n="78" d="100"/>
          <a:sy n="78" d="100"/>
        </p:scale>
        <p:origin x="1944" y="77"/>
      </p:cViewPr>
      <p:guideLst>
        <p:guide orient="horz" pos="2160"/>
        <p:guide pos="2880"/>
      </p:guideLst>
    </p:cSldViewPr>
  </p:slideViewPr>
  <p:notesTextViewPr>
    <p:cViewPr>
      <p:scale>
        <a:sx n="1" d="1"/>
        <a:sy n="1" d="1"/>
      </p:scale>
      <p:origin x="0" y="0"/>
    </p:cViewPr>
  </p:notesTextViewPr>
  <p:notesViewPr>
    <p:cSldViewPr snapToGrid="0">
      <p:cViewPr varScale="1">
        <p:scale>
          <a:sx n="80" d="100"/>
          <a:sy n="80" d="100"/>
        </p:scale>
        <p:origin x="388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6700F4-7BFA-423A-B6C8-175818C7DFF8}" type="doc">
      <dgm:prSet loTypeId="urn:microsoft.com/office/officeart/2005/8/layout/vList3" loCatId="list" qsTypeId="urn:microsoft.com/office/officeart/2005/8/quickstyle/simple1" qsCatId="simple" csTypeId="urn:microsoft.com/office/officeart/2005/8/colors/accent1_2" csCatId="accent1" phldr="1"/>
      <dgm:spPr/>
    </dgm:pt>
    <dgm:pt modelId="{AE19AD4E-A3F1-473D-9FD1-C29BC83DCC1F}">
      <dgm:prSet phldrT="[Text]" custT="1"/>
      <dgm:spPr>
        <a:solidFill>
          <a:srgbClr val="0079C1"/>
        </a:solidFill>
        <a:ln>
          <a:noFill/>
        </a:ln>
        <a:effectLst/>
        <a:scene3d>
          <a:camera prst="orthographicFront">
            <a:rot lat="0" lon="0" rev="0"/>
          </a:camera>
          <a:lightRig rig="balanced" dir="t">
            <a:rot lat="0" lon="0" rev="8700000"/>
          </a:lightRig>
        </a:scene3d>
        <a:sp3d/>
      </dgm:spPr>
      <dgm:t>
        <a:bodyPr/>
        <a:lstStyle/>
        <a:p>
          <a:r>
            <a:rPr lang="fr-CA" sz="2000" b="1" dirty="0">
              <a:latin typeface="Dax Offc Pro" panose="020B0504030101020102" pitchFamily="34" charset="0"/>
              <a:cs typeface="Arial" panose="020B0604020202020204" pitchFamily="34" charset="0"/>
            </a:rPr>
            <a:t>Épargne et investissement</a:t>
          </a:r>
        </a:p>
      </dgm:t>
    </dgm:pt>
    <dgm:pt modelId="{9236198D-3B06-42DD-A965-508873B3E023}" type="parTrans" cxnId="{438042E3-96B9-4890-9D54-B55084D4C396}">
      <dgm:prSet/>
      <dgm:spPr/>
      <dgm:t>
        <a:bodyPr/>
        <a:lstStyle/>
        <a:p>
          <a:endParaRPr lang="en-CA"/>
        </a:p>
      </dgm:t>
    </dgm:pt>
    <dgm:pt modelId="{00CA251E-00CA-4ECC-B486-B1F8CCEF44F2}" type="sibTrans" cxnId="{438042E3-96B9-4890-9D54-B55084D4C396}">
      <dgm:prSet/>
      <dgm:spPr/>
      <dgm:t>
        <a:bodyPr/>
        <a:lstStyle/>
        <a:p>
          <a:endParaRPr lang="en-CA"/>
        </a:p>
      </dgm:t>
    </dgm:pt>
    <dgm:pt modelId="{DCD54565-9C6E-48A7-80D2-F0C88FCEB5C3}">
      <dgm:prSet phldrT="[Text]" custT="1"/>
      <dgm:spPr>
        <a:solidFill>
          <a:srgbClr val="0079C1"/>
        </a:solidFill>
      </dgm:spPr>
      <dgm:t>
        <a:bodyPr/>
        <a:lstStyle/>
        <a:p>
          <a:r>
            <a:rPr lang="fr-CA" sz="2000" b="1">
              <a:latin typeface="Dax Offc Pro" panose="020B0504030101020102" pitchFamily="34" charset="0"/>
              <a:cs typeface="Arial" panose="020B0604020202020204" pitchFamily="34" charset="0"/>
            </a:rPr>
            <a:t>Achats importants et gestion de dettes</a:t>
          </a:r>
        </a:p>
      </dgm:t>
    </dgm:pt>
    <dgm:pt modelId="{56A39D04-3FDC-4B0A-B833-ADDF51F4544B}" type="parTrans" cxnId="{3B696FAE-F2F5-4157-AEDF-718E4BC2A456}">
      <dgm:prSet/>
      <dgm:spPr/>
      <dgm:t>
        <a:bodyPr/>
        <a:lstStyle/>
        <a:p>
          <a:endParaRPr lang="en-CA"/>
        </a:p>
      </dgm:t>
    </dgm:pt>
    <dgm:pt modelId="{7041849E-F269-4727-BC0A-09338C0C2515}" type="sibTrans" cxnId="{3B696FAE-F2F5-4157-AEDF-718E4BC2A456}">
      <dgm:prSet/>
      <dgm:spPr/>
      <dgm:t>
        <a:bodyPr/>
        <a:lstStyle/>
        <a:p>
          <a:endParaRPr lang="en-CA"/>
        </a:p>
      </dgm:t>
    </dgm:pt>
    <dgm:pt modelId="{F2E049F9-20B0-40F2-88E2-CCBA57AA1022}">
      <dgm:prSet phldrT="[Text]" custT="1"/>
      <dgm:spPr>
        <a:solidFill>
          <a:srgbClr val="0079C1"/>
        </a:solidFill>
      </dgm:spPr>
      <dgm:t>
        <a:bodyPr/>
        <a:lstStyle/>
        <a:p>
          <a:r>
            <a:rPr lang="fr-CA" sz="2000" b="1" dirty="0">
              <a:latin typeface="Dax Offc Pro" panose="020B0504030101020102" pitchFamily="34" charset="0"/>
              <a:cs typeface="Arial" panose="020B0604020202020204" pitchFamily="34" charset="0"/>
            </a:rPr>
            <a:t>Retraite et épargne-études</a:t>
          </a:r>
        </a:p>
      </dgm:t>
    </dgm:pt>
    <dgm:pt modelId="{DBDD4265-5745-4BF2-BA36-18C343E97B1C}" type="parTrans" cxnId="{5E4C438F-4EC7-4EAF-A513-342A8017FB53}">
      <dgm:prSet/>
      <dgm:spPr/>
      <dgm:t>
        <a:bodyPr/>
        <a:lstStyle/>
        <a:p>
          <a:endParaRPr lang="en-CA"/>
        </a:p>
      </dgm:t>
    </dgm:pt>
    <dgm:pt modelId="{594271EB-AC4F-4C18-9908-4BFF155EA500}" type="sibTrans" cxnId="{5E4C438F-4EC7-4EAF-A513-342A8017FB53}">
      <dgm:prSet/>
      <dgm:spPr/>
      <dgm:t>
        <a:bodyPr/>
        <a:lstStyle/>
        <a:p>
          <a:endParaRPr lang="en-CA"/>
        </a:p>
      </dgm:t>
    </dgm:pt>
    <dgm:pt modelId="{03947419-FF63-4CC6-B745-890018922D98}" type="pres">
      <dgm:prSet presAssocID="{B46700F4-7BFA-423A-B6C8-175818C7DFF8}" presName="linearFlow" presStyleCnt="0">
        <dgm:presLayoutVars>
          <dgm:dir/>
          <dgm:resizeHandles val="exact"/>
        </dgm:presLayoutVars>
      </dgm:prSet>
      <dgm:spPr/>
    </dgm:pt>
    <dgm:pt modelId="{A188BCE5-F54E-4D49-AAEE-5B80046A53CE}" type="pres">
      <dgm:prSet presAssocID="{AE19AD4E-A3F1-473D-9FD1-C29BC83DCC1F}" presName="composite" presStyleCnt="0"/>
      <dgm:spPr/>
    </dgm:pt>
    <dgm:pt modelId="{37F95DE5-5377-44CE-BADE-8A40D8E270F6}" type="pres">
      <dgm:prSet presAssocID="{AE19AD4E-A3F1-473D-9FD1-C29BC83DCC1F}"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18270A32-7E1F-4A82-A49E-9253F904A911}" type="pres">
      <dgm:prSet presAssocID="{AE19AD4E-A3F1-473D-9FD1-C29BC83DCC1F}" presName="txShp" presStyleLbl="node1" presStyleIdx="0" presStyleCnt="3">
        <dgm:presLayoutVars>
          <dgm:bulletEnabled val="1"/>
        </dgm:presLayoutVars>
      </dgm:prSet>
      <dgm:spPr/>
    </dgm:pt>
    <dgm:pt modelId="{172F00E9-E4AF-4FCF-BCDA-4F5F18DEFF2E}" type="pres">
      <dgm:prSet presAssocID="{00CA251E-00CA-4ECC-B486-B1F8CCEF44F2}" presName="spacing" presStyleCnt="0"/>
      <dgm:spPr/>
    </dgm:pt>
    <dgm:pt modelId="{86A2C5B8-002A-4CFA-90D8-577F5E7177CF}" type="pres">
      <dgm:prSet presAssocID="{DCD54565-9C6E-48A7-80D2-F0C88FCEB5C3}" presName="composite" presStyleCnt="0"/>
      <dgm:spPr/>
    </dgm:pt>
    <dgm:pt modelId="{A458436F-25E1-47BC-AA7D-1DB80B09A93C}" type="pres">
      <dgm:prSet presAssocID="{DCD54565-9C6E-48A7-80D2-F0C88FCEB5C3}"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dgm:spPr>
    </dgm:pt>
    <dgm:pt modelId="{FD4C572E-C7DC-4EDD-B72A-E540F2AAE671}" type="pres">
      <dgm:prSet presAssocID="{DCD54565-9C6E-48A7-80D2-F0C88FCEB5C3}" presName="txShp" presStyleLbl="node1" presStyleIdx="1" presStyleCnt="3">
        <dgm:presLayoutVars>
          <dgm:bulletEnabled val="1"/>
        </dgm:presLayoutVars>
      </dgm:prSet>
      <dgm:spPr/>
    </dgm:pt>
    <dgm:pt modelId="{88779491-ECD8-44F1-9957-CE060DDA65CF}" type="pres">
      <dgm:prSet presAssocID="{7041849E-F269-4727-BC0A-09338C0C2515}" presName="spacing" presStyleCnt="0"/>
      <dgm:spPr/>
    </dgm:pt>
    <dgm:pt modelId="{8F088E04-6402-4452-81AE-99D74BEC3F9C}" type="pres">
      <dgm:prSet presAssocID="{F2E049F9-20B0-40F2-88E2-CCBA57AA1022}" presName="composite" presStyleCnt="0"/>
      <dgm:spPr/>
    </dgm:pt>
    <dgm:pt modelId="{B7D46C9A-D51E-4E58-B7F5-BC6FE40670C9}" type="pres">
      <dgm:prSet presAssocID="{F2E049F9-20B0-40F2-88E2-CCBA57AA1022}"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9F2028D8-766F-45F5-A3BB-2F42299F7218}" type="pres">
      <dgm:prSet presAssocID="{F2E049F9-20B0-40F2-88E2-CCBA57AA1022}" presName="txShp" presStyleLbl="node1" presStyleIdx="2" presStyleCnt="3" custLinFactNeighborX="-85" custLinFactNeighborY="23442">
        <dgm:presLayoutVars>
          <dgm:bulletEnabled val="1"/>
        </dgm:presLayoutVars>
      </dgm:prSet>
      <dgm:spPr/>
    </dgm:pt>
  </dgm:ptLst>
  <dgm:cxnLst>
    <dgm:cxn modelId="{ACF9CC23-0818-4AD1-8CC9-587BA7A90099}" type="presOf" srcId="{B46700F4-7BFA-423A-B6C8-175818C7DFF8}" destId="{03947419-FF63-4CC6-B745-890018922D98}" srcOrd="0" destOrd="0" presId="urn:microsoft.com/office/officeart/2005/8/layout/vList3"/>
    <dgm:cxn modelId="{7B45F938-19B1-4824-A591-EB4CFD1F48A1}" type="presOf" srcId="{DCD54565-9C6E-48A7-80D2-F0C88FCEB5C3}" destId="{FD4C572E-C7DC-4EDD-B72A-E540F2AAE671}" srcOrd="0" destOrd="0" presId="urn:microsoft.com/office/officeart/2005/8/layout/vList3"/>
    <dgm:cxn modelId="{DCE52A50-F72F-437E-9A14-B1155032DCCB}" type="presOf" srcId="{AE19AD4E-A3F1-473D-9FD1-C29BC83DCC1F}" destId="{18270A32-7E1F-4A82-A49E-9253F904A911}" srcOrd="0" destOrd="0" presId="urn:microsoft.com/office/officeart/2005/8/layout/vList3"/>
    <dgm:cxn modelId="{1A81C084-254C-4903-A766-0462863DE4A5}" type="presOf" srcId="{F2E049F9-20B0-40F2-88E2-CCBA57AA1022}" destId="{9F2028D8-766F-45F5-A3BB-2F42299F7218}" srcOrd="0" destOrd="0" presId="urn:microsoft.com/office/officeart/2005/8/layout/vList3"/>
    <dgm:cxn modelId="{5E4C438F-4EC7-4EAF-A513-342A8017FB53}" srcId="{B46700F4-7BFA-423A-B6C8-175818C7DFF8}" destId="{F2E049F9-20B0-40F2-88E2-CCBA57AA1022}" srcOrd="2" destOrd="0" parTransId="{DBDD4265-5745-4BF2-BA36-18C343E97B1C}" sibTransId="{594271EB-AC4F-4C18-9908-4BFF155EA500}"/>
    <dgm:cxn modelId="{3B696FAE-F2F5-4157-AEDF-718E4BC2A456}" srcId="{B46700F4-7BFA-423A-B6C8-175818C7DFF8}" destId="{DCD54565-9C6E-48A7-80D2-F0C88FCEB5C3}" srcOrd="1" destOrd="0" parTransId="{56A39D04-3FDC-4B0A-B833-ADDF51F4544B}" sibTransId="{7041849E-F269-4727-BC0A-09338C0C2515}"/>
    <dgm:cxn modelId="{438042E3-96B9-4890-9D54-B55084D4C396}" srcId="{B46700F4-7BFA-423A-B6C8-175818C7DFF8}" destId="{AE19AD4E-A3F1-473D-9FD1-C29BC83DCC1F}" srcOrd="0" destOrd="0" parTransId="{9236198D-3B06-42DD-A965-508873B3E023}" sibTransId="{00CA251E-00CA-4ECC-B486-B1F8CCEF44F2}"/>
    <dgm:cxn modelId="{E25CBE71-3B06-4FE3-BCCA-DB03DD926B4D}" type="presParOf" srcId="{03947419-FF63-4CC6-B745-890018922D98}" destId="{A188BCE5-F54E-4D49-AAEE-5B80046A53CE}" srcOrd="0" destOrd="0" presId="urn:microsoft.com/office/officeart/2005/8/layout/vList3"/>
    <dgm:cxn modelId="{D31AA331-D2BC-4009-BF57-07BF5B06E80C}" type="presParOf" srcId="{A188BCE5-F54E-4D49-AAEE-5B80046A53CE}" destId="{37F95DE5-5377-44CE-BADE-8A40D8E270F6}" srcOrd="0" destOrd="0" presId="urn:microsoft.com/office/officeart/2005/8/layout/vList3"/>
    <dgm:cxn modelId="{1B9C53E2-8E99-45E1-A441-9A10CDDB10A6}" type="presParOf" srcId="{A188BCE5-F54E-4D49-AAEE-5B80046A53CE}" destId="{18270A32-7E1F-4A82-A49E-9253F904A911}" srcOrd="1" destOrd="0" presId="urn:microsoft.com/office/officeart/2005/8/layout/vList3"/>
    <dgm:cxn modelId="{9C907790-E7BF-4057-B987-377B1B210072}" type="presParOf" srcId="{03947419-FF63-4CC6-B745-890018922D98}" destId="{172F00E9-E4AF-4FCF-BCDA-4F5F18DEFF2E}" srcOrd="1" destOrd="0" presId="urn:microsoft.com/office/officeart/2005/8/layout/vList3"/>
    <dgm:cxn modelId="{C994A436-B1C1-420F-AD79-22750463F80E}" type="presParOf" srcId="{03947419-FF63-4CC6-B745-890018922D98}" destId="{86A2C5B8-002A-4CFA-90D8-577F5E7177CF}" srcOrd="2" destOrd="0" presId="urn:microsoft.com/office/officeart/2005/8/layout/vList3"/>
    <dgm:cxn modelId="{5A20D0B5-0F2F-430E-8FBA-F623512967B8}" type="presParOf" srcId="{86A2C5B8-002A-4CFA-90D8-577F5E7177CF}" destId="{A458436F-25E1-47BC-AA7D-1DB80B09A93C}" srcOrd="0" destOrd="0" presId="urn:microsoft.com/office/officeart/2005/8/layout/vList3"/>
    <dgm:cxn modelId="{89B0E2C9-346F-4143-B1EC-FB70FF8F8572}" type="presParOf" srcId="{86A2C5B8-002A-4CFA-90D8-577F5E7177CF}" destId="{FD4C572E-C7DC-4EDD-B72A-E540F2AAE671}" srcOrd="1" destOrd="0" presId="urn:microsoft.com/office/officeart/2005/8/layout/vList3"/>
    <dgm:cxn modelId="{66C43BC6-3006-49AE-BF93-BC1138A3C3E1}" type="presParOf" srcId="{03947419-FF63-4CC6-B745-890018922D98}" destId="{88779491-ECD8-44F1-9957-CE060DDA65CF}" srcOrd="3" destOrd="0" presId="urn:microsoft.com/office/officeart/2005/8/layout/vList3"/>
    <dgm:cxn modelId="{B31D72E1-435E-441F-AA0E-9AB31F8E79A0}" type="presParOf" srcId="{03947419-FF63-4CC6-B745-890018922D98}" destId="{8F088E04-6402-4452-81AE-99D74BEC3F9C}" srcOrd="4" destOrd="0" presId="urn:microsoft.com/office/officeart/2005/8/layout/vList3"/>
    <dgm:cxn modelId="{F1EB028E-A9E2-476B-8679-91F355CFE31E}" type="presParOf" srcId="{8F088E04-6402-4452-81AE-99D74BEC3F9C}" destId="{B7D46C9A-D51E-4E58-B7F5-BC6FE40670C9}" srcOrd="0" destOrd="0" presId="urn:microsoft.com/office/officeart/2005/8/layout/vList3"/>
    <dgm:cxn modelId="{F079239A-D558-4536-8626-6F3B59C974B3}" type="presParOf" srcId="{8F088E04-6402-4452-81AE-99D74BEC3F9C}" destId="{9F2028D8-766F-45F5-A3BB-2F42299F721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270A32-7E1F-4A82-A49E-9253F904A911}">
      <dsp:nvSpPr>
        <dsp:cNvPr id="0" name=""/>
        <dsp:cNvSpPr/>
      </dsp:nvSpPr>
      <dsp:spPr>
        <a:xfrm rot="10800000">
          <a:off x="1579649" y="273"/>
          <a:ext cx="5637226" cy="638987"/>
        </a:xfrm>
        <a:prstGeom prst="homePlate">
          <a:avLst/>
        </a:prstGeom>
        <a:solidFill>
          <a:srgbClr val="0079C1"/>
        </a:solidFill>
        <a:ln w="25400" cap="flat" cmpd="sng" algn="ctr">
          <a:noFill/>
          <a:prstDash val="solid"/>
        </a:ln>
        <a:effectLst/>
        <a:scene3d>
          <a:camera prst="orthographicFront">
            <a:rot lat="0" lon="0" rev="0"/>
          </a:camera>
          <a:lightRig rig="balanced" dir="t">
            <a:rot lat="0" lon="0" rev="8700000"/>
          </a:lightRig>
        </a:scene3d>
        <a:sp3d/>
      </dsp:spPr>
      <dsp:style>
        <a:lnRef idx="2">
          <a:scrgbClr r="0" g="0" b="0"/>
        </a:lnRef>
        <a:fillRef idx="1">
          <a:scrgbClr r="0" g="0" b="0"/>
        </a:fillRef>
        <a:effectRef idx="0">
          <a:scrgbClr r="0" g="0" b="0"/>
        </a:effectRef>
        <a:fontRef idx="minor">
          <a:schemeClr val="lt1"/>
        </a:fontRef>
      </dsp:style>
      <dsp:txBody>
        <a:bodyPr spcFirstLastPara="0" vert="horz" wrap="square" lIns="281776" tIns="76200" rIns="142240" bIns="76200" numCol="1" spcCol="1270" anchor="ctr" anchorCtr="0">
          <a:noAutofit/>
        </a:bodyPr>
        <a:lstStyle/>
        <a:p>
          <a:pPr marL="0" lvl="0" indent="0" algn="ctr" defTabSz="889000">
            <a:lnSpc>
              <a:spcPct val="90000"/>
            </a:lnSpc>
            <a:spcBef>
              <a:spcPct val="0"/>
            </a:spcBef>
            <a:spcAft>
              <a:spcPct val="35000"/>
            </a:spcAft>
            <a:buNone/>
          </a:pPr>
          <a:r>
            <a:rPr lang="fr-CA" sz="2000" b="1" kern="1200" dirty="0">
              <a:latin typeface="Dax Offc Pro" panose="020B0504030101020102" pitchFamily="34" charset="0"/>
              <a:cs typeface="Arial" panose="020B0604020202020204" pitchFamily="34" charset="0"/>
            </a:rPr>
            <a:t>Épargne et investissement</a:t>
          </a:r>
        </a:p>
      </dsp:txBody>
      <dsp:txXfrm rot="10800000">
        <a:off x="1739396" y="273"/>
        <a:ext cx="5477479" cy="638987"/>
      </dsp:txXfrm>
    </dsp:sp>
    <dsp:sp modelId="{37F95DE5-5377-44CE-BADE-8A40D8E270F6}">
      <dsp:nvSpPr>
        <dsp:cNvPr id="0" name=""/>
        <dsp:cNvSpPr/>
      </dsp:nvSpPr>
      <dsp:spPr>
        <a:xfrm>
          <a:off x="1260156" y="273"/>
          <a:ext cx="638987" cy="63898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4C572E-C7DC-4EDD-B72A-E540F2AAE671}">
      <dsp:nvSpPr>
        <dsp:cNvPr id="0" name=""/>
        <dsp:cNvSpPr/>
      </dsp:nvSpPr>
      <dsp:spPr>
        <a:xfrm rot="10800000">
          <a:off x="1579649" y="799006"/>
          <a:ext cx="5637226" cy="638987"/>
        </a:xfrm>
        <a:prstGeom prst="homePlate">
          <a:avLst/>
        </a:prstGeom>
        <a:solidFill>
          <a:srgbClr val="0079C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1776" tIns="76200" rIns="142240" bIns="76200" numCol="1" spcCol="1270" anchor="ctr" anchorCtr="0">
          <a:noAutofit/>
        </a:bodyPr>
        <a:lstStyle/>
        <a:p>
          <a:pPr marL="0" lvl="0" indent="0" algn="ctr" defTabSz="889000">
            <a:lnSpc>
              <a:spcPct val="90000"/>
            </a:lnSpc>
            <a:spcBef>
              <a:spcPct val="0"/>
            </a:spcBef>
            <a:spcAft>
              <a:spcPct val="35000"/>
            </a:spcAft>
            <a:buNone/>
          </a:pPr>
          <a:r>
            <a:rPr lang="fr-CA" sz="2000" b="1" kern="1200">
              <a:latin typeface="Dax Offc Pro" panose="020B0504030101020102" pitchFamily="34" charset="0"/>
              <a:cs typeface="Arial" panose="020B0604020202020204" pitchFamily="34" charset="0"/>
            </a:rPr>
            <a:t>Achats importants et gestion de dettes</a:t>
          </a:r>
        </a:p>
      </dsp:txBody>
      <dsp:txXfrm rot="10800000">
        <a:off x="1739396" y="799006"/>
        <a:ext cx="5477479" cy="638987"/>
      </dsp:txXfrm>
    </dsp:sp>
    <dsp:sp modelId="{A458436F-25E1-47BC-AA7D-1DB80B09A93C}">
      <dsp:nvSpPr>
        <dsp:cNvPr id="0" name=""/>
        <dsp:cNvSpPr/>
      </dsp:nvSpPr>
      <dsp:spPr>
        <a:xfrm>
          <a:off x="1260156" y="799006"/>
          <a:ext cx="638987" cy="63898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2028D8-766F-45F5-A3BB-2F42299F7218}">
      <dsp:nvSpPr>
        <dsp:cNvPr id="0" name=""/>
        <dsp:cNvSpPr/>
      </dsp:nvSpPr>
      <dsp:spPr>
        <a:xfrm rot="10800000">
          <a:off x="1574857" y="1598013"/>
          <a:ext cx="5637226" cy="638987"/>
        </a:xfrm>
        <a:prstGeom prst="homePlate">
          <a:avLst/>
        </a:prstGeom>
        <a:solidFill>
          <a:srgbClr val="0079C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1776" tIns="76200" rIns="142240" bIns="76200" numCol="1" spcCol="1270" anchor="ctr" anchorCtr="0">
          <a:noAutofit/>
        </a:bodyPr>
        <a:lstStyle/>
        <a:p>
          <a:pPr marL="0" lvl="0" indent="0" algn="ctr" defTabSz="889000">
            <a:lnSpc>
              <a:spcPct val="90000"/>
            </a:lnSpc>
            <a:spcBef>
              <a:spcPct val="0"/>
            </a:spcBef>
            <a:spcAft>
              <a:spcPct val="35000"/>
            </a:spcAft>
            <a:buNone/>
          </a:pPr>
          <a:r>
            <a:rPr lang="fr-CA" sz="2000" b="1" kern="1200" dirty="0">
              <a:latin typeface="Dax Offc Pro" panose="020B0504030101020102" pitchFamily="34" charset="0"/>
              <a:cs typeface="Arial" panose="020B0604020202020204" pitchFamily="34" charset="0"/>
            </a:rPr>
            <a:t>Retraite et épargne-études</a:t>
          </a:r>
        </a:p>
      </dsp:txBody>
      <dsp:txXfrm rot="10800000">
        <a:off x="1734604" y="1598013"/>
        <a:ext cx="5477479" cy="638987"/>
      </dsp:txXfrm>
    </dsp:sp>
    <dsp:sp modelId="{B7D46C9A-D51E-4E58-B7F5-BC6FE40670C9}">
      <dsp:nvSpPr>
        <dsp:cNvPr id="0" name=""/>
        <dsp:cNvSpPr/>
      </dsp:nvSpPr>
      <dsp:spPr>
        <a:xfrm>
          <a:off x="1260156" y="1597740"/>
          <a:ext cx="638987" cy="63898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C078DB2-3BD9-A64E-9A59-E5BDFD1A272F}" type="datetimeFigureOut">
              <a:rPr lang="en-US" smtClean="0"/>
              <a:t>4/30/2025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A511CDE-9E68-3F49-A9B0-24A9A5FD929E}" type="slidenum">
              <a:rPr lang="en-US" smtClean="0"/>
              <a:t>‹#›</a:t>
            </a:fld>
            <a:endParaRPr lang="en-US"/>
          </a:p>
        </p:txBody>
      </p:sp>
    </p:spTree>
    <p:extLst>
      <p:ext uri="{BB962C8B-B14F-4D97-AF65-F5344CB8AC3E}">
        <p14:creationId xmlns:p14="http://schemas.microsoft.com/office/powerpoint/2010/main" val="4738288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C54BC96-B594-BD41-B8AB-96745BE59FB8}" type="datetimeFigureOut">
              <a:rPr lang="en-US" smtClean="0"/>
              <a:t>4/30/2025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B040601-F34C-A840-B24C-52E51A825DA8}" type="slidenum">
              <a:rPr lang="en-US" smtClean="0"/>
              <a:t>‹#›</a:t>
            </a:fld>
            <a:endParaRPr lang="en-US"/>
          </a:p>
        </p:txBody>
      </p:sp>
    </p:spTree>
    <p:extLst>
      <p:ext uri="{BB962C8B-B14F-4D97-AF65-F5344CB8AC3E}">
        <p14:creationId xmlns:p14="http://schemas.microsoft.com/office/powerpoint/2010/main" val="59855428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b="1" dirty="0">
                <a:latin typeface="Arial" panose="020B0604020202020204" pitchFamily="34" charset="0"/>
                <a:cs typeface="Arial" panose="020B0604020202020204" pitchFamily="34" charset="0"/>
              </a:rPr>
              <a:t>[À FAIRE] </a:t>
            </a:r>
            <a:r>
              <a:rPr lang="fr-CA" sz="1100" b="0" dirty="0">
                <a:latin typeface="Arial" panose="020B0604020202020204" pitchFamily="34" charset="0"/>
                <a:cs typeface="Arial" panose="020B0604020202020204" pitchFamily="34" charset="0"/>
              </a:rPr>
              <a:t>Souhaitez la bienvenue aux participants </a:t>
            </a:r>
            <a:r>
              <a:rPr lang="fr-CA" sz="1100" b="0" baseline="0" dirty="0">
                <a:latin typeface="Arial" panose="020B0604020202020204" pitchFamily="34" charset="0"/>
                <a:cs typeface="Arial" panose="020B0604020202020204" pitchFamily="34" charset="0"/>
              </a:rPr>
              <a:t>et remerciez-les de s’être joints à vous aujourd’hui.</a:t>
            </a:r>
          </a:p>
          <a:p>
            <a:endParaRPr lang="en-CA" sz="1100" b="0" baseline="0" dirty="0">
              <a:latin typeface="Arial" panose="020B0604020202020204" pitchFamily="34" charset="0"/>
              <a:cs typeface="Arial" panose="020B0604020202020204" pitchFamily="34" charset="0"/>
            </a:endParaRPr>
          </a:p>
          <a:p>
            <a:r>
              <a:rPr lang="fr-CA" sz="1100" b="1" baseline="0" dirty="0">
                <a:latin typeface="Arial" panose="020B0604020202020204" pitchFamily="34" charset="0"/>
                <a:cs typeface="Arial" panose="020B0604020202020204" pitchFamily="34" charset="0"/>
              </a:rPr>
              <a:t>[À DIRE]</a:t>
            </a:r>
            <a:r>
              <a:rPr lang="fr-CA" sz="1100" b="0" baseline="0" dirty="0">
                <a:latin typeface="Arial" panose="020B0604020202020204" pitchFamily="34" charset="0"/>
                <a:cs typeface="Arial" panose="020B0604020202020204" pitchFamily="34" charset="0"/>
              </a:rPr>
              <a:t> Pendant les 30 prochaines minutes, nous nous pencherons sur les principales erreurs d’investissement que la plupart d’entre nous commettent et sur la manière de les éviter.</a:t>
            </a:r>
          </a:p>
          <a:p>
            <a:endParaRPr lang="en-CA" sz="1100" b="0" baseline="0" dirty="0">
              <a:latin typeface="Arial" panose="020B0604020202020204" pitchFamily="34" charset="0"/>
              <a:cs typeface="Arial" panose="020B0604020202020204" pitchFamily="34" charset="0"/>
            </a:endParaRPr>
          </a:p>
          <a:p>
            <a:endParaRPr lang="en-CA" sz="1100" b="0" baseline="0" dirty="0">
              <a:latin typeface="Arial" panose="020B0604020202020204" pitchFamily="34" charset="0"/>
              <a:cs typeface="Arial" panose="020B0604020202020204" pitchFamily="34" charset="0"/>
            </a:endParaRPr>
          </a:p>
          <a:p>
            <a:endParaRPr lang="en-CA" sz="1100" b="0" baseline="0" dirty="0">
              <a:latin typeface="Arial" panose="020B0604020202020204" pitchFamily="34" charset="0"/>
              <a:cs typeface="Arial" panose="020B0604020202020204" pitchFamily="34" charset="0"/>
            </a:endParaRPr>
          </a:p>
          <a:p>
            <a:endParaRPr lang="en-CA" sz="1100" b="1" baseline="0" dirty="0">
              <a:latin typeface="Arial" panose="020B0604020202020204" pitchFamily="34" charset="0"/>
              <a:cs typeface="Arial" panose="020B0604020202020204" pitchFamily="34" charset="0"/>
            </a:endParaRPr>
          </a:p>
          <a:p>
            <a:endParaRPr lang="en-CA" sz="1100" b="0" baseline="0" dirty="0">
              <a:latin typeface="Arial" panose="020B0604020202020204" pitchFamily="34" charset="0"/>
              <a:cs typeface="Arial" panose="020B0604020202020204" pitchFamily="34" charset="0"/>
            </a:endParaRPr>
          </a:p>
          <a:p>
            <a:endParaRPr lang="en-CA" sz="11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B040601-F34C-A840-B24C-52E51A825DA8}" type="slidenum">
              <a:rPr lang="en-US" smtClean="0"/>
              <a:t>1</a:t>
            </a:fld>
            <a:endParaRPr lang="en-US"/>
          </a:p>
        </p:txBody>
      </p:sp>
    </p:spTree>
    <p:extLst>
      <p:ext uri="{BB962C8B-B14F-4D97-AF65-F5344CB8AC3E}">
        <p14:creationId xmlns:p14="http://schemas.microsoft.com/office/powerpoint/2010/main" val="2010537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1425" y="114300"/>
            <a:ext cx="1982788" cy="1487488"/>
          </a:xfrm>
        </p:spPr>
      </p:sp>
      <p:sp>
        <p:nvSpPr>
          <p:cNvPr id="3" name="Notes Placeholder 2"/>
          <p:cNvSpPr>
            <a:spLocks noGrp="1"/>
          </p:cNvSpPr>
          <p:nvPr>
            <p:ph type="body" idx="1"/>
          </p:nvPr>
        </p:nvSpPr>
        <p:spPr>
          <a:xfrm>
            <a:off x="66788" y="1739040"/>
            <a:ext cx="6874525" cy="4183380"/>
          </a:xfrm>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000" b="1" dirty="0">
                <a:latin typeface="Arial" pitchFamily="34" charset="0"/>
                <a:ea typeface="ヒラギノ角ゴ Pro W3"/>
                <a:cs typeface="Arial" panose="020B0604020202020204" pitchFamily="34" charset="0"/>
              </a:rPr>
              <a:t>[DIRE] </a:t>
            </a:r>
            <a:r>
              <a:rPr lang="fr-CA" sz="1000" b="0" dirty="0">
                <a:latin typeface="Arial" pitchFamily="34" charset="0"/>
                <a:ea typeface="ヒラギノ角ゴ Pro W3"/>
                <a:cs typeface="Arial" panose="020B0604020202020204" pitchFamily="34" charset="0"/>
              </a:rPr>
              <a:t>Avant de passer au prochain écueil, terminons avec un petit exercice de réflexion pour voir comment nos émotions impactent la façon dont nous regardons l’argent et les placements :</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000" b="0" dirty="0">
              <a:latin typeface="Arial" pitchFamily="34" charset="0"/>
              <a:ea typeface="ヒラギノ角ゴ Pro W3"/>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000" b="0" dirty="0">
                <a:latin typeface="Arial" pitchFamily="34" charset="0"/>
                <a:ea typeface="ヒラギノ角ゴ Pro W3"/>
                <a:cs typeface="Arial" panose="020B0604020202020204" pitchFamily="34" charset="0"/>
              </a:rPr>
              <a:t>Imaginez que vous marchiez dans la rue et que vous trouviez un magnifique billet de 100 $ tout neuf, devant vous, sur le trottoir. Il n’y a personne dans les alentours et vous n’avez aucun moyen de savoir à qui le billet appartient.  Maintenant, il est à vous. Comment vous sentiriez-vous?  Pas mal du tout, n’est-ce pas?  Est-ce que cela vous est déjà arrivé?  </a:t>
            </a:r>
            <a:r>
              <a:rPr lang="fr-CA" sz="1000" b="1" i="1" dirty="0">
                <a:latin typeface="Arial" pitchFamily="34" charset="0"/>
                <a:ea typeface="ヒラギノ角ゴ Pro W3"/>
                <a:cs typeface="Arial" panose="020B0604020202020204" pitchFamily="34" charset="0"/>
              </a:rPr>
              <a:t>Solliciter quelques réponses des participants. </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000" b="0" dirty="0">
              <a:latin typeface="Arial" pitchFamily="34" charset="0"/>
              <a:ea typeface="ヒラギノ角ゴ Pro W3"/>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000" b="0" dirty="0">
                <a:latin typeface="Arial" pitchFamily="34" charset="0"/>
                <a:ea typeface="ヒラギノ角ゴ Pro W3"/>
                <a:cs typeface="Arial" panose="020B0604020202020204" pitchFamily="34" charset="0"/>
              </a:rPr>
              <a:t>Maintenant, imaginons que vous arriviez chez vous et que le billet ait disparu.  Incroyable! D’une manière ou d’une autre vous avez dû le laisser tomber!  Comment vous sentiriez-vous?  Est-ce que vous vous diriez : « Sitôt arrivé, sitôt parti »?  Ou seriez-vous un peu plus contrarié?  </a:t>
            </a:r>
            <a:r>
              <a:rPr lang="fr-CA" sz="1000" b="1" i="1" dirty="0">
                <a:latin typeface="Arial" pitchFamily="34" charset="0"/>
                <a:ea typeface="ヒラギノ角ゴ Pro W3"/>
                <a:cs typeface="Arial" panose="020B0604020202020204" pitchFamily="34" charset="0"/>
              </a:rPr>
              <a:t>Solliciter quelques réponses des participants. </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000" b="0" dirty="0">
              <a:latin typeface="Arial" pitchFamily="34" charset="0"/>
              <a:ea typeface="ヒラギノ角ゴ Pro W3"/>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000" b="0" dirty="0">
                <a:latin typeface="Arial" pitchFamily="34" charset="0"/>
                <a:ea typeface="ヒラギノ角ゴ Pro W3"/>
                <a:cs typeface="Arial" panose="020B0604020202020204" pitchFamily="34" charset="0"/>
              </a:rPr>
              <a:t>Les recherches montrent que l’on a tendance à craindre une perte donnée deux fois plus qu’on ne valorise un gain équivalent.  Cela signifie que dans le cadre de notre exercice de réflexion, la perte du billet de 100 $ serait suffisante pour gâcher la journée de nombreuses personnes.  Mais cela n’a aucun sens, n’est-ce pas?  Après tout, vous n’avez fait que revenir au point de départ, non?  Le fait d’être contrarié par la perte du billet est aussi absurde que d’être contrarié par le fait de ne pas avoir trouvé de billet de 100 $ aujourd’hui.  </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000" b="0" dirty="0">
              <a:latin typeface="Arial" pitchFamily="34" charset="0"/>
              <a:ea typeface="ヒラギノ角ゴ Pro W3"/>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000" b="0" dirty="0">
                <a:latin typeface="Arial" pitchFamily="34" charset="0"/>
                <a:ea typeface="ヒラギノ角ゴ Pro W3"/>
                <a:cs typeface="Arial" panose="020B0604020202020204" pitchFamily="34" charset="0"/>
              </a:rPr>
              <a:t>Mais même si c’est incompréhensible, c’est de cette façon que beaucoup d’investisseurs pensent à leurs placements.  Ils souffrent de leurs pertes plus qu’ils ne se réjouissent de leurs gains.  Ici, je ne parle pas de pertes qu’ils ne peuvent s’offrir – je parle des hauts et des bas habituels que connaissent tous les placements.  Beaucoup de gens </a:t>
            </a:r>
            <a:r>
              <a:rPr lang="fr-CA" sz="1000" b="0" i="1" dirty="0">
                <a:latin typeface="Arial" pitchFamily="34" charset="0"/>
                <a:ea typeface="ヒラギノ角ゴ Pro W3"/>
                <a:cs typeface="Arial" panose="020B0604020202020204" pitchFamily="34" charset="0"/>
              </a:rPr>
              <a:t>ressentent</a:t>
            </a:r>
            <a:r>
              <a:rPr lang="fr-CA" sz="1000" b="0" i="0" dirty="0">
                <a:latin typeface="Arial" pitchFamily="34" charset="0"/>
                <a:ea typeface="ヒラギノ角ゴ Pro W3"/>
                <a:cs typeface="Arial" panose="020B0604020202020204" pitchFamily="34" charset="0"/>
              </a:rPr>
              <a:t> les pertes beaucoup plus que les gains et ils finissent par vendre à des moments qui ne sont pas nécessairement pertinents par rapport à leurs objectifs globaux.  Cela nous mène directement à notre prochaine erreur...</a:t>
            </a:r>
          </a:p>
        </p:txBody>
      </p:sp>
      <p:sp>
        <p:nvSpPr>
          <p:cNvPr id="4" name="Slide Number Placeholder 3"/>
          <p:cNvSpPr>
            <a:spLocks noGrp="1"/>
          </p:cNvSpPr>
          <p:nvPr>
            <p:ph type="sldNum" sz="quarter" idx="10"/>
          </p:nvPr>
        </p:nvSpPr>
        <p:spPr/>
        <p:txBody>
          <a:bodyPr/>
          <a:lstStyle/>
          <a:p>
            <a:fld id="{6B040601-F34C-A840-B24C-52E51A825DA8}" type="slidenum">
              <a:rPr lang="en-US" smtClean="0"/>
              <a:t>10</a:t>
            </a:fld>
            <a:endParaRPr lang="en-US"/>
          </a:p>
        </p:txBody>
      </p:sp>
    </p:spTree>
    <p:extLst>
      <p:ext uri="{BB962C8B-B14F-4D97-AF65-F5344CB8AC3E}">
        <p14:creationId xmlns:p14="http://schemas.microsoft.com/office/powerpoint/2010/main" val="2258990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fr-CA" sz="1100" b="1" dirty="0">
                <a:latin typeface="Arial" pitchFamily="34" charset="0"/>
                <a:ea typeface="ヒラギノ角ゴ Pro W3"/>
                <a:cs typeface="Arial" panose="020B0604020202020204" pitchFamily="34" charset="0"/>
              </a:rPr>
              <a:t>D’après vous, quel est le plus grand risque auquel sont confrontés les investisseurs à long terme?  </a:t>
            </a:r>
            <a:r>
              <a:rPr lang="fr-CA" sz="1100" i="1" dirty="0">
                <a:latin typeface="Arial" pitchFamily="34" charset="0"/>
                <a:ea typeface="ヒラギノ角ゴ Pro W3"/>
                <a:cs typeface="Arial" panose="020B0604020202020204" pitchFamily="34" charset="0"/>
              </a:rPr>
              <a:t>(Solliciter quelques réponses)  </a:t>
            </a:r>
            <a:r>
              <a:rPr lang="fr-CA" sz="1100" b="1" i="1" dirty="0">
                <a:latin typeface="Arial" pitchFamily="34" charset="0"/>
                <a:ea typeface="ヒラギノ角ゴ Pro W3"/>
                <a:cs typeface="Arial" panose="020B0604020202020204" pitchFamily="34" charset="0"/>
              </a:rPr>
              <a:t>Est-ce la volatilité à court terme? L’inflation?  Les impôts?  Taux d’intérêt</a:t>
            </a:r>
          </a:p>
          <a:p>
            <a:pPr marL="0" indent="0" algn="l">
              <a:buFont typeface="Arial" panose="020B0604020202020204" pitchFamily="34" charset="0"/>
              <a:buNone/>
              <a:defRPr/>
            </a:pPr>
            <a:endParaRPr lang="en-CA" altLang="en-US" sz="1100" b="1" dirty="0">
              <a:latin typeface="Arial" pitchFamily="34" charset="0"/>
              <a:ea typeface="ヒラギノ角ゴ Pro W3"/>
              <a:cs typeface="Arial" panose="020B0604020202020204" pitchFamily="34" charset="0"/>
            </a:endParaRPr>
          </a:p>
          <a:p>
            <a:pPr marL="0" indent="0" algn="l">
              <a:buFont typeface="Arial" panose="020B0604020202020204" pitchFamily="34" charset="0"/>
              <a:buNone/>
              <a:defRPr/>
            </a:pPr>
            <a:r>
              <a:rPr lang="fr-CA" sz="1100" b="1" dirty="0">
                <a:latin typeface="Arial" pitchFamily="34" charset="0"/>
                <a:ea typeface="ヒラギノ角ゴ Pro W3"/>
                <a:cs typeface="Arial" panose="020B0604020202020204" pitchFamily="34" charset="0"/>
              </a:rPr>
              <a:t>[DITES]</a:t>
            </a:r>
          </a:p>
          <a:p>
            <a:pPr marL="171450" indent="-171450">
              <a:buFont typeface="Arial" panose="020B0604020202020204" pitchFamily="34" charset="0"/>
              <a:buChar char="•"/>
              <a:defRPr/>
            </a:pPr>
            <a:r>
              <a:rPr lang="fr-CA" sz="1100" dirty="0">
                <a:latin typeface="Arial" pitchFamily="34" charset="0"/>
                <a:ea typeface="ヒラギノ角ゴ Pro W3"/>
                <a:cs typeface="Arial" panose="020B0604020202020204" pitchFamily="34" charset="0"/>
              </a:rPr>
              <a:t>Le plus grand risque pour les investisseurs, à long terme, est de ne PAS atteindre les objectifs de placement! </a:t>
            </a:r>
          </a:p>
          <a:p>
            <a:pPr marL="171450" indent="-171450">
              <a:buFont typeface="Arial" panose="020B0604020202020204" pitchFamily="34" charset="0"/>
              <a:buChar char="•"/>
              <a:defRPr/>
            </a:pPr>
            <a:r>
              <a:rPr lang="fr-CA" sz="1100" dirty="0">
                <a:latin typeface="Arial" pitchFamily="34" charset="0"/>
                <a:ea typeface="ヒラギノ角ゴ Pro W3"/>
                <a:cs typeface="Arial" panose="020B0604020202020204" pitchFamily="34" charset="0"/>
              </a:rPr>
              <a:t>Cela nous mène directement à notre prochaine erreur : </a:t>
            </a:r>
            <a:r>
              <a:rPr lang="fr-CA" sz="1100" b="1" dirty="0">
                <a:latin typeface="Arial" pitchFamily="34" charset="0"/>
                <a:ea typeface="ヒラギノ角ゴ Pro W3"/>
                <a:cs typeface="Arial" panose="020B0604020202020204" pitchFamily="34" charset="0"/>
              </a:rPr>
              <a:t>investir de façon trop prudente</a:t>
            </a:r>
            <a:r>
              <a:rPr lang="fr-CA" sz="1100" dirty="0">
                <a:latin typeface="Arial" pitchFamily="34" charset="0"/>
                <a:ea typeface="ヒラギノ角ゴ Pro W3"/>
                <a:cs typeface="Arial" panose="020B0604020202020204" pitchFamily="34" charset="0"/>
              </a:rPr>
              <a:t>.  </a:t>
            </a:r>
          </a:p>
          <a:p>
            <a:pPr marL="171450" indent="-171450">
              <a:buFont typeface="Arial" panose="020B0604020202020204" pitchFamily="34" charset="0"/>
              <a:buChar char="•"/>
              <a:defRPr/>
            </a:pPr>
            <a:endParaRPr lang="en-CA" sz="1100" dirty="0">
              <a:latin typeface="Arial" panose="020B0604020202020204" pitchFamily="34" charset="0"/>
              <a:cs typeface="Arial" panose="020B0604020202020204" pitchFamily="34" charset="0"/>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100" dirty="0">
                <a:latin typeface="Arial" panose="020B0604020202020204" pitchFamily="34" charset="0"/>
                <a:cs typeface="Arial" panose="020B0604020202020204" pitchFamily="34" charset="0"/>
              </a:rPr>
              <a:t>C’est un principe de base en matière de placement : plus le risque est élevé, plus élevé est le rendement que vous </a:t>
            </a:r>
            <a:r>
              <a:rPr lang="fr-CA" sz="1100" i="1" dirty="0">
                <a:latin typeface="Arial" panose="020B0604020202020204" pitchFamily="34" charset="0"/>
                <a:cs typeface="Arial" panose="020B0604020202020204" pitchFamily="34" charset="0"/>
              </a:rPr>
              <a:t>pouvez</a:t>
            </a:r>
            <a:r>
              <a:rPr lang="fr-CA" sz="1100" dirty="0">
                <a:latin typeface="Arial" panose="020B0604020202020204" pitchFamily="34" charset="0"/>
                <a:cs typeface="Arial" panose="020B0604020202020204" pitchFamily="34" charset="0"/>
              </a:rPr>
              <a:t> en tirer.  Plus faible est le risque, moins élevé sera le rendement.  Il n’y a rien de gratuit pour les investisseurs - même si vous êtes les bienvenus à profiter de nos collations</a:t>
            </a:r>
            <a:r>
              <a:rPr lang="fr-CA" sz="1100" i="1" dirty="0">
                <a:latin typeface="Arial" panose="020B0604020202020204" pitchFamily="34" charset="0"/>
                <a:cs typeface="Arial" panose="020B0604020202020204" pitchFamily="34" charset="0"/>
              </a:rPr>
              <a:t> (montrer les collations)</a:t>
            </a:r>
            <a:r>
              <a:rPr lang="fr-CA" sz="1100" dirty="0">
                <a:latin typeface="Arial" panose="020B0604020202020204" pitchFamily="34" charset="0"/>
                <a:cs typeface="Arial" panose="020B0604020202020204" pitchFamily="34" charset="0"/>
              </a:rPr>
              <a:t>! Pratiquement tout placement comporte quelques risques.  La contrepartie du risque est la chance de réaliser un gain important sur votre investissement.  </a:t>
            </a:r>
          </a:p>
          <a:p>
            <a:pPr marL="0" indent="0">
              <a:buFont typeface="Arial" panose="020B0604020202020204" pitchFamily="34" charset="0"/>
              <a:buNone/>
              <a:defRPr/>
            </a:pPr>
            <a:endParaRPr lang="en-CA"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fr-CA" sz="1100" dirty="0">
                <a:latin typeface="Arial" panose="020B0604020202020204" pitchFamily="34" charset="0"/>
                <a:cs typeface="Arial" panose="020B0604020202020204" pitchFamily="34" charset="0"/>
              </a:rPr>
              <a:t>Lorsque vous constituez votre portefeuille, l’important est de trouver le juste équilibre pour augmenter vos chances d’atteindre vos objectifs sans prendre trop de risques, </a:t>
            </a:r>
            <a:r>
              <a:rPr lang="fr-CA" sz="1100" u="sng" dirty="0">
                <a:latin typeface="Arial" panose="020B0604020202020204" pitchFamily="34" charset="0"/>
                <a:cs typeface="Arial" panose="020B0604020202020204" pitchFamily="34" charset="0"/>
              </a:rPr>
              <a:t>en fonction de vos propres circonstances</a:t>
            </a:r>
            <a:r>
              <a:rPr lang="fr-CA" sz="1100" dirty="0">
                <a:latin typeface="Arial" panose="020B0604020202020204" pitchFamily="34" charset="0"/>
                <a:cs typeface="Arial" panose="020B0604020202020204" pitchFamily="34" charset="0"/>
              </a:rPr>
              <a:t>.  Ce point idéal sera différent pour chaque personne dans cette salle.</a:t>
            </a:r>
          </a:p>
          <a:p>
            <a:pPr marL="0" indent="0">
              <a:buFont typeface="Arial" panose="020B0604020202020204" pitchFamily="34" charset="0"/>
              <a:buNone/>
              <a:defRPr/>
            </a:pPr>
            <a:endParaRPr lang="en-CA" altLang="en-US" sz="1100" b="1" dirty="0">
              <a:latin typeface="Arial" pitchFamily="34" charset="0"/>
              <a:ea typeface="ヒラギノ角ゴ Pro W3"/>
              <a:cs typeface="Arial" panose="020B0604020202020204" pitchFamily="34" charset="0"/>
            </a:endParaRPr>
          </a:p>
          <a:p>
            <a:pPr marL="171450" indent="-171450">
              <a:buFont typeface="Arial" panose="020B0604020202020204" pitchFamily="34" charset="0"/>
              <a:buChar char="•"/>
              <a:defRPr/>
            </a:pPr>
            <a:r>
              <a:rPr lang="fr-CA" sz="1100" dirty="0">
                <a:latin typeface="Arial" panose="020B0604020202020204" pitchFamily="34" charset="0"/>
                <a:cs typeface="Arial" panose="020B0604020202020204" pitchFamily="34" charset="0"/>
              </a:rPr>
              <a:t>Si vous êtes trop conservateur dans vos placements, vous courrez le risque de ne pas parvenir à économiser pour une retraite confortable, l’éducation des enfants, l’achat d’un chalet ou d’autres objectifs.  D’autre part, vous ne voulez pas parier tous vos avoirs et risquer de perdre plus que ce qu’il vous est possible de perdre, surtout si vous êtes en fin de carrière et avez moins de temps pour récupérer les pertes sur vos placements.</a:t>
            </a:r>
          </a:p>
          <a:p>
            <a:pPr marL="171450" indent="-171450">
              <a:buFont typeface="Arial" panose="020B0604020202020204" pitchFamily="34" charset="0"/>
              <a:buChar char="•"/>
              <a:defRPr/>
            </a:pPr>
            <a:endParaRPr lang="en-CA"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fr-CA" sz="1100" dirty="0">
                <a:latin typeface="Arial" panose="020B0604020202020204" pitchFamily="34" charset="0"/>
                <a:cs typeface="Arial" panose="020B0604020202020204" pitchFamily="34" charset="0"/>
              </a:rPr>
              <a:t>La leçon est la suivante : Le risque est inévitable dans votre portefeuille.  Or, il doit être </a:t>
            </a:r>
            <a:r>
              <a:rPr lang="fr-CA" sz="1100" i="1" dirty="0">
                <a:latin typeface="Arial" panose="020B0604020202020204" pitchFamily="34" charset="0"/>
                <a:cs typeface="Arial" panose="020B0604020202020204" pitchFamily="34" charset="0"/>
              </a:rPr>
              <a:t>géré</a:t>
            </a:r>
            <a:r>
              <a:rPr lang="fr-CA" sz="1100" dirty="0">
                <a:latin typeface="Arial" panose="020B0604020202020204" pitchFamily="34" charset="0"/>
                <a:cs typeface="Arial" panose="020B0604020202020204" pitchFamily="34" charset="0"/>
              </a:rPr>
              <a:t> en fonction de votre propre situation.  </a:t>
            </a:r>
          </a:p>
        </p:txBody>
      </p:sp>
      <p:sp>
        <p:nvSpPr>
          <p:cNvPr id="4" name="Slide Number Placeholder 3"/>
          <p:cNvSpPr>
            <a:spLocks noGrp="1"/>
          </p:cNvSpPr>
          <p:nvPr>
            <p:ph type="sldNum" sz="quarter" idx="10"/>
          </p:nvPr>
        </p:nvSpPr>
        <p:spPr/>
        <p:txBody>
          <a:bodyPr/>
          <a:lstStyle/>
          <a:p>
            <a:fld id="{6B040601-F34C-A840-B24C-52E51A825DA8}" type="slidenum">
              <a:rPr lang="en-US" smtClean="0"/>
              <a:t>11</a:t>
            </a:fld>
            <a:endParaRPr lang="en-US"/>
          </a:p>
        </p:txBody>
      </p:sp>
    </p:spTree>
    <p:extLst>
      <p:ext uri="{BB962C8B-B14F-4D97-AF65-F5344CB8AC3E}">
        <p14:creationId xmlns:p14="http://schemas.microsoft.com/office/powerpoint/2010/main" val="2253371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0838" y="101600"/>
            <a:ext cx="3802062" cy="2852738"/>
          </a:xfrm>
        </p:spPr>
      </p:sp>
      <p:sp>
        <p:nvSpPr>
          <p:cNvPr id="3" name="Notes Placeholder 2"/>
          <p:cNvSpPr>
            <a:spLocks noGrp="1"/>
          </p:cNvSpPr>
          <p:nvPr>
            <p:ph type="body" idx="1"/>
          </p:nvPr>
        </p:nvSpPr>
        <p:spPr>
          <a:xfrm>
            <a:off x="601888" y="3115800"/>
            <a:ext cx="5608320" cy="4183380"/>
          </a:xfrm>
        </p:spPr>
        <p:txBody>
          <a:bodyPr/>
          <a:lstStyle/>
          <a:p>
            <a:pPr marL="112691" indent="-112691">
              <a:defRPr/>
            </a:pPr>
            <a:r>
              <a:rPr lang="fr-CA" sz="1100" b="1" dirty="0">
                <a:latin typeface="Arial" pitchFamily="34" charset="0"/>
                <a:ea typeface="ヒラギノ角ゴ Pro W3"/>
                <a:cs typeface="Arial" panose="020B0604020202020204" pitchFamily="34" charset="0"/>
              </a:rPr>
              <a:t>[DITES]</a:t>
            </a:r>
          </a:p>
          <a:p>
            <a:pPr marL="171450" indent="-171450">
              <a:buFont typeface="Arial" panose="020B0604020202020204" pitchFamily="34" charset="0"/>
              <a:buChar char="•"/>
              <a:defRPr/>
            </a:pPr>
            <a:r>
              <a:rPr lang="fr-CA" sz="1100" dirty="0">
                <a:latin typeface="Arial" panose="020B0604020202020204" pitchFamily="34" charset="0"/>
                <a:cs typeface="Arial" panose="020B0604020202020204" pitchFamily="34" charset="0"/>
              </a:rPr>
              <a:t>Laissez-moi vous poser une question. D’après vous, combien coûtait un café chez Tim Horton en 1964?  (</a:t>
            </a:r>
            <a:r>
              <a:rPr lang="fr-CA" sz="1100" b="1" i="1" dirty="0">
                <a:latin typeface="Arial" panose="020B0604020202020204" pitchFamily="34" charset="0"/>
                <a:cs typeface="Arial" panose="020B0604020202020204" pitchFamily="34" charset="0"/>
              </a:rPr>
              <a:t>Solliciter quelques réponses des participants</a:t>
            </a:r>
            <a:r>
              <a:rPr lang="fr-CA"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defRPr/>
            </a:pPr>
            <a:endParaRPr lang="en-CA"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fr-CA" sz="1100" dirty="0">
                <a:latin typeface="Arial" panose="020B0604020202020204" pitchFamily="34" charset="0"/>
                <a:cs typeface="Arial" panose="020B0604020202020204" pitchFamily="34" charset="0"/>
              </a:rPr>
              <a:t>En 1964, un café chez Tim Horton coûtait seulement 10 cents.  Aujourd’hui, la même tasse coûte 2,29 $. C’est une énorme augmentation! Cela montre à quel point l’inflation peut menacer la valeur de votre portefeuille.  Si votre portefeuille est trop conservateur, il y a un réel risque qu’il ne suive même pas le rythme de l’inflation, sans parler de surclasser le marché et de produire les rendements élevés que vous recherchez.  </a:t>
            </a:r>
          </a:p>
          <a:p>
            <a:pPr marL="171450" indent="-171450">
              <a:buFont typeface="Arial" panose="020B0604020202020204" pitchFamily="34" charset="0"/>
              <a:buChar char="•"/>
              <a:defRPr/>
            </a:pPr>
            <a:endParaRPr lang="en-CA"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fr-CA" sz="1100" dirty="0">
                <a:latin typeface="Arial" panose="020B0604020202020204" pitchFamily="34" charset="0"/>
                <a:cs typeface="Arial" panose="020B0604020202020204" pitchFamily="34" charset="0"/>
              </a:rPr>
              <a:t>L’année 1964 remonte à loin.  Mais si vous pensez que l’inflation n’est pas une menace à court terme, détrompez-vous!  Voyez ce tableau :</a:t>
            </a:r>
          </a:p>
          <a:p>
            <a:pPr marL="171450" indent="-171450">
              <a:buFont typeface="Arial" panose="020B0604020202020204" pitchFamily="34" charset="0"/>
              <a:buChar char="•"/>
              <a:defRPr/>
            </a:pPr>
            <a:endParaRPr lang="en-CA"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fr-CA" sz="1100" dirty="0">
                <a:latin typeface="Arial" panose="020B0604020202020204" pitchFamily="34" charset="0"/>
                <a:cs typeface="Arial" panose="020B0604020202020204" pitchFamily="34" charset="0"/>
              </a:rPr>
              <a:t>Durant la période de 10 ans de 2008 à 2018, on constate une </a:t>
            </a:r>
            <a:r>
              <a:rPr lang="fr-CA" sz="1100" i="1" dirty="0">
                <a:latin typeface="Arial" panose="020B0604020202020204" pitchFamily="34" charset="0"/>
                <a:cs typeface="Arial" panose="020B0604020202020204" pitchFamily="34" charset="0"/>
              </a:rPr>
              <a:t>augmentation de </a:t>
            </a:r>
            <a:r>
              <a:rPr lang="fr-CA" sz="1100" i="1" dirty="0">
                <a:solidFill>
                  <a:srgbClr val="FF0000"/>
                </a:solidFill>
                <a:latin typeface="Arial" panose="020B0604020202020204" pitchFamily="34" charset="0"/>
                <a:cs typeface="Arial" panose="020B0604020202020204" pitchFamily="34" charset="0"/>
              </a:rPr>
              <a:t>18 %</a:t>
            </a:r>
            <a:r>
              <a:rPr lang="fr-CA" sz="1100" dirty="0">
                <a:latin typeface="Arial" panose="020B0604020202020204" pitchFamily="34" charset="0"/>
                <a:cs typeface="Arial" panose="020B0604020202020204" pitchFamily="34" charset="0"/>
              </a:rPr>
              <a:t> du coût moyen de produits d’épicerie.  C’est une grosse augmentation.  Ce que vous pouviez acheter à l’épicerie pour 100 $ en 2008 vous coûtait 118 $ à la fin de l’année 2018.  Vous ne le remarquerez peut-être pas quand le pain augmente de 10 cents et le lait, de 15 cents.  Cela semble peu, mais ne vous méprenez pas; l’inflation fait vraiment augmenter les prix au fil du temps.</a:t>
            </a:r>
            <a:r>
              <a:rPr lang="fr-CA" sz="1100" baseline="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defRPr/>
            </a:pPr>
            <a:endParaRPr lang="en-CA"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fr-CA" sz="1100" dirty="0">
                <a:latin typeface="Arial" panose="020B0604020202020204" pitchFamily="34" charset="0"/>
                <a:cs typeface="Arial" panose="020B0604020202020204" pitchFamily="34" charset="0"/>
              </a:rPr>
              <a:t>Et cela ne touche pas seulement les choses que vous achetez tous les jours comme la nourriture ou les vêtements.  C’est également l’une des plus grandes menaces à la valeur réelle de votre portefeuille, surtout si les liquidités, les CPG ou les obligations constituent une grande partie de celui-ci.  </a:t>
            </a:r>
          </a:p>
          <a:p>
            <a:pPr marL="171450" indent="-171450">
              <a:buFont typeface="Arial" panose="020B0604020202020204" pitchFamily="34" charset="0"/>
              <a:buChar char="•"/>
              <a:defRPr/>
            </a:pPr>
            <a:endParaRPr lang="en-CA"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fr-CA" sz="1100" dirty="0">
                <a:latin typeface="Arial" panose="020B0604020202020204" pitchFamily="34" charset="0"/>
                <a:cs typeface="Arial" panose="020B0604020202020204" pitchFamily="34" charset="0"/>
              </a:rPr>
              <a:t>Qui accorde une grande importance aux CPG dans cette salle? Ne vous méprenez pas - il peut être judicieux pour vous de conserver une partie de votre argent dans des CPG.  Mais si une trop grande part est placée dans des CPG, il est peu probable que vous verrez la croissance dont vous avez besoin, surtout après que l’inflation ait annulé tous vos rendements.  </a:t>
            </a:r>
          </a:p>
          <a:p>
            <a:pPr marL="0" indent="0">
              <a:buFont typeface="Arial" panose="020B0604020202020204" pitchFamily="34" charset="0"/>
              <a:buNone/>
              <a:defRPr/>
            </a:pPr>
            <a:endParaRPr lang="en-CA" sz="1100" dirty="0">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fr-CA" sz="1100" b="1" dirty="0">
                <a:latin typeface="Arial" pitchFamily="34" charset="0"/>
                <a:ea typeface="ヒラギノ角ゴ Pro W3"/>
                <a:cs typeface="Arial" panose="020B0604020202020204" pitchFamily="34" charset="0"/>
              </a:rPr>
              <a:t>[DITES]</a:t>
            </a:r>
          </a:p>
          <a:p>
            <a:pPr marL="171450" indent="-171450">
              <a:buFont typeface="Arial" panose="020B0604020202020204" pitchFamily="34" charset="0"/>
              <a:buChar char="•"/>
              <a:defRPr/>
            </a:pPr>
            <a:r>
              <a:rPr lang="fr-CA" sz="1100" dirty="0">
                <a:latin typeface="Arial" panose="020B0604020202020204" pitchFamily="34" charset="0"/>
                <a:cs typeface="Arial" panose="020B0604020202020204" pitchFamily="34" charset="0"/>
              </a:rPr>
              <a:t>Rappelez-vous, il ne suffit pas que vos placements prennent de la valeur.  Ils doivent croître à un rythme supérieur à l’inflation.  Sinon, vous ne devenez pas plus riche.  Et même dépasser l’inflation n’est probablement pas assez - vous devez la dépasser suffisamment pour que vos rendements </a:t>
            </a:r>
            <a:r>
              <a:rPr lang="fr-CA" sz="1100" i="1" dirty="0">
                <a:latin typeface="Arial" panose="020B0604020202020204" pitchFamily="34" charset="0"/>
                <a:cs typeface="Arial" panose="020B0604020202020204" pitchFamily="34" charset="0"/>
              </a:rPr>
              <a:t>après inflation et impôts</a:t>
            </a:r>
            <a:r>
              <a:rPr lang="fr-CA" sz="1100" dirty="0">
                <a:latin typeface="Arial" panose="020B0604020202020204" pitchFamily="34" charset="0"/>
                <a:cs typeface="Arial" panose="020B0604020202020204" pitchFamily="34" charset="0"/>
              </a:rPr>
              <a:t> permettent d’atteindre vos objectifs.  Donc, l’inflation n’est qu’un obstacle à surmonter.  </a:t>
            </a:r>
          </a:p>
        </p:txBody>
      </p:sp>
      <p:sp>
        <p:nvSpPr>
          <p:cNvPr id="4" name="Slide Number Placeholder 3"/>
          <p:cNvSpPr>
            <a:spLocks noGrp="1"/>
          </p:cNvSpPr>
          <p:nvPr>
            <p:ph type="sldNum" sz="quarter" idx="10"/>
          </p:nvPr>
        </p:nvSpPr>
        <p:spPr/>
        <p:txBody>
          <a:bodyPr/>
          <a:lstStyle/>
          <a:p>
            <a:fld id="{6B040601-F34C-A840-B24C-52E51A825DA8}" type="slidenum">
              <a:rPr lang="en-US" smtClean="0"/>
              <a:t>12</a:t>
            </a:fld>
            <a:endParaRPr lang="en-US"/>
          </a:p>
        </p:txBody>
      </p:sp>
    </p:spTree>
    <p:extLst>
      <p:ext uri="{BB962C8B-B14F-4D97-AF65-F5344CB8AC3E}">
        <p14:creationId xmlns:p14="http://schemas.microsoft.com/office/powerpoint/2010/main" val="3332252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322263"/>
            <a:ext cx="4648200" cy="3486150"/>
          </a:xfrm>
        </p:spPr>
      </p:sp>
      <p:sp>
        <p:nvSpPr>
          <p:cNvPr id="3" name="Notes Placeholder 2"/>
          <p:cNvSpPr>
            <a:spLocks noGrp="1"/>
          </p:cNvSpPr>
          <p:nvPr>
            <p:ph type="body" idx="1"/>
          </p:nvPr>
        </p:nvSpPr>
        <p:spPr>
          <a:xfrm>
            <a:off x="176270" y="4052234"/>
            <a:ext cx="6610120" cy="4183380"/>
          </a:xfrm>
        </p:spPr>
        <p:txBody>
          <a:bodyPr/>
          <a:lstStyle/>
          <a:p>
            <a:pPr marL="112691" indent="-112691">
              <a:defRPr/>
            </a:pPr>
            <a:r>
              <a:rPr lang="fr-CA" sz="1100" b="1" dirty="0">
                <a:latin typeface="Arial" pitchFamily="34" charset="0"/>
                <a:ea typeface="ヒラギノ角ゴ Pro W3"/>
                <a:cs typeface="Arial" panose="020B0604020202020204" pitchFamily="34" charset="0"/>
              </a:rPr>
              <a:t>[DITES]</a:t>
            </a:r>
          </a:p>
          <a:p>
            <a:pPr marL="171450" indent="-171450">
              <a:buFont typeface="Arial" panose="020B0604020202020204" pitchFamily="34" charset="0"/>
              <a:buChar char="•"/>
              <a:defRPr/>
            </a:pPr>
            <a:r>
              <a:rPr lang="fr-CA" sz="1100" dirty="0">
                <a:latin typeface="Arial" panose="020B0604020202020204" pitchFamily="34" charset="0"/>
                <a:cs typeface="Arial" panose="020B0604020202020204" pitchFamily="34" charset="0"/>
              </a:rPr>
              <a:t>Que pouvez-vous donc faire pour protéger votre capital de l’inflation?  L’important est de faire en sorte que votre portefeuille contienne suffisamment de placements en actions, comme les fonds d’investissement qui investissent dans des actions.  À long terme, les actions se sont avérées être un moyen efficace pour protéger votre portefeuille contre l’inflation.  </a:t>
            </a:r>
          </a:p>
          <a:p>
            <a:pPr marL="171450" indent="-171450">
              <a:buFont typeface="Arial" panose="020B0604020202020204" pitchFamily="34" charset="0"/>
              <a:buChar char="•"/>
              <a:defRPr/>
            </a:pPr>
            <a:r>
              <a:rPr lang="fr-CA" sz="1100" dirty="0"/>
              <a:t>L’étude de périodes mobiles de 10 ans démontre que les actions produisent des rendements nettement plus élevés que les CPG de 1 an et de 5 ans. Autrement dit, si vous cherchez à faire fructifier votre patrimoine dans un horizon de placement supérieur à dix ans, les placements à long terme en actions représentent l’option la plus efficace. Investir à long terme dans des actions est votre meilleur moyen d’optimiser le potentiel de hausse et d’atteindre vos objectifs financiers.</a:t>
            </a:r>
          </a:p>
          <a:p>
            <a:pPr marL="0" indent="0">
              <a:buFont typeface="Arial" panose="020B0604020202020204" pitchFamily="34" charset="0"/>
              <a:buNone/>
              <a:defRPr/>
            </a:pPr>
            <a:endParaRPr lang="en-CA" sz="1100" dirty="0">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fr-CA" sz="1100" b="1" dirty="0">
                <a:latin typeface="Arial" pitchFamily="34" charset="0"/>
                <a:ea typeface="ヒラギノ角ゴ Pro W3"/>
                <a:cs typeface="Arial" panose="020B0604020202020204" pitchFamily="34" charset="0"/>
              </a:rPr>
              <a:t>[DEMANDEZ]</a:t>
            </a:r>
          </a:p>
          <a:p>
            <a:pPr marL="0" indent="0">
              <a:buFont typeface="Arial" panose="020B0604020202020204" pitchFamily="34" charset="0"/>
              <a:buNone/>
              <a:defRPr/>
            </a:pPr>
            <a:r>
              <a:rPr lang="fr-CA" sz="1100" b="1" dirty="0">
                <a:latin typeface="Arial" pitchFamily="34" charset="0"/>
                <a:cs typeface="Arial" panose="020B0604020202020204" pitchFamily="34" charset="0"/>
              </a:rPr>
              <a:t>Quelqu’un sait ce qu’est un indice?  La première personne à répondre remporte un Dow Jones! </a:t>
            </a:r>
            <a:r>
              <a:rPr lang="fr-CA" sz="1100" i="1" dirty="0">
                <a:latin typeface="Arial" pitchFamily="34" charset="0"/>
                <a:cs typeface="Arial" panose="020B0604020202020204" pitchFamily="34" charset="0"/>
              </a:rPr>
              <a:t>(Laissez les participants donner des réponses.)</a:t>
            </a:r>
          </a:p>
          <a:p>
            <a:pPr marL="0" indent="0">
              <a:buFont typeface="Arial" panose="020B0604020202020204" pitchFamily="34" charset="0"/>
              <a:buNone/>
              <a:defRPr/>
            </a:pPr>
            <a:endParaRPr lang="en-CA" sz="1100" i="1" dirty="0">
              <a:latin typeface="Arial" pitchFamily="34" charset="0"/>
              <a:cs typeface="Arial" panose="020B0604020202020204" pitchFamily="34" charset="0"/>
            </a:endParaRPr>
          </a:p>
          <a:p>
            <a:pPr marL="0" indent="0">
              <a:buFont typeface="Arial" panose="020B0604020202020204" pitchFamily="34" charset="0"/>
              <a:buNone/>
              <a:defRPr/>
            </a:pPr>
            <a:r>
              <a:rPr lang="fr-CA" sz="1100" b="1" dirty="0">
                <a:latin typeface="Arial" pitchFamily="34" charset="0"/>
                <a:ea typeface="ヒラギノ角ゴ Pro W3"/>
                <a:cs typeface="Arial" panose="020B0604020202020204" pitchFamily="34" charset="0"/>
              </a:rPr>
              <a:t>[DITES]</a:t>
            </a:r>
          </a:p>
          <a:p>
            <a:pPr marL="171450" indent="-171450">
              <a:buFont typeface="Arial" panose="020B0604020202020204" pitchFamily="34" charset="0"/>
              <a:buChar char="•"/>
              <a:defRPr/>
            </a:pPr>
            <a:r>
              <a:rPr lang="fr-CA" sz="1100" dirty="0">
                <a:latin typeface="Arial" pitchFamily="34" charset="0"/>
                <a:cs typeface="Arial" panose="020B0604020202020204" pitchFamily="34" charset="0"/>
              </a:rPr>
              <a:t>Essentiellement, un indice est un regroupement d’un certain type de placements comme des actions ou des obligations et sert à mesurer le comportement général de ce type de titres.  Par exemple, l’indice S&amp;P 500 contient les actions des 500 plus grandes entreprises américaines, et il donne un aperçu du rendement général des actions de grandes entreprises américaines.  </a:t>
            </a:r>
          </a:p>
          <a:p>
            <a:pPr marL="171450" indent="-171450">
              <a:buFont typeface="Arial" panose="020B0604020202020204" pitchFamily="34" charset="0"/>
              <a:buChar char="•"/>
              <a:defRPr/>
            </a:pPr>
            <a:endParaRPr lang="en-CA" sz="1100" dirty="0">
              <a:latin typeface="Arial" pitchFamily="34" charset="0"/>
              <a:cs typeface="Arial" panose="020B0604020202020204" pitchFamily="34" charset="0"/>
            </a:endParaRPr>
          </a:p>
          <a:p>
            <a:pPr marL="171450" indent="-171450">
              <a:buFont typeface="Arial" panose="020B0604020202020204" pitchFamily="34" charset="0"/>
              <a:buChar char="•"/>
              <a:defRPr/>
            </a:pPr>
            <a:r>
              <a:rPr lang="fr-CA" sz="1100" dirty="0">
                <a:latin typeface="Arial" pitchFamily="34" charset="0"/>
                <a:cs typeface="Arial" panose="020B0604020202020204" pitchFamily="34" charset="0"/>
              </a:rPr>
              <a:t>Donc, pour continuer, que constatons-nous?   L’inflation s’est établie en moyenne à 1,59 % par an durant cette période.  L’indice des CPG de 1 an a été en deçà de l’inflation à 0,93 %, si bien que les CPG de 1 an n’étaient pas la meilleure voie à prendre pour contrer l’inflation.  L’indice des CPG de 5 ans a tout juste dépassé l’inflation, avec un rendement moyen de 1,65 %.  Les obligations canadiennes et les fonds équilibrés canadiens (un mélange d’obligations et d’actions) ont largement dépassé l’inflation, mais les actions canadiennes volent la vedette avec des rendements de près de 5,2 % par an.</a:t>
            </a:r>
          </a:p>
          <a:p>
            <a:pPr marL="0" indent="0">
              <a:buFont typeface="Arial" panose="020B0604020202020204" pitchFamily="34" charset="0"/>
              <a:buNone/>
              <a:defRPr/>
            </a:pPr>
            <a:endParaRPr lang="en-CA" sz="1100" dirty="0">
              <a:latin typeface="Arial" pitchFamily="34" charset="0"/>
              <a:cs typeface="Arial" panose="020B0604020202020204" pitchFamily="34" charset="0"/>
            </a:endParaRPr>
          </a:p>
          <a:p>
            <a:pPr marL="171450" indent="-171450">
              <a:buFont typeface="Arial" panose="020B0604020202020204" pitchFamily="34" charset="0"/>
              <a:buChar char="•"/>
              <a:defRPr/>
            </a:pPr>
            <a:r>
              <a:rPr lang="fr-CA" sz="1100" dirty="0">
                <a:latin typeface="Arial" pitchFamily="34" charset="0"/>
                <a:cs typeface="Arial" panose="020B0604020202020204" pitchFamily="34" charset="0"/>
              </a:rPr>
              <a:t>Les liquidités, les CPG et les obligations peuvent jouer d’autres rôles importants dans votre portefeuille, mais les actions sont essentielles pour aider à protéger votre portefeuille contre l’inflation.  </a:t>
            </a:r>
          </a:p>
        </p:txBody>
      </p:sp>
      <p:sp>
        <p:nvSpPr>
          <p:cNvPr id="4" name="Slide Number Placeholder 3"/>
          <p:cNvSpPr>
            <a:spLocks noGrp="1"/>
          </p:cNvSpPr>
          <p:nvPr>
            <p:ph type="sldNum" sz="quarter" idx="10"/>
          </p:nvPr>
        </p:nvSpPr>
        <p:spPr/>
        <p:txBody>
          <a:bodyPr/>
          <a:lstStyle/>
          <a:p>
            <a:fld id="{6B040601-F34C-A840-B24C-52E51A825DA8}" type="slidenum">
              <a:rPr lang="en-US" smtClean="0"/>
              <a:t>13</a:t>
            </a:fld>
            <a:endParaRPr lang="en-US"/>
          </a:p>
        </p:txBody>
      </p:sp>
    </p:spTree>
    <p:extLst>
      <p:ext uri="{BB962C8B-B14F-4D97-AF65-F5344CB8AC3E}">
        <p14:creationId xmlns:p14="http://schemas.microsoft.com/office/powerpoint/2010/main" val="1918129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25" y="157163"/>
            <a:ext cx="2830513" cy="2124075"/>
          </a:xfrm>
        </p:spPr>
      </p:sp>
      <p:sp>
        <p:nvSpPr>
          <p:cNvPr id="3" name="Notes Placeholder 2"/>
          <p:cNvSpPr>
            <a:spLocks noGrp="1"/>
          </p:cNvSpPr>
          <p:nvPr>
            <p:ph type="body" idx="1"/>
          </p:nvPr>
        </p:nvSpPr>
        <p:spPr>
          <a:xfrm>
            <a:off x="149417" y="2167319"/>
            <a:ext cx="6753339" cy="4183380"/>
          </a:xfrm>
        </p:spPr>
        <p:txBody>
          <a:bodyPr/>
          <a:lstStyle/>
          <a:p>
            <a:pPr marL="112691" indent="-112691">
              <a:defRPr/>
            </a:pPr>
            <a:r>
              <a:rPr lang="fr-CA" sz="1100" dirty="0"/>
              <a:t>La composition des rendements est l’un des moyens les plus efficaces pour les investisseurs de faire fructifier leur patrimoine avec le temps. Il s’agit du réinvestissement des gains dans le placement initial : autrement dit, vous faites des gains sur vos gains. Les versements périodiques vous permettent de tirer avantage à long terme de la composition des rendements. Plus vous conservez vos placements longtemps, plus votre argent travaille pour vous et plus votre patrimoine fructifie!</a:t>
            </a:r>
          </a:p>
          <a:p>
            <a:pPr marL="112691" indent="-112691">
              <a:defRPr/>
            </a:pPr>
            <a:endParaRPr lang="en-CA" sz="1100" dirty="0">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fr-CA" sz="1100" dirty="0">
                <a:latin typeface="Arial" panose="020B0604020202020204" pitchFamily="34" charset="0"/>
                <a:cs typeface="Arial" panose="020B0604020202020204" pitchFamily="34" charset="0"/>
              </a:rPr>
              <a:t>Avoir recours à un REER, un CELI, et peut-être à un REER de conjoint, un REEE et un REEI peut vous aider à faire fructifier davantage votre argent tout en mettant vos actifs à l’abri de l’impôt.  Tous ces éléments peuvent vous aider à créer et à protéger votre patrimoine.  </a:t>
            </a:r>
          </a:p>
          <a:p>
            <a:pPr marL="171450" indent="-171450">
              <a:buFont typeface="Arial" panose="020B0604020202020204" pitchFamily="34" charset="0"/>
              <a:buChar char="•"/>
              <a:defRPr/>
            </a:pPr>
            <a:endParaRPr lang="en-CA"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fr-CA" sz="1100" dirty="0">
                <a:latin typeface="Arial" panose="020B0604020202020204" pitchFamily="34" charset="0"/>
                <a:cs typeface="Arial" panose="020B0604020202020204" pitchFamily="34" charset="0"/>
              </a:rPr>
              <a:t>Voyons rapidement de quelles manières ces régimes peuvent contribuer à vos objectifs.  </a:t>
            </a:r>
          </a:p>
          <a:p>
            <a:pPr marL="171450" indent="-171450">
              <a:buFont typeface="Arial" panose="020B0604020202020204" pitchFamily="34" charset="0"/>
              <a:buChar char="•"/>
              <a:defRPr/>
            </a:pPr>
            <a:endParaRPr lang="en-CA"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fr-CA" sz="1100" dirty="0">
                <a:latin typeface="Arial" panose="020B0604020202020204" pitchFamily="34" charset="0"/>
                <a:cs typeface="Arial" panose="020B0604020202020204" pitchFamily="34" charset="0"/>
              </a:rPr>
              <a:t>Les contributions à votre REER diminuent le revenu imposable que vous devez déclarer lorsque vous produisez la déclaration.  Cela constitue un avantage immédiat, et l’une des principales raisons pour lesquelles il est logique d’optimiser vos cotisations chaque année – chose que la plupart des Canadiens ne font pas. Une fois que votre argent est dans votre REER, il peut fructifier grâce à la composition des intérêts à l’abri de l’impôt, tant qu’il reste dans votre REER.  Comme les REER servent à économiser pour la retraite, vous serez probablement dans une tranche d’imposition inférieure lorsque vous commencerez à retirer de l’argent de votre REER, ce qui signifie que vous aurez probablement moins d’impôts à payer.  C’est tout simplement logique – réduire votre revenu imposable aujourd’hui, faire fructifier votre argent sans le fardeau fiscal, puis le retirer quand vous êtes dans une tranche d’imposition inférieure.</a:t>
            </a:r>
          </a:p>
          <a:p>
            <a:pPr marL="0" indent="0">
              <a:buFont typeface="Arial" panose="020B0604020202020204" pitchFamily="34" charset="0"/>
              <a:buNone/>
              <a:defRPr/>
            </a:pPr>
            <a:endParaRPr lang="en-CA"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fr-CA" sz="1100" dirty="0">
                <a:latin typeface="Arial" panose="020B0604020202020204" pitchFamily="34" charset="0"/>
                <a:cs typeface="Arial" panose="020B0604020202020204" pitchFamily="34" charset="0"/>
              </a:rPr>
              <a:t>Le CELI est une autre bonne option offerte aux Canadiens.  Vous pouvez cotiser jusqu’à 6 000 $ cette année, et être en mesure de cotiser jusqu’à 63 500 $ cette année si vous ne l’avez jamais fait avant.  Même si vos cotisations au CELI ne sont pas déductibles aux fins de l’impôt, comme le sont les cotisations au REER, vous n’aurez jamais d’impôt à payer sur les sommes qui se trouvent dans votre CELI.  La croissance des 6 000 $ en franchise d’impôt peut vraiment faire une différence au fil des ans.  De plus, contrairement au REER, il n’y a pas d’âge maximal, donc un CELI peut vous aider à </a:t>
            </a:r>
            <a:r>
              <a:rPr lang="fr-CA" sz="1100" baseline="0" dirty="0">
                <a:latin typeface="Arial" panose="020B0604020202020204" pitchFamily="34" charset="0"/>
                <a:cs typeface="Arial" panose="020B0604020202020204" pitchFamily="34" charset="0"/>
              </a:rPr>
              <a:t>créer votre patrimoine</a:t>
            </a:r>
            <a:r>
              <a:rPr lang="fr-CA" sz="1100" dirty="0">
                <a:latin typeface="Arial" panose="020B0604020202020204" pitchFamily="34" charset="0"/>
                <a:cs typeface="Arial" panose="020B0604020202020204" pitchFamily="34" charset="0"/>
              </a:rPr>
              <a:t> pour le reste de votre vie.  </a:t>
            </a:r>
          </a:p>
          <a:p>
            <a:pPr marL="171450" indent="-171450">
              <a:buFont typeface="Arial" panose="020B0604020202020204" pitchFamily="34" charset="0"/>
              <a:buChar char="•"/>
              <a:defRPr/>
            </a:pPr>
            <a:endParaRPr lang="en-US" sz="1100" dirty="0">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100" dirty="0">
                <a:latin typeface="Arial" panose="020B0604020202020204" pitchFamily="34" charset="0"/>
                <a:cs typeface="Arial" panose="020B0604020202020204" pitchFamily="34" charset="0"/>
              </a:rPr>
              <a:t>Voyons ce tableau.  Voici à quel point les CELI peuvent être puissants – une différence de </a:t>
            </a:r>
            <a:r>
              <a:rPr lang="fr-CA" sz="1100" baseline="0" dirty="0">
                <a:latin typeface="Arial" panose="020B0604020202020204" pitchFamily="34" charset="0"/>
                <a:cs typeface="Arial" panose="020B0604020202020204" pitchFamily="34" charset="0"/>
              </a:rPr>
              <a:t>plus de 100 000 $ par rapport aux placements de 6 000 $ par année pendant 25 ans</a:t>
            </a:r>
            <a:r>
              <a:rPr lang="fr-CA" sz="1100" dirty="0">
                <a:latin typeface="Arial" panose="020B0604020202020204" pitchFamily="34" charset="0"/>
                <a:cs typeface="Arial" panose="020B0604020202020204" pitchFamily="34" charset="0"/>
              </a:rPr>
              <a:t>, en supposant un rendement annuel de 6 %, comparativement à un compte non enregistré dont les revenus sont imposés tous les ans au taux de 40 %.  </a:t>
            </a:r>
          </a:p>
          <a:p>
            <a:pPr marL="171450" indent="-171450">
              <a:buFont typeface="Arial" panose="020B0604020202020204" pitchFamily="34" charset="0"/>
              <a:buChar char="•"/>
              <a:defRPr/>
            </a:pPr>
            <a:endParaRPr lang="en-CA"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fr-CA" sz="1100" dirty="0">
                <a:latin typeface="Arial" panose="020B0604020202020204" pitchFamily="34" charset="0"/>
                <a:cs typeface="Arial" panose="020B0604020202020204" pitchFamily="34" charset="0"/>
              </a:rPr>
              <a:t>Les REEE sont aussi </a:t>
            </a:r>
            <a:r>
              <a:rPr lang="fr-CA" sz="1100" baseline="0" dirty="0">
                <a:latin typeface="Arial" panose="020B0604020202020204" pitchFamily="34" charset="0"/>
                <a:cs typeface="Arial" panose="020B0604020202020204" pitchFamily="34" charset="0"/>
              </a:rPr>
              <a:t>un excellent moyen</a:t>
            </a:r>
            <a:r>
              <a:rPr lang="fr-CA" sz="1100" dirty="0">
                <a:latin typeface="Arial" panose="020B0604020202020204" pitchFamily="34" charset="0"/>
                <a:cs typeface="Arial" panose="020B0604020202020204" pitchFamily="34" charset="0"/>
              </a:rPr>
              <a:t> d’économiser pour les études postsecondaires d’un proche, et je suis sûr que vous savez à quel point elles peuvent être onéreuses.  Un diplôme universitaire de 4 ans peut coûter souvent plus de 60 000 $, et ce coût devrait continuer de croître.  Un REEE peut vous aider à assumer les frais de scolarité élevés en octroyant des bourses et des obligations aux bénéficiaires admissibles : jusqu’à 7 200 $ par bénéficiaire pour la SCEE, jusqu’à 2000 $ par bénéficiaire pour le Bon d’études canadien, ainsi que d’autres subventions ou obligations pouvant </a:t>
            </a:r>
            <a:r>
              <a:rPr lang="fr-CA" sz="1100" dirty="0" err="1">
                <a:latin typeface="Arial" panose="020B0604020202020204" pitchFamily="34" charset="0"/>
                <a:cs typeface="Arial" panose="020B0604020202020204" pitchFamily="34" charset="0"/>
              </a:rPr>
              <a:t>êtreoffertes</a:t>
            </a:r>
            <a:r>
              <a:rPr lang="fr-CA"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defRPr/>
            </a:pPr>
            <a:endParaRPr lang="en-CA"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fr-CA" sz="1100" dirty="0">
                <a:latin typeface="Arial" panose="020B0604020202020204" pitchFamily="34" charset="0"/>
                <a:cs typeface="Arial" panose="020B0604020202020204" pitchFamily="34" charset="0"/>
              </a:rPr>
              <a:t>Un REEE peut permettre de faire un bon bout de chemin pour payer des études postsecondaires.  </a:t>
            </a:r>
          </a:p>
        </p:txBody>
      </p:sp>
      <p:sp>
        <p:nvSpPr>
          <p:cNvPr id="4" name="Slide Number Placeholder 3"/>
          <p:cNvSpPr>
            <a:spLocks noGrp="1"/>
          </p:cNvSpPr>
          <p:nvPr>
            <p:ph type="sldNum" sz="quarter" idx="10"/>
          </p:nvPr>
        </p:nvSpPr>
        <p:spPr/>
        <p:txBody>
          <a:bodyPr/>
          <a:lstStyle/>
          <a:p>
            <a:fld id="{6B040601-F34C-A840-B24C-52E51A825DA8}" type="slidenum">
              <a:rPr lang="en-US" smtClean="0"/>
              <a:t>14</a:t>
            </a:fld>
            <a:endParaRPr lang="en-US"/>
          </a:p>
        </p:txBody>
      </p:sp>
    </p:spTree>
    <p:extLst>
      <p:ext uri="{BB962C8B-B14F-4D97-AF65-F5344CB8AC3E}">
        <p14:creationId xmlns:p14="http://schemas.microsoft.com/office/powerpoint/2010/main" val="446826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152" y="4183063"/>
            <a:ext cx="6742323" cy="4183380"/>
          </a:xfrm>
        </p:spPr>
        <p:txBody>
          <a:bodyPr/>
          <a:lstStyle/>
          <a:p>
            <a:pPr marL="112691" marR="0" indent="-112691" algn="l" defTabSz="457200" rtl="0" eaLnBrk="1" fontAlgn="auto" latinLnBrk="0" hangingPunct="1">
              <a:lnSpc>
                <a:spcPct val="100000"/>
              </a:lnSpc>
              <a:spcBef>
                <a:spcPts val="0"/>
              </a:spcBef>
              <a:spcAft>
                <a:spcPts val="0"/>
              </a:spcAft>
              <a:buClrTx/>
              <a:buSzTx/>
              <a:buFontTx/>
              <a:buNone/>
              <a:tabLst/>
              <a:defRPr/>
            </a:pPr>
            <a:r>
              <a:rPr lang="fr-CA" sz="1100" b="1">
                <a:latin typeface="Arial" pitchFamily="34" charset="0"/>
                <a:ea typeface="ヒラギノ角ゴ Pro W3"/>
                <a:cs typeface="Arial" panose="020B0604020202020204" pitchFamily="34" charset="0"/>
              </a:rPr>
              <a:t>[DITES]  </a:t>
            </a:r>
          </a:p>
          <a:p>
            <a:pPr marL="112691" marR="0" indent="-112691" algn="l" defTabSz="457200" rtl="0" eaLnBrk="1" fontAlgn="auto" latinLnBrk="0" hangingPunct="1">
              <a:lnSpc>
                <a:spcPct val="100000"/>
              </a:lnSpc>
              <a:spcBef>
                <a:spcPts val="0"/>
              </a:spcBef>
              <a:spcAft>
                <a:spcPts val="0"/>
              </a:spcAft>
              <a:buClrTx/>
              <a:buSzTx/>
              <a:buFontTx/>
              <a:buNone/>
              <a:tabLst/>
              <a:defRPr/>
            </a:pPr>
            <a:endParaRPr lang="en-CA" altLang="en-US" sz="1100" b="1">
              <a:latin typeface="Arial" pitchFamily="34" charset="0"/>
              <a:ea typeface="ヒラギノ角ゴ Pro W3"/>
              <a:cs typeface="Arial" panose="020B0604020202020204" pitchFamily="34" charset="0"/>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100" baseline="0">
                <a:latin typeface="Arial" pitchFamily="34" charset="0"/>
                <a:ea typeface="ヒラギノ角ゴ Pro W3"/>
                <a:cs typeface="Arial" panose="020B0604020202020204" pitchFamily="34" charset="0"/>
              </a:rPr>
              <a:t>La prochaine erreur commise est de </a:t>
            </a:r>
            <a:r>
              <a:rPr lang="fr-CA" sz="1100" b="1">
                <a:latin typeface="Arial" pitchFamily="34" charset="0"/>
                <a:ea typeface="ヒラギノ角ゴ Pro W3"/>
                <a:cs typeface="Arial" panose="020B0604020202020204" pitchFamily="34" charset="0"/>
              </a:rPr>
              <a:t>ne pas conserver les placements</a:t>
            </a:r>
            <a:r>
              <a:rPr lang="fr-CA" sz="1100" b="0">
                <a:latin typeface="Arial" pitchFamily="34" charset="0"/>
                <a:ea typeface="ヒラギノ角ゴ Pro W3"/>
                <a:cs typeface="Arial" panose="020B0604020202020204" pitchFamily="34" charset="0"/>
              </a:rPr>
              <a:t>.</a:t>
            </a:r>
            <a:r>
              <a:rPr lang="fr-CA" sz="1100" b="0" i="0" baseline="0">
                <a:latin typeface="Arial" pitchFamily="34" charset="0"/>
                <a:ea typeface="ヒラギノ角ゴ Pro W3"/>
                <a:cs typeface="Arial" panose="020B0604020202020204" pitchFamily="34" charset="0"/>
              </a:rPr>
              <a:t>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altLang="en-US" sz="1100" b="0" i="0" baseline="0">
              <a:latin typeface="Arial" pitchFamily="34" charset="0"/>
              <a:ea typeface="ヒラギノ角ゴ Pro W3"/>
              <a:cs typeface="Arial" panose="020B0604020202020204" pitchFamily="34" charset="0"/>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100">
                <a:latin typeface="Arial" panose="020B0604020202020204" pitchFamily="34" charset="0"/>
                <a:cs typeface="Arial" panose="020B0604020202020204" pitchFamily="34" charset="0"/>
              </a:rPr>
              <a:t>À tout moment, vous pouvez trouver une douzaine de raisons de ne pas conserver un placement ou tout simplement de ne pas investir de prime abord.</a:t>
            </a:r>
            <a:r>
              <a:rPr lang="fr-CA" sz="1100" baseline="0">
                <a:latin typeface="Arial" panose="020B0604020202020204" pitchFamily="34" charset="0"/>
                <a:cs typeface="Arial" panose="020B0604020202020204" pitchFamily="34" charset="0"/>
              </a:rPr>
              <a:t>  </a:t>
            </a:r>
            <a:r>
              <a:rPr lang="fr-CA" sz="1100">
                <a:latin typeface="Arial" panose="020B0604020202020204" pitchFamily="34" charset="0"/>
                <a:cs typeface="Arial" panose="020B0604020202020204" pitchFamily="34" charset="0"/>
              </a:rPr>
              <a:t>Seulement au cours des 30 dernières années, nous avons vu crise après crise :  le krach boursier du lundi noir, en 1987, les guerres et le terrorisme, la crise des prêts hypothécaires à haut risque et la crise du crédit en 2007-2008, ainsi que les différends commerciaux et la discorde politique qui font actuellement la une des journaux dans plusieurs pays, pour ne nommer que celles-là.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altLang="en-US" sz="1100" b="0" i="0" baseline="0">
              <a:latin typeface="Arial" pitchFamily="34" charset="0"/>
              <a:ea typeface="ヒラギノ角ゴ Pro W3"/>
              <a:cs typeface="Arial" panose="020B0604020202020204" pitchFamily="34" charset="0"/>
            </a:endParaRPr>
          </a:p>
          <a:p>
            <a:pPr marL="171450" indent="-171450">
              <a:buFont typeface="Arial" panose="020B0604020202020204" pitchFamily="34" charset="0"/>
              <a:buChar char="•"/>
              <a:defRPr/>
            </a:pPr>
            <a:r>
              <a:rPr lang="fr-CA" sz="1100">
                <a:latin typeface="Arial" panose="020B0604020202020204" pitchFamily="34" charset="0"/>
                <a:cs typeface="Arial" panose="020B0604020202020204" pitchFamily="34" charset="0"/>
              </a:rPr>
              <a:t>Comme nous l’avons dit pour les placements motivés par les émotions, le marché boursier peut être volatil, en particulier à court terme.</a:t>
            </a:r>
            <a:r>
              <a:rPr lang="fr-CA" sz="1100" baseline="0">
                <a:latin typeface="Arial" panose="020B0604020202020204" pitchFamily="34" charset="0"/>
                <a:cs typeface="Arial" panose="020B0604020202020204" pitchFamily="34" charset="0"/>
              </a:rPr>
              <a:t>  Les fluctuations quotidiennes et la confusion dans le marché peuvent être effrayantes et vous faire rater des occasions.  </a:t>
            </a:r>
          </a:p>
          <a:p>
            <a:pPr marL="171450" indent="-171450">
              <a:buFont typeface="Arial" panose="020B0604020202020204" pitchFamily="34" charset="0"/>
              <a:buChar char="•"/>
              <a:defRPr/>
            </a:pPr>
            <a:endParaRPr lang="en-CA" sz="1100" baseline="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fr-CA" sz="1100">
                <a:latin typeface="Arial" panose="020B0604020202020204" pitchFamily="34" charset="0"/>
                <a:cs typeface="Arial" panose="020B0604020202020204" pitchFamily="34" charset="0"/>
              </a:rPr>
              <a:t>Toutefois, historiquement, les rendements des marchés boursiers ont tendance à être beaucoup plus attrayants à plus long terme, avec une tendance à la hausse, ce qui signifie que les investisseurs qui ont maintenu un portefeuille diversifié sont généreusement récompensés à long terme.</a:t>
            </a:r>
            <a:r>
              <a:rPr lang="fr-CA" sz="1100" baseline="0">
                <a:latin typeface="Arial" panose="020B0604020202020204" pitchFamily="34" charset="0"/>
                <a:cs typeface="Arial" panose="020B0604020202020204" pitchFamily="34" charset="0"/>
              </a:rPr>
              <a:t>  </a:t>
            </a:r>
          </a:p>
          <a:p>
            <a:pPr marL="171450" indent="-171450">
              <a:buFont typeface="Arial" panose="020B0604020202020204" pitchFamily="34" charset="0"/>
              <a:buChar char="•"/>
              <a:defRPr/>
            </a:pPr>
            <a:endParaRPr lang="en-CA" altLang="en-US" sz="1100" b="1" baseline="0">
              <a:latin typeface="Arial" pitchFamily="34" charset="0"/>
              <a:ea typeface="ヒラギノ角ゴ Pro W3"/>
              <a:cs typeface="Arial" panose="020B0604020202020204" pitchFamily="34" charset="0"/>
            </a:endParaRPr>
          </a:p>
          <a:p>
            <a:pPr marL="171450" indent="-171450">
              <a:buFont typeface="Arial" panose="020B0604020202020204" pitchFamily="34" charset="0"/>
              <a:buChar char="•"/>
              <a:defRPr/>
            </a:pPr>
            <a:r>
              <a:rPr lang="fr-CA" sz="1100">
                <a:latin typeface="Arial" panose="020B0604020202020204" pitchFamily="34" charset="0"/>
                <a:cs typeface="Arial" panose="020B0604020202020204" pitchFamily="34" charset="0"/>
              </a:rPr>
              <a:t>Jetez un œil à ce graphique : il montre que les actions canadiennes ont fortement repris du terrain après leurs chutes, tout en dépassant l’inflation </a:t>
            </a:r>
            <a:r>
              <a:rPr lang="fr-CA" sz="1100" i="1">
                <a:latin typeface="Arial" panose="020B0604020202020204" pitchFamily="34" charset="0"/>
                <a:cs typeface="Arial" panose="020B0604020202020204" pitchFamily="34" charset="0"/>
              </a:rPr>
              <a:t>et</a:t>
            </a:r>
            <a:r>
              <a:rPr lang="fr-CA" sz="1100">
                <a:latin typeface="Arial" panose="020B0604020202020204" pitchFamily="34" charset="0"/>
                <a:cs typeface="Arial" panose="020B0604020202020204" pitchFamily="34" charset="0"/>
              </a:rPr>
              <a:t> les CPG de 5 ans.  En fait, pendant la période couverte par ce graphique, les actions canadiennes vous auraient donné plus de </a:t>
            </a:r>
            <a:r>
              <a:rPr lang="fr-CA" sz="1100" i="1">
                <a:latin typeface="Arial" panose="020B0604020202020204" pitchFamily="34" charset="0"/>
                <a:cs typeface="Arial" panose="020B0604020202020204" pitchFamily="34" charset="0"/>
              </a:rPr>
              <a:t>10 fois</a:t>
            </a:r>
            <a:r>
              <a:rPr lang="fr-CA" sz="1100">
                <a:latin typeface="Arial" panose="020B0604020202020204" pitchFamily="34" charset="0"/>
                <a:cs typeface="Arial" panose="020B0604020202020204" pitchFamily="34" charset="0"/>
              </a:rPr>
              <a:t> le rendement de votre placement initial, même avec toutes les turbulences à court terme qui ont eu lieu au cours de cette période. </a:t>
            </a:r>
          </a:p>
          <a:p>
            <a:pPr marL="0" indent="0">
              <a:buFont typeface="Arial" panose="020B0604020202020204" pitchFamily="34" charset="0"/>
              <a:buNone/>
              <a:defRPr/>
            </a:pPr>
            <a:endParaRPr lang="en-CA" sz="11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B040601-F34C-A840-B24C-52E51A825DA8}" type="slidenum">
              <a:rPr lang="en-US" smtClean="0"/>
              <a:t>15</a:t>
            </a:fld>
            <a:endParaRPr lang="en-US"/>
          </a:p>
        </p:txBody>
      </p:sp>
    </p:spTree>
    <p:extLst>
      <p:ext uri="{BB962C8B-B14F-4D97-AF65-F5344CB8AC3E}">
        <p14:creationId xmlns:p14="http://schemas.microsoft.com/office/powerpoint/2010/main" val="455829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691" indent="-112691">
              <a:defRPr/>
            </a:pPr>
            <a:r>
              <a:rPr lang="fr-CA" sz="1100" b="1" dirty="0">
                <a:latin typeface="Arial" pitchFamily="34" charset="0"/>
                <a:ea typeface="ヒラギノ角ゴ Pro W3"/>
                <a:cs typeface="Arial" panose="020B0604020202020204" pitchFamily="34" charset="0"/>
              </a:rPr>
              <a:t>[NOTES DE PRÉSENTATION]</a:t>
            </a:r>
          </a:p>
          <a:p>
            <a:pPr marL="112691" indent="-112691">
              <a:defRPr/>
            </a:pPr>
            <a:endParaRPr lang="en-CA"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fr-CA" sz="1100" dirty="0">
                <a:latin typeface="Arial" panose="020B0604020202020204" pitchFamily="34" charset="0"/>
                <a:cs typeface="Arial" panose="020B0604020202020204" pitchFamily="34" charset="0"/>
              </a:rPr>
              <a:t>L’important est de commencer à investir dès que possible, de sorte que vos placements ont le plus de temps pour profiter de la croissance potentielle à long terme des marchés boursiers.</a:t>
            </a:r>
          </a:p>
          <a:p>
            <a:pPr marL="171450" indent="-171450">
              <a:buFont typeface="Arial" panose="020B0604020202020204" pitchFamily="34" charset="0"/>
              <a:buChar char="•"/>
              <a:defRPr/>
            </a:pPr>
            <a:endParaRPr lang="en-CA"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fr-CA" sz="1100" dirty="0">
                <a:latin typeface="Arial" panose="020B0604020202020204" pitchFamily="34" charset="0"/>
                <a:cs typeface="Arial" panose="020B0604020202020204" pitchFamily="34" charset="0"/>
              </a:rPr>
              <a:t>Une excellente façon de faire consiste à créer un programme d’épargne continue (PEC).  Un PEC vous aide à créer et à préserver votre patrimoine en investissant automatiquement dans des fonds d’investissement selon un calendrier établi, comme chaque mois ou chaque semaine, en utilisant de l’argent dans votre compte bancaire.  Cette approche simple est pratique et abordable et elle permet également de ne pas se fier à ses émotions en matière de placement.  </a:t>
            </a:r>
          </a:p>
          <a:p>
            <a:pPr marL="0" indent="0">
              <a:buFont typeface="Arial" panose="020B0604020202020204" pitchFamily="34" charset="0"/>
              <a:buNone/>
              <a:defRPr/>
            </a:pPr>
            <a:endParaRPr lang="en-CA"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fr-CA" sz="1100" dirty="0">
                <a:latin typeface="Arial" panose="020B0604020202020204" pitchFamily="34" charset="0"/>
                <a:cs typeface="Arial" panose="020B0604020202020204" pitchFamily="34" charset="0"/>
              </a:rPr>
              <a:t>Je suis sûr que vous avez entendu l’expression « acheter à bas prix et vendre à prix élevé ».  C’est le cours 101 des placements.  Un PEC peut aider à acheter à bas prix, et ce, au moyen d’achats périodiques par sommes fixes.  En d’autres termes, lorsque vous investissez régulièrement un montant fixe, comme 100 $ par mois, vous finissez par acheter plus de parts de fonds d’investissement lorsque les prix sont bas et moins lorsque les prix sont élevés, d’où une réduction du coût moyen payé par part.  Ceci est particulièrement utile lorsque les marchés sont volatils, et cela vous donne potentiellement un meilleur rendement.  Jetez simplement un œil au tableau.</a:t>
            </a:r>
          </a:p>
          <a:p>
            <a:pPr marL="171450" indent="-171450">
              <a:buFont typeface="Arial" panose="020B0604020202020204" pitchFamily="34" charset="0"/>
              <a:buChar char="•"/>
              <a:defRPr/>
            </a:pPr>
            <a:endParaRPr lang="en-CA"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fr-CA" sz="1100" dirty="0">
                <a:latin typeface="Arial" panose="020B0604020202020204" pitchFamily="34" charset="0"/>
                <a:cs typeface="Arial" panose="020B0604020202020204" pitchFamily="34" charset="0"/>
              </a:rPr>
              <a:t>Un autre avantage à long terme d’un PEC est l’intérêt composé.  La composition des rendements est l’un des moyens les plus efficaces pour vous de faire fructifier votre patrimoine avec le temps.  Il s’agit du réinvestissement des gains dans le placement initial : autrement dit, vous faites des gains sur vos gains.  Plus longtemps vous conservez vos placements, plus vos placements doivent profiter de l’intérêt composé pour vous aider à créer votre patrimoine.  </a:t>
            </a:r>
          </a:p>
          <a:p>
            <a:pPr marL="171450" indent="-171450">
              <a:buFont typeface="Arial" panose="020B0604020202020204" pitchFamily="34" charset="0"/>
              <a:buChar char="•"/>
              <a:defRPr/>
            </a:pPr>
            <a:endParaRPr lang="en-CA"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fr-CA" sz="1100" dirty="0">
                <a:latin typeface="Arial" panose="020B0604020202020204" pitchFamily="34" charset="0"/>
                <a:cs typeface="Arial" panose="020B0604020202020204" pitchFamily="34" charset="0"/>
              </a:rPr>
              <a:t>Avec un PEC, même un petit montant fait augmenter régulièrement le montant sur une courte période!  </a:t>
            </a:r>
          </a:p>
        </p:txBody>
      </p:sp>
      <p:sp>
        <p:nvSpPr>
          <p:cNvPr id="4" name="Slide Number Placeholder 3"/>
          <p:cNvSpPr>
            <a:spLocks noGrp="1"/>
          </p:cNvSpPr>
          <p:nvPr>
            <p:ph type="sldNum" sz="quarter" idx="10"/>
          </p:nvPr>
        </p:nvSpPr>
        <p:spPr/>
        <p:txBody>
          <a:bodyPr/>
          <a:lstStyle/>
          <a:p>
            <a:fld id="{6B040601-F34C-A840-B24C-52E51A825DA8}" type="slidenum">
              <a:rPr lang="en-US" smtClean="0"/>
              <a:t>16</a:t>
            </a:fld>
            <a:endParaRPr lang="en-US"/>
          </a:p>
        </p:txBody>
      </p:sp>
    </p:spTree>
    <p:extLst>
      <p:ext uri="{BB962C8B-B14F-4D97-AF65-F5344CB8AC3E}">
        <p14:creationId xmlns:p14="http://schemas.microsoft.com/office/powerpoint/2010/main" val="3301546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691" indent="-112691">
              <a:defRPr/>
            </a:pPr>
            <a:r>
              <a:rPr lang="fr-CA" sz="1100" b="1" dirty="0">
                <a:latin typeface="Arial" pitchFamily="34" charset="0"/>
                <a:ea typeface="ヒラギノ角ゴ Pro W3"/>
                <a:cs typeface="Arial" panose="020B0604020202020204" pitchFamily="34" charset="0"/>
              </a:rPr>
              <a:t>[NOTES DE PRÉSENTATION]</a:t>
            </a:r>
          </a:p>
          <a:p>
            <a:pPr marL="112691" indent="-112691">
              <a:defRPr/>
            </a:pPr>
            <a:endParaRPr lang="en-CA" altLang="en-US" sz="1100" dirty="0">
              <a:latin typeface="Arial" pitchFamily="34" charset="0"/>
              <a:cs typeface="Arial" panose="020B0604020202020204" pitchFamily="34" charset="0"/>
            </a:endParaRPr>
          </a:p>
          <a:p>
            <a:pPr marL="171450" indent="-171450">
              <a:buFont typeface="Arial" panose="020B0604020202020204" pitchFamily="34" charset="0"/>
              <a:buChar char="•"/>
              <a:defRPr/>
            </a:pPr>
            <a:r>
              <a:rPr lang="fr-CA" sz="1100" dirty="0">
                <a:latin typeface="Arial" pitchFamily="34" charset="0"/>
                <a:cs typeface="Arial" panose="020B0604020202020204" pitchFamily="34" charset="0"/>
              </a:rPr>
              <a:t>La prochaine erreur consiste à mettre tous ses œufs dans le même panier.  </a:t>
            </a:r>
          </a:p>
          <a:p>
            <a:pPr marL="171450" indent="-171450">
              <a:buFont typeface="Arial" panose="020B0604020202020204" pitchFamily="34" charset="0"/>
              <a:buChar char="•"/>
              <a:defRPr/>
            </a:pPr>
            <a:endParaRPr lang="en-CA" altLang="en-US" sz="1100" dirty="0">
              <a:latin typeface="Arial" pitchFamily="34" charset="0"/>
              <a:cs typeface="Arial" panose="020B0604020202020204" pitchFamily="34" charset="0"/>
            </a:endParaRPr>
          </a:p>
          <a:p>
            <a:pPr marL="171450" indent="-171450">
              <a:buFont typeface="Arial" panose="020B0604020202020204" pitchFamily="34" charset="0"/>
              <a:buChar char="•"/>
              <a:defRPr/>
            </a:pPr>
            <a:r>
              <a:rPr lang="fr-CA" sz="1100" dirty="0">
                <a:latin typeface="Arial" pitchFamily="34" charset="0"/>
                <a:cs typeface="Arial" panose="020B0604020202020204" pitchFamily="34" charset="0"/>
              </a:rPr>
              <a:t>En tant qu’investisseur, il est crucial de maintenir la bonne combinaison de catégories d’actifs pour atteindre vos objectifs de placement et votre niveau de risque.  Des études ont démontré que la combinaison de catégories d’actifs peut expliquer jusqu’à 92 % de la variation des rendements des placements à long terme.</a:t>
            </a:r>
            <a:r>
              <a:rPr lang="fr-CA" sz="1100" baseline="0" dirty="0">
                <a:latin typeface="Arial" pitchFamily="34" charset="0"/>
                <a:cs typeface="Arial" panose="020B0604020202020204" pitchFamily="34" charset="0"/>
              </a:rPr>
              <a:t>  </a:t>
            </a:r>
          </a:p>
          <a:p>
            <a:pPr marL="171450" indent="-171450">
              <a:buFont typeface="Arial" panose="020B0604020202020204" pitchFamily="34" charset="0"/>
              <a:buChar char="•"/>
              <a:defRPr/>
            </a:pPr>
            <a:endParaRPr lang="en-CA" altLang="en-US" sz="1100" baseline="0" dirty="0">
              <a:latin typeface="Arial" pitchFamily="34" charset="0"/>
              <a:cs typeface="Arial" panose="020B0604020202020204" pitchFamily="34" charset="0"/>
            </a:endParaRPr>
          </a:p>
          <a:p>
            <a:pPr marL="171450" indent="-171450">
              <a:buFont typeface="Arial" panose="020B0604020202020204" pitchFamily="34" charset="0"/>
              <a:buChar char="•"/>
              <a:defRPr/>
            </a:pPr>
            <a:r>
              <a:rPr lang="fr-CA" sz="1100" dirty="0">
                <a:latin typeface="Arial" pitchFamily="34" charset="0"/>
                <a:ea typeface="ヒラギノ角ゴ Pro W3"/>
                <a:cs typeface="Arial" panose="020B0604020202020204" pitchFamily="34" charset="0"/>
              </a:rPr>
              <a:t>Tout d’abord, qu’est-ce qu’une catégorie d’actifs?  Une catégorie d’actif est un type de placement comme les actions, les placements à revenu fixe (comme les obligations), l’immobilier ou les liquidités.  Les actions canadiennes constituent une catégorie d’actif.  Les actions américaines en sont une autre.  Ainsi le sont les obligations de sociétés, les actions japonaises et les produits de base, pour n’en nommer que quelques-unes.  Vous pouvez diviser vos placements en fonction de nombreuses catégories d’actifs, et chacune réagira à sa manière aux événements qui se produisent dans l’économie et sur les marchés.  </a:t>
            </a:r>
          </a:p>
          <a:p>
            <a:pPr marL="0" indent="0">
              <a:buFont typeface="Arial" panose="020B0604020202020204" pitchFamily="34" charset="0"/>
              <a:buNone/>
              <a:defRPr/>
            </a:pPr>
            <a:endParaRPr lang="en-US" altLang="en-US" sz="1100" dirty="0">
              <a:latin typeface="Arial" panose="020B0604020202020204" pitchFamily="34" charset="0"/>
              <a:ea typeface="ヒラギノ角ゴ Pro W3"/>
              <a:cs typeface="Arial" panose="020B0604020202020204" pitchFamily="34" charset="0"/>
            </a:endParaRPr>
          </a:p>
          <a:p>
            <a:pPr marL="171450" indent="-171450">
              <a:buFont typeface="Arial" panose="020B0604020202020204" pitchFamily="34" charset="0"/>
              <a:buChar char="•"/>
              <a:defRPr/>
            </a:pPr>
            <a:r>
              <a:rPr lang="fr-CA" sz="1100" dirty="0">
                <a:latin typeface="Arial" panose="020B0604020202020204" pitchFamily="34" charset="0"/>
                <a:ea typeface="ヒラギノ角ゴ Pro W3"/>
                <a:cs typeface="Arial" panose="020B0604020202020204" pitchFamily="34" charset="0"/>
              </a:rPr>
              <a:t>Certaines présentent un potentiel de rendement plus élevé que d’autres.  Certaines catégories ont tendance à être très risquées, comme les actions de marchés émergents, et certaines sont très sûres, comme les bons du Trésor.  En général, plus le rendement potentiel est élevé, plus élevé est le risque.  Voilà le compromis.  </a:t>
            </a:r>
          </a:p>
          <a:p>
            <a:pPr marL="171450" indent="-171450">
              <a:buFont typeface="Arial" panose="020B0604020202020204" pitchFamily="34" charset="0"/>
              <a:buChar char="•"/>
              <a:defRPr/>
            </a:pPr>
            <a:endParaRPr lang="en-US" altLang="en-US" sz="1100" dirty="0">
              <a:latin typeface="Arial" panose="020B0604020202020204" pitchFamily="34" charset="0"/>
              <a:ea typeface="ヒラギノ角ゴ Pro W3"/>
              <a:cs typeface="Arial" panose="020B0604020202020204" pitchFamily="34" charset="0"/>
            </a:endParaRPr>
          </a:p>
          <a:p>
            <a:pPr marL="171450" indent="-171450">
              <a:buFont typeface="Arial" panose="020B0604020202020204" pitchFamily="34" charset="0"/>
              <a:buChar char="•"/>
              <a:defRPr/>
            </a:pPr>
            <a:r>
              <a:rPr lang="fr-CA" sz="1100" dirty="0">
                <a:latin typeface="Arial" panose="020B0604020202020204" pitchFamily="34" charset="0"/>
                <a:ea typeface="ヒラギノ角ゴ Pro W3"/>
                <a:cs typeface="Arial" panose="020B0604020202020204" pitchFamily="34" charset="0"/>
              </a:rPr>
              <a:t>Nous avons abordé cette question lorsque nous avons parlé de la façon dont les actions canadiennes ont surclassé les CPG de 5 ans à long terme.  </a:t>
            </a:r>
          </a:p>
        </p:txBody>
      </p:sp>
      <p:sp>
        <p:nvSpPr>
          <p:cNvPr id="4" name="Slide Number Placeholder 3"/>
          <p:cNvSpPr>
            <a:spLocks noGrp="1"/>
          </p:cNvSpPr>
          <p:nvPr>
            <p:ph type="sldNum" sz="quarter" idx="10"/>
          </p:nvPr>
        </p:nvSpPr>
        <p:spPr/>
        <p:txBody>
          <a:bodyPr/>
          <a:lstStyle/>
          <a:p>
            <a:fld id="{6B040601-F34C-A840-B24C-52E51A825DA8}" type="slidenum">
              <a:rPr lang="en-US" smtClean="0"/>
              <a:t>17</a:t>
            </a:fld>
            <a:endParaRPr lang="en-US"/>
          </a:p>
        </p:txBody>
      </p:sp>
    </p:spTree>
    <p:extLst>
      <p:ext uri="{BB962C8B-B14F-4D97-AF65-F5344CB8AC3E}">
        <p14:creationId xmlns:p14="http://schemas.microsoft.com/office/powerpoint/2010/main" val="3301546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691" indent="-112691">
              <a:defRPr/>
            </a:pPr>
            <a:r>
              <a:rPr lang="fr-CA" sz="1200" b="1">
                <a:latin typeface="Arial" panose="020B0604020202020204" pitchFamily="34" charset="0"/>
                <a:ea typeface="ヒラギノ角ゴ Pro W3"/>
                <a:cs typeface="Arial" panose="020B0604020202020204" pitchFamily="34" charset="0"/>
              </a:rPr>
              <a:t>[NOTES DE PRÉSENTATION]</a:t>
            </a:r>
          </a:p>
          <a:p>
            <a:pPr marL="112691" indent="-112691">
              <a:defRPr/>
            </a:pPr>
            <a:endParaRPr lang="en-CA" altLang="en-US" sz="1200">
              <a:latin typeface="Arial" pitchFamily="34" charset="0"/>
              <a:cs typeface="Arial" panose="020B0604020202020204" pitchFamily="34" charset="0"/>
            </a:endParaRPr>
          </a:p>
          <a:p>
            <a:pPr marL="171450" indent="-171450">
              <a:buFont typeface="Arial" panose="020B0604020202020204" pitchFamily="34" charset="0"/>
              <a:buChar char="•"/>
              <a:defRPr/>
            </a:pPr>
            <a:r>
              <a:rPr lang="fr-CA" sz="1200">
                <a:latin typeface="Arial" pitchFamily="34" charset="0"/>
                <a:cs typeface="Arial" panose="020B0604020202020204" pitchFamily="34" charset="0"/>
              </a:rPr>
              <a:t>Alors, pourquoi avez-vous besoin d’avoir une variété de catégories d’actifs?  Si les actions se portent bien, pourquoi ne pas y investir la totalité de votre portefeuille?  Comment peut-on avoir trop d’une bonne chose?  </a:t>
            </a:r>
          </a:p>
          <a:p>
            <a:pPr marL="171450" indent="-171450">
              <a:buFont typeface="Arial" panose="020B0604020202020204" pitchFamily="34" charset="0"/>
              <a:buChar char="•"/>
              <a:defRPr/>
            </a:pPr>
            <a:endParaRPr lang="en-CA" altLang="en-US" sz="1200">
              <a:latin typeface="Arial" pitchFamily="34" charset="0"/>
              <a:cs typeface="Arial" panose="020B0604020202020204" pitchFamily="34" charset="0"/>
            </a:endParaRPr>
          </a:p>
          <a:p>
            <a:pPr marL="171450" indent="-171450">
              <a:buFont typeface="Arial" panose="020B0604020202020204" pitchFamily="34" charset="0"/>
              <a:buChar char="•"/>
              <a:defRPr/>
            </a:pPr>
            <a:r>
              <a:rPr lang="fr-CA" sz="1200">
                <a:latin typeface="Arial" pitchFamily="34" charset="0"/>
                <a:cs typeface="Arial" panose="020B0604020202020204" pitchFamily="34" charset="0"/>
              </a:rPr>
              <a:t>La raison est simple :</a:t>
            </a:r>
            <a:r>
              <a:rPr lang="fr-CA" sz="1200" baseline="0">
                <a:latin typeface="Arial" pitchFamily="34" charset="0"/>
                <a:cs typeface="Arial" panose="020B0604020202020204" pitchFamily="34" charset="0"/>
              </a:rPr>
              <a:t> Vous ne devriez pas mettre tous vos œufs dans le même panier.  En répartissant vos placements entre diverses catégories d’actif, vous répartissez le risque.  Cela vous donne plus de sécurité, tout en gardant un certain potentiel de croissance.  </a:t>
            </a:r>
          </a:p>
          <a:p>
            <a:pPr marL="171450" indent="-171450">
              <a:buFont typeface="Arial" panose="020B0604020202020204" pitchFamily="34" charset="0"/>
              <a:buChar char="•"/>
              <a:defRPr/>
            </a:pPr>
            <a:endParaRPr lang="en-CA" altLang="en-US" sz="1200" baseline="0">
              <a:latin typeface="Arial" pitchFamily="34" charset="0"/>
              <a:cs typeface="Arial" panose="020B0604020202020204" pitchFamily="34" charset="0"/>
            </a:endParaRPr>
          </a:p>
          <a:p>
            <a:pPr marL="171450" indent="-171450">
              <a:buFont typeface="Arial" panose="020B0604020202020204" pitchFamily="34" charset="0"/>
              <a:buChar char="•"/>
              <a:defRPr/>
            </a:pPr>
            <a:r>
              <a:rPr lang="fr-CA" sz="1200" baseline="0">
                <a:latin typeface="Arial" pitchFamily="34" charset="0"/>
                <a:cs typeface="Arial" panose="020B0604020202020204" pitchFamily="34" charset="0"/>
              </a:rPr>
              <a:t>Comment cela fonctionne-t-il?  Disons que les actions commencent à donner un moins bon rendement.  Et bien, si vous détenez également des placements à revenu fixe (comme des obligations ou des fonds d’investissement qui investissent dans des obligations), ces placements à revenu fixe peuvent produire davantage de rendement que les actions, ce qui pourrait compenser une partie ou la totalité des actions en recul.  </a:t>
            </a:r>
          </a:p>
          <a:p>
            <a:pPr marL="171450" indent="-171450">
              <a:buFont typeface="Arial" panose="020B0604020202020204" pitchFamily="34" charset="0"/>
              <a:buChar char="•"/>
              <a:defRPr/>
            </a:pPr>
            <a:endParaRPr lang="en-CA" altLang="en-US" sz="1200" baseline="0">
              <a:latin typeface="Arial" pitchFamily="34" charset="0"/>
              <a:cs typeface="Arial" panose="020B0604020202020204" pitchFamily="34" charset="0"/>
            </a:endParaRPr>
          </a:p>
          <a:p>
            <a:pPr marL="171450" indent="-171450">
              <a:buFont typeface="Arial" panose="020B0604020202020204" pitchFamily="34" charset="0"/>
              <a:buChar char="•"/>
              <a:defRPr/>
            </a:pPr>
            <a:r>
              <a:rPr lang="fr-CA" sz="1200" baseline="0">
                <a:latin typeface="Arial" pitchFamily="34" charset="0"/>
                <a:cs typeface="Arial" panose="020B0604020202020204" pitchFamily="34" charset="0"/>
              </a:rPr>
              <a:t>La quantité d’actions, de titres à revenu fixe ou d’autres catégories d’actifs qu’il faut détenir dépendra du temps dont vous disposez avant de retirer vos placements, de votre revenu, de votre niveau d’endettement, de vos biens personnels, etc. </a:t>
            </a:r>
          </a:p>
          <a:p>
            <a:endParaRPr lang="en-CA"/>
          </a:p>
        </p:txBody>
      </p:sp>
      <p:sp>
        <p:nvSpPr>
          <p:cNvPr id="4" name="Slide Number Placeholder 3"/>
          <p:cNvSpPr>
            <a:spLocks noGrp="1"/>
          </p:cNvSpPr>
          <p:nvPr>
            <p:ph type="sldNum" sz="quarter" idx="10"/>
          </p:nvPr>
        </p:nvSpPr>
        <p:spPr/>
        <p:txBody>
          <a:bodyPr/>
          <a:lstStyle/>
          <a:p>
            <a:fld id="{6B040601-F34C-A840-B24C-52E51A825DA8}" type="slidenum">
              <a:rPr lang="en-US" smtClean="0"/>
              <a:t>18</a:t>
            </a:fld>
            <a:endParaRPr lang="en-US"/>
          </a:p>
        </p:txBody>
      </p:sp>
    </p:spTree>
    <p:extLst>
      <p:ext uri="{BB962C8B-B14F-4D97-AF65-F5344CB8AC3E}">
        <p14:creationId xmlns:p14="http://schemas.microsoft.com/office/powerpoint/2010/main" val="1836559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691" indent="-112691">
              <a:defRPr/>
            </a:pPr>
            <a:r>
              <a:rPr lang="fr-CA" sz="1100" b="1" dirty="0">
                <a:latin typeface="Arial" pitchFamily="34" charset="0"/>
                <a:ea typeface="ヒラギノ角ゴ Pro W3"/>
                <a:cs typeface="Arial" panose="020B0604020202020204" pitchFamily="34" charset="0"/>
              </a:rPr>
              <a:t>[NOTES DE PRÉSENTATION]</a:t>
            </a:r>
          </a:p>
          <a:p>
            <a:pPr marL="112691" indent="-112691">
              <a:defRPr/>
            </a:pPr>
            <a:endParaRPr lang="en-CA"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fr-CA" sz="1100" dirty="0">
                <a:latin typeface="Arial" panose="020B0604020202020204" pitchFamily="34" charset="0"/>
                <a:cs typeface="Arial" panose="020B0604020202020204" pitchFamily="34" charset="0"/>
              </a:rPr>
              <a:t>Ne pas mettre tous ses œufs dans le même panier conduit directement à notre première erreur commise par les investisseurs.</a:t>
            </a:r>
            <a:r>
              <a:rPr lang="fr-CA" sz="1100" baseline="0" dirty="0">
                <a:latin typeface="Arial" panose="020B0604020202020204" pitchFamily="34" charset="0"/>
                <a:cs typeface="Arial" panose="020B0604020202020204" pitchFamily="34" charset="0"/>
              </a:rPr>
              <a:t>  </a:t>
            </a:r>
            <a:r>
              <a:rPr lang="fr-CA" sz="1100" dirty="0">
                <a:latin typeface="Arial" panose="020B0604020202020204" pitchFamily="34" charset="0"/>
                <a:cs typeface="Arial" panose="020B0604020202020204" pitchFamily="34" charset="0"/>
              </a:rPr>
              <a:t>Mais avant de regarder cela, faisons une brève récapitulation de la matière vue jusqu’à présent :</a:t>
            </a:r>
          </a:p>
          <a:p>
            <a:pPr marL="171450" indent="-171450">
              <a:buFont typeface="Arial" panose="020B0604020202020204" pitchFamily="34" charset="0"/>
              <a:buChar char="•"/>
              <a:defRPr/>
            </a:pPr>
            <a:endParaRPr lang="en-CA"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fr-CA" sz="1100" dirty="0">
                <a:latin typeface="Arial" panose="020B0604020202020204" pitchFamily="34" charset="0"/>
                <a:cs typeface="Arial" panose="020B0604020202020204" pitchFamily="34" charset="0"/>
              </a:rPr>
              <a:t>Priorité 6 : Placement basé sur l’émotion</a:t>
            </a:r>
          </a:p>
          <a:p>
            <a:pPr marL="171450" indent="-171450">
              <a:buFont typeface="Arial" panose="020B0604020202020204" pitchFamily="34" charset="0"/>
              <a:buChar char="•"/>
              <a:defRPr/>
            </a:pPr>
            <a:r>
              <a:rPr lang="fr-CA" sz="1100" dirty="0">
                <a:latin typeface="Arial" panose="020B0604020202020204" pitchFamily="34" charset="0"/>
                <a:cs typeface="Arial" panose="020B0604020202020204" pitchFamily="34" charset="0"/>
              </a:rPr>
              <a:t>Priorité 5 : Investir de façon trop prudente</a:t>
            </a:r>
          </a:p>
          <a:p>
            <a:pPr marL="171450" indent="-171450">
              <a:buFont typeface="Arial" panose="020B0604020202020204" pitchFamily="34" charset="0"/>
              <a:buChar char="•"/>
              <a:defRPr/>
            </a:pPr>
            <a:r>
              <a:rPr lang="fr-CA" sz="1100" dirty="0">
                <a:latin typeface="Arial" panose="020B0604020202020204" pitchFamily="34" charset="0"/>
                <a:cs typeface="Arial" panose="020B0604020202020204" pitchFamily="34" charset="0"/>
              </a:rPr>
              <a:t>Priorité 4 : Sous-estimer l’incidence fiscale sur votre patrimoine</a:t>
            </a:r>
          </a:p>
          <a:p>
            <a:pPr marL="171450" indent="-171450">
              <a:buFont typeface="Arial" panose="020B0604020202020204" pitchFamily="34" charset="0"/>
              <a:buChar char="•"/>
              <a:defRPr/>
            </a:pPr>
            <a:r>
              <a:rPr lang="fr-CA" sz="1100" dirty="0">
                <a:latin typeface="Arial" panose="020B0604020202020204" pitchFamily="34" charset="0"/>
                <a:cs typeface="Arial" panose="020B0604020202020204" pitchFamily="34" charset="0"/>
              </a:rPr>
              <a:t>Priorité 3 : Ne pas conserver ses placements</a:t>
            </a:r>
          </a:p>
          <a:p>
            <a:pPr marL="171450" indent="-171450">
              <a:buFont typeface="Arial" panose="020B0604020202020204" pitchFamily="34" charset="0"/>
              <a:buChar char="•"/>
              <a:defRPr/>
            </a:pPr>
            <a:r>
              <a:rPr lang="fr-CA" sz="1100" dirty="0">
                <a:latin typeface="Arial" panose="020B0604020202020204" pitchFamily="34" charset="0"/>
                <a:cs typeface="Arial" panose="020B0604020202020204" pitchFamily="34" charset="0"/>
              </a:rPr>
              <a:t>Priorité 2 : Mettre tous ses œufs dans le même panier</a:t>
            </a:r>
          </a:p>
        </p:txBody>
      </p:sp>
      <p:sp>
        <p:nvSpPr>
          <p:cNvPr id="4" name="Slide Number Placeholder 3"/>
          <p:cNvSpPr>
            <a:spLocks noGrp="1"/>
          </p:cNvSpPr>
          <p:nvPr>
            <p:ph type="sldNum" sz="quarter" idx="10"/>
          </p:nvPr>
        </p:nvSpPr>
        <p:spPr/>
        <p:txBody>
          <a:bodyPr/>
          <a:lstStyle/>
          <a:p>
            <a:fld id="{6B040601-F34C-A840-B24C-52E51A825DA8}" type="slidenum">
              <a:rPr lang="en-US" smtClean="0"/>
              <a:t>19</a:t>
            </a:fld>
            <a:endParaRPr lang="en-US"/>
          </a:p>
        </p:txBody>
      </p:sp>
    </p:spTree>
    <p:extLst>
      <p:ext uri="{BB962C8B-B14F-4D97-AF65-F5344CB8AC3E}">
        <p14:creationId xmlns:p14="http://schemas.microsoft.com/office/powerpoint/2010/main" val="3301546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fr-CA" sz="1100" dirty="0">
                <a:latin typeface="Arial" panose="020B0604020202020204" pitchFamily="34" charset="0"/>
                <a:cs typeface="Arial" panose="020B0604020202020204" pitchFamily="34" charset="0"/>
              </a:rPr>
              <a:t>Diapositive sur la Réflexion personnelle – Les points de discussion se trouvent sur la diapositive :</a:t>
            </a:r>
            <a:br>
              <a:rPr lang="fr-CA" sz="1100" dirty="0">
                <a:latin typeface="Arial" panose="020B0604020202020204" pitchFamily="34" charset="0"/>
                <a:cs typeface="Arial" panose="020B0604020202020204" pitchFamily="34" charset="0"/>
              </a:rPr>
            </a:br>
            <a:endParaRPr lang="fr-CA" sz="1100" dirty="0">
              <a:latin typeface="Arial" panose="020B0604020202020204" pitchFamily="34" charset="0"/>
              <a:cs typeface="Arial" panose="020B0604020202020204" pitchFamily="34" charset="0"/>
            </a:endParaRPr>
          </a:p>
          <a:p>
            <a:pPr eaLnBrk="1" hangingPunct="1"/>
            <a:r>
              <a:rPr lang="fr-CA" sz="1100" dirty="0">
                <a:latin typeface="Arial" panose="020B0604020202020204" pitchFamily="34" charset="0"/>
                <a:cs typeface="Arial" panose="020B0604020202020204" pitchFamily="34" charset="0"/>
              </a:rPr>
              <a:t>But : Établir la relation; aborder un aspect personnel au-delà de la simple présentation professionnelle; cela est important pour différents membres de l’auditoire pour qui certains aspects ont également une résonance particulière. </a:t>
            </a:r>
            <a:br>
              <a:rPr lang="fr-CA" sz="1100" dirty="0">
                <a:latin typeface="Arial" panose="020B0604020202020204" pitchFamily="34" charset="0"/>
                <a:cs typeface="Arial" panose="020B0604020202020204" pitchFamily="34" charset="0"/>
              </a:rPr>
            </a:br>
            <a:endParaRPr lang="fr-CA" sz="1100" dirty="0">
              <a:latin typeface="Arial" panose="020B0604020202020204" pitchFamily="34" charset="0"/>
              <a:cs typeface="Arial" panose="020B0604020202020204" pitchFamily="34" charset="0"/>
            </a:endParaRPr>
          </a:p>
          <a:p>
            <a:pPr eaLnBrk="1" hangingPunct="1"/>
            <a:r>
              <a:rPr lang="fr-CA" sz="1100" b="1" dirty="0">
                <a:latin typeface="Arial" panose="020B0604020202020204" pitchFamily="34" charset="0"/>
                <a:cs typeface="Arial" panose="020B0604020202020204" pitchFamily="34" charset="0"/>
              </a:rPr>
              <a:t>DITES : </a:t>
            </a:r>
            <a:r>
              <a:rPr lang="fr-CA" sz="1100" dirty="0">
                <a:latin typeface="Arial" panose="020B0604020202020204" pitchFamily="34" charset="0"/>
                <a:cs typeface="Arial" panose="020B0604020202020204" pitchFamily="34" charset="0"/>
              </a:rPr>
              <a:t>Nous avons toutes des vies différentes, avec des priorités différentes, et nous jouons tous des rôles multiples. Je voudrais partager mon histoire avec vous et je demanderai ensuite à quelques-uns d’entre vous de bien vouloir faire de même. </a:t>
            </a:r>
          </a:p>
        </p:txBody>
      </p:sp>
      <p:sp>
        <p:nvSpPr>
          <p:cNvPr id="4" name="Slide Number Placeholder 3"/>
          <p:cNvSpPr>
            <a:spLocks noGrp="1"/>
          </p:cNvSpPr>
          <p:nvPr>
            <p:ph type="sldNum" sz="quarter" idx="10"/>
          </p:nvPr>
        </p:nvSpPr>
        <p:spPr/>
        <p:txBody>
          <a:bodyPr/>
          <a:lstStyle/>
          <a:p>
            <a:fld id="{6B040601-F34C-A840-B24C-52E51A825DA8}" type="slidenum">
              <a:rPr lang="en-US" smtClean="0"/>
              <a:t>2</a:t>
            </a:fld>
            <a:endParaRPr lang="en-US"/>
          </a:p>
        </p:txBody>
      </p:sp>
    </p:spTree>
    <p:extLst>
      <p:ext uri="{BB962C8B-B14F-4D97-AF65-F5344CB8AC3E}">
        <p14:creationId xmlns:p14="http://schemas.microsoft.com/office/powerpoint/2010/main" val="692014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A" sz="1200" b="1">
                <a:latin typeface="Arial" pitchFamily="34" charset="0"/>
                <a:ea typeface="ヒラギノ角ゴ Pro W3"/>
                <a:cs typeface="Arial" panose="020B0604020202020204" pitchFamily="34" charset="0"/>
              </a:rPr>
              <a:t>[NOTES DE PRÉSENTATION]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CA" sz="1200">
              <a:latin typeface="Arial" panose="020B0604020202020204" pitchFamily="34" charset="0"/>
              <a:cs typeface="Arial" panose="020B0604020202020204" pitchFamily="34" charset="0"/>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a:latin typeface="Arial" panose="020B0604020202020204" pitchFamily="34" charset="0"/>
                <a:cs typeface="Arial" panose="020B0604020202020204" pitchFamily="34" charset="0"/>
              </a:rPr>
              <a:t>Roulement de tambour sur l’erreur numéro un…</a:t>
            </a:r>
          </a:p>
        </p:txBody>
      </p:sp>
      <p:sp>
        <p:nvSpPr>
          <p:cNvPr id="4" name="Slide Number Placeholder 3"/>
          <p:cNvSpPr>
            <a:spLocks noGrp="1"/>
          </p:cNvSpPr>
          <p:nvPr>
            <p:ph type="sldNum" sz="quarter" idx="10"/>
          </p:nvPr>
        </p:nvSpPr>
        <p:spPr/>
        <p:txBody>
          <a:bodyPr/>
          <a:lstStyle/>
          <a:p>
            <a:fld id="{6B040601-F34C-A840-B24C-52E51A825DA8}" type="slidenum">
              <a:rPr lang="en-US" smtClean="0"/>
              <a:t>20</a:t>
            </a:fld>
            <a:endParaRPr lang="en-US"/>
          </a:p>
        </p:txBody>
      </p:sp>
    </p:spTree>
    <p:extLst>
      <p:ext uri="{BB962C8B-B14F-4D97-AF65-F5344CB8AC3E}">
        <p14:creationId xmlns:p14="http://schemas.microsoft.com/office/powerpoint/2010/main" val="2316204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691" indent="-112691">
              <a:defRPr/>
            </a:pPr>
            <a:r>
              <a:rPr lang="fr-CA" sz="1100" b="1" dirty="0">
                <a:latin typeface="Arial" pitchFamily="34" charset="0"/>
                <a:ea typeface="ヒラギノ角ゴ Pro W3"/>
                <a:cs typeface="Arial" panose="020B0604020202020204" pitchFamily="34" charset="0"/>
              </a:rPr>
              <a:t>[NOTES DE PRÉSENTATION]</a:t>
            </a:r>
          </a:p>
          <a:p>
            <a:pPr marL="171450" indent="-171450">
              <a:buFont typeface="Arial" panose="020B0604020202020204" pitchFamily="34" charset="0"/>
              <a:buChar char="•"/>
              <a:defRPr/>
            </a:pPr>
            <a:r>
              <a:rPr lang="fr-CA" sz="1100" b="1" dirty="0">
                <a:latin typeface="Arial" panose="020B0604020202020204" pitchFamily="34" charset="0"/>
                <a:cs typeface="Arial" panose="020B0604020202020204" pitchFamily="34" charset="0"/>
              </a:rPr>
              <a:t>Ne pas avoir de plan financier  </a:t>
            </a:r>
            <a:r>
              <a:rPr lang="fr-CA" sz="1100" dirty="0">
                <a:latin typeface="Arial" panose="020B0604020202020204" pitchFamily="34" charset="0"/>
                <a:cs typeface="Arial" panose="020B0604020202020204" pitchFamily="34" charset="0"/>
              </a:rPr>
              <a:t>Tout ce dont nous avons parlé jusqu’à présent nous amène à la plus grosse erreur de placement que vous pouvez faire. Un plan financier peut vous aider à éviter toutes les autres erreurs que nous avons étudiées.  </a:t>
            </a:r>
          </a:p>
          <a:p>
            <a:pPr marL="171450" indent="-171450">
              <a:buFont typeface="Arial" panose="020B0604020202020204" pitchFamily="34" charset="0"/>
              <a:buChar char="•"/>
              <a:defRPr/>
            </a:pPr>
            <a:endParaRPr lang="en-CA"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fr-CA" sz="1100" dirty="0">
                <a:latin typeface="Arial" panose="020B0604020202020204" pitchFamily="34" charset="0"/>
                <a:cs typeface="Arial" panose="020B0604020202020204" pitchFamily="34" charset="0"/>
              </a:rPr>
              <a:t>Examinons quelques statistiques.</a:t>
            </a:r>
            <a:r>
              <a:rPr lang="fr-CA" sz="1100" baseline="0" dirty="0">
                <a:latin typeface="Arial" panose="020B0604020202020204" pitchFamily="34" charset="0"/>
                <a:cs typeface="Arial" panose="020B0604020202020204" pitchFamily="34" charset="0"/>
              </a:rPr>
              <a:t>  À votre avis, quel pourcentage de Canadiens comptent sur les gains à la loterie pour financer leur retraite? </a:t>
            </a:r>
            <a:r>
              <a:rPr lang="fr-CA" sz="1100" b="1" i="1" baseline="0" dirty="0">
                <a:latin typeface="Arial" panose="020B0604020202020204" pitchFamily="34" charset="0"/>
                <a:cs typeface="Arial" panose="020B0604020202020204" pitchFamily="34" charset="0"/>
              </a:rPr>
              <a:t>(Solliciter quelques réponses des participants)</a:t>
            </a:r>
            <a:r>
              <a:rPr lang="fr-CA" sz="1100" b="0" i="0" baseline="0" dirty="0">
                <a:latin typeface="Arial" panose="020B0604020202020204" pitchFamily="34" charset="0"/>
                <a:cs typeface="Arial" panose="020B0604020202020204" pitchFamily="34" charset="0"/>
              </a:rPr>
              <a:t>.  34 %!  Parmi ces personnes qui se fient à des probabilités quasiment nulles de gain à la loterie pour combler leurs besoins de retraite, combien diraient que les placements sont trop risqués?  </a:t>
            </a:r>
          </a:p>
          <a:p>
            <a:pPr marL="171450" indent="-171450">
              <a:buFont typeface="Arial" panose="020B0604020202020204" pitchFamily="34" charset="0"/>
              <a:buChar char="•"/>
              <a:defRPr/>
            </a:pPr>
            <a:endParaRPr lang="en-CA" sz="110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fr-CA" sz="1100" dirty="0">
                <a:latin typeface="Arial" panose="020B0604020202020204" pitchFamily="34" charset="0"/>
                <a:cs typeface="Arial" panose="020B0604020202020204" pitchFamily="34" charset="0"/>
              </a:rPr>
              <a:t>Quel est le pourcentage de Canadiens qui possèdent un plan financier?</a:t>
            </a:r>
            <a:r>
              <a:rPr lang="fr-CA" sz="1100" baseline="0" dirty="0">
                <a:latin typeface="Arial" panose="020B0604020202020204" pitchFamily="34" charset="0"/>
                <a:cs typeface="Arial" panose="020B0604020202020204" pitchFamily="34" charset="0"/>
              </a:rPr>
              <a:t>  </a:t>
            </a:r>
            <a:r>
              <a:rPr lang="fr-CA" sz="1100" dirty="0">
                <a:latin typeface="Arial" panose="020B0604020202020204" pitchFamily="34" charset="0"/>
                <a:cs typeface="Arial" panose="020B0604020202020204" pitchFamily="34" charset="0"/>
              </a:rPr>
              <a:t>Seulement 50 % et seulement un tiers l’ont mis à jour dans la dernière année.</a:t>
            </a:r>
            <a:r>
              <a:rPr lang="fr-CA" sz="1100" baseline="0" dirty="0">
                <a:latin typeface="Arial" panose="020B0604020202020204" pitchFamily="34" charset="0"/>
                <a:cs typeface="Arial" panose="020B0604020202020204" pitchFamily="34" charset="0"/>
              </a:rPr>
              <a:t>  Donc, la plupart des Canadiens n’ont soit aucun plan ou encore un plan désuet qui ne peut plus être optimisé pour répondre à leurs besoins.  </a:t>
            </a:r>
          </a:p>
          <a:p>
            <a:pPr marL="171450" indent="-171450">
              <a:buFont typeface="Arial" panose="020B0604020202020204" pitchFamily="34" charset="0"/>
              <a:buChar char="•"/>
              <a:defRPr/>
            </a:pPr>
            <a:endParaRPr lang="en-CA" sz="1100" baseline="0" dirty="0">
              <a:latin typeface="Arial" panose="020B0604020202020204" pitchFamily="34" charset="0"/>
              <a:cs typeface="Arial" panose="020B0604020202020204" pitchFamily="34" charset="0"/>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100" baseline="0" dirty="0">
                <a:latin typeface="Arial" panose="020B0604020202020204" pitchFamily="34" charset="0"/>
                <a:cs typeface="Arial" panose="020B0604020202020204" pitchFamily="34" charset="0"/>
              </a:rPr>
              <a:t>Mais que dire de ces personnes qui disposent d’un plan financier régulièrement mis à jour pour répondre à leurs besoins?  Ces investisseurs ont confiance et jouissent d’une tranquillité d’esprit : </a:t>
            </a:r>
            <a:r>
              <a:rPr lang="fr-CA" sz="1100" dirty="0">
                <a:solidFill>
                  <a:schemeClr val="bg1"/>
                </a:solidFill>
                <a:latin typeface="Arial" panose="020B0604020202020204" pitchFamily="34" charset="0"/>
                <a:cs typeface="Arial" panose="020B0604020202020204" pitchFamily="34" charset="0"/>
              </a:rPr>
              <a:t>De fait, </a:t>
            </a:r>
          </a:p>
          <a:p>
            <a:pPr marL="628650" lvl="1" indent="-171450">
              <a:buFont typeface="Arial" panose="020B0604020202020204" pitchFamily="34" charset="0"/>
              <a:buChar char="•"/>
              <a:defRPr/>
            </a:pPr>
            <a:r>
              <a:rPr lang="fr-CA" sz="1100" dirty="0">
                <a:solidFill>
                  <a:schemeClr val="tx1"/>
                </a:solidFill>
                <a:effectLst/>
                <a:latin typeface="Arial" panose="020B0604020202020204" pitchFamily="34" charset="0"/>
                <a:cs typeface="Arial" panose="020B0604020202020204" pitchFamily="34" charset="0"/>
              </a:rPr>
              <a:t>93 % des répondants au sondage conviennent qu’ils peuvent faire confiance à leur conseiller pour obtenir de judicieux conseils, et 84 % sont d’accord qu’ils réalisent un meilleur rendement sur leur investissement.</a:t>
            </a:r>
          </a:p>
        </p:txBody>
      </p:sp>
      <p:sp>
        <p:nvSpPr>
          <p:cNvPr id="4" name="Slide Number Placeholder 3"/>
          <p:cNvSpPr>
            <a:spLocks noGrp="1"/>
          </p:cNvSpPr>
          <p:nvPr>
            <p:ph type="sldNum" sz="quarter" idx="10"/>
          </p:nvPr>
        </p:nvSpPr>
        <p:spPr/>
        <p:txBody>
          <a:bodyPr/>
          <a:lstStyle/>
          <a:p>
            <a:fld id="{6B040601-F34C-A840-B24C-52E51A825DA8}" type="slidenum">
              <a:rPr lang="en-US" smtClean="0"/>
              <a:t>21</a:t>
            </a:fld>
            <a:endParaRPr lang="en-US"/>
          </a:p>
        </p:txBody>
      </p:sp>
    </p:spTree>
    <p:extLst>
      <p:ext uri="{BB962C8B-B14F-4D97-AF65-F5344CB8AC3E}">
        <p14:creationId xmlns:p14="http://schemas.microsoft.com/office/powerpoint/2010/main" val="3301546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3100" y="150813"/>
            <a:ext cx="3352800" cy="2514600"/>
          </a:xfrm>
        </p:spPr>
      </p:sp>
      <p:sp>
        <p:nvSpPr>
          <p:cNvPr id="3" name="Notes Placeholder 2"/>
          <p:cNvSpPr>
            <a:spLocks noGrp="1"/>
          </p:cNvSpPr>
          <p:nvPr>
            <p:ph type="body" idx="1"/>
          </p:nvPr>
        </p:nvSpPr>
        <p:spPr>
          <a:xfrm>
            <a:off x="127000" y="2955290"/>
            <a:ext cx="6680200" cy="4183380"/>
          </a:xfrm>
        </p:spPr>
        <p:txBody>
          <a:bodyPr/>
          <a:lstStyle/>
          <a:p>
            <a:pPr marL="112691" indent="-112691">
              <a:defRPr/>
            </a:pPr>
            <a:r>
              <a:rPr lang="fr-CA" sz="1100" b="1" dirty="0">
                <a:latin typeface="Arial" pitchFamily="34" charset="0"/>
                <a:ea typeface="ヒラギノ角ゴ Pro W3"/>
                <a:cs typeface="Arial" panose="020B0604020202020204" pitchFamily="34" charset="0"/>
              </a:rPr>
              <a:t>[NOTES DE PRÉSENTATION]</a:t>
            </a:r>
          </a:p>
          <a:p>
            <a:pPr marL="0" indent="0">
              <a:buFont typeface="Arial" panose="020B0604020202020204" pitchFamily="34" charset="0"/>
              <a:buNone/>
              <a:defRPr/>
            </a:pPr>
            <a:endParaRPr lang="en-CA" sz="110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fr-CA" sz="1100" baseline="0" dirty="0">
                <a:latin typeface="Arial" panose="020B0604020202020204" pitchFamily="34" charset="0"/>
                <a:cs typeface="Arial" panose="020B0604020202020204" pitchFamily="34" charset="0"/>
              </a:rPr>
              <a:t>Beaucoup de confusion existe sur la nature d’un plan.  De nombreux Canadiens diraient qu’ils ont un plan.  « J’ai un REER ».  Un REER, un CELI, un régime de retraite – ce sont seulement des </a:t>
            </a:r>
            <a:r>
              <a:rPr lang="fr-CA" sz="1100" i="1" baseline="0" dirty="0">
                <a:latin typeface="Arial" panose="020B0604020202020204" pitchFamily="34" charset="0"/>
                <a:cs typeface="Arial" panose="020B0604020202020204" pitchFamily="34" charset="0"/>
              </a:rPr>
              <a:t>véhicules</a:t>
            </a:r>
            <a:r>
              <a:rPr lang="fr-CA" sz="1100" baseline="0" dirty="0">
                <a:latin typeface="Arial" panose="020B0604020202020204" pitchFamily="34" charset="0"/>
                <a:cs typeface="Arial" panose="020B0604020202020204" pitchFamily="34" charset="0"/>
              </a:rPr>
              <a:t> pour vous rendre où vous voulez aller.  Avoir un REER sans avoir de plan financier, c’est comme conduire une voiture sans destination.  </a:t>
            </a:r>
          </a:p>
          <a:p>
            <a:pPr marL="0" indent="0">
              <a:buFont typeface="Arial" panose="020B0604020202020204" pitchFamily="34" charset="0"/>
              <a:buNone/>
              <a:defRPr/>
            </a:pPr>
            <a:endParaRPr lang="en-CA" sz="1100" baseline="0" dirty="0">
              <a:latin typeface="Arial" panose="020B0604020202020204" pitchFamily="34" charset="0"/>
              <a:cs typeface="Arial" panose="020B0604020202020204" pitchFamily="34" charset="0"/>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100" dirty="0">
                <a:latin typeface="Arial" pitchFamily="34" charset="0"/>
                <a:cs typeface="Arial" panose="020B0604020202020204" pitchFamily="34" charset="0"/>
              </a:rPr>
              <a:t>Disons que vous êtes en voyage.  </a:t>
            </a:r>
            <a:r>
              <a:rPr lang="fr-CA" sz="1100" baseline="0" dirty="0">
                <a:latin typeface="Arial" pitchFamily="34" charset="0"/>
                <a:cs typeface="Arial" panose="020B0604020202020204" pitchFamily="34" charset="0"/>
              </a:rPr>
              <a:t>Vous avez peut-être décidé d’amener la famille en Floride pour les vacances - il ne vous viendrait jamais à l’idée de conduire en direction sud et d’espérer y arriver sans </a:t>
            </a:r>
            <a:r>
              <a:rPr lang="fr-CA" sz="1100" dirty="0">
                <a:latin typeface="Arial" pitchFamily="34" charset="0"/>
                <a:cs typeface="Arial" panose="020B0604020202020204" pitchFamily="34" charset="0"/>
              </a:rPr>
              <a:t> passer par l’océan.  Non, vous auriez une carte ou un GPS pour vous assurer d’arriver en toute sécurité et dans le temps voulu, conformément au plan.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altLang="en-US" sz="1100" dirty="0">
              <a:latin typeface="Arial" pitchFamily="34" charset="0"/>
              <a:cs typeface="Arial" panose="020B0604020202020204" pitchFamily="34" charset="0"/>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100" dirty="0">
                <a:latin typeface="Arial" pitchFamily="34" charset="0"/>
                <a:cs typeface="Arial" panose="020B0604020202020204" pitchFamily="34" charset="0"/>
              </a:rPr>
              <a:t>Avoir un REER sans avoir de plan, c’est comme monter dans un avion sans savoir où on va; je pense que la plupart d’entre nous ne feraient pas cela.</a:t>
            </a:r>
            <a:r>
              <a:rPr lang="fr-CA" sz="1100" baseline="0" dirty="0">
                <a:latin typeface="Arial" pitchFamily="34" charset="0"/>
                <a:cs typeface="Arial" panose="020B0604020202020204" pitchFamily="34" charset="0"/>
              </a:rPr>
              <a:t>  </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altLang="en-US" sz="1100" dirty="0">
              <a:latin typeface="Arial" pitchFamily="34" charset="0"/>
              <a:cs typeface="Arial" panose="020B0604020202020204" pitchFamily="34" charset="0"/>
            </a:endParaRPr>
          </a:p>
          <a:p>
            <a:pPr marL="171450" indent="-171450">
              <a:buFont typeface="Arial" panose="020B0604020202020204" pitchFamily="34" charset="0"/>
              <a:buChar char="•"/>
              <a:defRPr/>
            </a:pPr>
            <a:r>
              <a:rPr lang="fr-CA" sz="1100" dirty="0">
                <a:latin typeface="Arial" pitchFamily="34" charset="0"/>
                <a:cs typeface="Arial" panose="020B0604020202020204" pitchFamily="34" charset="0"/>
              </a:rPr>
              <a:t>Aussi simplets que soient ces exemples, c’est un peu la façon dont beaucoup de gens abordent l’investissement et planifient leurs objectifs financiers futurs; ils n’ont pas de véritable plan autre que celui de faire fructifier leur argent.  </a:t>
            </a:r>
          </a:p>
          <a:p>
            <a:pPr marL="171450" indent="-171450">
              <a:buFont typeface="Arial" panose="020B0604020202020204" pitchFamily="34" charset="0"/>
              <a:buChar char="•"/>
              <a:defRPr/>
            </a:pPr>
            <a:endParaRPr lang="en-CA" altLang="en-US" sz="1100" dirty="0">
              <a:latin typeface="Arial" pitchFamily="34" charset="0"/>
              <a:cs typeface="Arial" panose="020B0604020202020204" pitchFamily="34" charset="0"/>
            </a:endParaRPr>
          </a:p>
          <a:p>
            <a:pPr marL="171450" indent="-171450">
              <a:buFont typeface="Arial" panose="020B0604020202020204" pitchFamily="34" charset="0"/>
              <a:buChar char="•"/>
              <a:defRPr/>
            </a:pPr>
            <a:r>
              <a:rPr lang="fr-CA" sz="1100" dirty="0">
                <a:latin typeface="Arial" pitchFamily="34" charset="0"/>
                <a:cs typeface="Arial" panose="020B0604020202020204" pitchFamily="34" charset="0"/>
              </a:rPr>
              <a:t>Peut-être que beaucoup ont déjà eu un plan, mais ils s’en sont tellement éloignés au fil des ans qu’ils ne pourront jamais atteindre leurs objectifs s’ils ne s’arrêtent pas pour faire le bilan et voir où ils se dirigent.</a:t>
            </a:r>
          </a:p>
          <a:p>
            <a:pPr marL="112691" indent="-112691">
              <a:defRPr/>
            </a:pPr>
            <a:endParaRPr lang="en-CA" altLang="en-US" sz="1100" dirty="0">
              <a:latin typeface="Arial" pitchFamily="34" charset="0"/>
              <a:cs typeface="Arial" panose="020B0604020202020204" pitchFamily="34" charset="0"/>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100" dirty="0">
                <a:latin typeface="Arial" panose="020B0604020202020204" pitchFamily="34" charset="0"/>
                <a:cs typeface="Arial" panose="020B0604020202020204" pitchFamily="34" charset="0"/>
              </a:rPr>
              <a:t>Un plan financier doit faire le bilan de votre situation actuelle et être régulièrement mis à jour pour vous assurer d’être toujours sur la bonne voie.</a:t>
            </a:r>
            <a:r>
              <a:rPr lang="fr-CA" sz="1100" baseline="0" dirty="0">
                <a:latin typeface="Arial" panose="020B0604020202020204" pitchFamily="34" charset="0"/>
                <a:cs typeface="Arial" panose="020B0604020202020204" pitchFamily="34" charset="0"/>
              </a:rPr>
              <a:t>  Il fournit un cadre pour voir si vous vous approchez de vos objectifs et prévoit une stratégie pour y arriver.</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100" b="1" baseline="0" dirty="0">
              <a:latin typeface="Arial" panose="020B0604020202020204" pitchFamily="34" charset="0"/>
              <a:cs typeface="Arial" panose="020B0604020202020204" pitchFamily="34" charset="0"/>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100" baseline="0" dirty="0">
                <a:latin typeface="Arial" pitchFamily="34" charset="0"/>
                <a:cs typeface="Arial" panose="020B0604020202020204" pitchFamily="34" charset="0"/>
              </a:rPr>
              <a:t>Un planificateur financier de BMO peut tracer la feuille de route dont vous avez besoin pour atteindre vos objectifs financiers.</a:t>
            </a:r>
          </a:p>
          <a:p>
            <a:pPr marL="171450" indent="-171450">
              <a:buFont typeface="Arial" panose="020B0604020202020204" pitchFamily="34" charset="0"/>
              <a:buChar char="•"/>
              <a:defRPr/>
            </a:pPr>
            <a:endParaRPr lang="en-CA" sz="1100" dirty="0">
              <a:latin typeface="Arial" panose="020B0604020202020204" pitchFamily="34" charset="0"/>
              <a:cs typeface="Arial" panose="020B0604020202020204" pitchFamily="34" charset="0"/>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100" dirty="0">
                <a:latin typeface="Arial" pitchFamily="34" charset="0"/>
                <a:cs typeface="Arial" panose="020B0604020202020204" pitchFamily="34" charset="0"/>
              </a:rPr>
              <a:t>Tout dépend d’un plan, et ce plan doit être aussi unique que l’est votre situation et refléter votre style de vie et vos valeurs.</a:t>
            </a:r>
            <a:r>
              <a:rPr lang="fr-CA" sz="1100" baseline="0" dirty="0">
                <a:latin typeface="Arial" pitchFamily="34" charset="0"/>
                <a:cs typeface="Arial" panose="020B0604020202020204" pitchFamily="34" charset="0"/>
              </a:rPr>
              <a:t>  </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altLang="en-US" sz="1100" dirty="0">
              <a:latin typeface="Arial" pitchFamily="34" charset="0"/>
              <a:cs typeface="Arial" panose="020B0604020202020204" pitchFamily="34" charset="0"/>
            </a:endParaRPr>
          </a:p>
          <a:p>
            <a:pPr marL="171450" indent="-171450">
              <a:buFont typeface="Arial" panose="020B0604020202020204" pitchFamily="34" charset="0"/>
              <a:buChar char="•"/>
              <a:defRPr/>
            </a:pPr>
            <a:r>
              <a:rPr lang="fr-CA" sz="1100" dirty="0">
                <a:latin typeface="Arial" pitchFamily="34" charset="0"/>
                <a:cs typeface="Arial" panose="020B0604020202020204" pitchFamily="34" charset="0"/>
              </a:rPr>
              <a:t>Il n’y a pas de solution unique.  L’image ne montre qu’une partie des éléments constituant un plan financier BMO.</a:t>
            </a:r>
            <a:r>
              <a:rPr lang="fr-CA" sz="1100" baseline="0" dirty="0">
                <a:latin typeface="Arial" pitchFamily="34" charset="0"/>
                <a:cs typeface="Arial" panose="020B0604020202020204" pitchFamily="34" charset="0"/>
              </a:rPr>
              <a:t>  Votre plan est global; il prend en compte vos revenus et dépenses, aujourd’hui et dans l’avenir, vos biens personnels, votre situation personnelle et familiale, les circonstances économiques actuelles et futures et bien plus encore.  C’est à ce point dans le détail qu’il faut aller pour avoir une réelle confiance.  Beaucoup de choses peuvent influencer vos finances à long terme, à la hausse ou à la baisse, et un plan financier vous aidera à demeurer sur la bonne voie dans les aléas de la vie. </a:t>
            </a:r>
          </a:p>
        </p:txBody>
      </p:sp>
      <p:sp>
        <p:nvSpPr>
          <p:cNvPr id="4" name="Slide Number Placeholder 3"/>
          <p:cNvSpPr>
            <a:spLocks noGrp="1"/>
          </p:cNvSpPr>
          <p:nvPr>
            <p:ph type="sldNum" sz="quarter" idx="10"/>
          </p:nvPr>
        </p:nvSpPr>
        <p:spPr/>
        <p:txBody>
          <a:bodyPr/>
          <a:lstStyle/>
          <a:p>
            <a:fld id="{6B040601-F34C-A840-B24C-52E51A825DA8}" type="slidenum">
              <a:rPr lang="en-US" smtClean="0"/>
              <a:t>22</a:t>
            </a:fld>
            <a:endParaRPr lang="en-US"/>
          </a:p>
        </p:txBody>
      </p:sp>
    </p:spTree>
    <p:extLst>
      <p:ext uri="{BB962C8B-B14F-4D97-AF65-F5344CB8AC3E}">
        <p14:creationId xmlns:p14="http://schemas.microsoft.com/office/powerpoint/2010/main" val="3301546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691" indent="-112691">
              <a:defRPr/>
            </a:pPr>
            <a:r>
              <a:rPr lang="fr-CA" sz="1100" b="1" dirty="0">
                <a:latin typeface="Arial" pitchFamily="34" charset="0"/>
                <a:ea typeface="ヒラギノ角ゴ Pro W3"/>
                <a:cs typeface="Arial" panose="020B0604020202020204" pitchFamily="34" charset="0"/>
              </a:rPr>
              <a:t>[NOTES DE PRÉSENTATION]</a:t>
            </a:r>
          </a:p>
          <a:p>
            <a:pPr marL="112691" indent="-112691">
              <a:defRPr/>
            </a:pPr>
            <a:endParaRPr lang="en-CA"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fr-CA" sz="1100" dirty="0">
                <a:latin typeface="Arial" panose="020B0604020202020204" pitchFamily="34" charset="0"/>
                <a:cs typeface="Arial" panose="020B0604020202020204" pitchFamily="34" charset="0"/>
              </a:rPr>
              <a:t>Donc, nous savons qu’un plan est absolument crucial pour avoir la tranquillité d’esprit au sujet de votre retraite et de vos objectifs financiers.</a:t>
            </a:r>
            <a:r>
              <a:rPr lang="fr-CA" sz="1100" baseline="0" dirty="0">
                <a:latin typeface="Arial" panose="020B0604020202020204" pitchFamily="34" charset="0"/>
                <a:cs typeface="Arial" panose="020B0604020202020204" pitchFamily="34" charset="0"/>
              </a:rPr>
              <a:t>  Mais pourquoi faire de BMO votre partenaire pour travailler à l’atteinte de ces objectifs?  </a:t>
            </a:r>
          </a:p>
          <a:p>
            <a:pPr marL="171450" indent="-171450">
              <a:buFont typeface="Arial" panose="020B0604020202020204" pitchFamily="34" charset="0"/>
              <a:buChar char="•"/>
              <a:defRPr/>
            </a:pPr>
            <a:endParaRPr lang="en-CA" sz="1100" baseline="0" dirty="0">
              <a:latin typeface="Arial" panose="020B0604020202020204" pitchFamily="34" charset="0"/>
              <a:cs typeface="Arial" panose="020B0604020202020204" pitchFamily="34" charset="0"/>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100" baseline="0" dirty="0">
                <a:latin typeface="Arial" panose="020B0604020202020204" pitchFamily="34" charset="0"/>
                <a:cs typeface="Arial" panose="020B0604020202020204" pitchFamily="34" charset="0"/>
              </a:rPr>
              <a:t>La réponse est simple : Nous offrons la gamme la plus complète de solutions de gestion de patrimoine  Aucune </a:t>
            </a:r>
            <a:r>
              <a:rPr lang="fr-CA" sz="1100" dirty="0">
                <a:latin typeface="Arial" pitchFamily="34" charset="0"/>
                <a:cs typeface="Arial" panose="020B0604020202020204" pitchFamily="34" charset="0"/>
              </a:rPr>
              <a:t>autre société au Canada ne peut se targuer de mobiliser les mêmes ressources que nous et d’offrir à ses clients la bonne solution, au bon moment.</a:t>
            </a:r>
            <a:r>
              <a:rPr lang="fr-CA" sz="1100" dirty="0">
                <a:solidFill>
                  <a:srgbClr val="000000"/>
                </a:solidFill>
                <a:latin typeface="Arial" pitchFamily="34" charset="0"/>
                <a:cs typeface="Arial" panose="020B0604020202020204" pitchFamily="34" charset="0"/>
              </a:rPr>
              <a:t> </a:t>
            </a:r>
          </a:p>
          <a:p>
            <a:pPr marL="0" indent="0">
              <a:buFont typeface="Arial" panose="020B0604020202020204" pitchFamily="34" charset="0"/>
              <a:buNone/>
              <a:defRPr/>
            </a:pPr>
            <a:endParaRPr lang="en-CA" sz="110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fr-CA" sz="1100" baseline="0" dirty="0">
                <a:latin typeface="Arial" panose="020B0604020202020204" pitchFamily="34" charset="0"/>
                <a:cs typeface="Arial" panose="020B0604020202020204" pitchFamily="34" charset="0"/>
              </a:rPr>
              <a:t>BMO Gestion mondiale d’actifs figure parmi les 10 principaux gestionnaires d’actifs au Canada, et gère plus de 380 milliards de dollars au nom des clients.  </a:t>
            </a:r>
          </a:p>
          <a:p>
            <a:pPr marL="171450" indent="-171450">
              <a:buFont typeface="Arial" panose="020B0604020202020204" pitchFamily="34" charset="0"/>
              <a:buChar char="•"/>
              <a:defRPr/>
            </a:pPr>
            <a:endParaRPr lang="en-CA" sz="1100" baseline="0" dirty="0">
              <a:latin typeface="Arial" panose="020B0604020202020204" pitchFamily="34" charset="0"/>
              <a:cs typeface="Arial" panose="020B0604020202020204" pitchFamily="34" charset="0"/>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100" baseline="0" dirty="0">
                <a:latin typeface="Arial" panose="020B0604020202020204" pitchFamily="34" charset="0"/>
                <a:cs typeface="Arial" panose="020B0604020202020204" pitchFamily="34" charset="0"/>
              </a:rPr>
              <a:t>Nous offrons un large éventail d’options et de produits de placement qui vous permettent de tirer parti de notre expertise, dont des fonds d’investissement, des solutions gérées, des fonds spécialisés, et plus encore...</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10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fr-CA" sz="1100" baseline="0" dirty="0">
                <a:latin typeface="Arial" panose="020B0604020202020204" pitchFamily="34" charset="0"/>
                <a:cs typeface="Arial" panose="020B0604020202020204" pitchFamily="34" charset="0"/>
              </a:rPr>
              <a:t>Par-dessus tout, nous nous engageons à fournir des solutions de placement bien encadrées par des conseils et axées sur les résultats pour dépasser vos attentes.  </a:t>
            </a:r>
          </a:p>
          <a:p>
            <a:pPr marL="0" indent="0">
              <a:buFont typeface="Arial" panose="020B0604020202020204" pitchFamily="34" charset="0"/>
              <a:buNone/>
              <a:defRPr/>
            </a:pPr>
            <a:endParaRPr lang="en-CA"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fr-CA" sz="1100" dirty="0">
                <a:latin typeface="Arial" panose="020B0604020202020204" pitchFamily="34" charset="0"/>
                <a:cs typeface="Arial" panose="020B0604020202020204" pitchFamily="34" charset="0"/>
              </a:rPr>
              <a:t>N’hésitez pas à venir me voir après la présentation si vous avez des questions ou désirez prendre un rendez-vous avec un planificateur financier.</a:t>
            </a:r>
            <a:r>
              <a:rPr lang="fr-CA" sz="1100" baseline="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fld id="{6B040601-F34C-A840-B24C-52E51A825DA8}" type="slidenum">
              <a:rPr lang="en-US" smtClean="0"/>
              <a:t>23</a:t>
            </a:fld>
            <a:endParaRPr lang="en-US"/>
          </a:p>
        </p:txBody>
      </p:sp>
    </p:spTree>
    <p:extLst>
      <p:ext uri="{BB962C8B-B14F-4D97-AF65-F5344CB8AC3E}">
        <p14:creationId xmlns:p14="http://schemas.microsoft.com/office/powerpoint/2010/main" val="33015468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5325" y="150813"/>
            <a:ext cx="3524250" cy="2643187"/>
          </a:xfrm>
        </p:spPr>
      </p:sp>
      <p:sp>
        <p:nvSpPr>
          <p:cNvPr id="3" name="Notes Placeholder 2"/>
          <p:cNvSpPr>
            <a:spLocks noGrp="1"/>
          </p:cNvSpPr>
          <p:nvPr>
            <p:ph type="body" idx="1"/>
          </p:nvPr>
        </p:nvSpPr>
        <p:spPr>
          <a:xfrm>
            <a:off x="101601" y="2908300"/>
            <a:ext cx="6769100" cy="4183380"/>
          </a:xfrm>
        </p:spPr>
        <p:txBody>
          <a:bodyPr/>
          <a:lstStyle/>
          <a:p>
            <a:pPr marL="112691" indent="-112691">
              <a:defRPr/>
            </a:pPr>
            <a:r>
              <a:rPr lang="fr-CA" sz="1100" b="1" dirty="0">
                <a:latin typeface="Arial" pitchFamily="34" charset="0"/>
                <a:ea typeface="ヒラギノ角ゴ Pro W3"/>
                <a:cs typeface="Arial" panose="020B0604020202020204" pitchFamily="34" charset="0"/>
              </a:rPr>
              <a:t>[NOTES DE PRÉSENTATION]</a:t>
            </a:r>
          </a:p>
          <a:p>
            <a:pPr marL="112691" indent="-112691">
              <a:defRPr/>
            </a:pPr>
            <a:endParaRPr lang="en-CA"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fr-CA" sz="1100" dirty="0">
                <a:latin typeface="Arial" panose="020B0604020202020204" pitchFamily="34" charset="0"/>
                <a:cs typeface="Arial" panose="020B0604020202020204" pitchFamily="34" charset="0"/>
              </a:rPr>
              <a:t>Donc, la question la plus importante est celle-ci : Avez-vous un plan?  Ou encore, si vous avez un plan, êtes-vous certain qu’il soit sur la bonne voie?  Pouvez-vous, vous et vos proches, vous permettre qu’il ne le soit pas?</a:t>
            </a:r>
          </a:p>
          <a:p>
            <a:pPr marL="171450" indent="-171450">
              <a:buFont typeface="Arial" panose="020B0604020202020204" pitchFamily="34" charset="0"/>
              <a:buChar char="•"/>
              <a:defRPr/>
            </a:pPr>
            <a:endParaRPr lang="en-CA"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fr-CA" sz="1100" baseline="0" dirty="0">
                <a:latin typeface="Arial" panose="020B0604020202020204" pitchFamily="34" charset="0"/>
                <a:cs typeface="Arial" panose="020B0604020202020204" pitchFamily="34" charset="0"/>
              </a:rPr>
              <a:t>Si vous ne disposez pas d’un plan, un planificateur financier BMO peut en créer un qui convient à vos besoins</a:t>
            </a:r>
            <a:r>
              <a:rPr lang="fr-CA" sz="1100" dirty="0">
                <a:latin typeface="Arial" panose="020B0604020202020204" pitchFamily="34" charset="0"/>
                <a:cs typeface="Arial" panose="020B0604020202020204" pitchFamily="34" charset="0"/>
              </a:rPr>
              <a:t>.  Votre planificateur prendra le temps de vous connaître et de comprendre vos objectifs et vos besoins, maintenant et à l’avenir, et d’établir un plan qui corresponde à votre style de vie et à vos valeurs.  </a:t>
            </a:r>
          </a:p>
          <a:p>
            <a:pPr marL="171450" indent="-171450">
              <a:buFont typeface="Arial" panose="020B0604020202020204" pitchFamily="34" charset="0"/>
              <a:buChar char="•"/>
              <a:defRPr/>
            </a:pPr>
            <a:endParaRPr lang="en-CA"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fr-CA" sz="1100" dirty="0">
                <a:latin typeface="Arial" panose="020B0604020202020204" pitchFamily="34" charset="0"/>
                <a:cs typeface="Arial" panose="020B0604020202020204" pitchFamily="34" charset="0"/>
              </a:rPr>
              <a:t>Votre planificateur vous guidera à travers les étapes et décisions importantes pour vous aider à aller de l’avant dès le jour un.  </a:t>
            </a:r>
          </a:p>
          <a:p>
            <a:pPr marL="171450" indent="-171450">
              <a:buFont typeface="Arial" panose="020B0604020202020204" pitchFamily="34" charset="0"/>
              <a:buChar char="•"/>
              <a:defRPr/>
            </a:pPr>
            <a:endParaRPr lang="en-CA"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fr-CA" sz="1100" dirty="0">
                <a:latin typeface="Arial" pitchFamily="34" charset="0"/>
                <a:cs typeface="Arial" panose="020B0604020202020204" pitchFamily="34" charset="0"/>
              </a:rPr>
              <a:t>Vous pourriez avoir plus d’un objectif – certains étant plus proches que d’autres dans le temps. Peut-être souhaitez-vous acheter un chalet dans 3 ans, payer l’université de votre fille dans 6 ans ou encore prendre votre retraite dans 15 ans.  Votre planificateur financier de BMO peut établir un plan pour que vous puissiez y parvenir.</a:t>
            </a:r>
          </a:p>
          <a:p>
            <a:pPr marL="171450" indent="-171450">
              <a:buFont typeface="Arial" panose="020B0604020202020204" pitchFamily="34" charset="0"/>
              <a:buChar char="•"/>
              <a:defRPr/>
            </a:pPr>
            <a:endParaRPr lang="en-CA" sz="1100" dirty="0">
              <a:latin typeface="Arial" pitchFamily="34" charset="0"/>
              <a:cs typeface="Arial" panose="020B0604020202020204" pitchFamily="34" charset="0"/>
            </a:endParaRPr>
          </a:p>
          <a:p>
            <a:pPr marL="171450" indent="-171450">
              <a:buFont typeface="Arial" panose="020B0604020202020204" pitchFamily="34" charset="0"/>
              <a:buChar char="•"/>
              <a:defRPr/>
            </a:pPr>
            <a:r>
              <a:rPr lang="fr-CA" sz="1100" dirty="0">
                <a:latin typeface="Arial" pitchFamily="34" charset="0"/>
                <a:cs typeface="Arial" panose="020B0604020202020204" pitchFamily="34" charset="0"/>
              </a:rPr>
              <a:t>Mise à part la création d’un plan d’investissement personnalisé pour répondre à vos besoins, un planificateur financier de BMO peut vous aider avec la planification successorale, la gestion des dettes et d’autres objectifs.</a:t>
            </a:r>
            <a:r>
              <a:rPr lang="fr-CA" sz="1100" baseline="0" dirty="0">
                <a:latin typeface="Arial" pitchFamily="34" charset="0"/>
                <a:cs typeface="Arial" panose="020B0604020202020204" pitchFamily="34" charset="0"/>
              </a:rPr>
              <a:t>  </a:t>
            </a:r>
          </a:p>
          <a:p>
            <a:pPr marL="0" indent="0">
              <a:buFont typeface="Arial" panose="020B0604020202020204" pitchFamily="34" charset="0"/>
              <a:buNone/>
              <a:defRPr/>
            </a:pPr>
            <a:endParaRPr lang="en-CA" sz="1100" dirty="0">
              <a:latin typeface="Arial" pitchFamily="34" charset="0"/>
              <a:cs typeface="Arial" panose="020B0604020202020204" pitchFamily="34" charset="0"/>
            </a:endParaRPr>
          </a:p>
          <a:p>
            <a:pPr marL="171450" indent="-171450">
              <a:buFont typeface="Arial" panose="020B0604020202020204" pitchFamily="34" charset="0"/>
              <a:buChar char="•"/>
              <a:defRPr/>
            </a:pPr>
            <a:r>
              <a:rPr lang="fr-CA" sz="1100" dirty="0">
                <a:latin typeface="Arial" pitchFamily="34" charset="0"/>
                <a:cs typeface="Arial" panose="020B0604020202020204" pitchFamily="34" charset="0"/>
              </a:rPr>
              <a:t>Faire sa planification et la mettre aux affaires classées peut sembler une solution possible, mais ce n’est pas l’approche indiquée pour aborder une chose de cette importance.  Il convient, au contraire, de faire de votre planificateur un partenaire qui, au cours des années, vous aidera à peaufiner votre plan à mesure que votre vie avance pour vous assurer de rester sur la bonne voie.  </a:t>
            </a:r>
          </a:p>
          <a:p>
            <a:pPr marL="0" indent="0">
              <a:buFont typeface="Arial" panose="020B0604020202020204" pitchFamily="34" charset="0"/>
              <a:buNone/>
              <a:defRPr/>
            </a:pPr>
            <a:endParaRPr lang="en-CA" sz="1100" dirty="0">
              <a:latin typeface="Arial" pitchFamily="34" charset="0"/>
              <a:cs typeface="Arial" panose="020B0604020202020204" pitchFamily="34" charset="0"/>
            </a:endParaRPr>
          </a:p>
          <a:p>
            <a:pPr marL="171450" indent="-171450">
              <a:buFont typeface="Arial" panose="020B0604020202020204" pitchFamily="34" charset="0"/>
              <a:buChar char="•"/>
              <a:defRPr/>
            </a:pPr>
            <a:r>
              <a:rPr lang="fr-CA" sz="1100" dirty="0">
                <a:latin typeface="Arial" pitchFamily="34" charset="0"/>
                <a:cs typeface="Arial" panose="020B0604020202020204" pitchFamily="34" charset="0"/>
              </a:rPr>
              <a:t>Si vous avez déjà un plan financier, un planificateur financier de BMO peut faire un examen gratuit pour voir où vous en êtes par rapport à vos objectifs et vous aider à faire des corrections.  </a:t>
            </a:r>
          </a:p>
          <a:p>
            <a:pPr marL="171450" indent="-171450">
              <a:buFont typeface="Arial" panose="020B0604020202020204" pitchFamily="34" charset="0"/>
              <a:buChar char="•"/>
              <a:defRPr/>
            </a:pPr>
            <a:endParaRPr lang="en-CA" sz="1100" dirty="0">
              <a:latin typeface="Arial" pitchFamily="34" charset="0"/>
              <a:cs typeface="Arial" panose="020B0604020202020204" pitchFamily="34" charset="0"/>
            </a:endParaRPr>
          </a:p>
          <a:p>
            <a:pPr marL="171450" indent="-171450">
              <a:buFont typeface="Arial" panose="020B0604020202020204" pitchFamily="34" charset="0"/>
              <a:buChar char="•"/>
              <a:defRPr/>
            </a:pPr>
            <a:r>
              <a:rPr lang="fr-CA" sz="1100" dirty="0">
                <a:latin typeface="Arial" pitchFamily="34" charset="0"/>
                <a:cs typeface="Arial" panose="020B0604020202020204" pitchFamily="34" charset="0"/>
              </a:rPr>
              <a:t>Un plan financier vous permettra d’éviter toutes les autres erreurs dont nous avons parlé : votre ancrage sera solide, et vous éviterez les feux de paille du marché.  Votre portefeuille sera formé d’une bonne combinaison de placements pour vous aider à atteindre vos objectifs, sans prendre trop de risques. Vos investissements seront structurés pour protéger votre patrimoine de l’inflation et des impôts. Un plan financier peut faire tout cela et plus encore, et un planificateur financier de BMO peut être votre partenaire pour vous aider à épargner et à investir pour l’avenir, tout en profitant de votre vie aujourd’hui.  </a:t>
            </a:r>
          </a:p>
          <a:p>
            <a:pPr marL="112691" indent="-112691">
              <a:defRPr/>
            </a:pPr>
            <a:br>
              <a:rPr lang="fr-CA" sz="1100" b="1" dirty="0">
                <a:latin typeface="Arial" pitchFamily="34" charset="0"/>
                <a:ea typeface="ヒラギノ角ゴ Pro W3"/>
                <a:cs typeface="Arial" panose="020B0604020202020204" pitchFamily="34" charset="0"/>
              </a:rPr>
            </a:br>
            <a:r>
              <a:rPr lang="fr-CA" sz="1100" b="1" dirty="0">
                <a:latin typeface="Arial" pitchFamily="34" charset="0"/>
                <a:ea typeface="ヒラギノ角ゴ Pro W3"/>
                <a:cs typeface="Arial" panose="020B0604020202020204" pitchFamily="34" charset="0"/>
              </a:rPr>
              <a:t>[DITES]</a:t>
            </a:r>
          </a:p>
          <a:p>
            <a:pPr marL="171450" indent="-171450">
              <a:buFont typeface="Arial" panose="020B0604020202020204" pitchFamily="34" charset="0"/>
              <a:buChar char="•"/>
              <a:defRPr/>
            </a:pPr>
            <a:endParaRPr lang="en-CA"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fr-CA" sz="1100" dirty="0">
                <a:latin typeface="Arial" panose="020B0604020202020204" pitchFamily="34" charset="0"/>
                <a:cs typeface="Arial" panose="020B0604020202020204" pitchFamily="34" charset="0"/>
              </a:rPr>
              <a:t>N’hésitez pas à venir me voir ou à parler à (</a:t>
            </a:r>
            <a:r>
              <a:rPr lang="fr-CA" sz="1100" i="1" dirty="0">
                <a:latin typeface="Arial" panose="020B0604020202020204" pitchFamily="34" charset="0"/>
                <a:cs typeface="Arial" panose="020B0604020202020204" pitchFamily="34" charset="0"/>
              </a:rPr>
              <a:t>nom d’un conseiller financier</a:t>
            </a:r>
            <a:r>
              <a:rPr lang="fr-CA" sz="1100" dirty="0">
                <a:latin typeface="Arial" panose="020B0604020202020204" pitchFamily="34" charset="0"/>
                <a:cs typeface="Arial" panose="020B0604020202020204" pitchFamily="34" charset="0"/>
              </a:rPr>
              <a:t>) après la présentation, ou à appeler au 1-888-389-8030 pour commencer la démarche.</a:t>
            </a:r>
          </a:p>
        </p:txBody>
      </p:sp>
      <p:sp>
        <p:nvSpPr>
          <p:cNvPr id="4" name="Slide Number Placeholder 3"/>
          <p:cNvSpPr>
            <a:spLocks noGrp="1"/>
          </p:cNvSpPr>
          <p:nvPr>
            <p:ph type="sldNum" sz="quarter" idx="10"/>
          </p:nvPr>
        </p:nvSpPr>
        <p:spPr/>
        <p:txBody>
          <a:bodyPr/>
          <a:lstStyle/>
          <a:p>
            <a:fld id="{6B040601-F34C-A840-B24C-52E51A825DA8}" type="slidenum">
              <a:rPr lang="en-US" smtClean="0"/>
              <a:t>24</a:t>
            </a:fld>
            <a:endParaRPr lang="en-US"/>
          </a:p>
        </p:txBody>
      </p:sp>
    </p:spTree>
    <p:extLst>
      <p:ext uri="{BB962C8B-B14F-4D97-AF65-F5344CB8AC3E}">
        <p14:creationId xmlns:p14="http://schemas.microsoft.com/office/powerpoint/2010/main" val="33015468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12691" indent="-112691">
              <a:defRPr/>
            </a:pPr>
            <a:r>
              <a:rPr lang="fr-CA" sz="1100" b="1">
                <a:latin typeface="Arial" pitchFamily="34" charset="0"/>
                <a:ea typeface="ヒラギノ角ゴ Pro W3"/>
                <a:cs typeface="Arial" panose="020B0604020202020204" pitchFamily="34" charset="0"/>
              </a:rPr>
              <a:t>[NOTES DE PRÉSENTATION]</a:t>
            </a:r>
          </a:p>
          <a:p>
            <a:pPr marL="112691" indent="-112691">
              <a:defRPr/>
            </a:pP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fr-CA" sz="1100">
                <a:latin typeface="Arial" panose="020B0604020202020204" pitchFamily="34" charset="0"/>
                <a:cs typeface="Arial" panose="020B0604020202020204" pitchFamily="34" charset="0"/>
              </a:rPr>
              <a:t>Avez-vous des questions?</a:t>
            </a:r>
          </a:p>
          <a:p>
            <a:pPr marL="171450" indent="-171450">
              <a:buFont typeface="Arial" panose="020B0604020202020204" pitchFamily="34" charset="0"/>
              <a:buChar char="•"/>
              <a:defRPr/>
            </a:pP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fr-CA" sz="1100" i="1">
                <a:latin typeface="Arial" panose="020B0604020202020204" pitchFamily="34" charset="0"/>
                <a:cs typeface="Arial" panose="020B0604020202020204" pitchFamily="34" charset="0"/>
              </a:rPr>
              <a:t>(Après avoir répondu aux questions)</a:t>
            </a:r>
            <a:r>
              <a:rPr lang="fr-CA" sz="1100">
                <a:latin typeface="Arial" panose="020B0604020202020204" pitchFamily="34" charset="0"/>
                <a:cs typeface="Arial" panose="020B0604020202020204" pitchFamily="34" charset="0"/>
              </a:rPr>
              <a:t> J’aimerais vous dire merci d’avoir assisté à cette présentation.</a:t>
            </a:r>
          </a:p>
        </p:txBody>
      </p:sp>
      <p:sp>
        <p:nvSpPr>
          <p:cNvPr id="4" name="Slide Number Placeholder 3"/>
          <p:cNvSpPr>
            <a:spLocks noGrp="1"/>
          </p:cNvSpPr>
          <p:nvPr>
            <p:ph type="sldNum" sz="quarter" idx="5"/>
          </p:nvPr>
        </p:nvSpPr>
        <p:spPr/>
        <p:txBody>
          <a:bodyPr/>
          <a:lstStyle/>
          <a:p>
            <a:pPr>
              <a:defRPr/>
            </a:pPr>
            <a:fld id="{88D6D64B-7884-46D9-BE78-D32CFB4321B2}" type="slidenum">
              <a:rPr lang="en-US" altLang="en-US" smtClean="0"/>
              <a:pPr>
                <a:defRPr/>
              </a:pPr>
              <a:t>25</a:t>
            </a:fld>
            <a:endParaRPr lang="en-US" altLang="en-US"/>
          </a:p>
        </p:txBody>
      </p:sp>
    </p:spTree>
    <p:extLst>
      <p:ext uri="{BB962C8B-B14F-4D97-AF65-F5344CB8AC3E}">
        <p14:creationId xmlns:p14="http://schemas.microsoft.com/office/powerpoint/2010/main" val="597055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baseline="0"/>
          </a:p>
          <a:p>
            <a:endParaRPr lang="en-CA" b="0" baseline="0"/>
          </a:p>
          <a:p>
            <a:endParaRPr lang="en-CA" b="1"/>
          </a:p>
        </p:txBody>
      </p:sp>
      <p:sp>
        <p:nvSpPr>
          <p:cNvPr id="4" name="Slide Number Placeholder 3"/>
          <p:cNvSpPr>
            <a:spLocks noGrp="1"/>
          </p:cNvSpPr>
          <p:nvPr>
            <p:ph type="sldNum" sz="quarter" idx="10"/>
          </p:nvPr>
        </p:nvSpPr>
        <p:spPr/>
        <p:txBody>
          <a:bodyPr/>
          <a:lstStyle/>
          <a:p>
            <a:fld id="{6B040601-F34C-A840-B24C-52E51A825DA8}" type="slidenum">
              <a:rPr lang="en-US" smtClean="0"/>
              <a:t>26</a:t>
            </a:fld>
            <a:endParaRPr lang="en-US"/>
          </a:p>
        </p:txBody>
      </p:sp>
    </p:spTree>
    <p:extLst>
      <p:ext uri="{BB962C8B-B14F-4D97-AF65-F5344CB8AC3E}">
        <p14:creationId xmlns:p14="http://schemas.microsoft.com/office/powerpoint/2010/main" val="2010537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[DIRE] Bien, nous sommes ici pour discuter des écueils les plus importants auxquels se heurtent les personnes qui font des placements. Que vous soyez un investisseur aguerri ou que vous examiniez simplement vos options, le fait de connaître ces erreurs et ces dangers peut beaucoup vous aider à atteindre vos objectifs, quelle que soit la raison pour laquelle vous épargniez : une retraite anticipée, une nouvelle maison, l’éducation de vos enfants, votre petite entreprise ou autre chose. </a:t>
            </a:r>
          </a:p>
          <a:p>
            <a:endParaRPr lang="en-US" dirty="0"/>
          </a:p>
          <a:p>
            <a:r>
              <a:rPr lang="fr-CA" dirty="0"/>
              <a:t>Pourquoi ne pas commencer par une petite activité? Qui parmi vous dirait être un investisseur assez expérimenté : vous connaissez le système et vous investissez depuis assez longtemps? Peut-être que nous ne vous verrons jamais intervenir sur BNN, mais vous avez une assez bonne idée du fonctionnement des marchés. </a:t>
            </a:r>
            <a:r>
              <a:rPr lang="fr-CA" i="1" dirty="0"/>
              <a:t>[Des participants lèvent la main]</a:t>
            </a:r>
          </a:p>
          <a:p>
            <a:endParaRPr lang="en-US" i="1" dirty="0"/>
          </a:p>
          <a:p>
            <a:pPr marL="0" marR="0" lvl="0" indent="0" algn="l" defTabSz="457200" rtl="0" eaLnBrk="1" fontAlgn="auto" latinLnBrk="0" hangingPunct="1">
              <a:lnSpc>
                <a:spcPct val="100000"/>
              </a:lnSpc>
              <a:spcBef>
                <a:spcPts val="0"/>
              </a:spcBef>
              <a:spcAft>
                <a:spcPts val="0"/>
              </a:spcAft>
              <a:buClrTx/>
              <a:buSzTx/>
              <a:buFontTx/>
              <a:buNone/>
              <a:tabLst/>
              <a:defRPr/>
            </a:pPr>
            <a:r>
              <a:rPr lang="fr-CA" dirty="0"/>
              <a:t>Et qui est peut-être un peu moins expérimenté ou, en tout cas, s’y connaît un peu moins en matière d’actions, de titres à revenu fixe, d’indices, de FNB, de carburateurs et de transmissions? D’accord, peut-être pas les deux derniers points – mais qui parmi vous s’y connaît peut-être un peu moins en matière de placement? </a:t>
            </a:r>
            <a:r>
              <a:rPr lang="fr-CA" i="1" dirty="0"/>
              <a:t>[Des participants lèvent la main]</a:t>
            </a:r>
          </a:p>
          <a:p>
            <a:endParaRPr lang="en-US" dirty="0"/>
          </a:p>
          <a:p>
            <a:endParaRPr lang="en-US" dirty="0"/>
          </a:p>
          <a:p>
            <a:r>
              <a:rPr lang="fr-CA" dirty="0"/>
              <a:t>Je crois qu’il serait intéressant de voir comment chaque groupe...</a:t>
            </a:r>
          </a:p>
          <a:p>
            <a:endParaRPr lang="en-US" dirty="0"/>
          </a:p>
          <a:p>
            <a:endParaRPr lang="en-US" dirty="0"/>
          </a:p>
          <a:p>
            <a:endParaRPr lang="en-CA" dirty="0"/>
          </a:p>
        </p:txBody>
      </p:sp>
      <p:sp>
        <p:nvSpPr>
          <p:cNvPr id="4" name="Slide Number Placeholder 3"/>
          <p:cNvSpPr>
            <a:spLocks noGrp="1"/>
          </p:cNvSpPr>
          <p:nvPr>
            <p:ph type="sldNum" sz="quarter" idx="10"/>
          </p:nvPr>
        </p:nvSpPr>
        <p:spPr/>
        <p:txBody>
          <a:bodyPr/>
          <a:lstStyle/>
          <a:p>
            <a:fld id="{6B040601-F34C-A840-B24C-52E51A825DA8}" type="slidenum">
              <a:rPr lang="en-US" smtClean="0"/>
              <a:t>3</a:t>
            </a:fld>
            <a:endParaRPr lang="en-US"/>
          </a:p>
        </p:txBody>
      </p:sp>
    </p:spTree>
    <p:extLst>
      <p:ext uri="{BB962C8B-B14F-4D97-AF65-F5344CB8AC3E}">
        <p14:creationId xmlns:p14="http://schemas.microsoft.com/office/powerpoint/2010/main" val="4239182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[Noter des suggestions des deux groupes pour voir ce qu’ils considèrent être les plus importants écueils en matière de placement]</a:t>
            </a:r>
          </a:p>
          <a:p>
            <a:endParaRPr lang="en-US" dirty="0"/>
          </a:p>
          <a:p>
            <a:r>
              <a:rPr lang="fr-CA" dirty="0"/>
              <a:t>J’aimerais savoir quels sont les principaux écueils en matière de placement d’après chaque groupe. Il sera intéressant d’entendre les différents points de vue, et de voir combien de vos réponses correspondent aux écueils dont nous parlerons ce soir. </a:t>
            </a:r>
          </a:p>
          <a:p>
            <a:endParaRPr lang="en-CA" dirty="0"/>
          </a:p>
        </p:txBody>
      </p:sp>
      <p:sp>
        <p:nvSpPr>
          <p:cNvPr id="4" name="Slide Number Placeholder 3"/>
          <p:cNvSpPr>
            <a:spLocks noGrp="1"/>
          </p:cNvSpPr>
          <p:nvPr>
            <p:ph type="sldNum" sz="quarter" idx="10"/>
          </p:nvPr>
        </p:nvSpPr>
        <p:spPr/>
        <p:txBody>
          <a:bodyPr/>
          <a:lstStyle/>
          <a:p>
            <a:fld id="{6B040601-F34C-A840-B24C-52E51A825DA8}" type="slidenum">
              <a:rPr lang="en-US" smtClean="0"/>
              <a:t>4</a:t>
            </a:fld>
            <a:endParaRPr lang="en-US"/>
          </a:p>
        </p:txBody>
      </p:sp>
    </p:spTree>
    <p:extLst>
      <p:ext uri="{BB962C8B-B14F-4D97-AF65-F5344CB8AC3E}">
        <p14:creationId xmlns:p14="http://schemas.microsoft.com/office/powerpoint/2010/main" val="1473978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691" indent="-112691">
              <a:defRPr/>
            </a:pPr>
            <a:r>
              <a:rPr lang="fr-CA" sz="1100">
                <a:latin typeface="Arial" panose="020B0604020202020204" pitchFamily="34" charset="0"/>
                <a:cs typeface="Arial" panose="020B0604020202020204" pitchFamily="34" charset="0"/>
              </a:rPr>
              <a:t>Lisez les points au programme indiqués sur la diapositive.</a:t>
            </a:r>
          </a:p>
        </p:txBody>
      </p:sp>
      <p:sp>
        <p:nvSpPr>
          <p:cNvPr id="4" name="Slide Number Placeholder 3"/>
          <p:cNvSpPr>
            <a:spLocks noGrp="1"/>
          </p:cNvSpPr>
          <p:nvPr>
            <p:ph type="sldNum" sz="quarter" idx="10"/>
          </p:nvPr>
        </p:nvSpPr>
        <p:spPr/>
        <p:txBody>
          <a:bodyPr/>
          <a:lstStyle/>
          <a:p>
            <a:fld id="{6B040601-F34C-A840-B24C-52E51A825DA8}" type="slidenum">
              <a:rPr lang="en-US" smtClean="0"/>
              <a:t>5</a:t>
            </a:fld>
            <a:endParaRPr lang="en-US"/>
          </a:p>
        </p:txBody>
      </p:sp>
    </p:spTree>
    <p:extLst>
      <p:ext uri="{BB962C8B-B14F-4D97-AF65-F5344CB8AC3E}">
        <p14:creationId xmlns:p14="http://schemas.microsoft.com/office/powerpoint/2010/main" val="2657641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b="1" baseline="0" dirty="0">
                <a:latin typeface="Arial" panose="020B0604020202020204" pitchFamily="34" charset="0"/>
                <a:cs typeface="Arial" panose="020B0604020202020204" pitchFamily="34" charset="0"/>
              </a:rPr>
              <a:t>[DITES]</a:t>
            </a:r>
            <a:r>
              <a:rPr lang="fr-CA" sz="1100" b="0" baseline="0" dirty="0">
                <a:latin typeface="Arial" panose="020B0604020202020204" pitchFamily="34" charset="0"/>
                <a:cs typeface="Arial" panose="020B0604020202020204" pitchFamily="34" charset="0"/>
              </a:rPr>
              <a:t> Commençons par un petit jeu. </a:t>
            </a:r>
          </a:p>
          <a:p>
            <a:endParaRPr lang="en-CA" sz="1100" b="0" baseline="0" dirty="0">
              <a:latin typeface="Arial" panose="020B0604020202020204" pitchFamily="34" charset="0"/>
              <a:cs typeface="Arial" panose="020B0604020202020204" pitchFamily="34" charset="0"/>
            </a:endParaRPr>
          </a:p>
          <a:p>
            <a:r>
              <a:rPr lang="fr-CA" sz="1100" b="1" baseline="0" dirty="0">
                <a:latin typeface="Arial" panose="020B0604020202020204" pitchFamily="34" charset="0"/>
                <a:cs typeface="Arial" panose="020B0604020202020204" pitchFamily="34" charset="0"/>
              </a:rPr>
              <a:t>[FAITES]</a:t>
            </a:r>
            <a:r>
              <a:rPr lang="fr-CA" sz="1100" b="0" baseline="0" dirty="0">
                <a:latin typeface="Arial" panose="020B0604020202020204" pitchFamily="34" charset="0"/>
                <a:cs typeface="Arial" panose="020B0604020202020204" pitchFamily="34" charset="0"/>
              </a:rPr>
              <a:t> Demandez à un participant de prendre une pièce de monnaie et de dire de quelle année elle est. </a:t>
            </a:r>
          </a:p>
          <a:p>
            <a:endParaRPr lang="en-CA" sz="1100" b="0" baseline="0" dirty="0">
              <a:latin typeface="Arial" panose="020B0604020202020204" pitchFamily="34" charset="0"/>
              <a:cs typeface="Arial" panose="020B0604020202020204" pitchFamily="34" charset="0"/>
            </a:endParaRPr>
          </a:p>
          <a:p>
            <a:r>
              <a:rPr lang="fr-CA" sz="1100" b="1" baseline="0" dirty="0">
                <a:latin typeface="Arial" panose="020B0604020202020204" pitchFamily="34" charset="0"/>
                <a:cs typeface="Arial" panose="020B0604020202020204" pitchFamily="34" charset="0"/>
              </a:rPr>
              <a:t>[DEMANDEZ] </a:t>
            </a:r>
            <a:r>
              <a:rPr lang="fr-CA" sz="1100" b="0" baseline="0" dirty="0">
                <a:latin typeface="Arial" panose="020B0604020202020204" pitchFamily="34" charset="0"/>
                <a:cs typeface="Arial" panose="020B0604020202020204" pitchFamily="34" charset="0"/>
              </a:rPr>
              <a:t>Qui se souvient de ce qui s’est produit dans l’actualité cette année-là?</a:t>
            </a:r>
          </a:p>
          <a:p>
            <a:endParaRPr lang="en-CA" sz="1100" b="0" baseline="0" dirty="0">
              <a:latin typeface="Arial" panose="020B0604020202020204" pitchFamily="34" charset="0"/>
              <a:cs typeface="Arial" panose="020B0604020202020204" pitchFamily="34" charset="0"/>
            </a:endParaRPr>
          </a:p>
          <a:p>
            <a:r>
              <a:rPr lang="fr-CA" sz="1100" b="1" baseline="0" dirty="0">
                <a:latin typeface="Arial" panose="020B0604020202020204" pitchFamily="34" charset="0"/>
                <a:cs typeface="Arial" panose="020B0604020202020204" pitchFamily="34" charset="0"/>
              </a:rPr>
              <a:t>[FAITES]</a:t>
            </a:r>
            <a:r>
              <a:rPr lang="fr-CA" sz="1100" b="0" baseline="0" dirty="0">
                <a:latin typeface="Arial" panose="020B0604020202020204" pitchFamily="34" charset="0"/>
                <a:cs typeface="Arial" panose="020B0604020202020204" pitchFamily="34" charset="0"/>
              </a:rPr>
              <a:t> En consultant le tableau de la diapositive suivante, nommez des événements qui se sont produits au cours de cette année et qui ont tenu certaines personnes loin du marché.</a:t>
            </a:r>
          </a:p>
          <a:p>
            <a:endParaRPr lang="en-CA" sz="1100" b="0" baseline="0" dirty="0">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fr-CA" sz="1100" b="1" baseline="0" dirty="0">
                <a:latin typeface="Arial" panose="020B0604020202020204" pitchFamily="34" charset="0"/>
                <a:cs typeface="Arial" panose="020B0604020202020204" pitchFamily="34" charset="0"/>
              </a:rPr>
              <a:t>[FAITES]</a:t>
            </a:r>
            <a:r>
              <a:rPr lang="fr-CA" sz="1100" b="0" baseline="0" dirty="0">
                <a:latin typeface="Arial" panose="020B0604020202020204" pitchFamily="34" charset="0"/>
                <a:cs typeface="Arial" panose="020B0604020202020204" pitchFamily="34" charset="0"/>
              </a:rPr>
              <a:t> Répétez le même jeu : Demandez une autre pièce de monnaie, et partagez ce qui s’est produit cette année-là en vous référant au tableau de la diapositive suivante. </a:t>
            </a:r>
          </a:p>
          <a:p>
            <a:pPr marL="171450" indent="-171450">
              <a:buFont typeface="Arial" panose="020B0604020202020204" pitchFamily="34" charset="0"/>
              <a:buChar char="•"/>
              <a:defRPr/>
            </a:pPr>
            <a:endParaRPr lang="en-CA"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B040601-F34C-A840-B24C-52E51A825DA8}" type="slidenum">
              <a:rPr lang="en-US" smtClean="0"/>
              <a:t>6</a:t>
            </a:fld>
            <a:endParaRPr lang="en-US"/>
          </a:p>
        </p:txBody>
      </p:sp>
    </p:spTree>
    <p:extLst>
      <p:ext uri="{BB962C8B-B14F-4D97-AF65-F5344CB8AC3E}">
        <p14:creationId xmlns:p14="http://schemas.microsoft.com/office/powerpoint/2010/main" val="2657641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691" indent="-112691">
              <a:defRPr/>
            </a:pPr>
            <a:r>
              <a:rPr lang="fr-CA" sz="1100" b="1" baseline="0" dirty="0">
                <a:latin typeface="Arial" panose="020B0604020202020204" pitchFamily="34" charset="0"/>
                <a:cs typeface="Arial" panose="020B0604020202020204" pitchFamily="34" charset="0"/>
              </a:rPr>
              <a:t>[DITES]</a:t>
            </a:r>
            <a:r>
              <a:rPr lang="fr-CA" sz="1100" b="0" baseline="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defRPr/>
            </a:pPr>
            <a:r>
              <a:rPr lang="fr-CA" sz="1100" b="0" baseline="0" dirty="0">
                <a:latin typeface="Arial" panose="020B0604020202020204" pitchFamily="34" charset="0"/>
                <a:cs typeface="Arial" panose="020B0604020202020204" pitchFamily="34" charset="0"/>
              </a:rPr>
              <a:t>Ce graphique sert simplement à montrer qu’il y a toujours une raison de ne pas investir. Il existe toujours une certaine incertitude économique, de l’instabilité politique ou autre coup du sort qui tiennent certaines personnes loin des marchés. J’espère que la présentation d’aujourd’hui vous permettra de constater que lorsque vous prenez des mesures pour éviter les principaux écueils en matière de placement, vous êtes certain d’être sur la bonne voie pour réaliser vos objectifs financiers – une retraite confortable, de l’argent pour voyager ou l’éducation de vos enfants, un chalet pour profiter de l’été – ce pour quoi vous économisez, même si les marchés semblent peu accueillants. </a:t>
            </a:r>
          </a:p>
        </p:txBody>
      </p:sp>
      <p:sp>
        <p:nvSpPr>
          <p:cNvPr id="4" name="Slide Number Placeholder 3"/>
          <p:cNvSpPr>
            <a:spLocks noGrp="1"/>
          </p:cNvSpPr>
          <p:nvPr>
            <p:ph type="sldNum" sz="quarter" idx="10"/>
          </p:nvPr>
        </p:nvSpPr>
        <p:spPr/>
        <p:txBody>
          <a:bodyPr/>
          <a:lstStyle/>
          <a:p>
            <a:fld id="{6B040601-F34C-A840-B24C-52E51A825DA8}" type="slidenum">
              <a:rPr lang="en-US" smtClean="0"/>
              <a:t>7</a:t>
            </a:fld>
            <a:endParaRPr lang="en-US"/>
          </a:p>
        </p:txBody>
      </p:sp>
    </p:spTree>
    <p:extLst>
      <p:ext uri="{BB962C8B-B14F-4D97-AF65-F5344CB8AC3E}">
        <p14:creationId xmlns:p14="http://schemas.microsoft.com/office/powerpoint/2010/main" val="2657641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1025" y="101600"/>
            <a:ext cx="3338513" cy="2505075"/>
          </a:xfrm>
        </p:spPr>
      </p:sp>
      <p:sp>
        <p:nvSpPr>
          <p:cNvPr id="3" name="Notes Placeholder 2"/>
          <p:cNvSpPr>
            <a:spLocks noGrp="1"/>
          </p:cNvSpPr>
          <p:nvPr>
            <p:ph type="body" idx="1"/>
          </p:nvPr>
        </p:nvSpPr>
        <p:spPr>
          <a:xfrm>
            <a:off x="238332" y="2675125"/>
            <a:ext cx="6614160" cy="4183380"/>
          </a:xfrm>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100" b="1" dirty="0">
                <a:latin typeface="Arial" pitchFamily="34" charset="0"/>
                <a:ea typeface="ヒラギノ角ゴ Pro W3"/>
                <a:cs typeface="Arial" panose="020B0604020202020204" pitchFamily="34" charset="0"/>
              </a:rPr>
              <a:t>[DITES]</a:t>
            </a:r>
          </a:p>
          <a:p>
            <a:pPr marL="171450" indent="-171450">
              <a:buFont typeface="Arial" panose="020B0604020202020204" pitchFamily="34" charset="0"/>
              <a:buChar char="•"/>
              <a:defRPr/>
            </a:pPr>
            <a:r>
              <a:rPr lang="fr-CA" sz="1100" dirty="0">
                <a:latin typeface="Arial" pitchFamily="34" charset="0"/>
                <a:ea typeface="ヒラギノ角ゴ Pro W3"/>
                <a:cs typeface="Arial" panose="020B0604020202020204" pitchFamily="34" charset="0"/>
              </a:rPr>
              <a:t>Donc, voyons d’abord l’erreur numéro 6 : </a:t>
            </a:r>
            <a:r>
              <a:rPr lang="fr-CA" sz="1100" b="1" dirty="0">
                <a:latin typeface="Arial" pitchFamily="34" charset="0"/>
                <a:ea typeface="ヒラギノ角ゴ Pro W3"/>
                <a:cs typeface="Arial" panose="020B0604020202020204" pitchFamily="34" charset="0"/>
              </a:rPr>
              <a:t>L’aspect émotionnel du placement</a:t>
            </a:r>
            <a:r>
              <a:rPr lang="fr-CA" sz="1100" dirty="0">
                <a:latin typeface="Arial" pitchFamily="34" charset="0"/>
                <a:ea typeface="ヒラギノ角ゴ Pro W3"/>
                <a:cs typeface="Arial" panose="020B0604020202020204" pitchFamily="34" charset="0"/>
              </a:rPr>
              <a:t> </a:t>
            </a:r>
          </a:p>
          <a:p>
            <a:pPr marL="0" indent="0">
              <a:buFont typeface="Arial" panose="020B0604020202020204" pitchFamily="34" charset="0"/>
              <a:buNone/>
              <a:defRPr/>
            </a:pPr>
            <a:endParaRPr lang="en-CA" altLang="en-US" sz="1100" dirty="0">
              <a:latin typeface="Arial" pitchFamily="34" charset="0"/>
              <a:ea typeface="ヒラギノ角ゴ Pro W3"/>
              <a:cs typeface="Arial" panose="020B0604020202020204" pitchFamily="34" charset="0"/>
            </a:endParaRPr>
          </a:p>
          <a:p>
            <a:pPr marL="171450" indent="-171450">
              <a:buFont typeface="Arial" panose="020B0604020202020204" pitchFamily="34" charset="0"/>
              <a:buChar char="•"/>
              <a:defRPr/>
            </a:pPr>
            <a:r>
              <a:rPr lang="fr-CA" sz="1100" dirty="0">
                <a:latin typeface="Arial" pitchFamily="34" charset="0"/>
                <a:ea typeface="ヒラギノ角ゴ Pro W3"/>
                <a:cs typeface="Arial" panose="020B0604020202020204" pitchFamily="34" charset="0"/>
              </a:rPr>
              <a:t>Avez-vous déjà eu un « coup de cœur » pour un placement? </a:t>
            </a:r>
          </a:p>
          <a:p>
            <a:pPr marL="0" indent="0">
              <a:buFont typeface="Arial" panose="020B0604020202020204" pitchFamily="34" charset="0"/>
              <a:buNone/>
              <a:defRPr/>
            </a:pPr>
            <a:endParaRPr lang="en-CA" altLang="en-US" sz="1100" dirty="0">
              <a:latin typeface="Arial" pitchFamily="34" charset="0"/>
              <a:ea typeface="ヒラギノ角ゴ Pro W3"/>
              <a:cs typeface="Arial" panose="020B0604020202020204" pitchFamily="34" charset="0"/>
            </a:endParaRPr>
          </a:p>
          <a:p>
            <a:pPr marL="171450" indent="-171450">
              <a:buFont typeface="Arial" panose="020B0604020202020204" pitchFamily="34" charset="0"/>
              <a:buChar char="•"/>
              <a:defRPr/>
            </a:pPr>
            <a:r>
              <a:rPr lang="fr-CA" sz="1100" dirty="0">
                <a:latin typeface="Arial" pitchFamily="34" charset="0"/>
                <a:ea typeface="ヒラギノ角ゴ Pro W3"/>
                <a:cs typeface="Arial" panose="020B0604020202020204" pitchFamily="34" charset="0"/>
              </a:rPr>
              <a:t>Cela peut sembler une question bizarre, mais à vrai dire, investir peut parfois susciter les mêmes émotions qu’être amoureux. Vous nourrissez beaucoup d’espoir et d’enthousiasme au sujet de votre nouvelle relation, et vous sentez cette exaltation lorsque les choses évoluent, quand le placement continue d’atteindre des sommets plus élevés.  Lorsque cela se produit, vous vous situez dans les stades à l’extrême gauche du tableau – optimisme, enthousiasme, euphorie. </a:t>
            </a:r>
          </a:p>
          <a:p>
            <a:pPr marL="0" indent="0">
              <a:buFont typeface="Arial" panose="020B0604020202020204" pitchFamily="34" charset="0"/>
              <a:buNone/>
              <a:defRPr/>
            </a:pPr>
            <a:endParaRPr lang="en-CA" altLang="en-US" sz="1100" dirty="0">
              <a:latin typeface="Arial" pitchFamily="34" charset="0"/>
              <a:ea typeface="ヒラギノ角ゴ Pro W3"/>
              <a:cs typeface="Arial" panose="020B0604020202020204" pitchFamily="34" charset="0"/>
            </a:endParaRPr>
          </a:p>
          <a:p>
            <a:pPr marL="171450" indent="-171450">
              <a:buFont typeface="Arial" panose="020B0604020202020204" pitchFamily="34" charset="0"/>
              <a:buChar char="•"/>
              <a:defRPr/>
            </a:pPr>
            <a:r>
              <a:rPr lang="fr-CA" sz="1100" dirty="0">
                <a:latin typeface="Arial" pitchFamily="34" charset="0"/>
                <a:ea typeface="ヒラギノ角ゴ Pro W3"/>
                <a:cs typeface="Arial" panose="020B0604020202020204" pitchFamily="34" charset="0"/>
              </a:rPr>
              <a:t>Peut-être après un certain temps, vous remarquez des choses que vous aimeriez changer, mais ce ne sont pas des éléments qui mènent à une rupture, du moins pas encore.  Vous rationalisez la chose et tentez des explications lorsque le placement connaît quelques ratés.  Vous êtes là pour le long terme, et vous croyez que les choses vont changer.  Le mauvais rendement, des indices de difficulté financière, des offres qui ne fonctionnent pas - vous vous situez maintenant dans la partie de l’anxiété et du déni de notre tableau.  </a:t>
            </a:r>
          </a:p>
          <a:p>
            <a:pPr marL="171450" indent="-171450">
              <a:buFont typeface="Arial" panose="020B0604020202020204" pitchFamily="34" charset="0"/>
              <a:buChar char="•"/>
              <a:defRPr/>
            </a:pPr>
            <a:endParaRPr lang="en-CA" altLang="en-US" sz="1100" dirty="0">
              <a:latin typeface="Arial" pitchFamily="34" charset="0"/>
              <a:ea typeface="ヒラギノ角ゴ Pro W3"/>
              <a:cs typeface="Arial" panose="020B0604020202020204" pitchFamily="34" charset="0"/>
            </a:endParaRPr>
          </a:p>
          <a:p>
            <a:pPr marL="0" indent="0">
              <a:buFont typeface="Arial" panose="020B0604020202020204" pitchFamily="34" charset="0"/>
              <a:buNone/>
              <a:defRPr/>
            </a:pPr>
            <a:r>
              <a:rPr lang="fr-CA" sz="1100" b="1" dirty="0">
                <a:latin typeface="Arial" pitchFamily="34" charset="0"/>
                <a:ea typeface="ヒラギノ角ゴ Pro W3"/>
                <a:cs typeface="Arial" panose="020B0604020202020204" pitchFamily="34" charset="0"/>
              </a:rPr>
              <a:t>[DITES]</a:t>
            </a:r>
          </a:p>
          <a:p>
            <a:pPr marL="171450" indent="-171450">
              <a:buFont typeface="Arial" panose="020B0604020202020204" pitchFamily="34" charset="0"/>
              <a:buChar char="•"/>
              <a:defRPr/>
            </a:pPr>
            <a:r>
              <a:rPr lang="fr-CA" sz="1100" dirty="0">
                <a:latin typeface="Arial" pitchFamily="34" charset="0"/>
                <a:ea typeface="ヒラギノ角ゴ Pro W3"/>
                <a:cs typeface="Arial" panose="020B0604020202020204" pitchFamily="34" charset="0"/>
              </a:rPr>
              <a:t>Il peut être très difficile de savoir ce qu’il faut faire lorsque vous êtes dans cette situation.  Certains placements finissent par avoir un bon rendement à long terme, mais beaucoup n’en produisent pas. Que faire si vous avez investi à la fois vos émotions et votre argent dans un placement qui ne donne pas le rendement espéré, malgré toutes les chances que vous lui avez accordées?  La rupture est-elle la solution? À ce stade, vous vous déplacez rapidement vers le bas du tableau – la peur, la panique, la dépression. Devez-vous arrêter l’« hémorragie » et vendre? </a:t>
            </a:r>
          </a:p>
          <a:p>
            <a:pPr marL="171450" indent="-171450">
              <a:buFont typeface="Arial" panose="020B0604020202020204" pitchFamily="34" charset="0"/>
              <a:buChar char="•"/>
              <a:defRPr/>
            </a:pPr>
            <a:endParaRPr lang="en-CA" altLang="en-US" sz="1100" dirty="0">
              <a:latin typeface="Arial" pitchFamily="34" charset="0"/>
              <a:ea typeface="ヒラギノ角ゴ Pro W3"/>
              <a:cs typeface="Arial" panose="020B0604020202020204" pitchFamily="34" charset="0"/>
            </a:endParaRPr>
          </a:p>
          <a:p>
            <a:pPr marL="171450" indent="-171450">
              <a:buFont typeface="Arial" panose="020B0604020202020204" pitchFamily="34" charset="0"/>
              <a:buChar char="•"/>
              <a:defRPr/>
            </a:pPr>
            <a:r>
              <a:rPr lang="fr-CA" sz="1100" dirty="0">
                <a:latin typeface="Arial" pitchFamily="34" charset="0"/>
                <a:ea typeface="ヒラギノ角ゴ Pro W3"/>
                <a:cs typeface="Arial" panose="020B0604020202020204" pitchFamily="34" charset="0"/>
              </a:rPr>
              <a:t>Peut-être.  Attention toutefois de ne pas prendre la décision en fonction de vos émotions. </a:t>
            </a:r>
          </a:p>
          <a:p>
            <a:pPr marL="171450" indent="-171450">
              <a:buFont typeface="Arial" panose="020B0604020202020204" pitchFamily="34" charset="0"/>
              <a:buChar char="•"/>
              <a:defRPr/>
            </a:pPr>
            <a:endParaRPr lang="en-CA" altLang="en-US" sz="1100" dirty="0">
              <a:latin typeface="Arial" pitchFamily="34" charset="0"/>
              <a:ea typeface="ヒラギノ角ゴ Pro W3"/>
              <a:cs typeface="Arial" panose="020B0604020202020204" pitchFamily="34" charset="0"/>
            </a:endParaRPr>
          </a:p>
          <a:p>
            <a:pPr marL="0" indent="0">
              <a:buFont typeface="Arial" panose="020B0604020202020204" pitchFamily="34" charset="0"/>
              <a:buNone/>
              <a:defRPr/>
            </a:pPr>
            <a:r>
              <a:rPr lang="fr-CA" sz="1100" b="1" dirty="0">
                <a:latin typeface="Arial" pitchFamily="34" charset="0"/>
                <a:ea typeface="ヒラギノ角ゴ Pro W3"/>
                <a:cs typeface="Arial" panose="020B0604020202020204" pitchFamily="34" charset="0"/>
              </a:rPr>
              <a:t>[DITES]</a:t>
            </a:r>
          </a:p>
          <a:p>
            <a:pPr marL="171450" indent="-171450">
              <a:buFont typeface="Arial" panose="020B0604020202020204" pitchFamily="34" charset="0"/>
              <a:buChar char="•"/>
              <a:defRPr/>
            </a:pPr>
            <a:r>
              <a:rPr lang="fr-CA" sz="1100" dirty="0">
                <a:latin typeface="Arial" pitchFamily="34" charset="0"/>
                <a:ea typeface="ヒラギノ角ゴ Pro W3"/>
                <a:cs typeface="Arial" panose="020B0604020202020204" pitchFamily="34" charset="0"/>
              </a:rPr>
              <a:t>Chaque fois que vous prenez une décision de placement, que ce soit pour acheter, vendre ou conserver un placement, il doit toujours y avoir une bonne raison.  Vous ne pouvez pas toujours prendre la bonne décision, mais il y a de fortes chances que vous prendrez des décisions plus éclairées que les investisseurs qui se situent dans les « montagnes russes émotionnelles » et qui décident en fonction de leurs sentiments plutôt qu’en fonction des faits.</a:t>
            </a:r>
          </a:p>
          <a:p>
            <a:pPr marL="0" indent="0">
              <a:buFont typeface="Arial" panose="020B0604020202020204" pitchFamily="34" charset="0"/>
              <a:buNone/>
              <a:defRPr/>
            </a:pPr>
            <a:endParaRPr lang="en-CA" altLang="en-US" sz="1100" dirty="0">
              <a:latin typeface="Arial" pitchFamily="34" charset="0"/>
              <a:ea typeface="ヒラギノ角ゴ Pro W3"/>
              <a:cs typeface="Arial" panose="020B0604020202020204" pitchFamily="34" charset="0"/>
            </a:endParaRPr>
          </a:p>
          <a:p>
            <a:pPr marL="171450" indent="-171450">
              <a:buFont typeface="Arial" panose="020B0604020202020204" pitchFamily="34" charset="0"/>
              <a:buChar char="•"/>
              <a:defRPr/>
            </a:pPr>
            <a:r>
              <a:rPr lang="fr-CA" sz="1100" dirty="0">
                <a:latin typeface="Arial" pitchFamily="34" charset="0"/>
                <a:ea typeface="ヒラギノ角ゴ Pro W3"/>
                <a:cs typeface="Arial" panose="020B0604020202020204" pitchFamily="34" charset="0"/>
              </a:rPr>
              <a:t>Pour éviter les montagnes russes, la première étape est d’être conscient qu’elles existent.  Ainsi, vous pouvez voir lorsque votre investissement émotionnel est aussi important que votre placement financier.</a:t>
            </a:r>
          </a:p>
        </p:txBody>
      </p:sp>
      <p:sp>
        <p:nvSpPr>
          <p:cNvPr id="4" name="Slide Number Placeholder 3"/>
          <p:cNvSpPr>
            <a:spLocks noGrp="1"/>
          </p:cNvSpPr>
          <p:nvPr>
            <p:ph type="sldNum" sz="quarter" idx="10"/>
          </p:nvPr>
        </p:nvSpPr>
        <p:spPr/>
        <p:txBody>
          <a:bodyPr/>
          <a:lstStyle/>
          <a:p>
            <a:fld id="{6B040601-F34C-A840-B24C-52E51A825DA8}" type="slidenum">
              <a:rPr lang="en-US" smtClean="0"/>
              <a:t>8</a:t>
            </a:fld>
            <a:endParaRPr lang="en-US"/>
          </a:p>
        </p:txBody>
      </p:sp>
    </p:spTree>
    <p:extLst>
      <p:ext uri="{BB962C8B-B14F-4D97-AF65-F5344CB8AC3E}">
        <p14:creationId xmlns:p14="http://schemas.microsoft.com/office/powerpoint/2010/main" val="2273165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1425" y="114300"/>
            <a:ext cx="1982788" cy="1487488"/>
          </a:xfrm>
        </p:spPr>
      </p:sp>
      <p:sp>
        <p:nvSpPr>
          <p:cNvPr id="3" name="Notes Placeholder 2"/>
          <p:cNvSpPr>
            <a:spLocks noGrp="1"/>
          </p:cNvSpPr>
          <p:nvPr>
            <p:ph type="body" idx="1"/>
          </p:nvPr>
        </p:nvSpPr>
        <p:spPr>
          <a:xfrm>
            <a:off x="66788" y="1739040"/>
            <a:ext cx="6874525" cy="4183380"/>
          </a:xfrm>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000" b="1" dirty="0">
                <a:latin typeface="Arial" pitchFamily="34" charset="0"/>
                <a:ea typeface="ヒラギノ角ゴ Pro W3"/>
                <a:cs typeface="Arial" panose="020B0604020202020204" pitchFamily="34" charset="0"/>
              </a:rPr>
              <a:t>[DITES] </a:t>
            </a:r>
            <a:r>
              <a:rPr lang="fr-CA" sz="1000" dirty="0">
                <a:latin typeface="Arial" pitchFamily="34" charset="0"/>
                <a:ea typeface="ヒラギノ角ゴ Pro W3"/>
                <a:cs typeface="ヒラギノ角ゴ Pro W3"/>
              </a:rPr>
              <a:t>Nous venons d’aborder la question des émotions que peut ressentir une personne à l’égard de ses placements.  Mais que faire lorsqu’un grand nombre de personnes ressentent la même émotion, au même moment, à propos du même placement?  Cela peut aussi se produire. C’est comme lorsque vous parlez à tous vos amis de l’étonnante personne que vous venez de rencontrer – dans ce cas, des milliers de gens parlent de la même personne.  Et beaucoup seront déçus si ces espoirs ne sont pas fondés sur du solide.  </a:t>
            </a:r>
          </a:p>
          <a:p>
            <a:pPr marL="0" indent="0">
              <a:buFont typeface="Arial" panose="020B0604020202020204" pitchFamily="34" charset="0"/>
              <a:buNone/>
              <a:defRPr/>
            </a:pPr>
            <a:endParaRPr lang="en-CA" altLang="en-US" sz="1000" dirty="0">
              <a:latin typeface="Arial" pitchFamily="34" charset="0"/>
              <a:ea typeface="ヒラギノ角ゴ Pro W3"/>
              <a:cs typeface="ヒラギノ角ゴ Pro W3"/>
            </a:endParaRPr>
          </a:p>
          <a:p>
            <a:pPr marL="171450" indent="-171450">
              <a:buFont typeface="Arial" panose="020B0604020202020204" pitchFamily="34" charset="0"/>
              <a:buChar char="•"/>
              <a:defRPr/>
            </a:pPr>
            <a:r>
              <a:rPr lang="fr-CA" sz="1000" dirty="0">
                <a:latin typeface="Arial" pitchFamily="34" charset="0"/>
                <a:ea typeface="ヒラギノ角ゴ Pro W3"/>
                <a:cs typeface="ヒラギノ角ゴ Pro W3"/>
              </a:rPr>
              <a:t>N’oubliez pas que les marchés boursiers peuvent être volatils, particulièrement à court terme, et que les prix peuvent parfois se déplacer d’une manière qui ne reflète pas la valeur.  </a:t>
            </a:r>
          </a:p>
          <a:p>
            <a:pPr marL="171450" indent="-171450">
              <a:buFont typeface="Arial" panose="020B0604020202020204" pitchFamily="34" charset="0"/>
              <a:buChar char="•"/>
              <a:defRPr/>
            </a:pPr>
            <a:endParaRPr lang="en-CA" altLang="en-US" sz="1000" dirty="0">
              <a:latin typeface="Arial" pitchFamily="34" charset="0"/>
              <a:ea typeface="ヒラギノ角ゴ Pro W3"/>
              <a:cs typeface="ヒラギノ角ゴ Pro W3"/>
            </a:endParaRPr>
          </a:p>
          <a:p>
            <a:pPr marL="171450" indent="-171450">
              <a:buFont typeface="Arial" panose="020B0604020202020204" pitchFamily="34" charset="0"/>
              <a:buChar char="•"/>
              <a:defRPr/>
            </a:pPr>
            <a:r>
              <a:rPr lang="fr-CA" sz="1000" dirty="0">
                <a:latin typeface="Arial" pitchFamily="34" charset="0"/>
                <a:ea typeface="ヒラギノ角ゴ Pro W3"/>
                <a:cs typeface="ヒラギノ角ゴ Pro W3"/>
              </a:rPr>
              <a:t>Lorsque les manchettes et les analystes d’affaires à la télévision font l’apologie de quelques actions qui devraient surclasser le marché, il est facile de se laisser prendre par cet emballement, même lorsque les faits disent le contraire.  </a:t>
            </a:r>
          </a:p>
          <a:p>
            <a:pPr marL="171450" indent="-171450">
              <a:buFont typeface="Arial" panose="020B0604020202020204" pitchFamily="34" charset="0"/>
              <a:buChar char="•"/>
              <a:defRPr/>
            </a:pPr>
            <a:endParaRPr lang="en-CA" altLang="en-US" sz="1000" dirty="0">
              <a:latin typeface="Arial" pitchFamily="34" charset="0"/>
              <a:ea typeface="ヒラギノ角ゴ Pro W3"/>
              <a:cs typeface="ヒラギノ角ゴ Pro W3"/>
            </a:endParaRPr>
          </a:p>
          <a:p>
            <a:pPr marL="171450" indent="-171450">
              <a:buFont typeface="Arial" panose="020B0604020202020204" pitchFamily="34" charset="0"/>
              <a:buChar char="•"/>
              <a:defRPr/>
            </a:pPr>
            <a:r>
              <a:rPr lang="fr-CA" sz="1000" dirty="0">
                <a:latin typeface="Arial" pitchFamily="34" charset="0"/>
                <a:ea typeface="ヒラギノ角ゴ Pro W3"/>
                <a:cs typeface="ヒラギノ角ゴ Pro W3"/>
              </a:rPr>
              <a:t>Si une personne que vous connaissez a également fait ce placement qui est la vedette de Wall Street pour le moment, cela peut être un puissant incitatif, difficile à éviter.  Il peut s’agir de votre collègue, de votre beau-frère, de votre partenaire de golf - cela donne immédiatement au placement un gage de crédibilité.  Tout comme nous sommes enclins à avoir confiance en quelqu’un en qui nos amis ont confiance, nous faisons également confiance à un placement si une personne que nous connaissons y fait aussi confiance.</a:t>
            </a:r>
            <a:r>
              <a:rPr lang="fr-CA" sz="1000" baseline="0" dirty="0">
                <a:latin typeface="Arial" pitchFamily="34" charset="0"/>
                <a:ea typeface="ヒラギノ角ゴ Pro W3"/>
                <a:cs typeface="ヒラギノ角ゴ Pro W3"/>
              </a:rPr>
              <a:t>  </a:t>
            </a:r>
            <a:r>
              <a:rPr lang="fr-CA" sz="1000" dirty="0">
                <a:latin typeface="Arial" pitchFamily="34" charset="0"/>
                <a:ea typeface="ヒラギノ角ゴ Pro W3"/>
                <a:cs typeface="ヒラギノ角ゴ Pro W3"/>
              </a:rPr>
              <a:t>Vos amis peuvent être de bons juges – après tout, ils sont amis avec vous! – Mais cette compétence ne s’applique pas nécessairement aux placements qui conviennent à votre situation.</a:t>
            </a:r>
          </a:p>
          <a:p>
            <a:pPr marL="171450" indent="-171450">
              <a:buFont typeface="Arial" panose="020B0604020202020204" pitchFamily="34" charset="0"/>
              <a:buChar char="•"/>
              <a:defRPr/>
            </a:pPr>
            <a:endParaRPr lang="en-CA" altLang="en-US" sz="1000" dirty="0">
              <a:latin typeface="Arial" pitchFamily="34" charset="0"/>
              <a:ea typeface="ヒラギノ角ゴ Pro W3"/>
              <a:cs typeface="ヒラギノ角ゴ Pro W3"/>
            </a:endParaRPr>
          </a:p>
          <a:p>
            <a:pPr marL="171450" indent="-171450">
              <a:buFont typeface="Arial" panose="020B0604020202020204" pitchFamily="34" charset="0"/>
              <a:buChar char="•"/>
              <a:defRPr/>
            </a:pPr>
            <a:r>
              <a:rPr lang="fr-CA" sz="1000" dirty="0">
                <a:latin typeface="Arial" pitchFamily="34" charset="0"/>
                <a:ea typeface="ヒラギノ角ゴ Pro W3"/>
                <a:cs typeface="ヒラギノ角ゴ Pro W3"/>
              </a:rPr>
              <a:t>Vos décisions financières sont tout simplement trop importantes pour être fondées sur des espoirs et des assurances de seconde main.  D’autres éléments doivent être réunis avant de décider à quel endroit placer votre argent.</a:t>
            </a:r>
          </a:p>
          <a:p>
            <a:pPr marL="0" indent="0">
              <a:buFont typeface="Arial" panose="020B0604020202020204" pitchFamily="34" charset="0"/>
              <a:buNone/>
              <a:defRPr/>
            </a:pPr>
            <a:endParaRPr lang="en-CA" altLang="en-US" sz="1000" dirty="0">
              <a:latin typeface="Arial" pitchFamily="34" charset="0"/>
              <a:ea typeface="ヒラギノ角ゴ Pro W3"/>
              <a:cs typeface="ヒラギノ角ゴ Pro W3"/>
            </a:endParaRPr>
          </a:p>
          <a:p>
            <a:pPr marL="0" indent="0">
              <a:buFont typeface="Arial" panose="020B0604020202020204" pitchFamily="34" charset="0"/>
              <a:buNone/>
              <a:defRPr/>
            </a:pPr>
            <a:r>
              <a:rPr lang="fr-CA" sz="1000" b="1" dirty="0">
                <a:latin typeface="Arial" pitchFamily="34" charset="0"/>
                <a:ea typeface="ヒラギノ角ゴ Pro W3"/>
                <a:cs typeface="ヒラギノ角ゴ Pro W3"/>
              </a:rPr>
              <a:t>[DEMANDEZ] Quelqu’un se souvient des entreprises de haute technologie qui ont implosé lorsque la bulle technologique a éclaté? </a:t>
            </a:r>
            <a:r>
              <a:rPr lang="fr-CA" sz="1000" i="1" dirty="0">
                <a:latin typeface="Arial" pitchFamily="34" charset="0"/>
                <a:ea typeface="ヒラギノ角ゴ Pro W3"/>
                <a:cs typeface="ヒラギノ角ゴ Pro W3"/>
              </a:rPr>
              <a:t>(Quelques réponses :  1)</a:t>
            </a:r>
            <a:r>
              <a:rPr lang="fr-CA" sz="1000" b="1" i="1" dirty="0">
                <a:latin typeface="Arial" pitchFamily="34" charset="0"/>
                <a:ea typeface="ヒラギノ角ゴ Pro W3"/>
                <a:cs typeface="ヒラギノ角ゴ Pro W3"/>
              </a:rPr>
              <a:t>The Learning </a:t>
            </a:r>
            <a:r>
              <a:rPr lang="fr-CA" sz="1000" b="1" i="1" dirty="0" err="1">
                <a:latin typeface="Arial" pitchFamily="34" charset="0"/>
                <a:ea typeface="ヒラギノ角ゴ Pro W3"/>
                <a:cs typeface="ヒラギノ角ゴ Pro W3"/>
              </a:rPr>
              <a:t>Company</a:t>
            </a:r>
            <a:r>
              <a:rPr lang="fr-CA" sz="1000" i="1" dirty="0">
                <a:latin typeface="Arial" pitchFamily="34" charset="0"/>
                <a:ea typeface="ヒラギノ角ゴ Pro W3"/>
                <a:cs typeface="ヒラギノ角ゴ Pro W3"/>
              </a:rPr>
              <a:t> (qui a créé </a:t>
            </a:r>
            <a:r>
              <a:rPr lang="fr-CA" sz="1000" dirty="0">
                <a:latin typeface="Arial" pitchFamily="34" charset="0"/>
                <a:ea typeface="ヒラギノ角ゴ Pro W3"/>
                <a:cs typeface="ヒラギノ角ゴ Pro W3"/>
              </a:rPr>
              <a:t>Mais où se cache Carmen </a:t>
            </a:r>
            <a:r>
              <a:rPr lang="fr-CA" sz="1000" dirty="0" err="1">
                <a:latin typeface="Arial" pitchFamily="34" charset="0"/>
                <a:ea typeface="ヒラギノ角ゴ Pro W3"/>
                <a:cs typeface="ヒラギノ角ゴ Pro W3"/>
              </a:rPr>
              <a:t>Sandiego</a:t>
            </a:r>
            <a:r>
              <a:rPr lang="fr-CA" sz="1000" dirty="0">
                <a:latin typeface="Arial" pitchFamily="34" charset="0"/>
                <a:ea typeface="ヒラギノ角ゴ Pro W3"/>
                <a:cs typeface="ヒラギノ角ゴ Pro W3"/>
              </a:rPr>
              <a:t>? </a:t>
            </a:r>
            <a:r>
              <a:rPr lang="fr-CA" sz="1000" i="1" dirty="0">
                <a:latin typeface="Arial" pitchFamily="34" charset="0"/>
                <a:ea typeface="ヒラギノ角ゴ Pro W3"/>
                <a:cs typeface="ヒラギノ角ゴ Pro W3"/>
              </a:rPr>
              <a:t>Acquise par Mattel au coût de 3,6 milliards de dollars en 1999 et vendue à un dixième du prix un an plus tard 2) </a:t>
            </a:r>
            <a:r>
              <a:rPr lang="fr-CA" sz="1000" b="1" i="1" dirty="0">
                <a:latin typeface="Arial" pitchFamily="34" charset="0"/>
                <a:ea typeface="ヒラギノ角ゴ Pro W3"/>
                <a:cs typeface="ヒラギノ角ゴ Pro W3"/>
              </a:rPr>
              <a:t>Pets.com</a:t>
            </a:r>
            <a:r>
              <a:rPr lang="fr-CA" sz="1000" i="1" dirty="0">
                <a:latin typeface="Arial" pitchFamily="34" charset="0"/>
                <a:ea typeface="ヒラギノ角ゴ Pro W3"/>
                <a:cs typeface="ヒラギノ角ゴ Pro W3"/>
              </a:rPr>
              <a:t>, détaillant en ligne de fournitures pour animaux; les actions sont passées de 14 $ à moins de 1 $ avant que la société se replie en 2000 3) </a:t>
            </a:r>
            <a:r>
              <a:rPr lang="fr-CA" sz="1000" b="1" i="1" dirty="0" err="1">
                <a:latin typeface="Arial" pitchFamily="34" charset="0"/>
                <a:ea typeface="ヒラギノ角ゴ Pro W3"/>
                <a:cs typeface="ヒラギノ角ゴ Pro W3"/>
              </a:rPr>
              <a:t>Etoys</a:t>
            </a:r>
            <a:r>
              <a:rPr lang="fr-CA" sz="1000" i="1" dirty="0">
                <a:latin typeface="Arial" pitchFamily="34" charset="0"/>
                <a:ea typeface="ヒラギノ角ゴ Pro W3"/>
                <a:cs typeface="ヒラギノ角ゴ Pro W3"/>
              </a:rPr>
              <a:t>, détaillant en ligne de jouets, parti de 86 $ à 9 cents par action et fermé en 2001 (bien que l’entreprise ait repris vie plus tard avec de nouveaux propriétaires).</a:t>
            </a:r>
          </a:p>
          <a:p>
            <a:pPr marL="0" indent="0">
              <a:buFont typeface="Arial" panose="020B0604020202020204" pitchFamily="34" charset="0"/>
              <a:buNone/>
              <a:defRPr/>
            </a:pPr>
            <a:endParaRPr lang="en-CA" altLang="en-US" sz="1000" dirty="0">
              <a:latin typeface="Arial" pitchFamily="34" charset="0"/>
              <a:ea typeface="ヒラギノ角ゴ Pro W3"/>
              <a:cs typeface="ヒラギノ角ゴ Pro W3"/>
            </a:endParaRPr>
          </a:p>
          <a:p>
            <a:pPr marL="0" indent="0">
              <a:buFont typeface="Arial" panose="020B0604020202020204" pitchFamily="34" charset="0"/>
              <a:buNone/>
              <a:defRPr/>
            </a:pPr>
            <a:r>
              <a:rPr lang="fr-CA" sz="1000" b="1" dirty="0">
                <a:latin typeface="Arial" pitchFamily="34" charset="0"/>
                <a:ea typeface="ヒラギノ角ゴ Pro W3"/>
                <a:cs typeface="ヒラギノ角ゴ Pro W3"/>
              </a:rPr>
              <a:t>[DITES]</a:t>
            </a:r>
          </a:p>
          <a:p>
            <a:pPr marL="171450" indent="-171450">
              <a:buFont typeface="Arial" panose="020B0604020202020204" pitchFamily="34" charset="0"/>
              <a:buChar char="•"/>
              <a:defRPr/>
            </a:pPr>
            <a:r>
              <a:rPr lang="fr-CA" sz="1000" dirty="0">
                <a:latin typeface="Arial" pitchFamily="34" charset="0"/>
                <a:ea typeface="ヒラギノ角ゴ Pro W3"/>
                <a:cs typeface="ヒラギノ角ゴ Pro W3"/>
              </a:rPr>
              <a:t>En réalité, un grand nombre de nouvelles entreprises Internet ont été mal gérées, sans véritable stratégie à long terme, et cette bulle devait inévitablement éclater de manière spectaculaire, ce qui a eu lieu en 2000-2001, au moment où les entreprises dont les actions affichaient des prix exorbitants quelques années auparavant déclarent faillite.  </a:t>
            </a:r>
          </a:p>
          <a:p>
            <a:pPr marL="171450" indent="-171450">
              <a:buFont typeface="Arial" panose="020B0604020202020204" pitchFamily="34" charset="0"/>
              <a:buChar char="•"/>
              <a:defRPr/>
            </a:pPr>
            <a:endParaRPr lang="en-CA" altLang="en-US" sz="1000" dirty="0">
              <a:latin typeface="Arial" pitchFamily="34" charset="0"/>
              <a:ea typeface="ヒラギノ角ゴ Pro W3"/>
              <a:cs typeface="ヒラギノ角ゴ Pro W3"/>
            </a:endParaRPr>
          </a:p>
          <a:p>
            <a:pPr marL="171450" indent="-171450">
              <a:buFont typeface="Arial" panose="020B0604020202020204" pitchFamily="34" charset="0"/>
              <a:buChar char="•"/>
              <a:defRPr/>
            </a:pPr>
            <a:r>
              <a:rPr lang="fr-CA" sz="1000" dirty="0">
                <a:latin typeface="Arial" pitchFamily="34" charset="0"/>
                <a:ea typeface="ヒラギノ角ゴ Pro W3"/>
                <a:cs typeface="ヒラギノ角ゴ Pro W3"/>
              </a:rPr>
              <a:t>Cela peut aussi fonctionner dans l’autre sens.  Il arrive parfois que les investisseurs se précipitent pour vendre leurs actions d’une entreprise qui a une bonne gestion et de bons produits, de saines finances et un solide marché.  Lorsque cela se produit, le prix de l’action de la société tend à la baisse à court terme, et de nombreux investisseurs y voient la confirmation que l’entreprise n’est pas un bon placement, même si les faits disent le contraire.  Si vous suivez la foule, il pourrait vous arriver de vendre un bon placement pour un prix inférieur à sa valeur réelle.  </a:t>
            </a:r>
          </a:p>
          <a:p>
            <a:pPr marL="171450" indent="-171450">
              <a:buFont typeface="Arial" panose="020B0604020202020204" pitchFamily="34" charset="0"/>
              <a:buChar char="•"/>
              <a:defRPr/>
            </a:pPr>
            <a:endParaRPr lang="en-CA" altLang="en-US" sz="1000" dirty="0">
              <a:latin typeface="Arial" pitchFamily="34" charset="0"/>
              <a:ea typeface="ヒラギノ角ゴ Pro W3"/>
              <a:cs typeface="ヒラギノ角ゴ Pro W3"/>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000" dirty="0">
                <a:latin typeface="Arial" pitchFamily="34" charset="0"/>
                <a:ea typeface="ヒラギノ角ゴ Pro W3"/>
                <a:cs typeface="ヒラギノ角ゴ Pro W3"/>
              </a:rPr>
              <a:t>Sur son site Internet, CNN présente un outil intéressant appelé l’« indice de peur et de cupidité » </a:t>
            </a:r>
            <a:r>
              <a:rPr lang="fr-CA" sz="1000" b="1" dirty="0">
                <a:latin typeface="Arial" pitchFamily="34" charset="0"/>
                <a:ea typeface="ヒラギノ角ゴ Pro W3"/>
                <a:cs typeface="ヒラギノ角ゴ Pro W3"/>
              </a:rPr>
              <a:t>[Action : CLIQUEZ SUR LE GRAPHIQUE POUR OUVRIR L’HYPERLIEN]</a:t>
            </a:r>
            <a:r>
              <a:rPr lang="fr-CA" sz="1000" dirty="0">
                <a:latin typeface="Arial" pitchFamily="34" charset="0"/>
                <a:ea typeface="ヒラギノ角ゴ Pro W3"/>
                <a:cs typeface="ヒラギノ角ゴ Pro W3"/>
              </a:rPr>
              <a:t>, qui rend compte du sentiment du marché en temps réel et qui indique à quelle vitesse ce sentiment peut évoluer – allant de l’extrême cupidité à l’extrême peur, souvent sans avertissement. </a:t>
            </a:r>
            <a:r>
              <a:rPr lang="fr-CA" sz="1000" b="1" dirty="0">
                <a:latin typeface="Arial" pitchFamily="34" charset="0"/>
                <a:ea typeface="ヒラギノ角ゴ Pro W3"/>
                <a:cs typeface="ヒラギノ角ゴ Pro W3"/>
              </a:rPr>
              <a:t>[Action : QUITTER LA PAGE DE CNN ET REPRENDRE LE POWERPOINT.]</a:t>
            </a:r>
          </a:p>
          <a:p>
            <a:pPr marL="171450" indent="-171450">
              <a:buFont typeface="Arial" panose="020B0604020202020204" pitchFamily="34" charset="0"/>
              <a:buChar char="•"/>
              <a:defRPr/>
            </a:pPr>
            <a:endParaRPr lang="en-CA" altLang="en-US" sz="1000" dirty="0">
              <a:latin typeface="Arial" pitchFamily="34" charset="0"/>
              <a:ea typeface="ヒラギノ角ゴ Pro W3"/>
              <a:cs typeface="ヒラギノ角ゴ Pro W3"/>
            </a:endParaRPr>
          </a:p>
          <a:p>
            <a:pPr marL="171450" indent="-171450">
              <a:buFont typeface="Arial" panose="020B0604020202020204" pitchFamily="34" charset="0"/>
              <a:buChar char="•"/>
              <a:defRPr/>
            </a:pPr>
            <a:r>
              <a:rPr lang="fr-CA" sz="1000" dirty="0">
                <a:latin typeface="Arial" pitchFamily="34" charset="0"/>
                <a:ea typeface="ヒラギノ角ゴ Pro W3"/>
                <a:cs typeface="ヒラギノ角ゴ Pro W3"/>
              </a:rPr>
              <a:t>Il </a:t>
            </a:r>
            <a:r>
              <a:rPr lang="fr-CA" sz="1000" i="1" dirty="0">
                <a:latin typeface="Arial" pitchFamily="34" charset="0"/>
                <a:ea typeface="ヒラギノ角ゴ Pro W3"/>
                <a:cs typeface="ヒラギノ角ゴ Pro W3"/>
              </a:rPr>
              <a:t>peut</a:t>
            </a:r>
            <a:r>
              <a:rPr lang="fr-CA" sz="1000" dirty="0">
                <a:latin typeface="Arial" pitchFamily="34" charset="0"/>
                <a:ea typeface="ヒラギノ角ゴ Pro W3"/>
                <a:cs typeface="ヒラギノ角ゴ Pro W3"/>
              </a:rPr>
              <a:t> être judicieux ou non pour vous d’acheter ou de vendre; assurez-vous seulement que vous avez une bonne raison dans les deux cas. Ne laissez pas la cupidité ni la peur dominer vos décisions de placement. </a:t>
            </a:r>
          </a:p>
          <a:p>
            <a:pPr marL="171450" indent="-171450">
              <a:buFont typeface="Arial" panose="020B0604020202020204" pitchFamily="34" charset="0"/>
              <a:buChar char="•"/>
              <a:defRPr/>
            </a:pPr>
            <a:endParaRPr lang="en-CA" altLang="en-US" sz="1000" dirty="0">
              <a:latin typeface="Arial" pitchFamily="34" charset="0"/>
              <a:ea typeface="ヒラギノ角ゴ Pro W3"/>
              <a:cs typeface="ヒラギノ角ゴ Pro W3"/>
            </a:endParaRPr>
          </a:p>
          <a:p>
            <a:pPr marL="171450" indent="-171450">
              <a:buFont typeface="Arial" panose="020B0604020202020204" pitchFamily="34" charset="0"/>
              <a:buChar char="•"/>
              <a:defRPr/>
            </a:pPr>
            <a:r>
              <a:rPr lang="fr-CA" sz="1000" dirty="0">
                <a:latin typeface="Arial" pitchFamily="34" charset="0"/>
                <a:ea typeface="ヒラギノ角ゴ Pro W3"/>
                <a:cs typeface="ヒラギノ角ゴ Pro W3"/>
              </a:rPr>
              <a:t>La leçon est sans équivoque : Écouter votre cœur peut être bon pour votre vie amoureuse, mais c’est rarement le cas pour vos placements.   </a:t>
            </a:r>
          </a:p>
          <a:p>
            <a:pPr marL="171450" indent="-171450">
              <a:buFont typeface="Arial" panose="020B0604020202020204" pitchFamily="34" charset="0"/>
              <a:buChar char="•"/>
              <a:defRPr/>
            </a:pPr>
            <a:endParaRPr lang="en-CA" altLang="en-US" sz="1000" dirty="0">
              <a:latin typeface="Arial" pitchFamily="34" charset="0"/>
              <a:ea typeface="ヒラギノ角ゴ Pro W3"/>
              <a:cs typeface="ヒラギノ角ゴ Pro W3"/>
            </a:endParaRPr>
          </a:p>
          <a:p>
            <a:pPr marL="171450" indent="-171450">
              <a:buFont typeface="Arial" panose="020B0604020202020204" pitchFamily="34" charset="0"/>
              <a:buChar char="•"/>
              <a:defRPr/>
            </a:pPr>
            <a:r>
              <a:rPr lang="fr-CA" sz="1000" dirty="0">
                <a:latin typeface="Arial" pitchFamily="34" charset="0"/>
                <a:ea typeface="ヒラギノ角ゴ Pro W3"/>
                <a:cs typeface="ヒラギノ角ゴ Pro W3"/>
              </a:rPr>
              <a:t>C’est pour cette raison que même les professionnels utilisent des modèles – et parfois aussi l’intelligence artificielle – pour éliminer le facteur émotionnel de leurs décisions de placement. Nous sommes humains, après tout. Les gestionnaires de portefeuille utilisent aussi des modèles et des processus spéciaux qui les aident à respecter les attentes de leurs investisseurs et à investir selon le mandat du fonds, sans se laisser influencer par leurs propres émotions.  </a:t>
            </a:r>
          </a:p>
        </p:txBody>
      </p:sp>
      <p:sp>
        <p:nvSpPr>
          <p:cNvPr id="4" name="Slide Number Placeholder 3"/>
          <p:cNvSpPr>
            <a:spLocks noGrp="1"/>
          </p:cNvSpPr>
          <p:nvPr>
            <p:ph type="sldNum" sz="quarter" idx="10"/>
          </p:nvPr>
        </p:nvSpPr>
        <p:spPr/>
        <p:txBody>
          <a:bodyPr/>
          <a:lstStyle/>
          <a:p>
            <a:fld id="{6B040601-F34C-A840-B24C-52E51A825DA8}" type="slidenum">
              <a:rPr lang="en-US" smtClean="0"/>
              <a:t>9</a:t>
            </a:fld>
            <a:endParaRPr lang="en-US"/>
          </a:p>
        </p:txBody>
      </p:sp>
    </p:spTree>
    <p:extLst>
      <p:ext uri="{BB962C8B-B14F-4D97-AF65-F5344CB8AC3E}">
        <p14:creationId xmlns:p14="http://schemas.microsoft.com/office/powerpoint/2010/main" val="42940936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2">
    <p:spTree>
      <p:nvGrpSpPr>
        <p:cNvPr id="1" name=""/>
        <p:cNvGrpSpPr/>
        <p:nvPr/>
      </p:nvGrpSpPr>
      <p:grpSpPr>
        <a:xfrm>
          <a:off x="0" y="0"/>
          <a:ext cx="0" cy="0"/>
          <a:chOff x="0" y="0"/>
          <a:chExt cx="0" cy="0"/>
        </a:xfrm>
      </p:grpSpPr>
      <p:pic>
        <p:nvPicPr>
          <p:cNvPr id="8" name="Picture 7" descr="E_6_Save4Web_Maximu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87696"/>
          </a:xfrm>
          <a:prstGeom prst="rect">
            <a:avLst/>
          </a:prstGeom>
        </p:spPr>
      </p:pic>
      <p:sp>
        <p:nvSpPr>
          <p:cNvPr id="7" name="Oval 6"/>
          <p:cNvSpPr/>
          <p:nvPr userDrawn="1"/>
        </p:nvSpPr>
        <p:spPr>
          <a:xfrm>
            <a:off x="4038600" y="2626112"/>
            <a:ext cx="3429000" cy="3429000"/>
          </a:xfrm>
          <a:prstGeom prst="ellipse">
            <a:avLst/>
          </a:prstGeom>
          <a:solidFill>
            <a:srgbClr val="0079C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pic>
        <p:nvPicPr>
          <p:cNvPr id="14" name="Picture 13" descr="BMOFG_EN_cove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157216"/>
            <a:ext cx="9144000" cy="1700784"/>
          </a:xfrm>
          <a:prstGeom prst="rect">
            <a:avLst/>
          </a:prstGeom>
        </p:spPr>
      </p:pic>
      <p:grpSp>
        <p:nvGrpSpPr>
          <p:cNvPr id="13" name="Group 12"/>
          <p:cNvGrpSpPr/>
          <p:nvPr userDrawn="1"/>
        </p:nvGrpSpPr>
        <p:grpSpPr>
          <a:xfrm>
            <a:off x="468901" y="288832"/>
            <a:ext cx="4587968" cy="4587968"/>
            <a:chOff x="-304800" y="288832"/>
            <a:chExt cx="4587968" cy="4587968"/>
          </a:xfrm>
        </p:grpSpPr>
        <p:sp>
          <p:nvSpPr>
            <p:cNvPr id="9" name="Oval 8"/>
            <p:cNvSpPr/>
            <p:nvPr userDrawn="1"/>
          </p:nvSpPr>
          <p:spPr>
            <a:xfrm>
              <a:off x="-238054" y="370275"/>
              <a:ext cx="4419600" cy="441960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0" name="Oval 9"/>
            <p:cNvSpPr/>
            <p:nvPr userDrawn="1"/>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grpSp>
      <p:sp>
        <p:nvSpPr>
          <p:cNvPr id="2" name="Title 1"/>
          <p:cNvSpPr>
            <a:spLocks noGrp="1"/>
          </p:cNvSpPr>
          <p:nvPr>
            <p:ph type="ctrTitle"/>
          </p:nvPr>
        </p:nvSpPr>
        <p:spPr>
          <a:xfrm>
            <a:off x="1219200" y="1219201"/>
            <a:ext cx="3124199" cy="2666999"/>
          </a:xfrm>
        </p:spPr>
        <p:txBody>
          <a:bodyPr/>
          <a:lstStyle>
            <a:lvl1pPr>
              <a:defRPr sz="3200" b="0">
                <a:solidFill>
                  <a:srgbClr val="FFFFFF"/>
                </a:solidFill>
                <a:latin typeface="Arial"/>
                <a:cs typeface="Arial"/>
              </a:defRPr>
            </a:lvl1pPr>
          </a:lstStyle>
          <a:p>
            <a:r>
              <a:rPr lang="en-US"/>
              <a:t>Click to edit Master title style</a:t>
            </a:r>
          </a:p>
        </p:txBody>
      </p:sp>
      <p:sp>
        <p:nvSpPr>
          <p:cNvPr id="4" name="Date Placeholder 3"/>
          <p:cNvSpPr>
            <a:spLocks noGrp="1"/>
          </p:cNvSpPr>
          <p:nvPr>
            <p:ph type="dt" sz="half" idx="10"/>
          </p:nvPr>
        </p:nvSpPr>
        <p:spPr>
          <a:xfrm>
            <a:off x="6400800" y="5854700"/>
            <a:ext cx="2286000" cy="501650"/>
          </a:xfrm>
          <a:prstGeom prst="rect">
            <a:avLst/>
          </a:prstGeom>
        </p:spPr>
        <p:txBody>
          <a:bodyPr lIns="0" tIns="0" rIns="0" bIns="0" anchor="ctr" anchorCtr="0"/>
          <a:lstStyle>
            <a:lvl1pPr algn="r">
              <a:defRPr sz="1200">
                <a:solidFill>
                  <a:srgbClr val="FFFFFF"/>
                </a:solidFill>
                <a:latin typeface="Arial"/>
                <a:cs typeface="Arial"/>
              </a:defRPr>
            </a:lvl1pPr>
          </a:lstStyle>
          <a:p>
            <a:fld id="{C329B6F8-0838-364E-9ED0-4B1CD492F56A}" type="datetime4">
              <a:rPr lang="en-US" smtClean="0"/>
              <a:pPr/>
              <a:t>April 30, 2025</a:t>
            </a:fld>
            <a:endParaRPr lang="en-US"/>
          </a:p>
        </p:txBody>
      </p:sp>
      <p:sp>
        <p:nvSpPr>
          <p:cNvPr id="5" name="Footer Placeholder 4"/>
          <p:cNvSpPr>
            <a:spLocks noGrp="1"/>
          </p:cNvSpPr>
          <p:nvPr>
            <p:ph type="ftr" sz="quarter" idx="11"/>
          </p:nvPr>
        </p:nvSpPr>
        <p:spPr>
          <a:xfrm>
            <a:off x="4572000" y="6248400"/>
            <a:ext cx="3657600" cy="609600"/>
          </a:xfrm>
        </p:spPr>
        <p:txBody>
          <a:bodyPr/>
          <a:lstStyle/>
          <a:p>
            <a:r>
              <a:rPr lang="en-US"/>
              <a:t>Footer goes here</a:t>
            </a:r>
          </a:p>
        </p:txBody>
      </p:sp>
      <p:sp>
        <p:nvSpPr>
          <p:cNvPr id="6" name="Slide Number Placeholder 5"/>
          <p:cNvSpPr>
            <a:spLocks noGrp="1"/>
          </p:cNvSpPr>
          <p:nvPr>
            <p:ph type="sldNum" sz="quarter" idx="12"/>
          </p:nvPr>
        </p:nvSpPr>
        <p:spPr/>
        <p:txBody>
          <a:bodyPr/>
          <a:lstStyle/>
          <a:p>
            <a:fld id="{86AB923B-19CD-554A-A7CB-5C782A182CEF}" type="slidenum">
              <a:rPr lang="en-US" smtClean="0"/>
              <a:t>‹#›</a:t>
            </a:fld>
            <a:endParaRPr lang="en-US"/>
          </a:p>
        </p:txBody>
      </p:sp>
      <p:sp>
        <p:nvSpPr>
          <p:cNvPr id="3" name="Subtitle 2"/>
          <p:cNvSpPr>
            <a:spLocks noGrp="1"/>
          </p:cNvSpPr>
          <p:nvPr>
            <p:ph type="subTitle" idx="1"/>
          </p:nvPr>
        </p:nvSpPr>
        <p:spPr>
          <a:xfrm>
            <a:off x="4935057" y="3733799"/>
            <a:ext cx="2219254" cy="914401"/>
          </a:xfrm>
        </p:spPr>
        <p:txBody>
          <a:bodyPr anchor="ctr" anchorCtr="0"/>
          <a:lstStyle>
            <a:lvl1pPr marL="0" indent="0" algn="l">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2" name="Picture 11" descr="A blue sign with white text and red circle&#10;&#10;AI-generated content may be incorrect.">
            <a:extLst>
              <a:ext uri="{FF2B5EF4-FFF2-40B4-BE49-F238E27FC236}">
                <a16:creationId xmlns:a16="http://schemas.microsoft.com/office/drawing/2014/main" id="{D568639F-CAA1-CE2B-46A8-8492A0C90D0E}"/>
              </a:ext>
            </a:extLst>
          </p:cNvPr>
          <p:cNvPicPr>
            <a:picLocks noChangeAspect="1"/>
          </p:cNvPicPr>
          <p:nvPr userDrawn="1"/>
        </p:nvPicPr>
        <p:blipFill>
          <a:blip r:embed="rId4"/>
          <a:stretch>
            <a:fillRect/>
          </a:stretch>
        </p:blipFill>
        <p:spPr>
          <a:xfrm>
            <a:off x="309562" y="5363522"/>
            <a:ext cx="3429000" cy="1410864"/>
          </a:xfrm>
          <a:prstGeom prst="rect">
            <a:avLst/>
          </a:prstGeom>
        </p:spPr>
      </p:pic>
    </p:spTree>
    <p:extLst>
      <p:ext uri="{BB962C8B-B14F-4D97-AF65-F5344CB8AC3E}">
        <p14:creationId xmlns:p14="http://schemas.microsoft.com/office/powerpoint/2010/main" val="2171219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Large 1-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Footer goes here</a:t>
            </a:r>
          </a:p>
        </p:txBody>
      </p:sp>
      <p:sp>
        <p:nvSpPr>
          <p:cNvPr id="6" name="Slide Number Placeholder 5"/>
          <p:cNvSpPr>
            <a:spLocks noGrp="1"/>
          </p:cNvSpPr>
          <p:nvPr>
            <p:ph type="sldNum" sz="quarter" idx="12"/>
          </p:nvPr>
        </p:nvSpPr>
        <p:spPr/>
        <p:txBody>
          <a:bodyPr/>
          <a:lstStyle/>
          <a:p>
            <a:fld id="{86AB923B-19CD-554A-A7CB-5C782A182CEF}" type="slidenum">
              <a:rPr lang="en-US" smtClean="0"/>
              <a:t>‹#›</a:t>
            </a:fld>
            <a:endParaRPr lang="en-US"/>
          </a:p>
        </p:txBody>
      </p:sp>
      <p:sp>
        <p:nvSpPr>
          <p:cNvPr id="8"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6"/>
          <p:cNvPicPr>
            <a:picLocks noChangeAspect="1"/>
          </p:cNvPicPr>
          <p:nvPr userDrawn="1"/>
        </p:nvPicPr>
        <p:blipFill>
          <a:blip r:embed="rId2"/>
          <a:srcRect/>
          <a:stretch/>
        </p:blipFill>
        <p:spPr>
          <a:xfrm>
            <a:off x="895572" y="6371307"/>
            <a:ext cx="723456" cy="368808"/>
          </a:xfrm>
          <a:prstGeom prst="rect">
            <a:avLst/>
          </a:prstGeom>
        </p:spPr>
      </p:pic>
    </p:spTree>
    <p:extLst>
      <p:ext uri="{BB962C8B-B14F-4D97-AF65-F5344CB8AC3E}">
        <p14:creationId xmlns:p14="http://schemas.microsoft.com/office/powerpoint/2010/main" val="37589856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229600" y="6248400"/>
            <a:ext cx="457200" cy="609600"/>
          </a:xfrm>
          <a:prstGeom prst="rect">
            <a:avLst/>
          </a:prstGeom>
        </p:spPr>
        <p:txBody>
          <a:bodyPr vert="horz" lIns="0" tIns="0" rIns="0" bIns="0" rtlCol="0" anchor="ctr"/>
          <a:lstStyle>
            <a:lvl1pPr algn="r">
              <a:defRPr sz="800">
                <a:solidFill>
                  <a:schemeClr val="tx1"/>
                </a:solidFill>
                <a:latin typeface="Arial"/>
              </a:defRPr>
            </a:lvl1pPr>
          </a:lstStyle>
          <a:p>
            <a:fld id="{86AB923B-19CD-554A-A7CB-5C782A182CEF}" type="slidenum">
              <a:rPr lang="en-US" smtClean="0"/>
              <a:pPr/>
              <a:t>‹#›</a:t>
            </a:fld>
            <a:endParaRPr lang="en-US"/>
          </a:p>
        </p:txBody>
      </p:sp>
      <p:sp>
        <p:nvSpPr>
          <p:cNvPr id="5" name="Footer Placeholder 4"/>
          <p:cNvSpPr>
            <a:spLocks noGrp="1"/>
          </p:cNvSpPr>
          <p:nvPr>
            <p:ph type="ftr" sz="quarter" idx="3"/>
          </p:nvPr>
        </p:nvSpPr>
        <p:spPr>
          <a:xfrm>
            <a:off x="4572000" y="6248400"/>
            <a:ext cx="3657600" cy="609600"/>
          </a:xfrm>
          <a:prstGeom prst="rect">
            <a:avLst/>
          </a:prstGeom>
        </p:spPr>
        <p:txBody>
          <a:bodyPr vert="horz" lIns="0" tIns="0" rIns="0" bIns="0" rtlCol="0" anchor="ctr"/>
          <a:lstStyle>
            <a:lvl1pPr algn="r">
              <a:defRPr sz="800">
                <a:solidFill>
                  <a:schemeClr val="tx1"/>
                </a:solidFill>
                <a:latin typeface="Arial"/>
              </a:defRPr>
            </a:lvl1pPr>
          </a:lstStyle>
          <a:p>
            <a:r>
              <a:rPr lang="en-US"/>
              <a:t>Footer goes here</a:t>
            </a:r>
          </a:p>
        </p:txBody>
      </p:sp>
      <p:sp>
        <p:nvSpPr>
          <p:cNvPr id="2" name="Title Placeholder 1"/>
          <p:cNvSpPr>
            <a:spLocks noGrp="1"/>
          </p:cNvSpPr>
          <p:nvPr>
            <p:ph type="title"/>
          </p:nvPr>
        </p:nvSpPr>
        <p:spPr>
          <a:xfrm>
            <a:off x="457200" y="0"/>
            <a:ext cx="8229600" cy="914400"/>
          </a:xfrm>
          <a:prstGeom prst="rect">
            <a:avLst/>
          </a:prstGeom>
        </p:spPr>
        <p:txBody>
          <a:bodyPr vert="horz" lIns="0" tIns="0" rIns="0" bIns="0" rtlCol="0" anchor="ctr">
            <a:noAutofit/>
          </a:bodyPr>
          <a:lstStyle/>
          <a:p>
            <a:r>
              <a:rPr lang="en-US"/>
              <a:t>Click to edit Master title style</a:t>
            </a:r>
          </a:p>
        </p:txBody>
      </p:sp>
      <p:sp>
        <p:nvSpPr>
          <p:cNvPr id="3" name="Text Placeholder 2"/>
          <p:cNvSpPr>
            <a:spLocks noGrp="1"/>
          </p:cNvSpPr>
          <p:nvPr>
            <p:ph type="body" idx="1"/>
          </p:nvPr>
        </p:nvSpPr>
        <p:spPr>
          <a:xfrm>
            <a:off x="457200" y="1143000"/>
            <a:ext cx="8229600" cy="498316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5149171"/>
      </p:ext>
    </p:extLst>
  </p:cSld>
  <p:clrMap bg1="lt1" tx1="dk1" bg2="lt2" tx2="dk2" accent1="accent1" accent2="accent2" accent3="accent3" accent4="accent4" accent5="accent5" accent6="accent6" hlink="hlink" folHlink="folHlink"/>
  <p:sldLayoutIdLst>
    <p:sldLayoutId id="2147483651" r:id="rId1"/>
    <p:sldLayoutId id="2147483650" r:id="rId2"/>
  </p:sldLayoutIdLst>
  <p:hf hdr="0"/>
  <p:txStyles>
    <p:titleStyle>
      <a:lvl1pPr algn="l" defTabSz="457200" rtl="0" eaLnBrk="1" latinLnBrk="0" hangingPunct="1">
        <a:spcBef>
          <a:spcPct val="0"/>
        </a:spcBef>
        <a:buNone/>
        <a:defRPr sz="2400" b="0" i="0" kern="1200">
          <a:solidFill>
            <a:srgbClr val="0079C1"/>
          </a:solidFill>
          <a:latin typeface="Arial"/>
          <a:ea typeface="+mj-ea"/>
          <a:cs typeface="Arial"/>
        </a:defRPr>
      </a:lvl1pPr>
    </p:titleStyle>
    <p:bodyStyle>
      <a:lvl1pPr marL="225425" indent="-225425" algn="l" defTabSz="457200" rtl="0" eaLnBrk="1" latinLnBrk="0" hangingPunct="1">
        <a:spcBef>
          <a:spcPts val="1000"/>
        </a:spcBef>
        <a:buFont typeface="Arial"/>
        <a:buChar char="•"/>
        <a:defRPr sz="2000" kern="1200">
          <a:solidFill>
            <a:schemeClr val="tx1"/>
          </a:solidFill>
          <a:latin typeface="Arial"/>
          <a:ea typeface="+mn-ea"/>
          <a:cs typeface="Arial"/>
        </a:defRPr>
      </a:lvl1pPr>
      <a:lvl2pPr marL="458788" indent="-233363" algn="l" defTabSz="457200" rtl="0" eaLnBrk="1" latinLnBrk="0" hangingPunct="1">
        <a:spcBef>
          <a:spcPts val="800"/>
        </a:spcBef>
        <a:buFont typeface="Arial"/>
        <a:buChar char="–"/>
        <a:defRPr sz="1600" kern="1200">
          <a:solidFill>
            <a:schemeClr val="tx1"/>
          </a:solidFill>
          <a:latin typeface="Arial"/>
          <a:ea typeface="+mn-ea"/>
          <a:cs typeface="Arial"/>
        </a:defRPr>
      </a:lvl2pPr>
      <a:lvl3pPr marL="684213" indent="-225425" algn="l" defTabSz="457200" rtl="0" eaLnBrk="1" latinLnBrk="0" hangingPunct="1">
        <a:spcBef>
          <a:spcPts val="800"/>
        </a:spcBef>
        <a:buFont typeface="Arial"/>
        <a:buChar char="•"/>
        <a:defRPr sz="1600" kern="1200">
          <a:solidFill>
            <a:schemeClr val="tx1"/>
          </a:solidFill>
          <a:latin typeface="Arial"/>
          <a:ea typeface="+mn-ea"/>
          <a:cs typeface="Arial"/>
        </a:defRPr>
      </a:lvl3pPr>
      <a:lvl4pPr marL="917575" indent="-233363" algn="l" defTabSz="457200" rtl="0" eaLnBrk="1" latinLnBrk="0" hangingPunct="1">
        <a:spcBef>
          <a:spcPts val="800"/>
        </a:spcBef>
        <a:buFont typeface="Arial"/>
        <a:buChar char="–"/>
        <a:defRPr sz="1600" kern="1200">
          <a:solidFill>
            <a:schemeClr val="tx1"/>
          </a:solidFill>
          <a:latin typeface="Arial"/>
          <a:ea typeface="+mn-ea"/>
          <a:cs typeface="Arial"/>
        </a:defRPr>
      </a:lvl4pPr>
      <a:lvl5pPr marL="1143000" indent="-225425" algn="l" defTabSz="457200" rtl="0" eaLnBrk="1" latinLnBrk="0" hangingPunct="1">
        <a:spcBef>
          <a:spcPts val="8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150.statcan.gc.ca/t1/tbl1/fr/tv.action?pid=1810024501&amp;pickMembers%5B0%5D=1.11&amp;cubeTimeFrame.startMonth=10&amp;cubeTimeFrame.startYear=2024&amp;cubeTimeFrame.endMonth=02&amp;cubeTimeFrame.endYear=2025&amp;referencePeriods=20241001%2C20250201&amp;request_locale=fr"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hyperlink" Target="https://timhortons-menu.ca/tim-hortons-coffee-menu-with-prices/%23google_vignett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hyperlink" Target="https://www.bmo.com/en-us/main/personal/calculator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bmogamhub.com/system/files/bmo_gam_accolades_retail_eng.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fundgradeawards.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cnn.com/markets/fear-and-gre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1" y="1066800"/>
            <a:ext cx="3124199" cy="2666999"/>
          </a:xfrm>
        </p:spPr>
        <p:txBody>
          <a:bodyPr anchor="b">
            <a:noAutofit/>
          </a:bodyPr>
          <a:lstStyle/>
          <a:p>
            <a:r>
              <a:rPr lang="fr-CA" sz="2800" dirty="0">
                <a:latin typeface="Dax Offc Pro" panose="020B0504030101020102" pitchFamily="34" charset="0"/>
              </a:rPr>
              <a:t>Comment éviter les six principaux écueils en matière de placement</a:t>
            </a:r>
          </a:p>
        </p:txBody>
      </p:sp>
      <p:sp>
        <p:nvSpPr>
          <p:cNvPr id="11" name="Date Placeholder 3">
            <a:extLst>
              <a:ext uri="{FF2B5EF4-FFF2-40B4-BE49-F238E27FC236}">
                <a16:creationId xmlns:a16="http://schemas.microsoft.com/office/drawing/2014/main" id="{BEB20665-FD1E-4303-9C41-4F1CE0F7212F}"/>
              </a:ext>
            </a:extLst>
          </p:cNvPr>
          <p:cNvSpPr>
            <a:spLocks noGrp="1"/>
          </p:cNvSpPr>
          <p:nvPr>
            <p:ph type="dt" sz="half" idx="10"/>
          </p:nvPr>
        </p:nvSpPr>
        <p:spPr/>
        <p:txBody>
          <a:bodyPr/>
          <a:lstStyle/>
          <a:p>
            <a:pPr>
              <a:spcAft>
                <a:spcPts val="600"/>
              </a:spcAft>
            </a:pPr>
            <a:fld id="{C329B6F8-0838-364E-9ED0-4B1CD492F56A}" type="datetime4">
              <a:rPr lang="en-US" smtClean="0">
                <a:latin typeface="Dax Offc Pro" panose="020B0504030101020102" pitchFamily="34" charset="0"/>
              </a:rPr>
              <a:pPr>
                <a:spcAft>
                  <a:spcPts val="600"/>
                </a:spcAft>
              </a:pPr>
              <a:t>April 30, 2025</a:t>
            </a:fld>
            <a:endParaRPr lang="en-US">
              <a:latin typeface="Dax Offc Pro" panose="020B0504030101020102" pitchFamily="34" charset="0"/>
            </a:endParaRPr>
          </a:p>
        </p:txBody>
      </p:sp>
      <p:sp>
        <p:nvSpPr>
          <p:cNvPr id="6" name="Subtitle 5"/>
          <p:cNvSpPr>
            <a:spLocks noGrp="1"/>
          </p:cNvSpPr>
          <p:nvPr>
            <p:ph type="subTitle" idx="1"/>
          </p:nvPr>
        </p:nvSpPr>
        <p:spPr/>
        <p:txBody>
          <a:bodyPr>
            <a:normAutofit/>
          </a:bodyPr>
          <a:lstStyle/>
          <a:p>
            <a:pPr>
              <a:spcAft>
                <a:spcPts val="600"/>
              </a:spcAft>
            </a:pPr>
            <a:r>
              <a:rPr lang="fr-CA" dirty="0">
                <a:latin typeface="Dax Offc Pro" panose="020B0504030101020102" pitchFamily="34" charset="0"/>
              </a:rPr>
              <a:t>Insérez le nom de l’animateur</a:t>
            </a:r>
          </a:p>
        </p:txBody>
      </p:sp>
    </p:spTree>
    <p:extLst>
      <p:ext uri="{BB962C8B-B14F-4D97-AF65-F5344CB8AC3E}">
        <p14:creationId xmlns:p14="http://schemas.microsoft.com/office/powerpoint/2010/main" val="420145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6AB923B-19CD-554A-A7CB-5C782A182CEF}" type="slidenum">
              <a:rPr lang="en-US" smtClean="0"/>
              <a:t>10</a:t>
            </a:fld>
            <a:endParaRPr lang="en-US"/>
          </a:p>
        </p:txBody>
      </p:sp>
      <p:sp>
        <p:nvSpPr>
          <p:cNvPr id="12" name="Title 1"/>
          <p:cNvSpPr>
            <a:spLocks noGrp="1"/>
          </p:cNvSpPr>
          <p:nvPr>
            <p:ph type="title"/>
          </p:nvPr>
        </p:nvSpPr>
        <p:spPr>
          <a:xfrm>
            <a:off x="452027" y="8215"/>
            <a:ext cx="6127882" cy="914400"/>
          </a:xfrm>
        </p:spPr>
        <p:txBody>
          <a:bodyPr/>
          <a:lstStyle/>
          <a:p>
            <a:r>
              <a:rPr lang="fr-CA" sz="2800" b="1" dirty="0">
                <a:latin typeface="Dax Offc Pro" panose="020B0504030101020102" pitchFamily="34" charset="0"/>
              </a:rPr>
              <a:t>Sixième écueil : </a:t>
            </a:r>
            <a:r>
              <a:rPr lang="fr-CA" sz="2800" dirty="0">
                <a:latin typeface="Dax Offc Pro" panose="020B0504030101020102" pitchFamily="34" charset="0"/>
              </a:rPr>
              <a:t>Investissement basé sur l’émotion</a:t>
            </a:r>
          </a:p>
        </p:txBody>
      </p:sp>
      <p:sp>
        <p:nvSpPr>
          <p:cNvPr id="21" name="TextBox 1"/>
          <p:cNvSpPr txBox="1">
            <a:spLocks noChangeArrowheads="1"/>
          </p:cNvSpPr>
          <p:nvPr/>
        </p:nvSpPr>
        <p:spPr bwMode="auto">
          <a:xfrm>
            <a:off x="452027" y="5712166"/>
            <a:ext cx="8222407" cy="363386"/>
          </a:xfrm>
          <a:prstGeom prst="rect">
            <a:avLst/>
          </a:prstGeom>
          <a:solidFill>
            <a:srgbClr val="0B7FC8"/>
          </a:solidFill>
          <a:ln w="28575">
            <a:solidFill>
              <a:srgbClr val="0B7FC8"/>
            </a:solidFill>
          </a:ln>
          <a:effectLst/>
        </p:spPr>
        <p:txBody>
          <a:bodyPr wrap="square" lIns="85554" tIns="42776" rIns="85554" bIns="42776">
            <a:spAutoFit/>
          </a:bodyPr>
          <a:lstStyle>
            <a:defPPr>
              <a:defRPr lang="en-US"/>
            </a:defPPr>
            <a:lvl1pPr algn="ctr">
              <a:defRPr sz="2000">
                <a:solidFill>
                  <a:schemeClr val="bg1"/>
                </a:solidFill>
                <a:latin typeface="Arial" panose="020B0604020202020204" pitchFamily="34" charset="0"/>
                <a:cs typeface="Arial" panose="020B0604020202020204" pitchFamily="34" charset="0"/>
              </a:defRPr>
            </a:lvl1pPr>
          </a:lstStyle>
          <a:p>
            <a:r>
              <a:rPr lang="fr-CA" sz="1800" b="1" dirty="0">
                <a:latin typeface="Dax Offc Pro" panose="020B0504030101020102" pitchFamily="34" charset="0"/>
              </a:rPr>
              <a:t>N’oubliez pas de mettre le positif et le négatif en perspective.</a:t>
            </a:r>
          </a:p>
        </p:txBody>
      </p:sp>
      <p:grpSp>
        <p:nvGrpSpPr>
          <p:cNvPr id="100" name="Group 99">
            <a:extLst>
              <a:ext uri="{FF2B5EF4-FFF2-40B4-BE49-F238E27FC236}">
                <a16:creationId xmlns:a16="http://schemas.microsoft.com/office/drawing/2014/main" id="{FD5AAD76-9BF0-4FF5-AC45-59DCF4B17346}"/>
              </a:ext>
            </a:extLst>
          </p:cNvPr>
          <p:cNvGrpSpPr>
            <a:grpSpLocks noChangeAspect="1"/>
          </p:cNvGrpSpPr>
          <p:nvPr/>
        </p:nvGrpSpPr>
        <p:grpSpPr>
          <a:xfrm>
            <a:off x="3679417" y="2740847"/>
            <a:ext cx="1976397" cy="2772000"/>
            <a:chOff x="3706770" y="1295722"/>
            <a:chExt cx="2723681" cy="3820118"/>
          </a:xfrm>
        </p:grpSpPr>
        <p:grpSp>
          <p:nvGrpSpPr>
            <p:cNvPr id="67" name="Group 66">
              <a:extLst>
                <a:ext uri="{FF2B5EF4-FFF2-40B4-BE49-F238E27FC236}">
                  <a16:creationId xmlns:a16="http://schemas.microsoft.com/office/drawing/2014/main" id="{C3990C0A-B130-4DD9-A8AC-27AFC6A8DBC1}"/>
                </a:ext>
              </a:extLst>
            </p:cNvPr>
            <p:cNvGrpSpPr>
              <a:grpSpLocks noChangeAspect="1"/>
            </p:cNvGrpSpPr>
            <p:nvPr/>
          </p:nvGrpSpPr>
          <p:grpSpPr>
            <a:xfrm>
              <a:off x="3706770" y="1295722"/>
              <a:ext cx="2723681" cy="3820118"/>
              <a:chOff x="3705404" y="1402329"/>
              <a:chExt cx="3754986" cy="5266567"/>
            </a:xfrm>
          </p:grpSpPr>
          <p:grpSp>
            <p:nvGrpSpPr>
              <p:cNvPr id="68" name="Group 67">
                <a:extLst>
                  <a:ext uri="{FF2B5EF4-FFF2-40B4-BE49-F238E27FC236}">
                    <a16:creationId xmlns:a16="http://schemas.microsoft.com/office/drawing/2014/main" id="{0DC4D871-88F1-47FE-8D98-781314BE6C26}"/>
                  </a:ext>
                </a:extLst>
              </p:cNvPr>
              <p:cNvGrpSpPr>
                <a:grpSpLocks noChangeAspect="1"/>
              </p:cNvGrpSpPr>
              <p:nvPr/>
            </p:nvGrpSpPr>
            <p:grpSpPr>
              <a:xfrm>
                <a:off x="3705404" y="1402329"/>
                <a:ext cx="3754986" cy="5266567"/>
                <a:chOff x="3732609" y="1704818"/>
                <a:chExt cx="1962250" cy="2752158"/>
              </a:xfrm>
            </p:grpSpPr>
            <p:grpSp>
              <p:nvGrpSpPr>
                <p:cNvPr id="72" name="Group 71">
                  <a:extLst>
                    <a:ext uri="{FF2B5EF4-FFF2-40B4-BE49-F238E27FC236}">
                      <a16:creationId xmlns:a16="http://schemas.microsoft.com/office/drawing/2014/main" id="{4CCE7C91-D8C7-4789-A15E-90CEF5762DC5}"/>
                    </a:ext>
                  </a:extLst>
                </p:cNvPr>
                <p:cNvGrpSpPr>
                  <a:grpSpLocks noChangeAspect="1"/>
                </p:cNvGrpSpPr>
                <p:nvPr/>
              </p:nvGrpSpPr>
              <p:grpSpPr>
                <a:xfrm>
                  <a:off x="3839182" y="1977862"/>
                  <a:ext cx="1725530" cy="2479114"/>
                  <a:chOff x="3971926" y="2535306"/>
                  <a:chExt cx="1228650" cy="1765231"/>
                </a:xfrm>
              </p:grpSpPr>
              <p:sp>
                <p:nvSpPr>
                  <p:cNvPr id="80" name="Rectangle 79">
                    <a:extLst>
                      <a:ext uri="{FF2B5EF4-FFF2-40B4-BE49-F238E27FC236}">
                        <a16:creationId xmlns:a16="http://schemas.microsoft.com/office/drawing/2014/main" id="{1776CADF-0FE6-45D7-BC92-E1A5EA812C28}"/>
                      </a:ext>
                    </a:extLst>
                  </p:cNvPr>
                  <p:cNvSpPr/>
                  <p:nvPr/>
                </p:nvSpPr>
                <p:spPr>
                  <a:xfrm rot="5400000">
                    <a:off x="4498265" y="3786186"/>
                    <a:ext cx="180976" cy="581026"/>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CA" sz="1200"/>
                  </a:p>
                </p:txBody>
              </p:sp>
              <p:sp>
                <p:nvSpPr>
                  <p:cNvPr id="81" name="Rectangle 80">
                    <a:extLst>
                      <a:ext uri="{FF2B5EF4-FFF2-40B4-BE49-F238E27FC236}">
                        <a16:creationId xmlns:a16="http://schemas.microsoft.com/office/drawing/2014/main" id="{FDDB9A24-4DBD-47FC-920E-3C0F4CA6C671}"/>
                      </a:ext>
                    </a:extLst>
                  </p:cNvPr>
                  <p:cNvSpPr/>
                  <p:nvPr/>
                </p:nvSpPr>
                <p:spPr>
                  <a:xfrm rot="5400000">
                    <a:off x="4494682" y="3749206"/>
                    <a:ext cx="171450" cy="931212"/>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CA" sz="1200"/>
                  </a:p>
                </p:txBody>
              </p:sp>
              <p:sp>
                <p:nvSpPr>
                  <p:cNvPr id="82" name="Rectangle 81">
                    <a:extLst>
                      <a:ext uri="{FF2B5EF4-FFF2-40B4-BE49-F238E27FC236}">
                        <a16:creationId xmlns:a16="http://schemas.microsoft.com/office/drawing/2014/main" id="{3661D600-2202-476C-80A7-4734DA20DBDA}"/>
                      </a:ext>
                    </a:extLst>
                  </p:cNvPr>
                  <p:cNvSpPr/>
                  <p:nvPr/>
                </p:nvSpPr>
                <p:spPr>
                  <a:xfrm rot="8914512">
                    <a:off x="5154857" y="2831856"/>
                    <a:ext cx="45719" cy="430382"/>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CA" sz="1200"/>
                  </a:p>
                </p:txBody>
              </p:sp>
              <p:sp>
                <p:nvSpPr>
                  <p:cNvPr id="83" name="Rectangle 82">
                    <a:extLst>
                      <a:ext uri="{FF2B5EF4-FFF2-40B4-BE49-F238E27FC236}">
                        <a16:creationId xmlns:a16="http://schemas.microsoft.com/office/drawing/2014/main" id="{02A61EF5-DAC0-4CE0-B25B-1D53CCB64964}"/>
                      </a:ext>
                    </a:extLst>
                  </p:cNvPr>
                  <p:cNvSpPr/>
                  <p:nvPr/>
                </p:nvSpPr>
                <p:spPr>
                  <a:xfrm rot="1550284">
                    <a:off x="4897682" y="2850906"/>
                    <a:ext cx="45719" cy="430382"/>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CA" sz="1200"/>
                  </a:p>
                </p:txBody>
              </p:sp>
              <p:sp>
                <p:nvSpPr>
                  <p:cNvPr id="85" name="Rectangle: Rounded Corners 84">
                    <a:extLst>
                      <a:ext uri="{FF2B5EF4-FFF2-40B4-BE49-F238E27FC236}">
                        <a16:creationId xmlns:a16="http://schemas.microsoft.com/office/drawing/2014/main" id="{DC25DE0E-8556-4FB7-9E3C-71EA2517B2F9}"/>
                      </a:ext>
                    </a:extLst>
                  </p:cNvPr>
                  <p:cNvSpPr/>
                  <p:nvPr/>
                </p:nvSpPr>
                <p:spPr>
                  <a:xfrm rot="16200000">
                    <a:off x="3933830" y="3309935"/>
                    <a:ext cx="1295398" cy="133351"/>
                  </a:xfrm>
                  <a:prstGeom prst="round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CA" sz="1100"/>
                  </a:p>
                </p:txBody>
              </p:sp>
              <p:sp>
                <p:nvSpPr>
                  <p:cNvPr id="86" name="Oval 85">
                    <a:extLst>
                      <a:ext uri="{FF2B5EF4-FFF2-40B4-BE49-F238E27FC236}">
                        <a16:creationId xmlns:a16="http://schemas.microsoft.com/office/drawing/2014/main" id="{47016F25-FEDE-4589-889F-131CCF015D36}"/>
                      </a:ext>
                    </a:extLst>
                  </p:cNvPr>
                  <p:cNvSpPr>
                    <a:spLocks noChangeAspect="1"/>
                  </p:cNvSpPr>
                  <p:nvPr/>
                </p:nvSpPr>
                <p:spPr>
                  <a:xfrm>
                    <a:off x="4962526" y="2738437"/>
                    <a:ext cx="144000" cy="144000"/>
                  </a:xfrm>
                  <a:prstGeom prst="ellipse">
                    <a:avLst/>
                  </a:prstGeom>
                  <a:noFill/>
                  <a:ln w="28575">
                    <a:solidFill>
                      <a:srgbClr val="0079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CA" sz="1100"/>
                  </a:p>
                </p:txBody>
              </p:sp>
              <p:sp>
                <p:nvSpPr>
                  <p:cNvPr id="87" name="Rectangle 86">
                    <a:extLst>
                      <a:ext uri="{FF2B5EF4-FFF2-40B4-BE49-F238E27FC236}">
                        <a16:creationId xmlns:a16="http://schemas.microsoft.com/office/drawing/2014/main" id="{D99C81DC-70F0-4F4D-B384-AB57404706F7}"/>
                      </a:ext>
                    </a:extLst>
                  </p:cNvPr>
                  <p:cNvSpPr/>
                  <p:nvPr/>
                </p:nvSpPr>
                <p:spPr>
                  <a:xfrm rot="10800000">
                    <a:off x="5018229" y="2535306"/>
                    <a:ext cx="37597" cy="207689"/>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CA" sz="1200"/>
                  </a:p>
                </p:txBody>
              </p:sp>
              <p:sp>
                <p:nvSpPr>
                  <p:cNvPr id="88" name="Rectangle 87">
                    <a:extLst>
                      <a:ext uri="{FF2B5EF4-FFF2-40B4-BE49-F238E27FC236}">
                        <a16:creationId xmlns:a16="http://schemas.microsoft.com/office/drawing/2014/main" id="{E8C78D2A-CCCC-41FF-9F0C-7A8FCECBB82F}"/>
                      </a:ext>
                    </a:extLst>
                  </p:cNvPr>
                  <p:cNvSpPr/>
                  <p:nvPr/>
                </p:nvSpPr>
                <p:spPr>
                  <a:xfrm rot="8914512">
                    <a:off x="4220889" y="3250176"/>
                    <a:ext cx="51032" cy="442997"/>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CA" sz="1200"/>
                  </a:p>
                </p:txBody>
              </p:sp>
              <p:sp>
                <p:nvSpPr>
                  <p:cNvPr id="89" name="Rectangle 88">
                    <a:extLst>
                      <a:ext uri="{FF2B5EF4-FFF2-40B4-BE49-F238E27FC236}">
                        <a16:creationId xmlns:a16="http://schemas.microsoft.com/office/drawing/2014/main" id="{8AED8D65-FC4B-4D5A-9656-03ED69B83F0D}"/>
                      </a:ext>
                    </a:extLst>
                  </p:cNvPr>
                  <p:cNvSpPr/>
                  <p:nvPr/>
                </p:nvSpPr>
                <p:spPr>
                  <a:xfrm rot="1550284">
                    <a:off x="3971926" y="3264279"/>
                    <a:ext cx="45719" cy="430382"/>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CA" sz="1200"/>
                  </a:p>
                </p:txBody>
              </p:sp>
              <p:sp>
                <p:nvSpPr>
                  <p:cNvPr id="90" name="Oval 89">
                    <a:extLst>
                      <a:ext uri="{FF2B5EF4-FFF2-40B4-BE49-F238E27FC236}">
                        <a16:creationId xmlns:a16="http://schemas.microsoft.com/office/drawing/2014/main" id="{D1EEA789-7214-4682-AF53-A41B6AFA2867}"/>
                      </a:ext>
                    </a:extLst>
                  </p:cNvPr>
                  <p:cNvSpPr>
                    <a:spLocks noChangeAspect="1"/>
                  </p:cNvSpPr>
                  <p:nvPr/>
                </p:nvSpPr>
                <p:spPr>
                  <a:xfrm>
                    <a:off x="4036770" y="3148012"/>
                    <a:ext cx="144000" cy="144000"/>
                  </a:xfrm>
                  <a:prstGeom prst="ellipse">
                    <a:avLst/>
                  </a:prstGeom>
                  <a:noFill/>
                  <a:ln w="28575">
                    <a:solidFill>
                      <a:srgbClr val="0079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CA" sz="1100"/>
                  </a:p>
                </p:txBody>
              </p:sp>
            </p:grpSp>
            <p:sp>
              <p:nvSpPr>
                <p:cNvPr id="73" name="Oval 72">
                  <a:extLst>
                    <a:ext uri="{FF2B5EF4-FFF2-40B4-BE49-F238E27FC236}">
                      <a16:creationId xmlns:a16="http://schemas.microsoft.com/office/drawing/2014/main" id="{C053AFD6-1CAD-42A4-AC07-3D4E6142E5FD}"/>
                    </a:ext>
                  </a:extLst>
                </p:cNvPr>
                <p:cNvSpPr>
                  <a:spLocks noChangeAspect="1"/>
                </p:cNvSpPr>
                <p:nvPr/>
              </p:nvSpPr>
              <p:spPr>
                <a:xfrm>
                  <a:off x="4457458" y="2111163"/>
                  <a:ext cx="440909" cy="440909"/>
                </a:xfrm>
                <a:prstGeom prst="ellipse">
                  <a:avLst/>
                </a:prstGeom>
                <a:solidFill>
                  <a:srgbClr val="0079C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p>
              </p:txBody>
            </p:sp>
            <p:sp>
              <p:nvSpPr>
                <p:cNvPr id="74" name="Rectangle: Rounded Corners 73">
                  <a:extLst>
                    <a:ext uri="{FF2B5EF4-FFF2-40B4-BE49-F238E27FC236}">
                      <a16:creationId xmlns:a16="http://schemas.microsoft.com/office/drawing/2014/main" id="{1707B20E-9034-4C5C-8D7C-ED71385892B5}"/>
                    </a:ext>
                  </a:extLst>
                </p:cNvPr>
                <p:cNvSpPr/>
                <p:nvPr/>
              </p:nvSpPr>
              <p:spPr>
                <a:xfrm rot="16200000">
                  <a:off x="4357914" y="2121176"/>
                  <a:ext cx="635354" cy="101357"/>
                </a:xfrm>
                <a:prstGeom prst="round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CA" sz="1100"/>
                </a:p>
              </p:txBody>
            </p:sp>
            <p:sp>
              <p:nvSpPr>
                <p:cNvPr id="75" name="Oval 74">
                  <a:extLst>
                    <a:ext uri="{FF2B5EF4-FFF2-40B4-BE49-F238E27FC236}">
                      <a16:creationId xmlns:a16="http://schemas.microsoft.com/office/drawing/2014/main" id="{A7DB614B-1C51-4AFC-AA38-53F7F77AE930}"/>
                    </a:ext>
                  </a:extLst>
                </p:cNvPr>
                <p:cNvSpPr>
                  <a:spLocks noChangeAspect="1"/>
                </p:cNvSpPr>
                <p:nvPr/>
              </p:nvSpPr>
              <p:spPr>
                <a:xfrm>
                  <a:off x="4545111" y="1704818"/>
                  <a:ext cx="252000" cy="252000"/>
                </a:xfrm>
                <a:prstGeom prst="ellipse">
                  <a:avLst/>
                </a:prstGeom>
                <a:solidFill>
                  <a:srgbClr val="0079C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p>
              </p:txBody>
            </p:sp>
            <p:sp>
              <p:nvSpPr>
                <p:cNvPr id="78" name="Diagonal Stripe 77">
                  <a:extLst>
                    <a:ext uri="{FF2B5EF4-FFF2-40B4-BE49-F238E27FC236}">
                      <a16:creationId xmlns:a16="http://schemas.microsoft.com/office/drawing/2014/main" id="{D7ED956B-0C58-4C47-8403-647BE2A1C8A6}"/>
                    </a:ext>
                  </a:extLst>
                </p:cNvPr>
                <p:cNvSpPr>
                  <a:spLocks/>
                </p:cNvSpPr>
                <p:nvPr/>
              </p:nvSpPr>
              <p:spPr>
                <a:xfrm rot="13338869">
                  <a:off x="3732609" y="3236277"/>
                  <a:ext cx="649955" cy="606167"/>
                </a:xfrm>
                <a:prstGeom prst="diagStripe">
                  <a:avLst/>
                </a:prstGeom>
                <a:solidFill>
                  <a:srgbClr val="0079C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solidFill>
                      <a:schemeClr val="tx1"/>
                    </a:solidFill>
                  </a:endParaRPr>
                </a:p>
              </p:txBody>
            </p:sp>
            <p:sp>
              <p:nvSpPr>
                <p:cNvPr id="79" name="Diagonal Stripe 78">
                  <a:extLst>
                    <a:ext uri="{FF2B5EF4-FFF2-40B4-BE49-F238E27FC236}">
                      <a16:creationId xmlns:a16="http://schemas.microsoft.com/office/drawing/2014/main" id="{0703FD04-6008-46BD-A0AF-D26FA7D43CC6}"/>
                    </a:ext>
                  </a:extLst>
                </p:cNvPr>
                <p:cNvSpPr>
                  <a:spLocks/>
                </p:cNvSpPr>
                <p:nvPr/>
              </p:nvSpPr>
              <p:spPr>
                <a:xfrm rot="13551779">
                  <a:off x="5037005" y="2604180"/>
                  <a:ext cx="653354" cy="662354"/>
                </a:xfrm>
                <a:prstGeom prst="diagStripe">
                  <a:avLst/>
                </a:prstGeom>
                <a:solidFill>
                  <a:srgbClr val="0079C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solidFill>
                      <a:schemeClr val="tx1"/>
                    </a:solidFill>
                  </a:endParaRPr>
                </a:p>
              </p:txBody>
            </p:sp>
          </p:grpSp>
          <p:pic>
            <p:nvPicPr>
              <p:cNvPr id="69" name="Graphic 68" descr="Downward trend">
                <a:extLst>
                  <a:ext uri="{FF2B5EF4-FFF2-40B4-BE49-F238E27FC236}">
                    <a16:creationId xmlns:a16="http://schemas.microsoft.com/office/drawing/2014/main" id="{0368E70F-C5B3-4ED4-ABDB-254D734F94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78730" y="4259115"/>
                <a:ext cx="720000" cy="720000"/>
              </a:xfrm>
              <a:prstGeom prst="rect">
                <a:avLst/>
              </a:prstGeom>
            </p:spPr>
          </p:pic>
          <p:pic>
            <p:nvPicPr>
              <p:cNvPr id="70" name="Graphic 69" descr="Upward trend">
                <a:extLst>
                  <a:ext uri="{FF2B5EF4-FFF2-40B4-BE49-F238E27FC236}">
                    <a16:creationId xmlns:a16="http://schemas.microsoft.com/office/drawing/2014/main" id="{5DB261BE-487B-4B1A-A31A-AAA30CC7993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00151" y="3123254"/>
                <a:ext cx="720000" cy="720000"/>
              </a:xfrm>
              <a:prstGeom prst="rect">
                <a:avLst/>
              </a:prstGeom>
            </p:spPr>
          </p:pic>
          <p:sp>
            <p:nvSpPr>
              <p:cNvPr id="71" name="Rectangle 70">
                <a:extLst>
                  <a:ext uri="{FF2B5EF4-FFF2-40B4-BE49-F238E27FC236}">
                    <a16:creationId xmlns:a16="http://schemas.microsoft.com/office/drawing/2014/main" id="{2BCF7868-DC32-45DB-993A-2804E59EE883}"/>
                  </a:ext>
                </a:extLst>
              </p:cNvPr>
              <p:cNvSpPr/>
              <p:nvPr/>
            </p:nvSpPr>
            <p:spPr>
              <a:xfrm rot="10800000">
                <a:off x="4214881" y="3019761"/>
                <a:ext cx="101042" cy="558165"/>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CA" sz="1200"/>
              </a:p>
            </p:txBody>
          </p:sp>
        </p:grpSp>
        <p:sp>
          <p:nvSpPr>
            <p:cNvPr id="91" name="Rectangle: Rounded Corners 90">
              <a:extLst>
                <a:ext uri="{FF2B5EF4-FFF2-40B4-BE49-F238E27FC236}">
                  <a16:creationId xmlns:a16="http://schemas.microsoft.com/office/drawing/2014/main" id="{9090423F-D020-4E73-9600-E13C9854FD31}"/>
                </a:ext>
              </a:extLst>
            </p:cNvPr>
            <p:cNvSpPr/>
            <p:nvPr/>
          </p:nvSpPr>
          <p:spPr>
            <a:xfrm rot="20239896">
              <a:off x="3814067" y="1943189"/>
              <a:ext cx="2381507" cy="186734"/>
            </a:xfrm>
            <a:prstGeom prst="round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CA" sz="1100"/>
            </a:p>
          </p:txBody>
        </p:sp>
        <p:sp>
          <p:nvSpPr>
            <p:cNvPr id="96" name="Isosceles Triangle 95">
              <a:extLst>
                <a:ext uri="{FF2B5EF4-FFF2-40B4-BE49-F238E27FC236}">
                  <a16:creationId xmlns:a16="http://schemas.microsoft.com/office/drawing/2014/main" id="{F432CEEB-BF0C-44B1-BAD0-EF1072C1DD08}"/>
                </a:ext>
              </a:extLst>
            </p:cNvPr>
            <p:cNvSpPr>
              <a:spLocks noChangeAspect="1"/>
            </p:cNvSpPr>
            <p:nvPr/>
          </p:nvSpPr>
          <p:spPr>
            <a:xfrm rot="20208056">
              <a:off x="4236501" y="1797932"/>
              <a:ext cx="1468667" cy="193650"/>
            </a:xfrm>
            <a:prstGeom prst="triangle">
              <a:avLst/>
            </a:prstGeom>
            <a:solidFill>
              <a:srgbClr val="0079C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p>
          </p:txBody>
        </p:sp>
      </p:grpSp>
      <p:sp>
        <p:nvSpPr>
          <p:cNvPr id="99" name="TextBox 98">
            <a:extLst>
              <a:ext uri="{FF2B5EF4-FFF2-40B4-BE49-F238E27FC236}">
                <a16:creationId xmlns:a16="http://schemas.microsoft.com/office/drawing/2014/main" id="{5132B40C-D134-4FFC-831E-793D5C6F6F9F}"/>
              </a:ext>
            </a:extLst>
          </p:cNvPr>
          <p:cNvSpPr txBox="1"/>
          <p:nvPr/>
        </p:nvSpPr>
        <p:spPr>
          <a:xfrm>
            <a:off x="998806" y="1782515"/>
            <a:ext cx="7504171" cy="1553848"/>
          </a:xfrm>
          <a:prstGeom prst="rect">
            <a:avLst/>
          </a:prstGeom>
          <a:noFill/>
        </p:spPr>
        <p:txBody>
          <a:bodyPr wrap="square" lIns="0" tIns="0" rIns="0" bIns="0" rtlCol="0">
            <a:noAutofit/>
          </a:bodyPr>
          <a:lstStyle/>
          <a:p>
            <a:pPr>
              <a:spcBef>
                <a:spcPts val="1000"/>
              </a:spcBef>
            </a:pPr>
            <a:endParaRPr lang="en-US" sz="100" dirty="0">
              <a:latin typeface="Dax Offc Pro" panose="020B0504030101020102" pitchFamily="34" charset="0"/>
              <a:cs typeface="Arial"/>
            </a:endParaRPr>
          </a:p>
          <a:p>
            <a:pPr>
              <a:spcBef>
                <a:spcPts val="1000"/>
              </a:spcBef>
            </a:pPr>
            <a:r>
              <a:rPr lang="fr-CA" dirty="0">
                <a:latin typeface="Dax Offc Pro" panose="020B0504030101020102" pitchFamily="34" charset="0"/>
                <a:cs typeface="Arial"/>
              </a:rPr>
              <a:t>Les études montrent que nous craignons</a:t>
            </a:r>
            <a:r>
              <a:rPr lang="fr-CA" i="1" dirty="0">
                <a:latin typeface="Dax Offc Pro" panose="020B0504030101020102" pitchFamily="34" charset="0"/>
                <a:cs typeface="Arial"/>
              </a:rPr>
              <a:t> deux fois plus</a:t>
            </a:r>
            <a:r>
              <a:rPr lang="fr-CA" dirty="0">
                <a:latin typeface="Dax Offc Pro" panose="020B0504030101020102" pitchFamily="34" charset="0"/>
                <a:cs typeface="Arial"/>
              </a:rPr>
              <a:t> une perte que nous ne désirons un gain équivalent.  C’est difficilement compréhensible, mais cela influe sur la façon dont les gens investissent.   </a:t>
            </a:r>
          </a:p>
        </p:txBody>
      </p:sp>
      <p:pic>
        <p:nvPicPr>
          <p:cNvPr id="102" name="Graphic 101" descr="Head with gears">
            <a:extLst>
              <a:ext uri="{FF2B5EF4-FFF2-40B4-BE49-F238E27FC236}">
                <a16:creationId xmlns:a16="http://schemas.microsoft.com/office/drawing/2014/main" id="{7FD33810-0FE9-488C-B808-94106C65273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2882" y="1901568"/>
            <a:ext cx="720000" cy="720000"/>
          </a:xfrm>
          <a:prstGeom prst="rect">
            <a:avLst/>
          </a:prstGeom>
        </p:spPr>
      </p:pic>
      <p:sp>
        <p:nvSpPr>
          <p:cNvPr id="103" name="TextBox 102">
            <a:extLst>
              <a:ext uri="{FF2B5EF4-FFF2-40B4-BE49-F238E27FC236}">
                <a16:creationId xmlns:a16="http://schemas.microsoft.com/office/drawing/2014/main" id="{72B77CEB-1C59-498F-82F5-05388309F1C0}"/>
              </a:ext>
            </a:extLst>
          </p:cNvPr>
          <p:cNvSpPr txBox="1"/>
          <p:nvPr/>
        </p:nvSpPr>
        <p:spPr>
          <a:xfrm>
            <a:off x="478330" y="980719"/>
            <a:ext cx="8521100" cy="845363"/>
          </a:xfrm>
          <a:prstGeom prst="rect">
            <a:avLst/>
          </a:prstGeom>
          <a:noFill/>
        </p:spPr>
        <p:txBody>
          <a:bodyPr wrap="square" lIns="0" tIns="0" rIns="0" bIns="0" rtlCol="0">
            <a:noAutofit/>
          </a:bodyPr>
          <a:lstStyle/>
          <a:p>
            <a:r>
              <a:rPr lang="fr-CA" sz="2000" dirty="0">
                <a:latin typeface="Dax Offc Pro" panose="020B0504030101020102" pitchFamily="34" charset="0"/>
                <a:cs typeface="Arial"/>
              </a:rPr>
              <a:t>Si vous trouviez 100 $, </a:t>
            </a:r>
            <a:r>
              <a:rPr lang="fr-CA" sz="2000" b="1" dirty="0">
                <a:latin typeface="Dax Offc Pro" panose="020B0504030101020102" pitchFamily="34" charset="0"/>
                <a:cs typeface="Arial"/>
              </a:rPr>
              <a:t>à quel point seriez-vous content</a:t>
            </a:r>
            <a:r>
              <a:rPr lang="fr-CA" sz="2000" dirty="0">
                <a:latin typeface="Dax Offc Pro" panose="020B0504030101020102" pitchFamily="34" charset="0"/>
                <a:cs typeface="Arial"/>
              </a:rPr>
              <a:t>? </a:t>
            </a:r>
          </a:p>
          <a:p>
            <a:r>
              <a:rPr lang="fr-CA" sz="2000" dirty="0">
                <a:latin typeface="Dax Offc Pro" panose="020B0504030101020102" pitchFamily="34" charset="0"/>
                <a:cs typeface="Arial"/>
              </a:rPr>
              <a:t>Si vous perdiez ces mêmes 100 $, </a:t>
            </a:r>
            <a:r>
              <a:rPr lang="fr-CA" sz="2000" b="1" dirty="0">
                <a:latin typeface="Dax Offc Pro" panose="020B0504030101020102" pitchFamily="34" charset="0"/>
                <a:cs typeface="Arial"/>
              </a:rPr>
              <a:t>à quel point seriez-vous contrarié</a:t>
            </a:r>
            <a:r>
              <a:rPr lang="fr-CA" sz="2000" dirty="0">
                <a:latin typeface="Dax Offc Pro" panose="020B0504030101020102" pitchFamily="34" charset="0"/>
                <a:cs typeface="Arial"/>
              </a:rPr>
              <a:t>?</a:t>
            </a:r>
          </a:p>
          <a:p>
            <a:endParaRPr lang="en-US" sz="100" dirty="0">
              <a:latin typeface="Dax Offc Pro" panose="020B0504030101020102" pitchFamily="34" charset="0"/>
              <a:cs typeface="Arial"/>
            </a:endParaRPr>
          </a:p>
        </p:txBody>
      </p:sp>
      <p:sp>
        <p:nvSpPr>
          <p:cNvPr id="32" name="Oval 31">
            <a:extLst>
              <a:ext uri="{FF2B5EF4-FFF2-40B4-BE49-F238E27FC236}">
                <a16:creationId xmlns:a16="http://schemas.microsoft.com/office/drawing/2014/main" id="{FDBE7923-BA88-475A-BE3C-89CDEA621B89}"/>
              </a:ext>
            </a:extLst>
          </p:cNvPr>
          <p:cNvSpPr/>
          <p:nvPr/>
        </p:nvSpPr>
        <p:spPr>
          <a:xfrm>
            <a:off x="8028913" y="146757"/>
            <a:ext cx="681643" cy="681643"/>
          </a:xfrm>
          <a:prstGeom prst="ellipse">
            <a:avLst/>
          </a:prstGeom>
          <a:solidFill>
            <a:srgbClr val="ED1C24"/>
          </a:solidFill>
          <a:ln>
            <a:noFill/>
          </a:ln>
          <a:effectLst>
            <a:innerShdw blurRad="63500" dist="50800" dir="27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p>
        </p:txBody>
      </p:sp>
      <p:sp>
        <p:nvSpPr>
          <p:cNvPr id="33" name="Text Box 31">
            <a:extLst>
              <a:ext uri="{FF2B5EF4-FFF2-40B4-BE49-F238E27FC236}">
                <a16:creationId xmlns:a16="http://schemas.microsoft.com/office/drawing/2014/main" id="{927363CD-4F5F-4408-9F20-73216DA2E96A}"/>
              </a:ext>
            </a:extLst>
          </p:cNvPr>
          <p:cNvSpPr txBox="1">
            <a:spLocks noChangeArrowheads="1"/>
          </p:cNvSpPr>
          <p:nvPr/>
        </p:nvSpPr>
        <p:spPr bwMode="auto">
          <a:xfrm>
            <a:off x="8273811" y="229356"/>
            <a:ext cx="132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fr-CA" sz="2800" b="1">
                <a:solidFill>
                  <a:schemeClr val="bg1"/>
                </a:solidFill>
                <a:ea typeface="MS PGothic" pitchFamily="34" charset="-128"/>
                <a:cs typeface="Arial" pitchFamily="34" charset="0"/>
              </a:rPr>
              <a:t>6</a:t>
            </a:r>
          </a:p>
        </p:txBody>
      </p:sp>
    </p:spTree>
    <p:extLst>
      <p:ext uri="{BB962C8B-B14F-4D97-AF65-F5344CB8AC3E}">
        <p14:creationId xmlns:p14="http://schemas.microsoft.com/office/powerpoint/2010/main" val="101622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6AB923B-19CD-554A-A7CB-5C782A182CEF}" type="slidenum">
              <a:rPr lang="en-US" smtClean="0"/>
              <a:t>11</a:t>
            </a:fld>
            <a:endParaRPr lang="en-US"/>
          </a:p>
        </p:txBody>
      </p:sp>
      <p:sp>
        <p:nvSpPr>
          <p:cNvPr id="41" name="TextBox 40"/>
          <p:cNvSpPr txBox="1">
            <a:spLocks noChangeArrowheads="1"/>
          </p:cNvSpPr>
          <p:nvPr/>
        </p:nvSpPr>
        <p:spPr bwMode="auto">
          <a:xfrm>
            <a:off x="1411105" y="1499435"/>
            <a:ext cx="6311441" cy="2394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5554" tIns="42776" rIns="85554" bIns="42776">
            <a:spAutoFit/>
          </a:bodyPr>
          <a:lstStyle/>
          <a:p>
            <a:pPr marL="342900" indent="-342900">
              <a:spcAft>
                <a:spcPts val="1200"/>
              </a:spcAft>
              <a:buClr>
                <a:srgbClr val="DA201D"/>
              </a:buClr>
              <a:buFont typeface="Wingdings" panose="05000000000000000000" pitchFamily="2" charset="2"/>
              <a:buChar char="§"/>
            </a:pPr>
            <a:r>
              <a:rPr lang="fr-CA" sz="2000" dirty="0">
                <a:latin typeface="Dax Offc Pro" panose="020B0504030101020102" pitchFamily="34" charset="0"/>
                <a:cs typeface="Arial" panose="020B0604020202020204" pitchFamily="34" charset="0"/>
              </a:rPr>
              <a:t>D’après vous, quel est le </a:t>
            </a:r>
            <a:r>
              <a:rPr lang="fr-CA" sz="2000" dirty="0">
                <a:solidFill>
                  <a:srgbClr val="0B7FC8"/>
                </a:solidFill>
                <a:latin typeface="Dax Offc Pro" panose="020B0504030101020102" pitchFamily="34" charset="0"/>
                <a:cs typeface="Arial" panose="020B0604020202020204" pitchFamily="34" charset="0"/>
              </a:rPr>
              <a:t>plus grand risque </a:t>
            </a:r>
            <a:r>
              <a:rPr lang="fr-CA" sz="2000" dirty="0">
                <a:latin typeface="Dax Offc Pro" panose="020B0504030101020102" pitchFamily="34" charset="0"/>
                <a:cs typeface="Arial" panose="020B0604020202020204" pitchFamily="34" charset="0"/>
              </a:rPr>
              <a:t>auquel sont confrontés les investisseurs à long terme? </a:t>
            </a:r>
          </a:p>
          <a:p>
            <a:pPr marL="342900" indent="-342900">
              <a:spcAft>
                <a:spcPts val="1200"/>
              </a:spcAft>
              <a:buClr>
                <a:srgbClr val="DA201D"/>
              </a:buClr>
              <a:buFont typeface="Wingdings" panose="05000000000000000000" pitchFamily="2" charset="2"/>
              <a:buChar char="§"/>
            </a:pPr>
            <a:r>
              <a:rPr lang="fr-CA" sz="2000" dirty="0">
                <a:latin typeface="Dax Offc Pro" panose="020B0504030101020102" pitchFamily="34" charset="0"/>
                <a:cs typeface="Arial" panose="020B0604020202020204" pitchFamily="34" charset="0"/>
              </a:rPr>
              <a:t>La volatilité à court terme sur les marchés? </a:t>
            </a:r>
          </a:p>
          <a:p>
            <a:pPr marL="342900" indent="-342900">
              <a:spcAft>
                <a:spcPts val="1200"/>
              </a:spcAft>
              <a:buClr>
                <a:srgbClr val="DA201D"/>
              </a:buClr>
              <a:buFont typeface="Wingdings" panose="05000000000000000000" pitchFamily="2" charset="2"/>
              <a:buChar char="§"/>
            </a:pPr>
            <a:r>
              <a:rPr lang="fr-CA" sz="2000" dirty="0">
                <a:latin typeface="Dax Offc Pro" panose="020B0504030101020102" pitchFamily="34" charset="0"/>
                <a:cs typeface="Arial" panose="020B0604020202020204" pitchFamily="34" charset="0"/>
              </a:rPr>
              <a:t>L’inflation? Les impôts? Les taux d’intérêt?</a:t>
            </a:r>
          </a:p>
          <a:p>
            <a:pPr marL="342900" indent="-342900">
              <a:spcAft>
                <a:spcPts val="1200"/>
              </a:spcAft>
              <a:buClr>
                <a:srgbClr val="DA201D"/>
              </a:buClr>
              <a:buFont typeface="Wingdings" panose="05000000000000000000" pitchFamily="2" charset="2"/>
              <a:buChar char="§"/>
            </a:pPr>
            <a:r>
              <a:rPr lang="fr-CA" sz="2000" dirty="0">
                <a:latin typeface="Dax Offc Pro" panose="020B0504030101020102" pitchFamily="34" charset="0"/>
                <a:cs typeface="Arial" panose="020B0604020202020204" pitchFamily="34" charset="0"/>
              </a:rPr>
              <a:t>Le plus grand risque est de ne </a:t>
            </a:r>
            <a:r>
              <a:rPr lang="fr-CA" sz="2000" b="1" dirty="0">
                <a:solidFill>
                  <a:srgbClr val="0B7FC8"/>
                </a:solidFill>
                <a:latin typeface="Dax Offc Pro" panose="020B0504030101020102" pitchFamily="34" charset="0"/>
                <a:cs typeface="Arial" panose="020B0604020202020204" pitchFamily="34" charset="0"/>
              </a:rPr>
              <a:t>PAS</a:t>
            </a:r>
            <a:r>
              <a:rPr lang="fr-CA" sz="2000" dirty="0">
                <a:latin typeface="Dax Offc Pro" panose="020B0504030101020102" pitchFamily="34" charset="0"/>
                <a:cs typeface="Arial" panose="020B0604020202020204" pitchFamily="34" charset="0"/>
              </a:rPr>
              <a:t> atteindre vos objectifs de placement! </a:t>
            </a:r>
          </a:p>
        </p:txBody>
      </p:sp>
      <p:sp>
        <p:nvSpPr>
          <p:cNvPr id="10" name="Title 1"/>
          <p:cNvSpPr txBox="1">
            <a:spLocks/>
          </p:cNvSpPr>
          <p:nvPr/>
        </p:nvSpPr>
        <p:spPr>
          <a:xfrm>
            <a:off x="452027" y="8215"/>
            <a:ext cx="8229600" cy="914400"/>
          </a:xfrm>
          <a:prstGeom prst="rect">
            <a:avLst/>
          </a:prstGeom>
        </p:spPr>
        <p:txBody>
          <a:bodyPr vert="horz" lIns="0" tIns="0" rIns="0" bIns="0" rtlCol="0" anchor="ctr">
            <a:noAutofit/>
          </a:bodyPr>
          <a:lstStyle>
            <a:lvl1pPr algn="l" defTabSz="457200" rtl="0" eaLnBrk="1" latinLnBrk="0" hangingPunct="1">
              <a:spcBef>
                <a:spcPct val="0"/>
              </a:spcBef>
              <a:buNone/>
              <a:defRPr sz="2400" b="0" i="0" kern="1200">
                <a:solidFill>
                  <a:srgbClr val="0079C1"/>
                </a:solidFill>
                <a:latin typeface="Arial"/>
                <a:ea typeface="+mj-ea"/>
                <a:cs typeface="Arial"/>
              </a:defRPr>
            </a:lvl1pPr>
          </a:lstStyle>
          <a:p>
            <a:r>
              <a:rPr lang="fr-CA" sz="2800" b="1" dirty="0">
                <a:latin typeface="Dax Offc Pro" panose="020B0504030101020102" pitchFamily="34" charset="0"/>
              </a:rPr>
              <a:t>Cinquième écueil : </a:t>
            </a:r>
            <a:r>
              <a:rPr lang="fr-CA" sz="2800" dirty="0">
                <a:latin typeface="Dax Offc Pro" panose="020B0504030101020102" pitchFamily="34" charset="0"/>
              </a:rPr>
              <a:t>Investir de façon trop prudente</a:t>
            </a:r>
          </a:p>
        </p:txBody>
      </p:sp>
      <p:sp>
        <p:nvSpPr>
          <p:cNvPr id="14" name="Text Box 31"/>
          <p:cNvSpPr txBox="1">
            <a:spLocks noChangeArrowheads="1"/>
          </p:cNvSpPr>
          <p:nvPr/>
        </p:nvSpPr>
        <p:spPr bwMode="auto">
          <a:xfrm>
            <a:off x="8273811" y="42334"/>
            <a:ext cx="132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fr-CA" sz="2800" b="1">
                <a:solidFill>
                  <a:schemeClr val="bg1"/>
                </a:solidFill>
                <a:latin typeface="Dax Offc Pro" panose="020B0504030101020102" pitchFamily="34" charset="0"/>
                <a:ea typeface="MS PGothic" pitchFamily="34" charset="-128"/>
                <a:cs typeface="Arial" pitchFamily="34" charset="0"/>
              </a:rPr>
              <a:t>5</a:t>
            </a:r>
          </a:p>
        </p:txBody>
      </p:sp>
      <p:sp>
        <p:nvSpPr>
          <p:cNvPr id="15" name="TextBox 1"/>
          <p:cNvSpPr txBox="1">
            <a:spLocks noChangeArrowheads="1"/>
          </p:cNvSpPr>
          <p:nvPr/>
        </p:nvSpPr>
        <p:spPr bwMode="auto">
          <a:xfrm>
            <a:off x="452026" y="4737460"/>
            <a:ext cx="8222407" cy="363386"/>
          </a:xfrm>
          <a:prstGeom prst="rect">
            <a:avLst/>
          </a:prstGeom>
          <a:solidFill>
            <a:srgbClr val="0B7FC8"/>
          </a:solidFill>
          <a:ln w="28575">
            <a:solidFill>
              <a:srgbClr val="0B7FC8"/>
            </a:solidFill>
          </a:ln>
          <a:effectLst/>
        </p:spPr>
        <p:txBody>
          <a:bodyPr wrap="square" lIns="85554" tIns="42776" rIns="85554" bIns="42776">
            <a:spAutoFit/>
          </a:bodyPr>
          <a:lstStyle>
            <a:defPPr>
              <a:defRPr lang="en-US"/>
            </a:defPPr>
            <a:lvl1pPr algn="ctr">
              <a:defRPr sz="2000">
                <a:solidFill>
                  <a:schemeClr val="bg1"/>
                </a:solidFill>
                <a:latin typeface="Arial" panose="020B0604020202020204" pitchFamily="34" charset="0"/>
                <a:cs typeface="Arial" panose="020B0604020202020204" pitchFamily="34" charset="0"/>
              </a:defRPr>
            </a:lvl1pPr>
          </a:lstStyle>
          <a:p>
            <a:r>
              <a:rPr lang="fr-CA" sz="1800" b="1" dirty="0">
                <a:latin typeface="Dax Offc Pro" panose="020B0504030101020102" pitchFamily="34" charset="0"/>
              </a:rPr>
              <a:t>Il n’y a pas lieu de craindre le risque. Il convient toutefois de le gérer</a:t>
            </a:r>
            <a:r>
              <a:rPr lang="fr-CA" sz="1800" b="1" dirty="0"/>
              <a:t>.</a:t>
            </a:r>
          </a:p>
        </p:txBody>
      </p:sp>
      <p:sp>
        <p:nvSpPr>
          <p:cNvPr id="7" name="Oval 6">
            <a:extLst>
              <a:ext uri="{FF2B5EF4-FFF2-40B4-BE49-F238E27FC236}">
                <a16:creationId xmlns:a16="http://schemas.microsoft.com/office/drawing/2014/main" id="{E3EF0F8E-0BB3-4F74-BEC6-A3E678554DCD}"/>
              </a:ext>
            </a:extLst>
          </p:cNvPr>
          <p:cNvSpPr/>
          <p:nvPr/>
        </p:nvSpPr>
        <p:spPr>
          <a:xfrm>
            <a:off x="8181313" y="112135"/>
            <a:ext cx="681643" cy="681643"/>
          </a:xfrm>
          <a:prstGeom prst="ellipse">
            <a:avLst/>
          </a:prstGeom>
          <a:solidFill>
            <a:srgbClr val="ED1C24"/>
          </a:solidFill>
          <a:ln>
            <a:noFill/>
          </a:ln>
          <a:effectLst>
            <a:innerShdw blurRad="63500" dist="50800" dir="27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p>
        </p:txBody>
      </p:sp>
      <p:sp>
        <p:nvSpPr>
          <p:cNvPr id="8" name="Text Box 31">
            <a:extLst>
              <a:ext uri="{FF2B5EF4-FFF2-40B4-BE49-F238E27FC236}">
                <a16:creationId xmlns:a16="http://schemas.microsoft.com/office/drawing/2014/main" id="{8E429D9F-741D-49C4-887F-BB77B3A2AAF1}"/>
              </a:ext>
            </a:extLst>
          </p:cNvPr>
          <p:cNvSpPr txBox="1">
            <a:spLocks noChangeArrowheads="1"/>
          </p:cNvSpPr>
          <p:nvPr/>
        </p:nvSpPr>
        <p:spPr bwMode="auto">
          <a:xfrm>
            <a:off x="8426211" y="194734"/>
            <a:ext cx="132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fr-CA" sz="2800" b="1">
                <a:solidFill>
                  <a:schemeClr val="bg1"/>
                </a:solidFill>
                <a:ea typeface="MS PGothic" pitchFamily="34" charset="-128"/>
                <a:cs typeface="Arial" pitchFamily="34" charset="0"/>
              </a:rPr>
              <a:t>5</a:t>
            </a:r>
          </a:p>
        </p:txBody>
      </p:sp>
      <p:sp>
        <p:nvSpPr>
          <p:cNvPr id="2" name="TextBox 1">
            <a:extLst>
              <a:ext uri="{FF2B5EF4-FFF2-40B4-BE49-F238E27FC236}">
                <a16:creationId xmlns:a16="http://schemas.microsoft.com/office/drawing/2014/main" id="{2F8B6782-3877-EF45-DDAF-8F6F714E352A}"/>
              </a:ext>
            </a:extLst>
          </p:cNvPr>
          <p:cNvSpPr txBox="1"/>
          <p:nvPr/>
        </p:nvSpPr>
        <p:spPr>
          <a:xfrm>
            <a:off x="3057525" y="6552467"/>
            <a:ext cx="5490796" cy="94897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1000"/>
              </a:spcBef>
            </a:pPr>
            <a:r>
              <a:rPr lang="fr-CA" sz="900" dirty="0">
                <a:solidFill>
                  <a:srgbClr val="222222"/>
                </a:solidFill>
                <a:latin typeface="ProximaNova-Regular"/>
                <a:cs typeface="Arial"/>
              </a:rPr>
              <a:t>Volatilité : Mesure la fluctuation du cours d’un titre, d’un instrument dérivé ou d’un indice.</a:t>
            </a:r>
          </a:p>
          <a:p>
            <a:pPr>
              <a:spcBef>
                <a:spcPts val="1000"/>
              </a:spcBef>
            </a:pPr>
            <a:endParaRPr lang="en-US" dirty="0">
              <a:solidFill>
                <a:srgbClr val="AAAAAA"/>
              </a:solidFill>
              <a:latin typeface="ProximaNova-Regular"/>
              <a:cs typeface="Arial"/>
            </a:endParaRPr>
          </a:p>
          <a:p>
            <a:pPr>
              <a:spcBef>
                <a:spcPts val="1000"/>
              </a:spcBef>
            </a:pPr>
            <a:endParaRPr lang="en-US" dirty="0">
              <a:solidFill>
                <a:srgbClr val="AAAAAA"/>
              </a:solidFill>
              <a:latin typeface="ProximaNova-Regular"/>
              <a:cs typeface="Arial"/>
            </a:endParaRPr>
          </a:p>
        </p:txBody>
      </p:sp>
    </p:spTree>
    <p:extLst>
      <p:ext uri="{BB962C8B-B14F-4D97-AF65-F5344CB8AC3E}">
        <p14:creationId xmlns:p14="http://schemas.microsoft.com/office/powerpoint/2010/main" val="61557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1">
                                            <p:bg/>
                                          </p:spTgt>
                                        </p:tgtEl>
                                        <p:attrNameLst>
                                          <p:attrName>style.visibility</p:attrName>
                                        </p:attrNameLst>
                                      </p:cBhvr>
                                      <p:to>
                                        <p:strVal val="visible"/>
                                      </p:to>
                                    </p:set>
                                    <p:animEffect transition="in" filter="fade">
                                      <p:cBhvr>
                                        <p:cTn id="7" dur="500"/>
                                        <p:tgtEl>
                                          <p:spTgt spid="41">
                                            <p:bg/>
                                          </p:spTgt>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41">
                                            <p:txEl>
                                              <p:pRg st="1" end="1"/>
                                            </p:txEl>
                                          </p:spTgt>
                                        </p:tgtEl>
                                        <p:attrNameLst>
                                          <p:attrName>style.visibility</p:attrName>
                                        </p:attrNameLst>
                                      </p:cBhvr>
                                      <p:to>
                                        <p:strVal val="visible"/>
                                      </p:to>
                                    </p:set>
                                    <p:animEffect transition="in" filter="fade">
                                      <p:cBhvr>
                                        <p:cTn id="15" dur="500"/>
                                        <p:tgtEl>
                                          <p:spTgt spid="41">
                                            <p:txEl>
                                              <p:pRg st="1" end="1"/>
                                            </p:txEl>
                                          </p:spTgt>
                                        </p:tgtEl>
                                      </p:cBhvr>
                                    </p:animEffect>
                                  </p:childTnLst>
                                </p:cTn>
                              </p:par>
                            </p:childTnLst>
                          </p:cTn>
                        </p:par>
                        <p:par>
                          <p:cTn id="16" fill="hold">
                            <p:stCondLst>
                              <p:cond delay="4500"/>
                            </p:stCondLst>
                            <p:childTnLst>
                              <p:par>
                                <p:cTn id="17" presetID="10" presetClass="entr" presetSubtype="0" fill="hold" grpId="0" nodeType="afterEffect">
                                  <p:stCondLst>
                                    <p:cond delay="1000"/>
                                  </p:stCondLst>
                                  <p:childTnLst>
                                    <p:set>
                                      <p:cBhvr>
                                        <p:cTn id="18" dur="1" fill="hold">
                                          <p:stCondLst>
                                            <p:cond delay="0"/>
                                          </p:stCondLst>
                                        </p:cTn>
                                        <p:tgtEl>
                                          <p:spTgt spid="41">
                                            <p:txEl>
                                              <p:pRg st="2" end="2"/>
                                            </p:txEl>
                                          </p:spTgt>
                                        </p:tgtEl>
                                        <p:attrNameLst>
                                          <p:attrName>style.visibility</p:attrName>
                                        </p:attrNameLst>
                                      </p:cBhvr>
                                      <p:to>
                                        <p:strVal val="visible"/>
                                      </p:to>
                                    </p:set>
                                    <p:animEffect transition="in" filter="fade">
                                      <p:cBhvr>
                                        <p:cTn id="19" dur="500"/>
                                        <p:tgtEl>
                                          <p:spTgt spid="41">
                                            <p:txEl>
                                              <p:pRg st="2" end="2"/>
                                            </p:txEl>
                                          </p:spTgt>
                                        </p:tgtEl>
                                      </p:cBhvr>
                                    </p:animEffect>
                                  </p:childTnLst>
                                </p:cTn>
                              </p:par>
                            </p:childTnLst>
                          </p:cTn>
                        </p:par>
                        <p:par>
                          <p:cTn id="20" fill="hold">
                            <p:stCondLst>
                              <p:cond delay="6000"/>
                            </p:stCondLst>
                            <p:childTnLst>
                              <p:par>
                                <p:cTn id="21" presetID="10" presetClass="entr" presetSubtype="0" fill="hold" grpId="0" nodeType="afterEffect">
                                  <p:stCondLst>
                                    <p:cond delay="1000"/>
                                  </p:stCondLst>
                                  <p:childTnLst>
                                    <p:set>
                                      <p:cBhvr>
                                        <p:cTn id="22" dur="1" fill="hold">
                                          <p:stCondLst>
                                            <p:cond delay="0"/>
                                          </p:stCondLst>
                                        </p:cTn>
                                        <p:tgtEl>
                                          <p:spTgt spid="41">
                                            <p:txEl>
                                              <p:pRg st="3" end="3"/>
                                            </p:txEl>
                                          </p:spTgt>
                                        </p:tgtEl>
                                        <p:attrNameLst>
                                          <p:attrName>style.visibility</p:attrName>
                                        </p:attrNameLst>
                                      </p:cBhvr>
                                      <p:to>
                                        <p:strVal val="visible"/>
                                      </p:to>
                                    </p:set>
                                    <p:animEffect transition="in" filter="fade">
                                      <p:cBhvr>
                                        <p:cTn id="23" dur="500"/>
                                        <p:tgtEl>
                                          <p:spTgt spid="41">
                                            <p:txEl>
                                              <p:pRg st="3" end="3"/>
                                            </p:txEl>
                                          </p:spTgt>
                                        </p:tgtEl>
                                      </p:cBhvr>
                                    </p:animEffect>
                                  </p:childTnLst>
                                </p:cTn>
                              </p:par>
                            </p:childTnLst>
                          </p:cTn>
                        </p:par>
                        <p:par>
                          <p:cTn id="24" fill="hold">
                            <p:stCondLst>
                              <p:cond delay="7500"/>
                            </p:stCondLst>
                            <p:childTnLst>
                              <p:par>
                                <p:cTn id="25" presetID="53" presetClass="entr" presetSubtype="16" fill="hold" grpId="0" nodeType="afterEffect">
                                  <p:stCondLst>
                                    <p:cond delay="100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uiExpand="1" build="p"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8028913" y="146757"/>
            <a:ext cx="681643" cy="681643"/>
          </a:xfrm>
          <a:prstGeom prst="ellipse">
            <a:avLst/>
          </a:prstGeom>
          <a:solidFill>
            <a:srgbClr val="ED1C24"/>
          </a:solidFill>
          <a:ln>
            <a:noFill/>
          </a:ln>
          <a:effectLst>
            <a:innerShdw blurRad="63500" dist="50800" dir="27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p>
        </p:txBody>
      </p:sp>
      <p:sp>
        <p:nvSpPr>
          <p:cNvPr id="5" name="Slide Number Placeholder 4"/>
          <p:cNvSpPr>
            <a:spLocks noGrp="1"/>
          </p:cNvSpPr>
          <p:nvPr>
            <p:ph type="sldNum" sz="quarter" idx="12"/>
          </p:nvPr>
        </p:nvSpPr>
        <p:spPr/>
        <p:txBody>
          <a:bodyPr/>
          <a:lstStyle/>
          <a:p>
            <a:fld id="{86AB923B-19CD-554A-A7CB-5C782A182CEF}" type="slidenum">
              <a:rPr lang="en-US" smtClean="0"/>
              <a:t>12</a:t>
            </a:fld>
            <a:endParaRPr lang="en-US"/>
          </a:p>
        </p:txBody>
      </p:sp>
      <p:sp>
        <p:nvSpPr>
          <p:cNvPr id="12" name="TextBox 1"/>
          <p:cNvSpPr txBox="1">
            <a:spLocks noChangeArrowheads="1"/>
          </p:cNvSpPr>
          <p:nvPr/>
        </p:nvSpPr>
        <p:spPr bwMode="auto">
          <a:xfrm>
            <a:off x="452027" y="5280378"/>
            <a:ext cx="8222407" cy="825051"/>
          </a:xfrm>
          <a:prstGeom prst="rect">
            <a:avLst/>
          </a:prstGeom>
          <a:solidFill>
            <a:srgbClr val="0B7FC8"/>
          </a:solidFill>
          <a:ln w="28575">
            <a:solidFill>
              <a:srgbClr val="0B7FC8"/>
            </a:solidFill>
          </a:ln>
          <a:effectLst/>
        </p:spPr>
        <p:txBody>
          <a:bodyPr wrap="square" lIns="85554" tIns="42776" rIns="85554" bIns="42776">
            <a:spAutoFit/>
          </a:bodyPr>
          <a:lstStyle>
            <a:defPPr>
              <a:defRPr lang="en-US"/>
            </a:defPPr>
            <a:lvl1pPr algn="ctr">
              <a:defRPr sz="2000">
                <a:solidFill>
                  <a:schemeClr val="bg1"/>
                </a:solidFill>
                <a:latin typeface="Arial" panose="020B0604020202020204" pitchFamily="34" charset="0"/>
                <a:cs typeface="Arial" panose="020B0604020202020204" pitchFamily="34" charset="0"/>
              </a:defRPr>
            </a:lvl1pPr>
          </a:lstStyle>
          <a:p>
            <a:r>
              <a:rPr lang="fr-CA" sz="1600" b="1" dirty="0">
                <a:latin typeface="Dax Offc Pro" panose="020B0504030101020102" pitchFamily="34" charset="0"/>
              </a:rPr>
              <a:t>Pour pouvoir faire face à la hausse du coût de la vie et vous assurer une retraite sans tracas financiers, vous devez veiller à ce que vos économies fructifient à un rythme plus élevé que l’inflation.</a:t>
            </a:r>
          </a:p>
        </p:txBody>
      </p:sp>
      <p:sp>
        <p:nvSpPr>
          <p:cNvPr id="9" name="Title 1"/>
          <p:cNvSpPr txBox="1">
            <a:spLocks/>
          </p:cNvSpPr>
          <p:nvPr/>
        </p:nvSpPr>
        <p:spPr>
          <a:xfrm>
            <a:off x="452027" y="8215"/>
            <a:ext cx="6099602" cy="914400"/>
          </a:xfrm>
          <a:prstGeom prst="rect">
            <a:avLst/>
          </a:prstGeom>
        </p:spPr>
        <p:txBody>
          <a:bodyPr vert="horz" lIns="0" tIns="0" rIns="0" bIns="0" rtlCol="0" anchor="ctr">
            <a:noAutofit/>
          </a:bodyPr>
          <a:lstStyle>
            <a:lvl1pPr algn="l" defTabSz="457200" rtl="0" eaLnBrk="1" latinLnBrk="0" hangingPunct="1">
              <a:spcBef>
                <a:spcPct val="0"/>
              </a:spcBef>
              <a:buNone/>
              <a:defRPr sz="2400" b="0" i="0" kern="1200">
                <a:solidFill>
                  <a:srgbClr val="0079C1"/>
                </a:solidFill>
                <a:latin typeface="Arial"/>
                <a:ea typeface="+mj-ea"/>
                <a:cs typeface="Arial"/>
              </a:defRPr>
            </a:lvl1pPr>
          </a:lstStyle>
          <a:p>
            <a:r>
              <a:rPr lang="fr-CA" sz="2800" b="1" dirty="0">
                <a:latin typeface="Dax Offc Pro" panose="020B0504030101020102" pitchFamily="34" charset="0"/>
              </a:rPr>
              <a:t>Cinquième écueil : </a:t>
            </a:r>
            <a:r>
              <a:rPr lang="fr-CA" sz="2800" dirty="0">
                <a:latin typeface="Dax Offc Pro" panose="020B0504030101020102" pitchFamily="34" charset="0"/>
              </a:rPr>
              <a:t>Investir de façon trop prudente</a:t>
            </a:r>
          </a:p>
        </p:txBody>
      </p:sp>
      <p:sp>
        <p:nvSpPr>
          <p:cNvPr id="10" name="Text Box 31"/>
          <p:cNvSpPr txBox="1">
            <a:spLocks noChangeArrowheads="1"/>
          </p:cNvSpPr>
          <p:nvPr/>
        </p:nvSpPr>
        <p:spPr bwMode="auto">
          <a:xfrm>
            <a:off x="8273811" y="229356"/>
            <a:ext cx="132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fr-CA" sz="2800" b="1">
                <a:solidFill>
                  <a:schemeClr val="bg1"/>
                </a:solidFill>
                <a:ea typeface="MS PGothic" pitchFamily="34" charset="-128"/>
                <a:cs typeface="Arial" pitchFamily="34" charset="0"/>
              </a:rPr>
              <a:t>5</a:t>
            </a:r>
          </a:p>
        </p:txBody>
      </p:sp>
      <p:sp>
        <p:nvSpPr>
          <p:cNvPr id="13" name="TextBox 12"/>
          <p:cNvSpPr txBox="1">
            <a:spLocks noChangeArrowheads="1"/>
          </p:cNvSpPr>
          <p:nvPr/>
        </p:nvSpPr>
        <p:spPr bwMode="auto">
          <a:xfrm>
            <a:off x="4095379" y="4370320"/>
            <a:ext cx="4547062" cy="732718"/>
          </a:xfrm>
          <a:prstGeom prst="rect">
            <a:avLst/>
          </a:prstGeom>
          <a:noFill/>
          <a:ln>
            <a:noFill/>
          </a:ln>
        </p:spPr>
        <p:txBody>
          <a:bodyPr wrap="square" lIns="85554" tIns="42776" rIns="85554" bIns="42776">
            <a:spAutoFit/>
          </a:bodyPr>
          <a:lstStyle/>
          <a:p>
            <a:pPr algn="ctr"/>
            <a:r>
              <a:rPr lang="fr-CA" sz="1400" dirty="0">
                <a:latin typeface="Dax Offc Pro" panose="020B0504030101020102" pitchFamily="34" charset="0"/>
                <a:cs typeface="Arial" panose="020B0604020202020204" pitchFamily="34" charset="0"/>
              </a:rPr>
              <a:t>Le graphique illustre le coût moyen annuel au Canada d’une douzaine d’œufs, d’un litre de lait partiellement écrémé et d’une miche de pain.</a:t>
            </a:r>
          </a:p>
        </p:txBody>
      </p:sp>
      <p:sp>
        <p:nvSpPr>
          <p:cNvPr id="18" name="TextBox 17"/>
          <p:cNvSpPr txBox="1"/>
          <p:nvPr/>
        </p:nvSpPr>
        <p:spPr>
          <a:xfrm>
            <a:off x="2616295" y="1675531"/>
            <a:ext cx="2958169" cy="248337"/>
          </a:xfrm>
          <a:prstGeom prst="rect">
            <a:avLst/>
          </a:prstGeom>
          <a:noFill/>
        </p:spPr>
        <p:txBody>
          <a:bodyPr wrap="square" lIns="0" tIns="0" rIns="0" bIns="0" rtlCol="0">
            <a:noAutofit/>
          </a:bodyPr>
          <a:lstStyle/>
          <a:p>
            <a:pPr>
              <a:spcBef>
                <a:spcPts val="1000"/>
              </a:spcBef>
            </a:pPr>
            <a:endParaRPr lang="en-CA" sz="4000" b="1">
              <a:solidFill>
                <a:srgbClr val="FFFF00"/>
              </a:solidFill>
              <a:latin typeface="Arial"/>
              <a:cs typeface="Arial"/>
            </a:endParaRPr>
          </a:p>
        </p:txBody>
      </p:sp>
      <p:sp>
        <p:nvSpPr>
          <p:cNvPr id="4" name="Rectangle 3"/>
          <p:cNvSpPr/>
          <p:nvPr/>
        </p:nvSpPr>
        <p:spPr>
          <a:xfrm>
            <a:off x="3683488" y="6279642"/>
            <a:ext cx="4546112" cy="415498"/>
          </a:xfrm>
          <a:prstGeom prst="rect">
            <a:avLst/>
          </a:prstGeom>
        </p:spPr>
        <p:txBody>
          <a:bodyPr wrap="square" lIns="91440" tIns="45720" rIns="91440" bIns="45720" anchor="t">
            <a:spAutoFit/>
          </a:bodyPr>
          <a:lstStyle/>
          <a:p>
            <a:pPr>
              <a:spcBef>
                <a:spcPts val="1000"/>
              </a:spcBef>
            </a:pPr>
            <a:r>
              <a:rPr lang="fr-CA" sz="1050" dirty="0"/>
              <a:t>Source : </a:t>
            </a:r>
            <a:r>
              <a:rPr lang="fr-CA" sz="1050" dirty="0">
                <a:hlinkClick r:id="rId3"/>
              </a:rPr>
              <a:t>Statistique Canada</a:t>
            </a:r>
            <a:r>
              <a:rPr lang="fr-CA" sz="1050" dirty="0"/>
              <a:t> BMO Gestion d’actifs </a:t>
            </a:r>
            <a:r>
              <a:rPr lang="fr-CA" sz="1050" dirty="0" err="1"/>
              <a:t>inc.</a:t>
            </a:r>
            <a:r>
              <a:rPr lang="fr-CA" sz="1050" dirty="0"/>
              <a:t> Le coût représente le coût total d’un litre de lait, d’une douzaine d’œufs et d’une miche de pain. </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4059" y="4377057"/>
            <a:ext cx="2259429" cy="725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A graph showing the price of a company&#10;&#10;AI-generated content may be incorrect.">
            <a:extLst>
              <a:ext uri="{FF2B5EF4-FFF2-40B4-BE49-F238E27FC236}">
                <a16:creationId xmlns:a16="http://schemas.microsoft.com/office/drawing/2014/main" id="{A12E1557-256B-0C15-20C0-995409CB55EB}"/>
              </a:ext>
            </a:extLst>
          </p:cNvPr>
          <p:cNvPicPr>
            <a:picLocks noChangeAspect="1"/>
          </p:cNvPicPr>
          <p:nvPr/>
        </p:nvPicPr>
        <p:blipFill>
          <a:blip r:embed="rId5"/>
          <a:stretch>
            <a:fillRect/>
          </a:stretch>
        </p:blipFill>
        <p:spPr>
          <a:xfrm>
            <a:off x="967098" y="971197"/>
            <a:ext cx="7192263" cy="3455210"/>
          </a:xfrm>
          <a:prstGeom prst="rect">
            <a:avLst/>
          </a:prstGeom>
        </p:spPr>
      </p:pic>
    </p:spTree>
    <p:extLst>
      <p:ext uri="{BB962C8B-B14F-4D97-AF65-F5344CB8AC3E}">
        <p14:creationId xmlns:p14="http://schemas.microsoft.com/office/powerpoint/2010/main" val="419711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1500"/>
                            </p:stCondLst>
                            <p:childTnLst>
                              <p:par>
                                <p:cTn id="9" presetID="53" presetClass="entr" presetSubtype="16"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6AB923B-19CD-554A-A7CB-5C782A182CEF}" type="slidenum">
              <a:rPr lang="en-US" smtClean="0"/>
              <a:t>13</a:t>
            </a:fld>
            <a:endParaRPr lang="en-US"/>
          </a:p>
        </p:txBody>
      </p:sp>
      <p:sp>
        <p:nvSpPr>
          <p:cNvPr id="9" name="TextBox 1"/>
          <p:cNvSpPr txBox="1">
            <a:spLocks noChangeArrowheads="1"/>
          </p:cNvSpPr>
          <p:nvPr/>
        </p:nvSpPr>
        <p:spPr bwMode="auto">
          <a:xfrm>
            <a:off x="2028641" y="5804589"/>
            <a:ext cx="6525719" cy="825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570" tIns="42785" rIns="85570" bIns="42785">
            <a:spAutoFit/>
          </a:bodyPr>
          <a:lstStyle/>
          <a:p>
            <a:r>
              <a:rPr lang="fr-CA" sz="800" dirty="0"/>
              <a:t>Source : </a:t>
            </a:r>
            <a:r>
              <a:rPr lang="fr-CA" sz="800" dirty="0" err="1"/>
              <a:t>Morningstar</a:t>
            </a:r>
            <a:r>
              <a:rPr lang="fr-CA" sz="800" dirty="0"/>
              <a:t>, au 31 décembre 2024. Le rendement passé n’est pas indicatif des rendements futurs. Les actions et les obligations canadiennes sont représentées par l’indice composé de rendement total S&amp;P/TSX et par l’indice obligataire universel FTSE Canada. Le portefeuille équilibré canadien est représenté à parts égales par des obligations et des actions canadiennes; il est rééquilibré chaque mois. Les indices de CPG de 1 an et de 5 ans sont représentés par la moyenne pondérée des taux officiels de CPG des grandes institutions financières. BMO Gestion mondiale d’actifs est une marque de commerce sous laquelle BMO Gestion d’actifs </a:t>
            </a:r>
            <a:r>
              <a:rPr lang="fr-CA" sz="800" dirty="0" err="1"/>
              <a:t>inc.</a:t>
            </a:r>
            <a:r>
              <a:rPr lang="fr-CA" sz="800" dirty="0"/>
              <a:t> et BMO Investissements Inc. exercent leurs activités. « BMO (le médaillon contenant le M souligné) » est une marque de commerce déposée de la Banque de Montréal, utilisée sous licence.</a:t>
            </a:r>
          </a:p>
        </p:txBody>
      </p:sp>
      <p:sp>
        <p:nvSpPr>
          <p:cNvPr id="12" name="Title 1"/>
          <p:cNvSpPr txBox="1">
            <a:spLocks/>
          </p:cNvSpPr>
          <p:nvPr/>
        </p:nvSpPr>
        <p:spPr>
          <a:xfrm>
            <a:off x="452027" y="8215"/>
            <a:ext cx="6137309" cy="914400"/>
          </a:xfrm>
          <a:prstGeom prst="rect">
            <a:avLst/>
          </a:prstGeom>
        </p:spPr>
        <p:txBody>
          <a:bodyPr vert="horz" lIns="0" tIns="0" rIns="0" bIns="0" rtlCol="0" anchor="ctr">
            <a:noAutofit/>
          </a:bodyPr>
          <a:lstStyle>
            <a:lvl1pPr algn="l" defTabSz="457200" rtl="0" eaLnBrk="1" latinLnBrk="0" hangingPunct="1">
              <a:spcBef>
                <a:spcPct val="0"/>
              </a:spcBef>
              <a:buNone/>
              <a:defRPr sz="2400" b="0" i="0" kern="1200">
                <a:solidFill>
                  <a:srgbClr val="0079C1"/>
                </a:solidFill>
                <a:latin typeface="Arial"/>
                <a:ea typeface="+mj-ea"/>
                <a:cs typeface="Arial"/>
              </a:defRPr>
            </a:lvl1pPr>
          </a:lstStyle>
          <a:p>
            <a:r>
              <a:rPr lang="fr-CA" sz="2800" b="1" dirty="0">
                <a:latin typeface="Dax Offc Pro" panose="020B0504030101020102" pitchFamily="34" charset="0"/>
              </a:rPr>
              <a:t>Cinquième écueil : </a:t>
            </a:r>
            <a:r>
              <a:rPr lang="fr-CA" sz="2800" dirty="0">
                <a:latin typeface="Dax Offc Pro" panose="020B0504030101020102" pitchFamily="34" charset="0"/>
              </a:rPr>
              <a:t>Investir de façon trop prudente</a:t>
            </a:r>
          </a:p>
        </p:txBody>
      </p:sp>
      <p:sp>
        <p:nvSpPr>
          <p:cNvPr id="16" name="Text Box 31"/>
          <p:cNvSpPr txBox="1">
            <a:spLocks noChangeArrowheads="1"/>
          </p:cNvSpPr>
          <p:nvPr/>
        </p:nvSpPr>
        <p:spPr bwMode="auto">
          <a:xfrm>
            <a:off x="8269847" y="72729"/>
            <a:ext cx="132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fr-CA" sz="2800" b="1">
                <a:solidFill>
                  <a:schemeClr val="bg1"/>
                </a:solidFill>
                <a:ea typeface="MS PGothic" pitchFamily="34" charset="-128"/>
                <a:cs typeface="Arial" pitchFamily="34" charset="0"/>
              </a:rPr>
              <a:t>5</a:t>
            </a:r>
          </a:p>
        </p:txBody>
      </p:sp>
      <p:sp>
        <p:nvSpPr>
          <p:cNvPr id="2" name="Rectangle 1">
            <a:extLst>
              <a:ext uri="{FF2B5EF4-FFF2-40B4-BE49-F238E27FC236}">
                <a16:creationId xmlns:a16="http://schemas.microsoft.com/office/drawing/2014/main" id="{2C84A86A-17DF-4816-A05E-9C3F7DC83D39}"/>
              </a:ext>
            </a:extLst>
          </p:cNvPr>
          <p:cNvSpPr/>
          <p:nvPr/>
        </p:nvSpPr>
        <p:spPr>
          <a:xfrm>
            <a:off x="769257" y="4552938"/>
            <a:ext cx="7785103" cy="1149033"/>
          </a:xfrm>
          <a:prstGeom prst="rect">
            <a:avLst/>
          </a:prstGeom>
          <a:solidFill>
            <a:srgbClr val="0079C1"/>
          </a:solidFill>
        </p:spPr>
        <p:txBody>
          <a:bodyPr wrap="square">
            <a:spAutoFit/>
          </a:bodyPr>
          <a:lstStyle/>
          <a:p>
            <a:pPr>
              <a:spcBef>
                <a:spcPts val="1000"/>
              </a:spcBef>
            </a:pPr>
            <a:r>
              <a:rPr lang="fr-CA" sz="1600" b="1" dirty="0">
                <a:solidFill>
                  <a:schemeClr val="bg1"/>
                </a:solidFill>
                <a:latin typeface="Dax Offc Pro" panose="020B0504030101020102" pitchFamily="34" charset="0"/>
                <a:cs typeface="Arial"/>
              </a:rPr>
              <a:t>Le saviez-vous?</a:t>
            </a:r>
          </a:p>
          <a:p>
            <a:pPr>
              <a:spcBef>
                <a:spcPts val="1000"/>
              </a:spcBef>
            </a:pPr>
            <a:r>
              <a:rPr lang="fr-CA" sz="1200" dirty="0">
                <a:solidFill>
                  <a:schemeClr val="bg1"/>
                </a:solidFill>
                <a:latin typeface="Dax Offc Pro" panose="020B0504030101020102" pitchFamily="34" charset="0"/>
                <a:cs typeface="Arial"/>
              </a:rPr>
              <a:t>L’inflation a une grande influence sur notre vie quotidienne. En 1964, une tasse de café au Tim Hortons coûtait 10 cents. Aujourd’hui, la même tasse coûte 2,07 $*.</a:t>
            </a:r>
          </a:p>
          <a:p>
            <a:pPr>
              <a:spcBef>
                <a:spcPts val="1000"/>
              </a:spcBef>
            </a:pPr>
            <a:r>
              <a:rPr lang="fr-CA" sz="1100" dirty="0">
                <a:solidFill>
                  <a:schemeClr val="bg1"/>
                </a:solidFill>
                <a:latin typeface="Dax Offc Pro" panose="020B0504030101020102" pitchFamily="34" charset="0"/>
                <a:cs typeface="Arial"/>
              </a:rPr>
              <a:t>Source : </a:t>
            </a:r>
            <a:r>
              <a:rPr lang="fr-CA" sz="1100" dirty="0">
                <a:solidFill>
                  <a:schemeClr val="bg1"/>
                </a:solidFill>
                <a:latin typeface="Dax Offc Pro" panose="020B0504030101020102" pitchFamily="34" charset="0"/>
                <a:cs typeface="Arial"/>
                <a:hlinkClick r:id="rId3"/>
              </a:rPr>
              <a:t>Tim Hortons, février 2025</a:t>
            </a:r>
          </a:p>
        </p:txBody>
      </p:sp>
      <p:sp>
        <p:nvSpPr>
          <p:cNvPr id="14" name="Text Box 31">
            <a:extLst>
              <a:ext uri="{FF2B5EF4-FFF2-40B4-BE49-F238E27FC236}">
                <a16:creationId xmlns:a16="http://schemas.microsoft.com/office/drawing/2014/main" id="{3294A85A-C03E-4BE3-848D-524BB0143B92}"/>
              </a:ext>
            </a:extLst>
          </p:cNvPr>
          <p:cNvSpPr txBox="1">
            <a:spLocks noChangeArrowheads="1"/>
          </p:cNvSpPr>
          <p:nvPr/>
        </p:nvSpPr>
        <p:spPr bwMode="auto">
          <a:xfrm>
            <a:off x="8422247" y="225129"/>
            <a:ext cx="1020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fr-CA" sz="2800" b="1">
                <a:solidFill>
                  <a:schemeClr val="bg1"/>
                </a:solidFill>
                <a:ea typeface="MS PGothic" pitchFamily="34" charset="-128"/>
                <a:cs typeface="Arial" pitchFamily="34" charset="0"/>
              </a:rPr>
              <a:t>5</a:t>
            </a:r>
          </a:p>
        </p:txBody>
      </p:sp>
      <p:sp>
        <p:nvSpPr>
          <p:cNvPr id="15" name="Oval 14">
            <a:extLst>
              <a:ext uri="{FF2B5EF4-FFF2-40B4-BE49-F238E27FC236}">
                <a16:creationId xmlns:a16="http://schemas.microsoft.com/office/drawing/2014/main" id="{960B6A7C-6A47-4EAC-83DD-B837A203116F}"/>
              </a:ext>
            </a:extLst>
          </p:cNvPr>
          <p:cNvSpPr/>
          <p:nvPr/>
        </p:nvSpPr>
        <p:spPr>
          <a:xfrm>
            <a:off x="8177349" y="142530"/>
            <a:ext cx="681643" cy="681643"/>
          </a:xfrm>
          <a:prstGeom prst="ellipse">
            <a:avLst/>
          </a:prstGeom>
          <a:solidFill>
            <a:srgbClr val="ED1C24"/>
          </a:solidFill>
          <a:ln>
            <a:noFill/>
          </a:ln>
          <a:effectLst>
            <a:innerShdw blurRad="63500" dist="50800" dir="27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p>
        </p:txBody>
      </p:sp>
      <p:sp>
        <p:nvSpPr>
          <p:cNvPr id="18" name="Text Box 31">
            <a:extLst>
              <a:ext uri="{FF2B5EF4-FFF2-40B4-BE49-F238E27FC236}">
                <a16:creationId xmlns:a16="http://schemas.microsoft.com/office/drawing/2014/main" id="{151ACE97-7EBC-4D4F-A770-56B3144D715B}"/>
              </a:ext>
            </a:extLst>
          </p:cNvPr>
          <p:cNvSpPr txBox="1">
            <a:spLocks noChangeArrowheads="1"/>
          </p:cNvSpPr>
          <p:nvPr/>
        </p:nvSpPr>
        <p:spPr bwMode="auto">
          <a:xfrm>
            <a:off x="8422247" y="225129"/>
            <a:ext cx="132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fr-CA" sz="2800" b="1">
                <a:solidFill>
                  <a:schemeClr val="bg1"/>
                </a:solidFill>
                <a:ea typeface="MS PGothic" pitchFamily="34" charset="-128"/>
                <a:cs typeface="Arial" pitchFamily="34" charset="0"/>
              </a:rPr>
              <a:t>5</a:t>
            </a:r>
          </a:p>
        </p:txBody>
      </p:sp>
      <p:pic>
        <p:nvPicPr>
          <p:cNvPr id="4" name="Picture 3">
            <a:extLst>
              <a:ext uri="{FF2B5EF4-FFF2-40B4-BE49-F238E27FC236}">
                <a16:creationId xmlns:a16="http://schemas.microsoft.com/office/drawing/2014/main" id="{805A2D6B-3E40-A361-02AF-9EEE37CC12F9}"/>
              </a:ext>
            </a:extLst>
          </p:cNvPr>
          <p:cNvPicPr>
            <a:picLocks noChangeAspect="1"/>
          </p:cNvPicPr>
          <p:nvPr/>
        </p:nvPicPr>
        <p:blipFill>
          <a:blip r:embed="rId4"/>
          <a:stretch>
            <a:fillRect/>
          </a:stretch>
        </p:blipFill>
        <p:spPr>
          <a:xfrm>
            <a:off x="274908" y="1025233"/>
            <a:ext cx="8584084" cy="3358293"/>
          </a:xfrm>
          <a:prstGeom prst="rect">
            <a:avLst/>
          </a:prstGeom>
        </p:spPr>
      </p:pic>
    </p:spTree>
    <p:extLst>
      <p:ext uri="{BB962C8B-B14F-4D97-AF65-F5344CB8AC3E}">
        <p14:creationId xmlns:p14="http://schemas.microsoft.com/office/powerpoint/2010/main" val="267337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7992791" y="146757"/>
            <a:ext cx="681643" cy="681643"/>
          </a:xfrm>
          <a:prstGeom prst="ellipse">
            <a:avLst/>
          </a:prstGeom>
          <a:solidFill>
            <a:srgbClr val="ED1C24"/>
          </a:solidFill>
          <a:ln>
            <a:noFill/>
          </a:ln>
          <a:effectLst>
            <a:innerShdw blurRad="63500" dist="50800" dir="27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p>
        </p:txBody>
      </p:sp>
      <p:sp>
        <p:nvSpPr>
          <p:cNvPr id="5" name="Slide Number Placeholder 4"/>
          <p:cNvSpPr>
            <a:spLocks noGrp="1"/>
          </p:cNvSpPr>
          <p:nvPr>
            <p:ph type="sldNum" sz="quarter" idx="12"/>
          </p:nvPr>
        </p:nvSpPr>
        <p:spPr/>
        <p:txBody>
          <a:bodyPr/>
          <a:lstStyle/>
          <a:p>
            <a:fld id="{86AB923B-19CD-554A-A7CB-5C782A182CEF}" type="slidenum">
              <a:rPr lang="en-US" smtClean="0"/>
              <a:t>14</a:t>
            </a:fld>
            <a:endParaRPr lang="en-US"/>
          </a:p>
        </p:txBody>
      </p:sp>
      <p:sp>
        <p:nvSpPr>
          <p:cNvPr id="8" name="Title 1"/>
          <p:cNvSpPr txBox="1">
            <a:spLocks/>
          </p:cNvSpPr>
          <p:nvPr/>
        </p:nvSpPr>
        <p:spPr>
          <a:xfrm>
            <a:off x="116380" y="8215"/>
            <a:ext cx="7236527" cy="914400"/>
          </a:xfrm>
          <a:prstGeom prst="rect">
            <a:avLst/>
          </a:prstGeom>
        </p:spPr>
        <p:txBody>
          <a:bodyPr vert="horz" lIns="0" tIns="0" rIns="0" bIns="0" rtlCol="0" anchor="ctr">
            <a:noAutofit/>
          </a:bodyPr>
          <a:lstStyle>
            <a:lvl1pPr algn="l" defTabSz="457200" rtl="0" eaLnBrk="1" latinLnBrk="0" hangingPunct="1">
              <a:spcBef>
                <a:spcPct val="0"/>
              </a:spcBef>
              <a:buNone/>
              <a:defRPr sz="2400" b="0" i="0" kern="1200">
                <a:solidFill>
                  <a:srgbClr val="0079C1"/>
                </a:solidFill>
                <a:latin typeface="Arial"/>
                <a:ea typeface="+mj-ea"/>
                <a:cs typeface="Arial"/>
              </a:defRPr>
            </a:lvl1pPr>
          </a:lstStyle>
          <a:p>
            <a:r>
              <a:rPr lang="fr-CA" sz="2800" b="1" dirty="0">
                <a:latin typeface="Dax Offc Pro" panose="020B0504030101020102" pitchFamily="34" charset="0"/>
              </a:rPr>
              <a:t>Quatrième écueil : </a:t>
            </a:r>
            <a:r>
              <a:rPr lang="fr-CA" sz="2800" dirty="0">
                <a:latin typeface="Dax Offc Pro" panose="020B0504030101020102" pitchFamily="34" charset="0"/>
              </a:rPr>
              <a:t>Sous-estimer la puissance de la capitalisation</a:t>
            </a:r>
          </a:p>
        </p:txBody>
      </p:sp>
      <p:sp>
        <p:nvSpPr>
          <p:cNvPr id="14" name="Text Box 31"/>
          <p:cNvSpPr txBox="1">
            <a:spLocks noChangeArrowheads="1"/>
          </p:cNvSpPr>
          <p:nvPr/>
        </p:nvSpPr>
        <p:spPr bwMode="auto">
          <a:xfrm>
            <a:off x="8273811" y="229356"/>
            <a:ext cx="132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fr-CA" sz="2800" b="1">
                <a:solidFill>
                  <a:schemeClr val="bg1"/>
                </a:solidFill>
                <a:ea typeface="MS PGothic" pitchFamily="34" charset="-128"/>
                <a:cs typeface="Arial" pitchFamily="34" charset="0"/>
              </a:rPr>
              <a:t>4</a:t>
            </a:r>
          </a:p>
        </p:txBody>
      </p:sp>
      <p:sp>
        <p:nvSpPr>
          <p:cNvPr id="15" name="TextBox 1"/>
          <p:cNvSpPr txBox="1">
            <a:spLocks noChangeArrowheads="1"/>
          </p:cNvSpPr>
          <p:nvPr/>
        </p:nvSpPr>
        <p:spPr bwMode="auto">
          <a:xfrm>
            <a:off x="116379" y="1811448"/>
            <a:ext cx="2052055" cy="2887154"/>
          </a:xfrm>
          <a:prstGeom prst="rect">
            <a:avLst/>
          </a:prstGeom>
          <a:solidFill>
            <a:srgbClr val="0B7FC8"/>
          </a:solidFill>
          <a:ln w="28575">
            <a:solidFill>
              <a:srgbClr val="0B7FC8"/>
            </a:solidFill>
          </a:ln>
          <a:effectLst/>
        </p:spPr>
        <p:txBody>
          <a:bodyPr wrap="square" lIns="85554" tIns="42776" rIns="85554" bIns="42776">
            <a:spAutoFit/>
          </a:bodyPr>
          <a:lstStyle>
            <a:defPPr>
              <a:defRPr lang="en-US"/>
            </a:defPPr>
            <a:lvl1pPr algn="ctr">
              <a:defRPr sz="2000">
                <a:solidFill>
                  <a:schemeClr val="bg1"/>
                </a:solidFill>
                <a:latin typeface="Arial" panose="020B0604020202020204" pitchFamily="34" charset="0"/>
                <a:cs typeface="Arial" panose="020B0604020202020204" pitchFamily="34" charset="0"/>
              </a:defRPr>
            </a:lvl1pPr>
          </a:lstStyle>
          <a:p>
            <a:r>
              <a:rPr lang="fr-CA" sz="1400" b="1" dirty="0"/>
              <a:t>Si vous investissez 100 $ par mois pendant 20 ans à un taux de rendement annuel composé de 6 %, vous finirez avec 46 435 $! </a:t>
            </a:r>
            <a:r>
              <a:rPr lang="fr-CA" sz="1400" dirty="0">
                <a:latin typeface="Dax Offc Pro" panose="020B0504030101020102" pitchFamily="34" charset="0"/>
              </a:rPr>
              <a:t>Les REER, les CELI et les REEE sont quelques-uns des instruments fiscaux qui peuvent aider à protéger votre patrimoine.</a:t>
            </a:r>
          </a:p>
        </p:txBody>
      </p:sp>
      <p:sp>
        <p:nvSpPr>
          <p:cNvPr id="2" name="TextBox 1"/>
          <p:cNvSpPr txBox="1"/>
          <p:nvPr/>
        </p:nvSpPr>
        <p:spPr>
          <a:xfrm>
            <a:off x="4092819" y="6375599"/>
            <a:ext cx="4307523" cy="355202"/>
          </a:xfrm>
          <a:prstGeom prst="rect">
            <a:avLst/>
          </a:prstGeom>
          <a:noFill/>
        </p:spPr>
        <p:txBody>
          <a:bodyPr wrap="square" lIns="0" tIns="0" rIns="0" bIns="0" rtlCol="0" anchor="t">
            <a:noAutofit/>
          </a:bodyPr>
          <a:lstStyle/>
          <a:p>
            <a:pPr>
              <a:spcBef>
                <a:spcPts val="1000"/>
              </a:spcBef>
            </a:pPr>
            <a:r>
              <a:rPr lang="fr-CA" sz="1000"/>
              <a:t>Source : Ce scénario est fondé sur un investisseur qui verse 100 $ par mois pendant 20 ans, avec un taux de rendement annuel composé de 6 %.  </a:t>
            </a:r>
            <a:r>
              <a:rPr lang="fr-CA" sz="1000">
                <a:solidFill>
                  <a:srgbClr val="2F609F"/>
                </a:solidFill>
                <a:ea typeface="+mn-lt"/>
                <a:cs typeface="+mn-lt"/>
                <a:hlinkClick r:id="rId3"/>
              </a:rPr>
              <a:t>https://www.bmo.com/en-us/main/personal/calculators/</a:t>
            </a:r>
          </a:p>
        </p:txBody>
      </p:sp>
      <p:sp>
        <p:nvSpPr>
          <p:cNvPr id="3" name="Rectangle 2">
            <a:extLst>
              <a:ext uri="{FF2B5EF4-FFF2-40B4-BE49-F238E27FC236}">
                <a16:creationId xmlns:a16="http://schemas.microsoft.com/office/drawing/2014/main" id="{276138E9-6BD5-41F5-80C6-A0CA5000EA3F}"/>
              </a:ext>
            </a:extLst>
          </p:cNvPr>
          <p:cNvSpPr/>
          <p:nvPr/>
        </p:nvSpPr>
        <p:spPr>
          <a:xfrm>
            <a:off x="147177" y="5630803"/>
            <a:ext cx="9218815" cy="338554"/>
          </a:xfrm>
          <a:prstGeom prst="rect">
            <a:avLst/>
          </a:prstGeom>
        </p:spPr>
        <p:txBody>
          <a:bodyPr wrap="square">
            <a:spAutoFit/>
          </a:bodyPr>
          <a:lstStyle/>
          <a:p>
            <a:r>
              <a:rPr lang="fr-CA" sz="1600" dirty="0"/>
              <a:t>Investir ne dépend pas seulement de l’argent que vous avez, mais aussi du temps que vous avez.</a:t>
            </a:r>
          </a:p>
        </p:txBody>
      </p:sp>
      <p:sp>
        <p:nvSpPr>
          <p:cNvPr id="4" name="TextBox 3">
            <a:extLst>
              <a:ext uri="{FF2B5EF4-FFF2-40B4-BE49-F238E27FC236}">
                <a16:creationId xmlns:a16="http://schemas.microsoft.com/office/drawing/2014/main" id="{E6C645D0-D662-4677-7123-627B84DBD850}"/>
              </a:ext>
            </a:extLst>
          </p:cNvPr>
          <p:cNvSpPr txBox="1"/>
          <p:nvPr/>
        </p:nvSpPr>
        <p:spPr>
          <a:xfrm>
            <a:off x="2376121" y="5332535"/>
            <a:ext cx="3721344" cy="1384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1000"/>
              </a:spcBef>
            </a:pPr>
            <a:r>
              <a:rPr lang="fr-CA" sz="900">
                <a:solidFill>
                  <a:srgbClr val="222222"/>
                </a:solidFill>
                <a:highlight>
                  <a:srgbClr val="F6F6F6"/>
                </a:highlight>
                <a:latin typeface="ProximaNova-Regular"/>
                <a:cs typeface="Arial"/>
              </a:rPr>
              <a:t>À des fins d’illustration seulement.</a:t>
            </a:r>
          </a:p>
        </p:txBody>
      </p:sp>
      <p:pic>
        <p:nvPicPr>
          <p:cNvPr id="9" name="Picture 8" descr="A graph of growth in blue and white&#10;&#10;AI-generated content may be incorrect.">
            <a:extLst>
              <a:ext uri="{FF2B5EF4-FFF2-40B4-BE49-F238E27FC236}">
                <a16:creationId xmlns:a16="http://schemas.microsoft.com/office/drawing/2014/main" id="{B9A8F00B-3646-1D16-1971-1F7540AB3822}"/>
              </a:ext>
            </a:extLst>
          </p:cNvPr>
          <p:cNvPicPr>
            <a:picLocks noChangeAspect="1"/>
          </p:cNvPicPr>
          <p:nvPr/>
        </p:nvPicPr>
        <p:blipFill>
          <a:blip r:embed="rId4"/>
          <a:srcRect t="5137"/>
          <a:stretch/>
        </p:blipFill>
        <p:spPr>
          <a:xfrm>
            <a:off x="2555975" y="1201658"/>
            <a:ext cx="6471646" cy="3924099"/>
          </a:xfrm>
          <a:prstGeom prst="rect">
            <a:avLst/>
          </a:prstGeom>
        </p:spPr>
      </p:pic>
    </p:spTree>
    <p:extLst>
      <p:ext uri="{BB962C8B-B14F-4D97-AF65-F5344CB8AC3E}">
        <p14:creationId xmlns:p14="http://schemas.microsoft.com/office/powerpoint/2010/main" val="217369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6AB923B-19CD-554A-A7CB-5C782A182CEF}" type="slidenum">
              <a:rPr lang="en-US" smtClean="0"/>
              <a:t>15</a:t>
            </a:fld>
            <a:endParaRPr lang="en-US"/>
          </a:p>
        </p:txBody>
      </p:sp>
      <p:sp>
        <p:nvSpPr>
          <p:cNvPr id="8" name="Title 1"/>
          <p:cNvSpPr txBox="1">
            <a:spLocks/>
          </p:cNvSpPr>
          <p:nvPr/>
        </p:nvSpPr>
        <p:spPr>
          <a:xfrm>
            <a:off x="452027" y="8215"/>
            <a:ext cx="5750810" cy="914400"/>
          </a:xfrm>
          <a:prstGeom prst="rect">
            <a:avLst/>
          </a:prstGeom>
        </p:spPr>
        <p:txBody>
          <a:bodyPr vert="horz" lIns="0" tIns="0" rIns="0" bIns="0" rtlCol="0" anchor="ctr">
            <a:noAutofit/>
          </a:bodyPr>
          <a:lstStyle>
            <a:lvl1pPr algn="l" defTabSz="457200" rtl="0" eaLnBrk="1" latinLnBrk="0" hangingPunct="1">
              <a:spcBef>
                <a:spcPct val="0"/>
              </a:spcBef>
              <a:buNone/>
              <a:defRPr sz="2400" b="0" i="0" kern="1200">
                <a:solidFill>
                  <a:srgbClr val="0079C1"/>
                </a:solidFill>
                <a:latin typeface="Arial"/>
                <a:ea typeface="+mj-ea"/>
                <a:cs typeface="Arial"/>
              </a:defRPr>
            </a:lvl1pPr>
          </a:lstStyle>
          <a:p>
            <a:r>
              <a:rPr lang="fr-CA" sz="2800" b="1" dirty="0">
                <a:latin typeface="Dax Offc Pro" panose="020B0504030101020102" pitchFamily="34" charset="0"/>
              </a:rPr>
              <a:t>Troisième écueil : </a:t>
            </a:r>
            <a:r>
              <a:rPr lang="fr-CA" sz="2800" dirty="0">
                <a:latin typeface="Dax Offc Pro" panose="020B0504030101020102" pitchFamily="34" charset="0"/>
              </a:rPr>
              <a:t>Ne pas conserver ses placements</a:t>
            </a:r>
          </a:p>
        </p:txBody>
      </p:sp>
      <p:sp>
        <p:nvSpPr>
          <p:cNvPr id="41" name="TextBox 1"/>
          <p:cNvSpPr txBox="1">
            <a:spLocks noChangeArrowheads="1"/>
          </p:cNvSpPr>
          <p:nvPr/>
        </p:nvSpPr>
        <p:spPr bwMode="auto">
          <a:xfrm>
            <a:off x="5867575" y="2924975"/>
            <a:ext cx="2755772" cy="2056157"/>
          </a:xfrm>
          <a:prstGeom prst="rect">
            <a:avLst/>
          </a:prstGeom>
          <a:solidFill>
            <a:srgbClr val="0B7FC8"/>
          </a:solidFill>
          <a:ln w="28575">
            <a:solidFill>
              <a:srgbClr val="0B7FC8"/>
            </a:solidFill>
          </a:ln>
          <a:effectLst/>
        </p:spPr>
        <p:txBody>
          <a:bodyPr wrap="square" lIns="85554" tIns="42776" rIns="85554" bIns="42776">
            <a:spAutoFit/>
          </a:bodyPr>
          <a:lstStyle>
            <a:defPPr>
              <a:defRPr lang="en-US"/>
            </a:defPPr>
            <a:lvl1pPr algn="ctr">
              <a:defRPr sz="2000">
                <a:solidFill>
                  <a:schemeClr val="bg1"/>
                </a:solidFill>
                <a:latin typeface="Arial" panose="020B0604020202020204" pitchFamily="34" charset="0"/>
                <a:cs typeface="Arial" panose="020B0604020202020204" pitchFamily="34" charset="0"/>
              </a:defRPr>
            </a:lvl1pPr>
          </a:lstStyle>
          <a:p>
            <a:r>
              <a:rPr lang="fr-CA" sz="1400" b="1" dirty="0">
                <a:latin typeface="Dax Offc Pro" panose="020B0504030101020102" pitchFamily="34" charset="0"/>
              </a:rPr>
              <a:t>Les fluctuations quotidiennes et les « bruits » sur les marchés peuvent vous faire réagir et, potentiellement, vous faire manquer des occasions. Il ne s’agit pas de synchroniser le marché : c’est le temps passé </a:t>
            </a:r>
            <a:r>
              <a:rPr lang="fr-CA" sz="1400" b="1" i="1" dirty="0">
                <a:latin typeface="Dax Offc Pro" panose="020B0504030101020102" pitchFamily="34" charset="0"/>
              </a:rPr>
              <a:t>dans le marché </a:t>
            </a:r>
            <a:r>
              <a:rPr lang="fr-CA" sz="1400" b="1" dirty="0">
                <a:latin typeface="Dax Offc Pro" panose="020B0504030101020102" pitchFamily="34" charset="0"/>
              </a:rPr>
              <a:t>qui est rentable à long terme.  </a:t>
            </a:r>
          </a:p>
        </p:txBody>
      </p:sp>
      <p:sp>
        <p:nvSpPr>
          <p:cNvPr id="2" name="TextBox 1"/>
          <p:cNvSpPr txBox="1"/>
          <p:nvPr/>
        </p:nvSpPr>
        <p:spPr>
          <a:xfrm>
            <a:off x="5963632" y="1640094"/>
            <a:ext cx="2563659" cy="502111"/>
          </a:xfrm>
          <a:prstGeom prst="rect">
            <a:avLst/>
          </a:prstGeom>
          <a:noFill/>
        </p:spPr>
        <p:txBody>
          <a:bodyPr wrap="square" lIns="0" tIns="0" rIns="0" bIns="0" rtlCol="0">
            <a:noAutofit/>
          </a:bodyPr>
          <a:lstStyle/>
          <a:p>
            <a:pPr algn="ctr">
              <a:spcBef>
                <a:spcPts val="1000"/>
              </a:spcBef>
            </a:pPr>
            <a:r>
              <a:rPr lang="fr-CA" sz="1600" b="1" dirty="0">
                <a:latin typeface="Dax Offc Pro" panose="020B0504030101020102" pitchFamily="34" charset="0"/>
                <a:cs typeface="Arial"/>
              </a:rPr>
              <a:t>Conservez vos placements à long terme et tirez profit de la hausse.</a:t>
            </a:r>
          </a:p>
        </p:txBody>
      </p:sp>
      <p:sp>
        <p:nvSpPr>
          <p:cNvPr id="30" name="Oval 29">
            <a:extLst>
              <a:ext uri="{FF2B5EF4-FFF2-40B4-BE49-F238E27FC236}">
                <a16:creationId xmlns:a16="http://schemas.microsoft.com/office/drawing/2014/main" id="{E52238F7-474B-4EDE-957C-EB5B322FAC30}"/>
              </a:ext>
            </a:extLst>
          </p:cNvPr>
          <p:cNvSpPr/>
          <p:nvPr/>
        </p:nvSpPr>
        <p:spPr>
          <a:xfrm>
            <a:off x="7992790" y="150144"/>
            <a:ext cx="681643" cy="681643"/>
          </a:xfrm>
          <a:prstGeom prst="ellipse">
            <a:avLst/>
          </a:prstGeom>
          <a:solidFill>
            <a:srgbClr val="ED1C24"/>
          </a:solidFill>
          <a:ln>
            <a:noFill/>
          </a:ln>
          <a:effectLst>
            <a:innerShdw blurRad="63500" dist="50800" dir="27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p>
        </p:txBody>
      </p:sp>
      <p:sp>
        <p:nvSpPr>
          <p:cNvPr id="13" name="Text Box 31"/>
          <p:cNvSpPr txBox="1">
            <a:spLocks noChangeArrowheads="1"/>
          </p:cNvSpPr>
          <p:nvPr/>
        </p:nvSpPr>
        <p:spPr bwMode="auto">
          <a:xfrm>
            <a:off x="8273811" y="229356"/>
            <a:ext cx="132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fr-CA" sz="2800" b="1">
                <a:solidFill>
                  <a:schemeClr val="bg1"/>
                </a:solidFill>
                <a:latin typeface="Dax Offc Pro" panose="020B0504030101020102" pitchFamily="34" charset="0"/>
                <a:ea typeface="MS PGothic" pitchFamily="34" charset="-128"/>
                <a:cs typeface="Arial" pitchFamily="34" charset="0"/>
              </a:rPr>
              <a:t>3</a:t>
            </a:r>
          </a:p>
        </p:txBody>
      </p:sp>
      <p:pic>
        <p:nvPicPr>
          <p:cNvPr id="4" name="Picture 3" descr="A graph with numbers and a bar chart&#10;&#10;AI-generated content may be incorrect.">
            <a:extLst>
              <a:ext uri="{FF2B5EF4-FFF2-40B4-BE49-F238E27FC236}">
                <a16:creationId xmlns:a16="http://schemas.microsoft.com/office/drawing/2014/main" id="{84B768DE-D26E-EB3C-D0BD-671B989790B9}"/>
              </a:ext>
            </a:extLst>
          </p:cNvPr>
          <p:cNvPicPr>
            <a:picLocks noChangeAspect="1"/>
          </p:cNvPicPr>
          <p:nvPr/>
        </p:nvPicPr>
        <p:blipFill>
          <a:blip r:embed="rId3"/>
          <a:stretch>
            <a:fillRect/>
          </a:stretch>
        </p:blipFill>
        <p:spPr>
          <a:xfrm>
            <a:off x="945716" y="1035259"/>
            <a:ext cx="4469306" cy="5073040"/>
          </a:xfrm>
          <a:prstGeom prst="rect">
            <a:avLst/>
          </a:prstGeom>
        </p:spPr>
      </p:pic>
    </p:spTree>
    <p:extLst>
      <p:ext uri="{BB962C8B-B14F-4D97-AF65-F5344CB8AC3E}">
        <p14:creationId xmlns:p14="http://schemas.microsoft.com/office/powerpoint/2010/main" val="124751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6AB923B-19CD-554A-A7CB-5C782A182CEF}" type="slidenum">
              <a:rPr lang="en-US" smtClean="0"/>
              <a:t>16</a:t>
            </a:fld>
            <a:endParaRPr lang="en-US"/>
          </a:p>
        </p:txBody>
      </p:sp>
      <p:sp>
        <p:nvSpPr>
          <p:cNvPr id="3" name="Rectangle 2"/>
          <p:cNvSpPr/>
          <p:nvPr/>
        </p:nvSpPr>
        <p:spPr>
          <a:xfrm>
            <a:off x="315395" y="5751250"/>
            <a:ext cx="8142805" cy="253916"/>
          </a:xfrm>
          <a:prstGeom prst="rect">
            <a:avLst/>
          </a:prstGeom>
        </p:spPr>
        <p:txBody>
          <a:bodyPr wrap="square">
            <a:spAutoFit/>
          </a:bodyPr>
          <a:lstStyle/>
          <a:p>
            <a:r>
              <a:rPr lang="fr-CA" sz="1050" dirty="0">
                <a:latin typeface="Dax Offc Pro" panose="020B0504030101020102" pitchFamily="34" charset="0"/>
                <a:cs typeface="Arial" panose="020B0604020202020204" pitchFamily="34" charset="0"/>
              </a:rPr>
              <a:t>Suppositions : Les paiements sont faits à la </a:t>
            </a:r>
            <a:r>
              <a:rPr lang="fr-CA" sz="1050" i="1" dirty="0">
                <a:latin typeface="Dax Offc Pro" panose="020B0504030101020102" pitchFamily="34" charset="0"/>
                <a:cs typeface="Arial" panose="020B0604020202020204" pitchFamily="34" charset="0"/>
              </a:rPr>
              <a:t>fin de chaque mois</a:t>
            </a:r>
            <a:r>
              <a:rPr lang="fr-CA" sz="1050" dirty="0">
                <a:latin typeface="Dax Offc Pro" panose="020B0504030101020102" pitchFamily="34" charset="0"/>
                <a:cs typeface="Arial" panose="020B0604020202020204" pitchFamily="34" charset="0"/>
              </a:rPr>
              <a:t> et un taux de rendement annuel nominal de 6 % est composé sur une base mensuelle. </a:t>
            </a:r>
          </a:p>
        </p:txBody>
      </p:sp>
      <p:sp>
        <p:nvSpPr>
          <p:cNvPr id="12" name="Title 1"/>
          <p:cNvSpPr txBox="1">
            <a:spLocks/>
          </p:cNvSpPr>
          <p:nvPr/>
        </p:nvSpPr>
        <p:spPr>
          <a:xfrm>
            <a:off x="452027" y="8215"/>
            <a:ext cx="5955237" cy="914400"/>
          </a:xfrm>
          <a:prstGeom prst="rect">
            <a:avLst/>
          </a:prstGeom>
        </p:spPr>
        <p:txBody>
          <a:bodyPr vert="horz" lIns="0" tIns="0" rIns="0" bIns="0" rtlCol="0" anchor="ctr">
            <a:noAutofit/>
          </a:bodyPr>
          <a:lstStyle>
            <a:lvl1pPr algn="l" defTabSz="457200" rtl="0" eaLnBrk="1" latinLnBrk="0" hangingPunct="1">
              <a:spcBef>
                <a:spcPct val="0"/>
              </a:spcBef>
              <a:buNone/>
              <a:defRPr sz="2400" b="0" i="0" kern="1200">
                <a:solidFill>
                  <a:srgbClr val="0079C1"/>
                </a:solidFill>
                <a:latin typeface="Arial"/>
                <a:ea typeface="+mj-ea"/>
                <a:cs typeface="Arial"/>
              </a:defRPr>
            </a:lvl1pPr>
          </a:lstStyle>
          <a:p>
            <a:r>
              <a:rPr lang="fr-CA" sz="2800" b="1" dirty="0">
                <a:latin typeface="Dax Offc Pro" panose="020B0504030101020102" pitchFamily="34" charset="0"/>
              </a:rPr>
              <a:t>Troisième écueil : </a:t>
            </a:r>
            <a:r>
              <a:rPr lang="fr-CA" sz="2800" dirty="0">
                <a:latin typeface="Dax Offc Pro" panose="020B0504030101020102" pitchFamily="34" charset="0"/>
              </a:rPr>
              <a:t>Ne pas conserver ses placements</a:t>
            </a:r>
          </a:p>
        </p:txBody>
      </p:sp>
      <p:sp>
        <p:nvSpPr>
          <p:cNvPr id="13" name="Text Box 31"/>
          <p:cNvSpPr txBox="1">
            <a:spLocks noChangeArrowheads="1"/>
          </p:cNvSpPr>
          <p:nvPr/>
        </p:nvSpPr>
        <p:spPr bwMode="auto">
          <a:xfrm>
            <a:off x="8197809" y="229356"/>
            <a:ext cx="2763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fr-CA" sz="2800" b="1">
                <a:solidFill>
                  <a:schemeClr val="bg1"/>
                </a:solidFill>
                <a:latin typeface="Dax Offc Pro" panose="020B0504030101020102" pitchFamily="34" charset="0"/>
                <a:ea typeface="MS PGothic" pitchFamily="34" charset="-128"/>
                <a:cs typeface="Arial" pitchFamily="34" charset="0"/>
              </a:rPr>
              <a:t>3</a:t>
            </a:r>
          </a:p>
        </p:txBody>
      </p:sp>
      <p:sp>
        <p:nvSpPr>
          <p:cNvPr id="14" name="TextBox 1"/>
          <p:cNvSpPr txBox="1">
            <a:spLocks noChangeArrowheads="1"/>
          </p:cNvSpPr>
          <p:nvPr/>
        </p:nvSpPr>
        <p:spPr bwMode="auto">
          <a:xfrm>
            <a:off x="452026" y="5119716"/>
            <a:ext cx="8222407" cy="578830"/>
          </a:xfrm>
          <a:prstGeom prst="rect">
            <a:avLst/>
          </a:prstGeom>
          <a:solidFill>
            <a:srgbClr val="0B7FC8"/>
          </a:solidFill>
          <a:ln w="28575">
            <a:solidFill>
              <a:srgbClr val="0B7FC8"/>
            </a:solidFill>
          </a:ln>
          <a:effectLst/>
        </p:spPr>
        <p:txBody>
          <a:bodyPr wrap="square" lIns="85554" tIns="42776" rIns="85554" bIns="42776">
            <a:spAutoFit/>
          </a:bodyPr>
          <a:lstStyle>
            <a:defPPr>
              <a:defRPr lang="en-US"/>
            </a:defPPr>
            <a:lvl1pPr algn="ctr">
              <a:defRPr sz="2000">
                <a:solidFill>
                  <a:schemeClr val="bg1"/>
                </a:solidFill>
                <a:latin typeface="Arial" panose="020B0604020202020204" pitchFamily="34" charset="0"/>
                <a:cs typeface="Arial" panose="020B0604020202020204" pitchFamily="34" charset="0"/>
              </a:defRPr>
            </a:lvl1pPr>
          </a:lstStyle>
          <a:p>
            <a:r>
              <a:rPr lang="fr-CA" sz="1600" b="1" dirty="0">
                <a:latin typeface="Dax Offc Pro" panose="020B0504030101020102" pitchFamily="34" charset="0"/>
              </a:rPr>
              <a:t>Avec un programme d’épargne continue (PEC), il est facile et abordable de commencer à investir pour atteindre ses objectifs à long terme.</a:t>
            </a:r>
          </a:p>
        </p:txBody>
      </p:sp>
      <p:sp>
        <p:nvSpPr>
          <p:cNvPr id="6" name="TextBox 5"/>
          <p:cNvSpPr txBox="1"/>
          <p:nvPr/>
        </p:nvSpPr>
        <p:spPr>
          <a:xfrm>
            <a:off x="6407264" y="6341995"/>
            <a:ext cx="1926348" cy="422410"/>
          </a:xfrm>
          <a:prstGeom prst="rect">
            <a:avLst/>
          </a:prstGeom>
          <a:noFill/>
        </p:spPr>
        <p:txBody>
          <a:bodyPr wrap="square" lIns="0" tIns="0" rIns="0" bIns="0" rtlCol="0">
            <a:noAutofit/>
          </a:bodyPr>
          <a:lstStyle/>
          <a:p>
            <a:pPr>
              <a:spcBef>
                <a:spcPts val="1000"/>
              </a:spcBef>
            </a:pPr>
            <a:r>
              <a:rPr lang="fr-CA" sz="1050">
                <a:latin typeface="Dax Offc Pro" panose="020B0504030101020102" pitchFamily="34" charset="0"/>
                <a:cs typeface="Arial"/>
              </a:rPr>
              <a:t>Source : BMO Investissements Inc</a:t>
            </a:r>
            <a:r>
              <a:rPr lang="fr-CA" sz="800">
                <a:latin typeface="Arial"/>
                <a:cs typeface="Arial"/>
              </a:rPr>
              <a:t>.</a:t>
            </a:r>
          </a:p>
        </p:txBody>
      </p:sp>
      <p:sp>
        <p:nvSpPr>
          <p:cNvPr id="9" name="Oval 8">
            <a:extLst>
              <a:ext uri="{FF2B5EF4-FFF2-40B4-BE49-F238E27FC236}">
                <a16:creationId xmlns:a16="http://schemas.microsoft.com/office/drawing/2014/main" id="{F9EBCEC7-F588-476D-92BD-711636E17771}"/>
              </a:ext>
            </a:extLst>
          </p:cNvPr>
          <p:cNvSpPr/>
          <p:nvPr/>
        </p:nvSpPr>
        <p:spPr>
          <a:xfrm>
            <a:off x="7992790" y="150144"/>
            <a:ext cx="681643" cy="681643"/>
          </a:xfrm>
          <a:prstGeom prst="ellipse">
            <a:avLst/>
          </a:prstGeom>
          <a:solidFill>
            <a:srgbClr val="ED1C24"/>
          </a:solidFill>
          <a:ln>
            <a:noFill/>
          </a:ln>
          <a:effectLst>
            <a:innerShdw blurRad="63500" dist="50800" dir="27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p>
        </p:txBody>
      </p:sp>
      <p:sp>
        <p:nvSpPr>
          <p:cNvPr id="10" name="Text Box 31">
            <a:extLst>
              <a:ext uri="{FF2B5EF4-FFF2-40B4-BE49-F238E27FC236}">
                <a16:creationId xmlns:a16="http://schemas.microsoft.com/office/drawing/2014/main" id="{C14A09E0-9C05-464A-84FB-71BD9136D14B}"/>
              </a:ext>
            </a:extLst>
          </p:cNvPr>
          <p:cNvSpPr txBox="1">
            <a:spLocks noChangeArrowheads="1"/>
          </p:cNvSpPr>
          <p:nvPr/>
        </p:nvSpPr>
        <p:spPr bwMode="auto">
          <a:xfrm>
            <a:off x="8273811" y="229356"/>
            <a:ext cx="132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fr-CA" sz="2800" b="1">
                <a:solidFill>
                  <a:schemeClr val="bg1"/>
                </a:solidFill>
                <a:latin typeface="Dax Offc Pro" panose="020B0504030101020102" pitchFamily="34" charset="0"/>
                <a:ea typeface="MS PGothic" pitchFamily="34" charset="-128"/>
                <a:cs typeface="Arial" pitchFamily="34" charset="0"/>
              </a:rPr>
              <a:t>3</a:t>
            </a:r>
          </a:p>
        </p:txBody>
      </p:sp>
      <p:sp>
        <p:nvSpPr>
          <p:cNvPr id="7" name="TextBox 6">
            <a:extLst>
              <a:ext uri="{FF2B5EF4-FFF2-40B4-BE49-F238E27FC236}">
                <a16:creationId xmlns:a16="http://schemas.microsoft.com/office/drawing/2014/main" id="{04C40CF3-2BC5-5D48-4E37-1C02D7FC4C1E}"/>
              </a:ext>
            </a:extLst>
          </p:cNvPr>
          <p:cNvSpPr txBox="1"/>
          <p:nvPr/>
        </p:nvSpPr>
        <p:spPr>
          <a:xfrm>
            <a:off x="6970102" y="4969852"/>
            <a:ext cx="2743200" cy="1384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1000"/>
              </a:spcBef>
            </a:pPr>
            <a:r>
              <a:rPr lang="fr-CA" sz="900" dirty="0">
                <a:solidFill>
                  <a:srgbClr val="222222"/>
                </a:solidFill>
                <a:highlight>
                  <a:srgbClr val="F6F6F6"/>
                </a:highlight>
                <a:latin typeface="ProximaNova-Regular"/>
                <a:cs typeface="Arial"/>
              </a:rPr>
              <a:t>À des fins d’illustration seulement.</a:t>
            </a:r>
          </a:p>
        </p:txBody>
      </p:sp>
      <p:pic>
        <p:nvPicPr>
          <p:cNvPr id="8" name="Picture 7" descr="A graph showing the amount of money&#10;&#10;AI-generated content may be incorrect.">
            <a:extLst>
              <a:ext uri="{FF2B5EF4-FFF2-40B4-BE49-F238E27FC236}">
                <a16:creationId xmlns:a16="http://schemas.microsoft.com/office/drawing/2014/main" id="{3D9C495E-E1D4-2B89-B3F7-9D23A19AA0B5}"/>
              </a:ext>
            </a:extLst>
          </p:cNvPr>
          <p:cNvPicPr>
            <a:picLocks noChangeAspect="1"/>
          </p:cNvPicPr>
          <p:nvPr/>
        </p:nvPicPr>
        <p:blipFill>
          <a:blip r:embed="rId3"/>
          <a:stretch>
            <a:fillRect/>
          </a:stretch>
        </p:blipFill>
        <p:spPr>
          <a:xfrm>
            <a:off x="452026" y="1001827"/>
            <a:ext cx="8392737" cy="3757038"/>
          </a:xfrm>
          <a:prstGeom prst="rect">
            <a:avLst/>
          </a:prstGeom>
        </p:spPr>
      </p:pic>
    </p:spTree>
    <p:extLst>
      <p:ext uri="{BB962C8B-B14F-4D97-AF65-F5344CB8AC3E}">
        <p14:creationId xmlns:p14="http://schemas.microsoft.com/office/powerpoint/2010/main" val="47941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1500"/>
                            </p:stCondLst>
                            <p:childTnLst>
                              <p:par>
                                <p:cTn id="11" presetID="10" presetClass="entr" presetSubtype="0" fill="hold" grpId="0" nodeType="afterEffect">
                                  <p:stCondLst>
                                    <p:cond delay="10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6AB923B-19CD-554A-A7CB-5C782A182CEF}" type="slidenum">
              <a:rPr lang="en-US" smtClean="0"/>
              <a:t>17</a:t>
            </a:fld>
            <a:endParaRPr lang="en-US"/>
          </a:p>
        </p:txBody>
      </p:sp>
      <p:sp>
        <p:nvSpPr>
          <p:cNvPr id="11" name="Title 1"/>
          <p:cNvSpPr txBox="1">
            <a:spLocks/>
          </p:cNvSpPr>
          <p:nvPr/>
        </p:nvSpPr>
        <p:spPr>
          <a:xfrm>
            <a:off x="452027" y="8215"/>
            <a:ext cx="7129873" cy="914400"/>
          </a:xfrm>
          <a:prstGeom prst="rect">
            <a:avLst/>
          </a:prstGeom>
        </p:spPr>
        <p:txBody>
          <a:bodyPr vert="horz" lIns="0" tIns="0" rIns="0" bIns="0" rtlCol="0" anchor="ctr">
            <a:noAutofit/>
          </a:bodyPr>
          <a:lstStyle>
            <a:lvl1pPr algn="l" defTabSz="457200" rtl="0" eaLnBrk="1" latinLnBrk="0" hangingPunct="1">
              <a:spcBef>
                <a:spcPct val="0"/>
              </a:spcBef>
              <a:buNone/>
              <a:defRPr sz="2400" b="0" i="0" kern="1200">
                <a:solidFill>
                  <a:srgbClr val="0079C1"/>
                </a:solidFill>
                <a:latin typeface="Arial"/>
                <a:ea typeface="+mj-ea"/>
                <a:cs typeface="Arial"/>
              </a:defRPr>
            </a:lvl1pPr>
          </a:lstStyle>
          <a:p>
            <a:r>
              <a:rPr lang="fr-CA" sz="2800" b="1" dirty="0">
                <a:latin typeface="Dax Offc Pro" panose="020B0504030101020102" pitchFamily="34" charset="0"/>
              </a:rPr>
              <a:t>Deuxième écueil : </a:t>
            </a:r>
            <a:r>
              <a:rPr lang="fr-CA" sz="2800" dirty="0">
                <a:latin typeface="Dax Offc Pro" panose="020B0504030101020102" pitchFamily="34" charset="0"/>
              </a:rPr>
              <a:t>Mettre tous vos œufs dans le même panier</a:t>
            </a:r>
          </a:p>
        </p:txBody>
      </p:sp>
      <p:sp>
        <p:nvSpPr>
          <p:cNvPr id="12" name="TextBox 1"/>
          <p:cNvSpPr txBox="1">
            <a:spLocks noChangeArrowheads="1"/>
          </p:cNvSpPr>
          <p:nvPr/>
        </p:nvSpPr>
        <p:spPr bwMode="auto">
          <a:xfrm>
            <a:off x="452026" y="4942789"/>
            <a:ext cx="8222407" cy="578830"/>
          </a:xfrm>
          <a:prstGeom prst="rect">
            <a:avLst/>
          </a:prstGeom>
          <a:solidFill>
            <a:srgbClr val="0B7FC8"/>
          </a:solidFill>
          <a:ln w="28575">
            <a:solidFill>
              <a:srgbClr val="0B7FC8"/>
            </a:solidFill>
          </a:ln>
          <a:effectLst/>
        </p:spPr>
        <p:txBody>
          <a:bodyPr wrap="square" lIns="85554" tIns="42776" rIns="85554" bIns="42776">
            <a:spAutoFit/>
          </a:bodyPr>
          <a:lstStyle>
            <a:defPPr>
              <a:defRPr lang="en-US"/>
            </a:defPPr>
            <a:lvl1pPr algn="ctr">
              <a:defRPr sz="2000">
                <a:solidFill>
                  <a:schemeClr val="bg1"/>
                </a:solidFill>
                <a:latin typeface="Arial" panose="020B0604020202020204" pitchFamily="34" charset="0"/>
                <a:cs typeface="Arial" panose="020B0604020202020204" pitchFamily="34" charset="0"/>
              </a:defRPr>
            </a:lvl1pPr>
          </a:lstStyle>
          <a:p>
            <a:r>
              <a:rPr lang="fr-CA" sz="1600" b="1" dirty="0">
                <a:latin typeface="Dax Offc Pro" panose="020B0504030101020102" pitchFamily="34" charset="0"/>
              </a:rPr>
              <a:t>Répartir vos placements dans diverses catégories d’actifs aide à protéger votre portefeuille, tout en laissant de la marge pour réaliser des gains. </a:t>
            </a:r>
          </a:p>
        </p:txBody>
      </p:sp>
      <p:grpSp>
        <p:nvGrpSpPr>
          <p:cNvPr id="6" name="Group 5"/>
          <p:cNvGrpSpPr/>
          <p:nvPr/>
        </p:nvGrpSpPr>
        <p:grpSpPr>
          <a:xfrm>
            <a:off x="1205166" y="1659689"/>
            <a:ext cx="7111668" cy="2754563"/>
            <a:chOff x="1205166" y="1659689"/>
            <a:chExt cx="7111668" cy="2754563"/>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4227" y="1659689"/>
              <a:ext cx="4152607" cy="275456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5166" y="2019345"/>
              <a:ext cx="3112793" cy="2334595"/>
            </a:xfrm>
            <a:prstGeom prst="rect">
              <a:avLst/>
            </a:prstGeom>
          </p:spPr>
        </p:pic>
      </p:grpSp>
      <p:sp>
        <p:nvSpPr>
          <p:cNvPr id="8" name="Oval 7"/>
          <p:cNvSpPr/>
          <p:nvPr/>
        </p:nvSpPr>
        <p:spPr>
          <a:xfrm>
            <a:off x="7992791" y="146757"/>
            <a:ext cx="681643" cy="681643"/>
          </a:xfrm>
          <a:prstGeom prst="ellipse">
            <a:avLst/>
          </a:prstGeom>
          <a:solidFill>
            <a:srgbClr val="ED1C24"/>
          </a:solidFill>
          <a:ln>
            <a:noFill/>
          </a:ln>
          <a:effectLst>
            <a:innerShdw blurRad="63500" dist="50800" dir="27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p>
        </p:txBody>
      </p:sp>
      <p:sp>
        <p:nvSpPr>
          <p:cNvPr id="9" name="Text Box 31"/>
          <p:cNvSpPr txBox="1">
            <a:spLocks noChangeArrowheads="1"/>
          </p:cNvSpPr>
          <p:nvPr/>
        </p:nvSpPr>
        <p:spPr bwMode="auto">
          <a:xfrm>
            <a:off x="8273811" y="229356"/>
            <a:ext cx="132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fr-CA" sz="2800" b="1">
                <a:solidFill>
                  <a:schemeClr val="bg1"/>
                </a:solidFill>
                <a:ea typeface="MS PGothic" pitchFamily="34" charset="-128"/>
                <a:cs typeface="Arial" pitchFamily="34" charset="0"/>
              </a:rPr>
              <a:t>2</a:t>
            </a:r>
          </a:p>
        </p:txBody>
      </p:sp>
    </p:spTree>
    <p:extLst>
      <p:ext uri="{BB962C8B-B14F-4D97-AF65-F5344CB8AC3E}">
        <p14:creationId xmlns:p14="http://schemas.microsoft.com/office/powerpoint/2010/main" val="406523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53" presetClass="entr" presetSubtype="16" fill="hold" grpId="0" nodeType="afterEffect">
                                  <p:stCondLst>
                                    <p:cond delay="100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99F033B-73AE-4936-8747-AD212E34D526}"/>
              </a:ext>
            </a:extLst>
          </p:cNvPr>
          <p:cNvSpPr>
            <a:spLocks noGrp="1"/>
          </p:cNvSpPr>
          <p:nvPr>
            <p:ph type="sldNum" sz="quarter" idx="12"/>
          </p:nvPr>
        </p:nvSpPr>
        <p:spPr/>
        <p:txBody>
          <a:bodyPr/>
          <a:lstStyle/>
          <a:p>
            <a:fld id="{86AB923B-19CD-554A-A7CB-5C782A182CEF}" type="slidenum">
              <a:rPr lang="en-US" smtClean="0"/>
              <a:t>18</a:t>
            </a:fld>
            <a:endParaRPr lang="en-US"/>
          </a:p>
        </p:txBody>
      </p:sp>
      <p:sp>
        <p:nvSpPr>
          <p:cNvPr id="7" name="TextBox 1">
            <a:extLst>
              <a:ext uri="{FF2B5EF4-FFF2-40B4-BE49-F238E27FC236}">
                <a16:creationId xmlns:a16="http://schemas.microsoft.com/office/drawing/2014/main" id="{7C25DAF9-3645-4C64-88D7-52E9268B11B8}"/>
              </a:ext>
            </a:extLst>
          </p:cNvPr>
          <p:cNvSpPr txBox="1">
            <a:spLocks noChangeArrowheads="1"/>
          </p:cNvSpPr>
          <p:nvPr/>
        </p:nvSpPr>
        <p:spPr bwMode="auto">
          <a:xfrm>
            <a:off x="452028" y="5816863"/>
            <a:ext cx="8222406" cy="578830"/>
          </a:xfrm>
          <a:prstGeom prst="rect">
            <a:avLst/>
          </a:prstGeom>
          <a:solidFill>
            <a:srgbClr val="0B7FC8"/>
          </a:solidFill>
          <a:ln w="28575">
            <a:solidFill>
              <a:srgbClr val="0B7FC8"/>
            </a:solidFill>
          </a:ln>
          <a:effectLst/>
        </p:spPr>
        <p:txBody>
          <a:bodyPr wrap="square" lIns="85554" tIns="42776" rIns="85554" bIns="42776">
            <a:spAutoFit/>
          </a:bodyPr>
          <a:lstStyle>
            <a:defPPr>
              <a:defRPr lang="en-US"/>
            </a:defPPr>
            <a:lvl1pPr algn="ctr">
              <a:defRPr sz="2000">
                <a:solidFill>
                  <a:schemeClr val="bg1"/>
                </a:solidFill>
                <a:latin typeface="Arial" panose="020B0604020202020204" pitchFamily="34" charset="0"/>
                <a:cs typeface="Arial" panose="020B0604020202020204" pitchFamily="34" charset="0"/>
              </a:defRPr>
            </a:lvl1pPr>
          </a:lstStyle>
          <a:p>
            <a:r>
              <a:rPr lang="fr-CA" sz="1600" b="1" dirty="0">
                <a:latin typeface="Dax Offc Pro" panose="020B0504030101020102" pitchFamily="34" charset="0"/>
              </a:rPr>
              <a:t>Un portefeuille bien diversifié présente une bonne combinaison de catégories d’actifs afin de maximiser le potentiel de rendement, sans prendre trop de risques</a:t>
            </a:r>
            <a:r>
              <a:rPr lang="fr-CA" sz="1600" b="1" dirty="0"/>
              <a:t>.</a:t>
            </a:r>
          </a:p>
        </p:txBody>
      </p:sp>
      <p:sp>
        <p:nvSpPr>
          <p:cNvPr id="8" name="Title 1">
            <a:extLst>
              <a:ext uri="{FF2B5EF4-FFF2-40B4-BE49-F238E27FC236}">
                <a16:creationId xmlns:a16="http://schemas.microsoft.com/office/drawing/2014/main" id="{69867E73-EFF2-4C74-B29A-707C0529505D}"/>
              </a:ext>
            </a:extLst>
          </p:cNvPr>
          <p:cNvSpPr txBox="1">
            <a:spLocks/>
          </p:cNvSpPr>
          <p:nvPr/>
        </p:nvSpPr>
        <p:spPr>
          <a:xfrm>
            <a:off x="457200" y="913061"/>
            <a:ext cx="8229600" cy="365858"/>
          </a:xfrm>
          <a:prstGeom prst="rect">
            <a:avLst/>
          </a:prstGeom>
        </p:spPr>
        <p:txBody>
          <a:bodyPr vert="horz" lIns="0" tIns="0" rIns="0" bIns="0" rtlCol="0" anchor="ctr">
            <a:noAutofit/>
          </a:bodyPr>
          <a:lstStyle>
            <a:lvl1pPr algn="l" defTabSz="457200" rtl="0" eaLnBrk="1" latinLnBrk="0" hangingPunct="1">
              <a:spcBef>
                <a:spcPct val="0"/>
              </a:spcBef>
              <a:buNone/>
              <a:defRPr sz="2400" b="0" i="0" kern="1200">
                <a:solidFill>
                  <a:srgbClr val="0079C1"/>
                </a:solidFill>
                <a:latin typeface="Arial"/>
                <a:ea typeface="+mj-ea"/>
                <a:cs typeface="Arial"/>
              </a:defRPr>
            </a:lvl1pPr>
          </a:lstStyle>
          <a:p>
            <a:pPr algn="ctr"/>
            <a:r>
              <a:rPr lang="fr-CA" sz="1600" b="1">
                <a:solidFill>
                  <a:schemeClr val="tx1"/>
                </a:solidFill>
                <a:latin typeface="Dax Offc Pro" panose="020B0504030101020102" pitchFamily="34" charset="0"/>
              </a:rPr>
              <a:t>Rendement des catégories d’actif principales : 2015 – 2024</a:t>
            </a:r>
          </a:p>
        </p:txBody>
      </p:sp>
      <p:sp>
        <p:nvSpPr>
          <p:cNvPr id="13" name="Title 1">
            <a:extLst>
              <a:ext uri="{FF2B5EF4-FFF2-40B4-BE49-F238E27FC236}">
                <a16:creationId xmlns:a16="http://schemas.microsoft.com/office/drawing/2014/main" id="{96C419F5-0627-4D23-BBA2-D891AC399C9B}"/>
              </a:ext>
            </a:extLst>
          </p:cNvPr>
          <p:cNvSpPr txBox="1">
            <a:spLocks/>
          </p:cNvSpPr>
          <p:nvPr/>
        </p:nvSpPr>
        <p:spPr>
          <a:xfrm>
            <a:off x="452027" y="8215"/>
            <a:ext cx="6967948" cy="914400"/>
          </a:xfrm>
          <a:prstGeom prst="rect">
            <a:avLst/>
          </a:prstGeom>
        </p:spPr>
        <p:txBody>
          <a:bodyPr vert="horz" lIns="0" tIns="0" rIns="0" bIns="0" rtlCol="0" anchor="ctr">
            <a:noAutofit/>
          </a:bodyPr>
          <a:lstStyle>
            <a:lvl1pPr algn="l" defTabSz="457200" rtl="0" eaLnBrk="1" latinLnBrk="0" hangingPunct="1">
              <a:spcBef>
                <a:spcPct val="0"/>
              </a:spcBef>
              <a:buNone/>
              <a:defRPr sz="2400" b="0" i="0" kern="1200">
                <a:solidFill>
                  <a:srgbClr val="0079C1"/>
                </a:solidFill>
                <a:latin typeface="Arial"/>
                <a:ea typeface="+mj-ea"/>
                <a:cs typeface="Arial"/>
              </a:defRPr>
            </a:lvl1pPr>
          </a:lstStyle>
          <a:p>
            <a:r>
              <a:rPr lang="fr-CA" sz="2800" b="1" dirty="0">
                <a:latin typeface="Dax Offc Pro" panose="020B0504030101020102" pitchFamily="34" charset="0"/>
              </a:rPr>
              <a:t>Deuxième écueil : </a:t>
            </a:r>
            <a:r>
              <a:rPr lang="fr-CA" sz="2800" dirty="0">
                <a:latin typeface="Dax Offc Pro" panose="020B0504030101020102" pitchFamily="34" charset="0"/>
              </a:rPr>
              <a:t>Mettre tous vos œufs dans le même panier</a:t>
            </a:r>
          </a:p>
        </p:txBody>
      </p:sp>
      <p:sp>
        <p:nvSpPr>
          <p:cNvPr id="14" name="Text Box 31">
            <a:extLst>
              <a:ext uri="{FF2B5EF4-FFF2-40B4-BE49-F238E27FC236}">
                <a16:creationId xmlns:a16="http://schemas.microsoft.com/office/drawing/2014/main" id="{07D6979F-0E43-4589-A314-1D47A4EB075C}"/>
              </a:ext>
            </a:extLst>
          </p:cNvPr>
          <p:cNvSpPr txBox="1">
            <a:spLocks noChangeArrowheads="1"/>
          </p:cNvSpPr>
          <p:nvPr/>
        </p:nvSpPr>
        <p:spPr bwMode="auto">
          <a:xfrm>
            <a:off x="8273811" y="44050"/>
            <a:ext cx="132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fr-CA" sz="2800" b="1">
                <a:solidFill>
                  <a:schemeClr val="bg1"/>
                </a:solidFill>
                <a:ea typeface="MS PGothic" pitchFamily="34" charset="-128"/>
                <a:cs typeface="Arial" pitchFamily="34" charset="0"/>
              </a:rPr>
              <a:t>2</a:t>
            </a:r>
          </a:p>
        </p:txBody>
      </p:sp>
      <p:sp>
        <p:nvSpPr>
          <p:cNvPr id="9" name="Oval 8">
            <a:extLst>
              <a:ext uri="{FF2B5EF4-FFF2-40B4-BE49-F238E27FC236}">
                <a16:creationId xmlns:a16="http://schemas.microsoft.com/office/drawing/2014/main" id="{3D2332D4-C4A5-4659-8F3F-8671455C57E4}"/>
              </a:ext>
            </a:extLst>
          </p:cNvPr>
          <p:cNvSpPr/>
          <p:nvPr/>
        </p:nvSpPr>
        <p:spPr>
          <a:xfrm>
            <a:off x="8145191" y="113851"/>
            <a:ext cx="681643" cy="681643"/>
          </a:xfrm>
          <a:prstGeom prst="ellipse">
            <a:avLst/>
          </a:prstGeom>
          <a:solidFill>
            <a:srgbClr val="ED1C24"/>
          </a:solidFill>
          <a:ln>
            <a:noFill/>
          </a:ln>
          <a:effectLst>
            <a:innerShdw blurRad="63500" dist="50800" dir="27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p>
        </p:txBody>
      </p:sp>
      <p:sp>
        <p:nvSpPr>
          <p:cNvPr id="10" name="Text Box 31">
            <a:extLst>
              <a:ext uri="{FF2B5EF4-FFF2-40B4-BE49-F238E27FC236}">
                <a16:creationId xmlns:a16="http://schemas.microsoft.com/office/drawing/2014/main" id="{84AD3770-27F9-4190-8594-B2208C6BA531}"/>
              </a:ext>
            </a:extLst>
          </p:cNvPr>
          <p:cNvSpPr txBox="1">
            <a:spLocks noChangeArrowheads="1"/>
          </p:cNvSpPr>
          <p:nvPr/>
        </p:nvSpPr>
        <p:spPr bwMode="auto">
          <a:xfrm>
            <a:off x="8426211" y="196450"/>
            <a:ext cx="132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fr-CA" sz="2800" b="1">
                <a:solidFill>
                  <a:schemeClr val="bg1"/>
                </a:solidFill>
                <a:ea typeface="MS PGothic" pitchFamily="34" charset="-128"/>
                <a:cs typeface="Arial" pitchFamily="34" charset="0"/>
              </a:rPr>
              <a:t>2</a:t>
            </a:r>
          </a:p>
        </p:txBody>
      </p:sp>
      <p:pic>
        <p:nvPicPr>
          <p:cNvPr id="3" name="Picture 2" descr="A colorful squares with white text&#10;&#10;AI-generated content may be incorrect.">
            <a:extLst>
              <a:ext uri="{FF2B5EF4-FFF2-40B4-BE49-F238E27FC236}">
                <a16:creationId xmlns:a16="http://schemas.microsoft.com/office/drawing/2014/main" id="{BBD7623F-3F91-2580-6FBB-F09E14869B81}"/>
              </a:ext>
            </a:extLst>
          </p:cNvPr>
          <p:cNvPicPr>
            <a:picLocks noChangeAspect="1"/>
          </p:cNvPicPr>
          <p:nvPr/>
        </p:nvPicPr>
        <p:blipFill>
          <a:blip r:embed="rId3"/>
          <a:stretch>
            <a:fillRect/>
          </a:stretch>
        </p:blipFill>
        <p:spPr>
          <a:xfrm>
            <a:off x="334449" y="1278919"/>
            <a:ext cx="8352351" cy="4479957"/>
          </a:xfrm>
          <a:prstGeom prst="rect">
            <a:avLst/>
          </a:prstGeom>
        </p:spPr>
      </p:pic>
    </p:spTree>
    <p:extLst>
      <p:ext uri="{BB962C8B-B14F-4D97-AF65-F5344CB8AC3E}">
        <p14:creationId xmlns:p14="http://schemas.microsoft.com/office/powerpoint/2010/main" val="97146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1500"/>
                            </p:stCondLst>
                            <p:childTnLst>
                              <p:par>
                                <p:cTn id="11" presetID="10" presetClass="entr" presetSubtype="0" fill="hold" grpId="0" nodeType="afterEffect">
                                  <p:stCondLst>
                                    <p:cond delay="10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6AB923B-19CD-554A-A7CB-5C782A182CEF}" type="slidenum">
              <a:rPr lang="en-US" smtClean="0"/>
              <a:t>19</a:t>
            </a:fld>
            <a:endParaRPr lang="en-US"/>
          </a:p>
        </p:txBody>
      </p:sp>
      <p:sp>
        <p:nvSpPr>
          <p:cNvPr id="10" name="TextBox 13"/>
          <p:cNvSpPr txBox="1">
            <a:spLocks noChangeArrowheads="1"/>
          </p:cNvSpPr>
          <p:nvPr/>
        </p:nvSpPr>
        <p:spPr bwMode="auto">
          <a:xfrm>
            <a:off x="588329" y="1195729"/>
            <a:ext cx="3754263" cy="394182"/>
          </a:xfrm>
          <a:prstGeom prst="rect">
            <a:avLst/>
          </a:prstGeom>
          <a:solidFill>
            <a:srgbClr val="0B7FC8"/>
          </a:solidFill>
          <a:ln w="28575">
            <a:solidFill>
              <a:srgbClr val="0B7FC8"/>
            </a:solidFill>
          </a:ln>
          <a:effectLst/>
        </p:spPr>
        <p:txBody>
          <a:bodyPr wrap="square" lIns="85554" tIns="42776" rIns="85554" bIns="42776">
            <a:spAutoFit/>
          </a:bodyPr>
          <a:lstStyle>
            <a:defPPr>
              <a:defRPr lang="en-US"/>
            </a:defPPr>
            <a:lvl1pPr algn="ctr">
              <a:defRPr sz="2000">
                <a:solidFill>
                  <a:schemeClr val="bg1"/>
                </a:solidFill>
                <a:latin typeface="Arial" panose="020B0604020202020204" pitchFamily="34" charset="0"/>
                <a:cs typeface="Arial" panose="020B0604020202020204" pitchFamily="34" charset="0"/>
              </a:defRPr>
            </a:lvl1pPr>
          </a:lstStyle>
          <a:p>
            <a:r>
              <a:rPr lang="fr-CA">
                <a:latin typeface="Dax Offc Pro" panose="020B0504030101020102" pitchFamily="34" charset="0"/>
              </a:rPr>
              <a:t>Erreur</a:t>
            </a:r>
          </a:p>
        </p:txBody>
      </p:sp>
      <p:sp>
        <p:nvSpPr>
          <p:cNvPr id="11" name="TextBox 10"/>
          <p:cNvSpPr txBox="1">
            <a:spLocks noChangeArrowheads="1"/>
          </p:cNvSpPr>
          <p:nvPr/>
        </p:nvSpPr>
        <p:spPr bwMode="auto">
          <a:xfrm>
            <a:off x="954805" y="1796658"/>
            <a:ext cx="3554368" cy="36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554" tIns="42776" rIns="85554" bIns="42776">
            <a:spAutoFit/>
          </a:bodyPr>
          <a:lstStyle/>
          <a:p>
            <a:r>
              <a:rPr lang="fr-CA" dirty="0">
                <a:latin typeface="Dax Offc Pro" panose="020B0504030101020102" pitchFamily="34" charset="0"/>
                <a:cs typeface="Arial" panose="020B0604020202020204" pitchFamily="34" charset="0"/>
              </a:rPr>
              <a:t>Placement basé sur l’émotion</a:t>
            </a:r>
          </a:p>
        </p:txBody>
      </p:sp>
      <p:sp>
        <p:nvSpPr>
          <p:cNvPr id="12" name="Rectangle 11"/>
          <p:cNvSpPr>
            <a:spLocks noChangeArrowheads="1"/>
          </p:cNvSpPr>
          <p:nvPr/>
        </p:nvSpPr>
        <p:spPr bwMode="auto">
          <a:xfrm>
            <a:off x="952775" y="2514092"/>
            <a:ext cx="3686642" cy="36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570" tIns="42785" rIns="85570" bIns="42785">
            <a:spAutoFit/>
          </a:bodyPr>
          <a:lstStyle/>
          <a:p>
            <a:r>
              <a:rPr lang="fr-CA" dirty="0">
                <a:latin typeface="Dax Offc Pro" panose="020B0504030101020102" pitchFamily="34" charset="0"/>
                <a:cs typeface="Arial" panose="020B0604020202020204" pitchFamily="34" charset="0"/>
              </a:rPr>
              <a:t>Investir de façon trop prudente</a:t>
            </a:r>
          </a:p>
        </p:txBody>
      </p:sp>
      <p:sp>
        <p:nvSpPr>
          <p:cNvPr id="13" name="Rectangle 12"/>
          <p:cNvSpPr>
            <a:spLocks noChangeArrowheads="1"/>
          </p:cNvSpPr>
          <p:nvPr/>
        </p:nvSpPr>
        <p:spPr bwMode="auto">
          <a:xfrm>
            <a:off x="966803" y="3212135"/>
            <a:ext cx="2859200" cy="640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570" tIns="42785" rIns="85570" bIns="42785">
            <a:spAutoFit/>
          </a:bodyPr>
          <a:lstStyle/>
          <a:p>
            <a:r>
              <a:rPr lang="fr-CA" dirty="0">
                <a:latin typeface="Dax Offc Pro" panose="020B0504030101020102" pitchFamily="34" charset="0"/>
                <a:cs typeface="Arial" panose="020B0604020202020204" pitchFamily="34" charset="0"/>
              </a:rPr>
              <a:t>Sous-estimer la puissance de la capitalisation</a:t>
            </a:r>
          </a:p>
        </p:txBody>
      </p:sp>
      <p:sp>
        <p:nvSpPr>
          <p:cNvPr id="14" name="Rectangle 13"/>
          <p:cNvSpPr>
            <a:spLocks noChangeArrowheads="1"/>
          </p:cNvSpPr>
          <p:nvPr/>
        </p:nvSpPr>
        <p:spPr bwMode="auto">
          <a:xfrm>
            <a:off x="965596" y="4206156"/>
            <a:ext cx="3376996" cy="36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570" tIns="42785" rIns="85570" bIns="42785">
            <a:spAutoFit/>
          </a:bodyPr>
          <a:lstStyle/>
          <a:p>
            <a:r>
              <a:rPr lang="fr-CA" dirty="0">
                <a:latin typeface="Dax Offc Pro" panose="020B0504030101020102" pitchFamily="34" charset="0"/>
                <a:cs typeface="Arial" panose="020B0604020202020204" pitchFamily="34" charset="0"/>
              </a:rPr>
              <a:t>Ne pas conserver ses placements</a:t>
            </a:r>
          </a:p>
        </p:txBody>
      </p:sp>
      <p:sp>
        <p:nvSpPr>
          <p:cNvPr id="15" name="Rectangle 14"/>
          <p:cNvSpPr>
            <a:spLocks noChangeArrowheads="1"/>
          </p:cNvSpPr>
          <p:nvPr/>
        </p:nvSpPr>
        <p:spPr bwMode="auto">
          <a:xfrm>
            <a:off x="968864" y="5094214"/>
            <a:ext cx="2857139" cy="640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570" tIns="42785" rIns="85570" bIns="42785">
            <a:spAutoFit/>
          </a:bodyPr>
          <a:lstStyle/>
          <a:p>
            <a:r>
              <a:rPr lang="fr-CA" dirty="0">
                <a:latin typeface="Dax Offc Pro" panose="020B0504030101020102" pitchFamily="34" charset="0"/>
                <a:cs typeface="Arial" panose="020B0604020202020204" pitchFamily="34" charset="0"/>
              </a:rPr>
              <a:t>Mettre tous ses œufs dans le même panier</a:t>
            </a:r>
          </a:p>
        </p:txBody>
      </p:sp>
      <p:sp>
        <p:nvSpPr>
          <p:cNvPr id="17" name="TextBox 16"/>
          <p:cNvSpPr txBox="1">
            <a:spLocks noChangeArrowheads="1"/>
          </p:cNvSpPr>
          <p:nvPr/>
        </p:nvSpPr>
        <p:spPr bwMode="auto">
          <a:xfrm>
            <a:off x="4582886" y="1796799"/>
            <a:ext cx="4387427" cy="36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570" tIns="42785" rIns="85570" bIns="42785">
            <a:spAutoFit/>
          </a:bodyPr>
          <a:lstStyle/>
          <a:p>
            <a:r>
              <a:rPr lang="fr-CA" dirty="0">
                <a:latin typeface="Dax Offc Pro" panose="020B0504030101020102" pitchFamily="34" charset="0"/>
                <a:cs typeface="Arial" panose="020B0604020202020204" pitchFamily="34" charset="0"/>
              </a:rPr>
              <a:t>Prendre des décisions en fonction d’un plan</a:t>
            </a:r>
          </a:p>
        </p:txBody>
      </p:sp>
      <p:sp>
        <p:nvSpPr>
          <p:cNvPr id="18" name="TextBox 17"/>
          <p:cNvSpPr txBox="1">
            <a:spLocks noChangeArrowheads="1"/>
          </p:cNvSpPr>
          <p:nvPr/>
        </p:nvSpPr>
        <p:spPr bwMode="auto">
          <a:xfrm>
            <a:off x="4582886" y="2513199"/>
            <a:ext cx="4511505" cy="36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570" tIns="42785" rIns="85570" bIns="42785">
            <a:spAutoFit/>
          </a:bodyPr>
          <a:lstStyle/>
          <a:p>
            <a:r>
              <a:rPr lang="fr-CA" dirty="0">
                <a:latin typeface="Dax Offc Pro" panose="020B0504030101020102" pitchFamily="34" charset="0"/>
                <a:cs typeface="Arial" panose="020B0604020202020204" pitchFamily="34" charset="0"/>
              </a:rPr>
              <a:t>Le risque devrait être géré, non craint</a:t>
            </a:r>
          </a:p>
        </p:txBody>
      </p:sp>
      <p:sp>
        <p:nvSpPr>
          <p:cNvPr id="19" name="TextBox 18"/>
          <p:cNvSpPr txBox="1">
            <a:spLocks noChangeArrowheads="1"/>
          </p:cNvSpPr>
          <p:nvPr/>
        </p:nvSpPr>
        <p:spPr bwMode="auto">
          <a:xfrm>
            <a:off x="4582886" y="3206271"/>
            <a:ext cx="3948046" cy="640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570" tIns="42785" rIns="85570" bIns="42785">
            <a:spAutoFit/>
          </a:bodyPr>
          <a:lstStyle/>
          <a:p>
            <a:r>
              <a:rPr lang="fr-CA" dirty="0">
                <a:latin typeface="Dax Offc Pro" panose="020B0504030101020102" pitchFamily="34" charset="0"/>
                <a:cs typeface="Arial" panose="020B0604020202020204" pitchFamily="34" charset="0"/>
              </a:rPr>
              <a:t>Profiter des comptes libres d’impôt et à impôt différé</a:t>
            </a:r>
          </a:p>
        </p:txBody>
      </p:sp>
      <p:sp>
        <p:nvSpPr>
          <p:cNvPr id="20" name="TextBox 19"/>
          <p:cNvSpPr txBox="1">
            <a:spLocks noChangeArrowheads="1"/>
          </p:cNvSpPr>
          <p:nvPr/>
        </p:nvSpPr>
        <p:spPr bwMode="auto">
          <a:xfrm>
            <a:off x="4582886" y="4211342"/>
            <a:ext cx="4235570" cy="640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570" tIns="42785" rIns="85570" bIns="42785">
            <a:spAutoFit/>
          </a:bodyPr>
          <a:lstStyle/>
          <a:p>
            <a:r>
              <a:rPr lang="fr-CA" dirty="0">
                <a:latin typeface="Dax Offc Pro" panose="020B0504030101020102" pitchFamily="34" charset="0"/>
                <a:cs typeface="Arial" panose="020B0604020202020204" pitchFamily="34" charset="0"/>
              </a:rPr>
              <a:t>Garder ses placements assez longtemps pour profiter de la croissance à long terme</a:t>
            </a:r>
          </a:p>
        </p:txBody>
      </p:sp>
      <p:sp>
        <p:nvSpPr>
          <p:cNvPr id="21" name="TextBox 20"/>
          <p:cNvSpPr txBox="1">
            <a:spLocks noChangeArrowheads="1"/>
          </p:cNvSpPr>
          <p:nvPr/>
        </p:nvSpPr>
        <p:spPr bwMode="auto">
          <a:xfrm>
            <a:off x="4582886" y="5101169"/>
            <a:ext cx="4107564" cy="917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570" tIns="42785" rIns="85570" bIns="42785">
            <a:spAutoFit/>
          </a:bodyPr>
          <a:lstStyle/>
          <a:p>
            <a:r>
              <a:rPr lang="fr-CA" dirty="0">
                <a:latin typeface="Dax Offc Pro" panose="020B0504030101020102" pitchFamily="34" charset="0"/>
                <a:cs typeface="Arial" panose="020B0604020202020204" pitchFamily="34" charset="0"/>
              </a:rPr>
              <a:t>La diversification est essentielle à la protection de votre portefeuille contre le risque de baisse.</a:t>
            </a:r>
          </a:p>
        </p:txBody>
      </p:sp>
      <p:sp>
        <p:nvSpPr>
          <p:cNvPr id="23" name="Title 1"/>
          <p:cNvSpPr txBox="1">
            <a:spLocks/>
          </p:cNvSpPr>
          <p:nvPr/>
        </p:nvSpPr>
        <p:spPr>
          <a:xfrm>
            <a:off x="452027" y="8215"/>
            <a:ext cx="6844319" cy="914400"/>
          </a:xfrm>
          <a:prstGeom prst="rect">
            <a:avLst/>
          </a:prstGeom>
        </p:spPr>
        <p:txBody>
          <a:bodyPr vert="horz" lIns="0" tIns="0" rIns="0" bIns="0" rtlCol="0" anchor="ctr">
            <a:noAutofit/>
          </a:bodyPr>
          <a:lstStyle>
            <a:lvl1pPr algn="l" defTabSz="457200" rtl="0" eaLnBrk="1" latinLnBrk="0" hangingPunct="1">
              <a:spcBef>
                <a:spcPct val="0"/>
              </a:spcBef>
              <a:buNone/>
              <a:defRPr sz="2400" b="0" i="0" kern="1200">
                <a:solidFill>
                  <a:srgbClr val="0079C1"/>
                </a:solidFill>
                <a:latin typeface="Arial"/>
                <a:ea typeface="+mj-ea"/>
                <a:cs typeface="Arial"/>
              </a:defRPr>
            </a:lvl1pPr>
          </a:lstStyle>
          <a:p>
            <a:r>
              <a:rPr lang="fr-CA" sz="2800" dirty="0">
                <a:latin typeface="Dax Offc Pro" panose="020B0504030101020102" pitchFamily="34" charset="0"/>
              </a:rPr>
              <a:t>Brève récapitulation des principales erreurs de placement</a:t>
            </a:r>
          </a:p>
        </p:txBody>
      </p:sp>
      <p:grpSp>
        <p:nvGrpSpPr>
          <p:cNvPr id="29" name="Group 28"/>
          <p:cNvGrpSpPr/>
          <p:nvPr/>
        </p:nvGrpSpPr>
        <p:grpSpPr>
          <a:xfrm>
            <a:off x="576554" y="1826954"/>
            <a:ext cx="347076" cy="347359"/>
            <a:chOff x="7753635" y="1194161"/>
            <a:chExt cx="681643" cy="682198"/>
          </a:xfrm>
        </p:grpSpPr>
        <p:sp>
          <p:nvSpPr>
            <p:cNvPr id="30" name="Oval 29"/>
            <p:cNvSpPr/>
            <p:nvPr/>
          </p:nvSpPr>
          <p:spPr>
            <a:xfrm>
              <a:off x="7753635" y="1194161"/>
              <a:ext cx="681643" cy="681642"/>
            </a:xfrm>
            <a:prstGeom prst="ellipse">
              <a:avLst/>
            </a:prstGeom>
            <a:solidFill>
              <a:srgbClr val="ED1C24"/>
            </a:solidFill>
            <a:ln>
              <a:noFill/>
            </a:ln>
            <a:effectLst>
              <a:innerShdw blurRad="63500" dist="50800" dir="27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Dax Offc Pro" panose="020B0504030101020102" pitchFamily="34" charset="0"/>
              </a:endParaRPr>
            </a:p>
          </p:txBody>
        </p:sp>
        <p:sp>
          <p:nvSpPr>
            <p:cNvPr id="31" name="Text Box 31"/>
            <p:cNvSpPr txBox="1">
              <a:spLocks noChangeArrowheads="1"/>
            </p:cNvSpPr>
            <p:nvPr/>
          </p:nvSpPr>
          <p:spPr bwMode="auto">
            <a:xfrm>
              <a:off x="8038511" y="1211454"/>
              <a:ext cx="132114" cy="664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fr-CA" sz="1600" b="1">
                  <a:solidFill>
                    <a:schemeClr val="bg1"/>
                  </a:solidFill>
                  <a:latin typeface="Dax Offc Pro" panose="020B0504030101020102" pitchFamily="34" charset="0"/>
                  <a:ea typeface="MS PGothic" pitchFamily="34" charset="-128"/>
                  <a:cs typeface="Arial" pitchFamily="34" charset="0"/>
                </a:rPr>
                <a:t>6</a:t>
              </a:r>
            </a:p>
          </p:txBody>
        </p:sp>
      </p:grpSp>
      <p:grpSp>
        <p:nvGrpSpPr>
          <p:cNvPr id="32" name="Group 31"/>
          <p:cNvGrpSpPr/>
          <p:nvPr/>
        </p:nvGrpSpPr>
        <p:grpSpPr>
          <a:xfrm>
            <a:off x="576554" y="2537503"/>
            <a:ext cx="347076" cy="347359"/>
            <a:chOff x="7753635" y="1194161"/>
            <a:chExt cx="681643" cy="682198"/>
          </a:xfrm>
        </p:grpSpPr>
        <p:sp>
          <p:nvSpPr>
            <p:cNvPr id="33" name="Oval 32"/>
            <p:cNvSpPr/>
            <p:nvPr/>
          </p:nvSpPr>
          <p:spPr>
            <a:xfrm>
              <a:off x="7753635" y="1194161"/>
              <a:ext cx="681643" cy="681642"/>
            </a:xfrm>
            <a:prstGeom prst="ellipse">
              <a:avLst/>
            </a:prstGeom>
            <a:solidFill>
              <a:srgbClr val="ED1C24"/>
            </a:solidFill>
            <a:ln>
              <a:noFill/>
            </a:ln>
            <a:effectLst>
              <a:innerShdw blurRad="63500" dist="50800" dir="27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Dax Offc Pro" panose="020B0504030101020102" pitchFamily="34" charset="0"/>
              </a:endParaRPr>
            </a:p>
          </p:txBody>
        </p:sp>
        <p:sp>
          <p:nvSpPr>
            <p:cNvPr id="34" name="Text Box 31"/>
            <p:cNvSpPr txBox="1">
              <a:spLocks noChangeArrowheads="1"/>
            </p:cNvSpPr>
            <p:nvPr/>
          </p:nvSpPr>
          <p:spPr bwMode="auto">
            <a:xfrm>
              <a:off x="8038511" y="1211454"/>
              <a:ext cx="132114" cy="664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fr-CA" sz="1600" b="1">
                  <a:solidFill>
                    <a:schemeClr val="bg1"/>
                  </a:solidFill>
                  <a:latin typeface="Dax Offc Pro" panose="020B0504030101020102" pitchFamily="34" charset="0"/>
                  <a:ea typeface="MS PGothic" pitchFamily="34" charset="-128"/>
                  <a:cs typeface="Arial" pitchFamily="34" charset="0"/>
                </a:rPr>
                <a:t>5</a:t>
              </a:r>
            </a:p>
          </p:txBody>
        </p:sp>
      </p:grpSp>
      <p:grpSp>
        <p:nvGrpSpPr>
          <p:cNvPr id="35" name="Group 34"/>
          <p:cNvGrpSpPr/>
          <p:nvPr/>
        </p:nvGrpSpPr>
        <p:grpSpPr>
          <a:xfrm>
            <a:off x="574082" y="3379910"/>
            <a:ext cx="347076" cy="347359"/>
            <a:chOff x="7753635" y="1194161"/>
            <a:chExt cx="681643" cy="682198"/>
          </a:xfrm>
        </p:grpSpPr>
        <p:sp>
          <p:nvSpPr>
            <p:cNvPr id="36" name="Oval 35"/>
            <p:cNvSpPr/>
            <p:nvPr/>
          </p:nvSpPr>
          <p:spPr>
            <a:xfrm>
              <a:off x="7753635" y="1194161"/>
              <a:ext cx="681643" cy="681643"/>
            </a:xfrm>
            <a:prstGeom prst="ellipse">
              <a:avLst/>
            </a:prstGeom>
            <a:solidFill>
              <a:srgbClr val="ED1C24"/>
            </a:solidFill>
            <a:ln>
              <a:noFill/>
            </a:ln>
            <a:effectLst>
              <a:innerShdw blurRad="63500" dist="50800" dir="27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Dax Offc Pro" panose="020B0504030101020102" pitchFamily="34" charset="0"/>
              </a:endParaRPr>
            </a:p>
          </p:txBody>
        </p:sp>
        <p:sp>
          <p:nvSpPr>
            <p:cNvPr id="37" name="Text Box 31"/>
            <p:cNvSpPr txBox="1">
              <a:spLocks noChangeArrowheads="1"/>
            </p:cNvSpPr>
            <p:nvPr/>
          </p:nvSpPr>
          <p:spPr bwMode="auto">
            <a:xfrm>
              <a:off x="8026040" y="1211454"/>
              <a:ext cx="132114" cy="664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fr-CA" sz="1600" b="1">
                  <a:solidFill>
                    <a:schemeClr val="bg1"/>
                  </a:solidFill>
                  <a:latin typeface="Dax Offc Pro" panose="020B0504030101020102" pitchFamily="34" charset="0"/>
                  <a:ea typeface="MS PGothic" pitchFamily="34" charset="-128"/>
                  <a:cs typeface="Arial" pitchFamily="34" charset="0"/>
                </a:rPr>
                <a:t>4</a:t>
              </a:r>
            </a:p>
          </p:txBody>
        </p:sp>
      </p:grpSp>
      <p:grpSp>
        <p:nvGrpSpPr>
          <p:cNvPr id="38" name="Group 37"/>
          <p:cNvGrpSpPr/>
          <p:nvPr/>
        </p:nvGrpSpPr>
        <p:grpSpPr>
          <a:xfrm>
            <a:off x="581525" y="4229567"/>
            <a:ext cx="347076" cy="347359"/>
            <a:chOff x="7753635" y="1194161"/>
            <a:chExt cx="681643" cy="682198"/>
          </a:xfrm>
        </p:grpSpPr>
        <p:sp>
          <p:nvSpPr>
            <p:cNvPr id="39" name="Oval 38"/>
            <p:cNvSpPr/>
            <p:nvPr/>
          </p:nvSpPr>
          <p:spPr>
            <a:xfrm>
              <a:off x="7753635" y="1194161"/>
              <a:ext cx="681643" cy="681642"/>
            </a:xfrm>
            <a:prstGeom prst="ellipse">
              <a:avLst/>
            </a:prstGeom>
            <a:solidFill>
              <a:srgbClr val="ED1C24"/>
            </a:solidFill>
            <a:ln>
              <a:noFill/>
            </a:ln>
            <a:effectLst>
              <a:innerShdw blurRad="63500" dist="50800" dir="27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Dax Offc Pro" panose="020B0504030101020102" pitchFamily="34" charset="0"/>
              </a:endParaRPr>
            </a:p>
          </p:txBody>
        </p:sp>
        <p:sp>
          <p:nvSpPr>
            <p:cNvPr id="40" name="Text Box 31"/>
            <p:cNvSpPr txBox="1">
              <a:spLocks noChangeArrowheads="1"/>
            </p:cNvSpPr>
            <p:nvPr/>
          </p:nvSpPr>
          <p:spPr bwMode="auto">
            <a:xfrm>
              <a:off x="8050983" y="1211454"/>
              <a:ext cx="132114" cy="664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fr-CA" sz="1600" b="1">
                  <a:solidFill>
                    <a:schemeClr val="bg1"/>
                  </a:solidFill>
                  <a:latin typeface="Dax Offc Pro" panose="020B0504030101020102" pitchFamily="34" charset="0"/>
                  <a:ea typeface="MS PGothic" pitchFamily="34" charset="-128"/>
                  <a:cs typeface="Arial" pitchFamily="34" charset="0"/>
                </a:rPr>
                <a:t>3</a:t>
              </a:r>
            </a:p>
          </p:txBody>
        </p:sp>
      </p:grpSp>
      <p:grpSp>
        <p:nvGrpSpPr>
          <p:cNvPr id="41" name="Group 40"/>
          <p:cNvGrpSpPr/>
          <p:nvPr/>
        </p:nvGrpSpPr>
        <p:grpSpPr>
          <a:xfrm>
            <a:off x="580051" y="5258804"/>
            <a:ext cx="347076" cy="347359"/>
            <a:chOff x="7753635" y="1194161"/>
            <a:chExt cx="681643" cy="682199"/>
          </a:xfrm>
        </p:grpSpPr>
        <p:sp>
          <p:nvSpPr>
            <p:cNvPr id="42" name="Oval 41"/>
            <p:cNvSpPr/>
            <p:nvPr/>
          </p:nvSpPr>
          <p:spPr>
            <a:xfrm>
              <a:off x="7753635" y="1194161"/>
              <a:ext cx="681643" cy="681642"/>
            </a:xfrm>
            <a:prstGeom prst="ellipse">
              <a:avLst/>
            </a:prstGeom>
            <a:solidFill>
              <a:srgbClr val="ED1C24"/>
            </a:solidFill>
            <a:ln>
              <a:noFill/>
            </a:ln>
            <a:effectLst>
              <a:innerShdw blurRad="63500" dist="50800" dir="27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Dax Offc Pro" panose="020B0504030101020102" pitchFamily="34" charset="0"/>
              </a:endParaRPr>
            </a:p>
          </p:txBody>
        </p:sp>
        <p:sp>
          <p:nvSpPr>
            <p:cNvPr id="43" name="Text Box 31"/>
            <p:cNvSpPr txBox="1">
              <a:spLocks noChangeArrowheads="1"/>
            </p:cNvSpPr>
            <p:nvPr/>
          </p:nvSpPr>
          <p:spPr bwMode="auto">
            <a:xfrm>
              <a:off x="8050982" y="1211454"/>
              <a:ext cx="132114" cy="66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fr-CA" sz="1600" b="1">
                  <a:solidFill>
                    <a:schemeClr val="bg1"/>
                  </a:solidFill>
                  <a:latin typeface="Dax Offc Pro" panose="020B0504030101020102" pitchFamily="34" charset="0"/>
                  <a:ea typeface="MS PGothic" pitchFamily="34" charset="-128"/>
                  <a:cs typeface="Arial" pitchFamily="34" charset="0"/>
                </a:rPr>
                <a:t>2</a:t>
              </a:r>
            </a:p>
          </p:txBody>
        </p:sp>
      </p:grpSp>
      <p:sp>
        <p:nvSpPr>
          <p:cNvPr id="44" name="TextBox 13"/>
          <p:cNvSpPr txBox="1">
            <a:spLocks noChangeArrowheads="1"/>
          </p:cNvSpPr>
          <p:nvPr/>
        </p:nvSpPr>
        <p:spPr bwMode="auto">
          <a:xfrm>
            <a:off x="4674939" y="1199267"/>
            <a:ext cx="3754263" cy="394182"/>
          </a:xfrm>
          <a:prstGeom prst="rect">
            <a:avLst/>
          </a:prstGeom>
          <a:solidFill>
            <a:srgbClr val="0B7FC8"/>
          </a:solidFill>
          <a:ln w="28575">
            <a:solidFill>
              <a:srgbClr val="0B7FC8"/>
            </a:solidFill>
          </a:ln>
          <a:effectLst/>
        </p:spPr>
        <p:txBody>
          <a:bodyPr wrap="square" lIns="85554" tIns="42776" rIns="85554" bIns="42776">
            <a:spAutoFit/>
          </a:bodyPr>
          <a:lstStyle>
            <a:defPPr>
              <a:defRPr lang="en-US"/>
            </a:defPPr>
            <a:lvl1pPr algn="ctr">
              <a:defRPr sz="2000">
                <a:solidFill>
                  <a:schemeClr val="bg1"/>
                </a:solidFill>
                <a:latin typeface="Arial" panose="020B0604020202020204" pitchFamily="34" charset="0"/>
                <a:cs typeface="Arial" panose="020B0604020202020204" pitchFamily="34" charset="0"/>
              </a:defRPr>
            </a:lvl1pPr>
          </a:lstStyle>
          <a:p>
            <a:r>
              <a:rPr lang="fr-CA">
                <a:latin typeface="Dax Offc Pro" panose="020B0504030101020102" pitchFamily="34" charset="0"/>
              </a:rPr>
              <a:t>Leçon clé</a:t>
            </a:r>
          </a:p>
        </p:txBody>
      </p:sp>
    </p:spTree>
    <p:extLst>
      <p:ext uri="{BB962C8B-B14F-4D97-AF65-F5344CB8AC3E}">
        <p14:creationId xmlns:p14="http://schemas.microsoft.com/office/powerpoint/2010/main" val="221704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childTnLst>
                          </p:cTn>
                        </p:par>
                        <p:par>
                          <p:cTn id="11" fill="hold">
                            <p:stCondLst>
                              <p:cond delay="600"/>
                            </p:stCondLst>
                            <p:childTnLst>
                              <p:par>
                                <p:cTn id="12" presetID="21" presetClass="entr" presetSubtype="1" fill="hold"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heel(1)">
                                      <p:cBhvr>
                                        <p:cTn id="14" dur="500"/>
                                        <p:tgtEl>
                                          <p:spTgt spid="29"/>
                                        </p:tgtEl>
                                      </p:cBhvr>
                                    </p:animEffect>
                                  </p:childTnLst>
                                </p:cTn>
                              </p:par>
                            </p:childTnLst>
                          </p:cTn>
                        </p:par>
                        <p:par>
                          <p:cTn id="15" fill="hold">
                            <p:stCondLst>
                              <p:cond delay="1100"/>
                            </p:stCondLst>
                            <p:childTnLst>
                              <p:par>
                                <p:cTn id="16" presetID="10" presetClass="entr" presetSubtype="0" fill="hold" grpId="0" nodeType="afterEffect">
                                  <p:stCondLst>
                                    <p:cond delay="1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par>
                          <p:cTn id="19" fill="hold">
                            <p:stCondLst>
                              <p:cond delay="1700"/>
                            </p:stCondLst>
                            <p:childTnLst>
                              <p:par>
                                <p:cTn id="20" presetID="10" presetClass="entr" presetSubtype="0" fill="hold" grpId="0" nodeType="afterEffect">
                                  <p:stCondLst>
                                    <p:cond delay="1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par>
                          <p:cTn id="23" fill="hold">
                            <p:stCondLst>
                              <p:cond delay="2300"/>
                            </p:stCondLst>
                            <p:childTnLst>
                              <p:par>
                                <p:cTn id="24" presetID="21" presetClass="entr" presetSubtype="1" fill="hold" nodeType="afterEffect">
                                  <p:stCondLst>
                                    <p:cond delay="100"/>
                                  </p:stCondLst>
                                  <p:childTnLst>
                                    <p:set>
                                      <p:cBhvr>
                                        <p:cTn id="25" dur="1" fill="hold">
                                          <p:stCondLst>
                                            <p:cond delay="0"/>
                                          </p:stCondLst>
                                        </p:cTn>
                                        <p:tgtEl>
                                          <p:spTgt spid="32"/>
                                        </p:tgtEl>
                                        <p:attrNameLst>
                                          <p:attrName>style.visibility</p:attrName>
                                        </p:attrNameLst>
                                      </p:cBhvr>
                                      <p:to>
                                        <p:strVal val="visible"/>
                                      </p:to>
                                    </p:set>
                                    <p:animEffect transition="in" filter="wheel(1)">
                                      <p:cBhvr>
                                        <p:cTn id="26" dur="500"/>
                                        <p:tgtEl>
                                          <p:spTgt spid="32"/>
                                        </p:tgtEl>
                                      </p:cBhvr>
                                    </p:animEffect>
                                  </p:childTnLst>
                                </p:cTn>
                              </p:par>
                            </p:childTnLst>
                          </p:cTn>
                        </p:par>
                        <p:par>
                          <p:cTn id="27" fill="hold">
                            <p:stCondLst>
                              <p:cond delay="2900"/>
                            </p:stCondLst>
                            <p:childTnLst>
                              <p:par>
                                <p:cTn id="28" presetID="10" presetClass="entr" presetSubtype="0" fill="hold" grpId="0" nodeType="afterEffect">
                                  <p:stCondLst>
                                    <p:cond delay="10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par>
                          <p:cTn id="31" fill="hold">
                            <p:stCondLst>
                              <p:cond delay="3500"/>
                            </p:stCondLst>
                            <p:childTnLst>
                              <p:par>
                                <p:cTn id="32" presetID="10" presetClass="entr" presetSubtype="0" fill="hold" grpId="0" nodeType="afterEffect">
                                  <p:stCondLst>
                                    <p:cond delay="10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par>
                          <p:cTn id="35" fill="hold">
                            <p:stCondLst>
                              <p:cond delay="4100"/>
                            </p:stCondLst>
                            <p:childTnLst>
                              <p:par>
                                <p:cTn id="36" presetID="21" presetClass="entr" presetSubtype="1" fill="hold" nodeType="afterEffect">
                                  <p:stCondLst>
                                    <p:cond delay="100"/>
                                  </p:stCondLst>
                                  <p:childTnLst>
                                    <p:set>
                                      <p:cBhvr>
                                        <p:cTn id="37" dur="1" fill="hold">
                                          <p:stCondLst>
                                            <p:cond delay="0"/>
                                          </p:stCondLst>
                                        </p:cTn>
                                        <p:tgtEl>
                                          <p:spTgt spid="35"/>
                                        </p:tgtEl>
                                        <p:attrNameLst>
                                          <p:attrName>style.visibility</p:attrName>
                                        </p:attrNameLst>
                                      </p:cBhvr>
                                      <p:to>
                                        <p:strVal val="visible"/>
                                      </p:to>
                                    </p:set>
                                    <p:animEffect transition="in" filter="wheel(1)">
                                      <p:cBhvr>
                                        <p:cTn id="38" dur="500"/>
                                        <p:tgtEl>
                                          <p:spTgt spid="35"/>
                                        </p:tgtEl>
                                      </p:cBhvr>
                                    </p:animEffect>
                                  </p:childTnLst>
                                </p:cTn>
                              </p:par>
                            </p:childTnLst>
                          </p:cTn>
                        </p:par>
                        <p:par>
                          <p:cTn id="39" fill="hold">
                            <p:stCondLst>
                              <p:cond delay="4700"/>
                            </p:stCondLst>
                            <p:childTnLst>
                              <p:par>
                                <p:cTn id="40" presetID="10" presetClass="entr" presetSubtype="0" fill="hold" grpId="0" nodeType="afterEffect">
                                  <p:stCondLst>
                                    <p:cond delay="10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par>
                          <p:cTn id="43" fill="hold">
                            <p:stCondLst>
                              <p:cond delay="5300"/>
                            </p:stCondLst>
                            <p:childTnLst>
                              <p:par>
                                <p:cTn id="44" presetID="10" presetClass="entr" presetSubtype="0" fill="hold" grpId="0" nodeType="afterEffect">
                                  <p:stCondLst>
                                    <p:cond delay="10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par>
                          <p:cTn id="47" fill="hold">
                            <p:stCondLst>
                              <p:cond delay="5900"/>
                            </p:stCondLst>
                            <p:childTnLst>
                              <p:par>
                                <p:cTn id="48" presetID="21" presetClass="entr" presetSubtype="1" fill="hold" nodeType="afterEffect">
                                  <p:stCondLst>
                                    <p:cond delay="100"/>
                                  </p:stCondLst>
                                  <p:childTnLst>
                                    <p:set>
                                      <p:cBhvr>
                                        <p:cTn id="49" dur="1" fill="hold">
                                          <p:stCondLst>
                                            <p:cond delay="0"/>
                                          </p:stCondLst>
                                        </p:cTn>
                                        <p:tgtEl>
                                          <p:spTgt spid="38"/>
                                        </p:tgtEl>
                                        <p:attrNameLst>
                                          <p:attrName>style.visibility</p:attrName>
                                        </p:attrNameLst>
                                      </p:cBhvr>
                                      <p:to>
                                        <p:strVal val="visible"/>
                                      </p:to>
                                    </p:set>
                                    <p:animEffect transition="in" filter="wheel(1)">
                                      <p:cBhvr>
                                        <p:cTn id="50" dur="500"/>
                                        <p:tgtEl>
                                          <p:spTgt spid="38"/>
                                        </p:tgtEl>
                                      </p:cBhvr>
                                    </p:animEffect>
                                  </p:childTnLst>
                                </p:cTn>
                              </p:par>
                            </p:childTnLst>
                          </p:cTn>
                        </p:par>
                        <p:par>
                          <p:cTn id="51" fill="hold">
                            <p:stCondLst>
                              <p:cond delay="6500"/>
                            </p:stCondLst>
                            <p:childTnLst>
                              <p:par>
                                <p:cTn id="52" presetID="10" presetClass="entr" presetSubtype="0" fill="hold" grpId="0" nodeType="afterEffect">
                                  <p:stCondLst>
                                    <p:cond delay="10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par>
                          <p:cTn id="55" fill="hold">
                            <p:stCondLst>
                              <p:cond delay="7100"/>
                            </p:stCondLst>
                            <p:childTnLst>
                              <p:par>
                                <p:cTn id="56" presetID="10" presetClass="entr" presetSubtype="0" fill="hold" grpId="0" nodeType="afterEffect">
                                  <p:stCondLst>
                                    <p:cond delay="10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childTnLst>
                          </p:cTn>
                        </p:par>
                        <p:par>
                          <p:cTn id="59" fill="hold">
                            <p:stCondLst>
                              <p:cond delay="7700"/>
                            </p:stCondLst>
                            <p:childTnLst>
                              <p:par>
                                <p:cTn id="60" presetID="21" presetClass="entr" presetSubtype="1" fill="hold" nodeType="afterEffect">
                                  <p:stCondLst>
                                    <p:cond delay="100"/>
                                  </p:stCondLst>
                                  <p:childTnLst>
                                    <p:set>
                                      <p:cBhvr>
                                        <p:cTn id="61" dur="1" fill="hold">
                                          <p:stCondLst>
                                            <p:cond delay="0"/>
                                          </p:stCondLst>
                                        </p:cTn>
                                        <p:tgtEl>
                                          <p:spTgt spid="41"/>
                                        </p:tgtEl>
                                        <p:attrNameLst>
                                          <p:attrName>style.visibility</p:attrName>
                                        </p:attrNameLst>
                                      </p:cBhvr>
                                      <p:to>
                                        <p:strVal val="visible"/>
                                      </p:to>
                                    </p:set>
                                    <p:animEffect transition="in" filter="wheel(1)">
                                      <p:cBhvr>
                                        <p:cTn id="62" dur="500"/>
                                        <p:tgtEl>
                                          <p:spTgt spid="41"/>
                                        </p:tgtEl>
                                      </p:cBhvr>
                                    </p:animEffect>
                                  </p:childTnLst>
                                </p:cTn>
                              </p:par>
                            </p:childTnLst>
                          </p:cTn>
                        </p:par>
                        <p:par>
                          <p:cTn id="63" fill="hold">
                            <p:stCondLst>
                              <p:cond delay="8300"/>
                            </p:stCondLst>
                            <p:childTnLst>
                              <p:par>
                                <p:cTn id="64" presetID="10" presetClass="entr" presetSubtype="0" fill="hold" grpId="0" nodeType="afterEffect">
                                  <p:stCondLst>
                                    <p:cond delay="10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500"/>
                                        <p:tgtEl>
                                          <p:spTgt spid="15"/>
                                        </p:tgtEl>
                                      </p:cBhvr>
                                    </p:animEffect>
                                  </p:childTnLst>
                                </p:cTn>
                              </p:par>
                            </p:childTnLst>
                          </p:cTn>
                        </p:par>
                        <p:par>
                          <p:cTn id="67" fill="hold">
                            <p:stCondLst>
                              <p:cond delay="8900"/>
                            </p:stCondLst>
                            <p:childTnLst>
                              <p:par>
                                <p:cTn id="68" presetID="10" presetClass="entr" presetSubtype="0" fill="hold" grpId="0" nodeType="afterEffect">
                                  <p:stCondLst>
                                    <p:cond delay="10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P spid="14" grpId="0"/>
      <p:bldP spid="15" grpId="0"/>
      <p:bldP spid="17" grpId="0"/>
      <p:bldP spid="18" grpId="0"/>
      <p:bldP spid="19" grpId="0"/>
      <p:bldP spid="20" grpId="0"/>
      <p:bldP spid="21" grpId="0"/>
      <p:bldP spid="4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027" y="8215"/>
            <a:ext cx="8229600" cy="914400"/>
          </a:xfrm>
        </p:spPr>
        <p:txBody>
          <a:bodyPr/>
          <a:lstStyle/>
          <a:p>
            <a:r>
              <a:rPr lang="fr-CA" sz="2800">
                <a:latin typeface="Dax Offc Pro" panose="020B0504030101020102" pitchFamily="34" charset="0"/>
              </a:rPr>
              <a:t>Introduction</a:t>
            </a:r>
          </a:p>
        </p:txBody>
      </p:sp>
      <p:sp>
        <p:nvSpPr>
          <p:cNvPr id="5" name="Slide Number Placeholder 4"/>
          <p:cNvSpPr>
            <a:spLocks noGrp="1"/>
          </p:cNvSpPr>
          <p:nvPr>
            <p:ph type="sldNum" sz="quarter" idx="12"/>
          </p:nvPr>
        </p:nvSpPr>
        <p:spPr/>
        <p:txBody>
          <a:bodyPr/>
          <a:lstStyle/>
          <a:p>
            <a:fld id="{86AB923B-19CD-554A-A7CB-5C782A182CEF}" type="slidenum">
              <a:rPr lang="en-US" smtClean="0"/>
              <a:t>2</a:t>
            </a:fld>
            <a:endParaRPr lang="en-US"/>
          </a:p>
        </p:txBody>
      </p:sp>
      <p:sp>
        <p:nvSpPr>
          <p:cNvPr id="51" name="TextBox 50"/>
          <p:cNvSpPr txBox="1">
            <a:spLocks noChangeArrowheads="1"/>
          </p:cNvSpPr>
          <p:nvPr/>
        </p:nvSpPr>
        <p:spPr bwMode="auto">
          <a:xfrm>
            <a:off x="452027" y="1648765"/>
            <a:ext cx="4290761" cy="36565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5554" tIns="42776" rIns="85554" bIns="42776">
            <a:spAutoFit/>
          </a:bodyPr>
          <a:lstStyle/>
          <a:p>
            <a:r>
              <a:rPr lang="fr-CA" sz="1600" dirty="0">
                <a:solidFill>
                  <a:schemeClr val="tx1">
                    <a:lumMod val="50000"/>
                    <a:lumOff val="50000"/>
                  </a:schemeClr>
                </a:solidFill>
                <a:latin typeface="Dax Offc Pro" panose="020B0504030101020102" pitchFamily="34" charset="0"/>
                <a:cs typeface="Arial" panose="020B0604020202020204" pitchFamily="34" charset="0"/>
              </a:rPr>
              <a:t>Insérez ici vos renseignements personnels en suivant le modèle ci-dessous :</a:t>
            </a:r>
          </a:p>
          <a:p>
            <a:endParaRPr lang="en-CA" altLang="en-US" sz="2000" dirty="0">
              <a:solidFill>
                <a:srgbClr val="0079C1"/>
              </a:solidFill>
              <a:latin typeface="Dax Offc Pro" panose="020B0504030101020102" pitchFamily="34" charset="0"/>
              <a:cs typeface="Arial" panose="020B0604020202020204" pitchFamily="34" charset="0"/>
            </a:endParaRPr>
          </a:p>
          <a:p>
            <a:pPr marL="342900" indent="-342900">
              <a:buClr>
                <a:srgbClr val="DA201D"/>
              </a:buClr>
              <a:buFont typeface="Wingdings" panose="05000000000000000000" pitchFamily="2" charset="2"/>
              <a:buChar char="§"/>
            </a:pPr>
            <a:r>
              <a:rPr lang="fr-CA" sz="2000" dirty="0">
                <a:solidFill>
                  <a:srgbClr val="0079C1"/>
                </a:solidFill>
                <a:latin typeface="Dax Offc Pro" panose="020B0504030101020102" pitchFamily="34" charset="0"/>
                <a:cs typeface="Arial" panose="020B0604020202020204" pitchFamily="34" charset="0"/>
              </a:rPr>
              <a:t>« Bonjour, je m’appelle [votre nom] ».</a:t>
            </a:r>
          </a:p>
          <a:p>
            <a:pPr marL="342900" indent="-342900">
              <a:buClr>
                <a:srgbClr val="DA201D"/>
              </a:buClr>
              <a:buFont typeface="Wingdings" panose="05000000000000000000" pitchFamily="2" charset="2"/>
              <a:buChar char="§"/>
            </a:pPr>
            <a:r>
              <a:rPr lang="fr-CA" sz="2000" dirty="0">
                <a:solidFill>
                  <a:srgbClr val="0079C1"/>
                </a:solidFill>
                <a:latin typeface="Dax Offc Pro" panose="020B0504030101020102" pitchFamily="34" charset="0"/>
                <a:cs typeface="Arial" panose="020B0604020202020204" pitchFamily="34" charset="0"/>
              </a:rPr>
              <a:t>Décrivez votre rôle et nommez quelques-unes de vos forces.</a:t>
            </a:r>
          </a:p>
          <a:p>
            <a:pPr marL="342900" indent="-342900">
              <a:buClr>
                <a:srgbClr val="DA201D"/>
              </a:buClr>
              <a:buFont typeface="Wingdings" panose="05000000000000000000" pitchFamily="2" charset="2"/>
              <a:buChar char="§"/>
            </a:pPr>
            <a:r>
              <a:rPr lang="fr-CA" sz="2000" dirty="0">
                <a:solidFill>
                  <a:srgbClr val="0079C1"/>
                </a:solidFill>
                <a:latin typeface="Dax Offc Pro" panose="020B0504030101020102" pitchFamily="34" charset="0"/>
                <a:cs typeface="Arial" panose="020B0604020202020204" pitchFamily="34" charset="0"/>
              </a:rPr>
              <a:t>Personnalisez votre présentation.</a:t>
            </a:r>
          </a:p>
          <a:p>
            <a:pPr marL="342900" indent="-342900">
              <a:buClr>
                <a:srgbClr val="DA201D"/>
              </a:buClr>
              <a:buFont typeface="Wingdings" panose="05000000000000000000" pitchFamily="2" charset="2"/>
              <a:buChar char="§"/>
            </a:pPr>
            <a:r>
              <a:rPr lang="fr-CA" sz="2000" dirty="0">
                <a:solidFill>
                  <a:srgbClr val="0079C1"/>
                </a:solidFill>
                <a:latin typeface="Dax Offc Pro" panose="020B0504030101020102" pitchFamily="34" charset="0"/>
                <a:cs typeface="Arial" panose="020B0604020202020204" pitchFamily="34" charset="0"/>
              </a:rPr>
              <a:t>Donnez-lui une dimension humaine.</a:t>
            </a:r>
          </a:p>
          <a:p>
            <a:pPr marL="342900" indent="-342900">
              <a:buClr>
                <a:srgbClr val="DA201D"/>
              </a:buClr>
              <a:buFont typeface="Wingdings" panose="05000000000000000000" pitchFamily="2" charset="2"/>
              <a:buChar char="§"/>
            </a:pPr>
            <a:r>
              <a:rPr lang="fr-CA" sz="2000" dirty="0">
                <a:solidFill>
                  <a:srgbClr val="0079C1"/>
                </a:solidFill>
                <a:latin typeface="Dax Offc Pro" panose="020B0504030101020102" pitchFamily="34" charset="0"/>
                <a:cs typeface="Arial" panose="020B0604020202020204" pitchFamily="34" charset="0"/>
              </a:rPr>
              <a:t>Montrez le slogan « Ici, pour vous ».</a:t>
            </a:r>
          </a:p>
        </p:txBody>
      </p:sp>
      <p:sp>
        <p:nvSpPr>
          <p:cNvPr id="3" name="Rectangle 2"/>
          <p:cNvSpPr/>
          <p:nvPr/>
        </p:nvSpPr>
        <p:spPr>
          <a:xfrm>
            <a:off x="5257799" y="1409396"/>
            <a:ext cx="3295651" cy="432465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855663" eaLnBrk="0" hangingPunct="0">
              <a:spcBef>
                <a:spcPct val="20000"/>
              </a:spcBef>
              <a:buClr>
                <a:srgbClr val="1466B0"/>
              </a:buClr>
              <a:defRPr/>
            </a:pPr>
            <a:r>
              <a:rPr lang="fr-CA" sz="1600" dirty="0">
                <a:solidFill>
                  <a:schemeClr val="bg1"/>
                </a:solidFill>
                <a:latin typeface="Dax Offc Pro" panose="020B0504030101020102" pitchFamily="34" charset="0"/>
              </a:rPr>
              <a:t>Insérez une photo professionnelle de vous, ici.</a:t>
            </a:r>
          </a:p>
        </p:txBody>
      </p:sp>
    </p:spTree>
    <p:extLst>
      <p:ext uri="{BB962C8B-B14F-4D97-AF65-F5344CB8AC3E}">
        <p14:creationId xmlns:p14="http://schemas.microsoft.com/office/powerpoint/2010/main" val="107640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par>
                          <p:cTn id="8" fill="hold">
                            <p:stCondLst>
                              <p:cond delay="1500"/>
                            </p:stCondLst>
                            <p:childTnLst>
                              <p:par>
                                <p:cTn id="9" presetID="22" presetClass="entr" presetSubtype="4" fill="hold" grpId="0"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6AB923B-19CD-554A-A7CB-5C782A182CEF}" type="slidenum">
              <a:rPr lang="en-US" smtClean="0"/>
              <a:t>20</a:t>
            </a:fld>
            <a:endParaRPr lang="en-US"/>
          </a:p>
        </p:txBody>
      </p:sp>
      <p:sp>
        <p:nvSpPr>
          <p:cNvPr id="6" name="Rectangle 5"/>
          <p:cNvSpPr/>
          <p:nvPr/>
        </p:nvSpPr>
        <p:spPr>
          <a:xfrm>
            <a:off x="2445957" y="1540678"/>
            <a:ext cx="4252086" cy="584775"/>
          </a:xfrm>
          <a:prstGeom prst="rect">
            <a:avLst/>
          </a:prstGeom>
        </p:spPr>
        <p:txBody>
          <a:bodyPr wrap="square">
            <a:spAutoFit/>
          </a:bodyPr>
          <a:lstStyle/>
          <a:p>
            <a:pPr algn="ctr"/>
            <a:r>
              <a:rPr lang="fr-CA" sz="3200" b="1" dirty="0">
                <a:solidFill>
                  <a:srgbClr val="0079C1"/>
                </a:solidFill>
                <a:latin typeface="Dax Offc Pro" panose="020B0504030101020102" pitchFamily="34" charset="0"/>
                <a:cs typeface="Arial" panose="020B0604020202020204" pitchFamily="34" charset="0"/>
              </a:rPr>
              <a:t>Et l’erreur numéro</a:t>
            </a:r>
          </a:p>
        </p:txBody>
      </p:sp>
      <p:sp>
        <p:nvSpPr>
          <p:cNvPr id="7" name="Oval 6"/>
          <p:cNvSpPr/>
          <p:nvPr/>
        </p:nvSpPr>
        <p:spPr>
          <a:xfrm>
            <a:off x="3708689" y="2293069"/>
            <a:ext cx="1745672" cy="1745672"/>
          </a:xfrm>
          <a:prstGeom prst="ellipse">
            <a:avLst/>
          </a:prstGeom>
          <a:solidFill>
            <a:srgbClr val="ED1C24"/>
          </a:solidFill>
          <a:ln>
            <a:noFill/>
          </a:ln>
          <a:effectLst>
            <a:innerShdw blurRad="63500" dist="50800" dir="27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Dax Offc Pro" panose="020B0504030101020102" pitchFamily="34" charset="0"/>
            </a:endParaRPr>
          </a:p>
        </p:txBody>
      </p:sp>
      <p:sp>
        <p:nvSpPr>
          <p:cNvPr id="8" name="Rectangle 7"/>
          <p:cNvSpPr/>
          <p:nvPr/>
        </p:nvSpPr>
        <p:spPr>
          <a:xfrm>
            <a:off x="1740185" y="4272684"/>
            <a:ext cx="5663630" cy="584775"/>
          </a:xfrm>
          <a:prstGeom prst="rect">
            <a:avLst/>
          </a:prstGeom>
        </p:spPr>
        <p:txBody>
          <a:bodyPr wrap="square">
            <a:spAutoFit/>
          </a:bodyPr>
          <a:lstStyle/>
          <a:p>
            <a:pPr algn="ctr"/>
            <a:r>
              <a:rPr lang="fr-CA" sz="3200" b="1" dirty="0">
                <a:solidFill>
                  <a:srgbClr val="0079C1"/>
                </a:solidFill>
                <a:latin typeface="Dax Offc Pro" panose="020B0504030101020102" pitchFamily="34" charset="0"/>
                <a:cs typeface="Arial" panose="020B0604020202020204" pitchFamily="34" charset="0"/>
              </a:rPr>
              <a:t>que les investisseurs commettent est de…</a:t>
            </a:r>
          </a:p>
        </p:txBody>
      </p:sp>
      <p:sp>
        <p:nvSpPr>
          <p:cNvPr id="9" name="Text Box 31"/>
          <p:cNvSpPr txBox="1">
            <a:spLocks noChangeArrowheads="1"/>
          </p:cNvSpPr>
          <p:nvPr/>
        </p:nvSpPr>
        <p:spPr bwMode="auto">
          <a:xfrm>
            <a:off x="4418850" y="2504603"/>
            <a:ext cx="33833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fr-CA" sz="8000" b="1">
                <a:solidFill>
                  <a:schemeClr val="bg1"/>
                </a:solidFill>
                <a:latin typeface="Dax Offc Pro" panose="020B0504030101020102" pitchFamily="34" charset="0"/>
                <a:ea typeface="MS PGothic" pitchFamily="34" charset="-128"/>
                <a:cs typeface="Arial" pitchFamily="34" charset="0"/>
              </a:rPr>
              <a:t>1</a:t>
            </a:r>
          </a:p>
        </p:txBody>
      </p:sp>
    </p:spTree>
    <p:extLst>
      <p:ext uri="{BB962C8B-B14F-4D97-AF65-F5344CB8AC3E}">
        <p14:creationId xmlns:p14="http://schemas.microsoft.com/office/powerpoint/2010/main" val="5541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6AB923B-19CD-554A-A7CB-5C782A182CEF}" type="slidenum">
              <a:rPr lang="en-US" smtClean="0"/>
              <a:t>21</a:t>
            </a:fld>
            <a:endParaRPr lang="en-US"/>
          </a:p>
        </p:txBody>
      </p:sp>
      <p:sp>
        <p:nvSpPr>
          <p:cNvPr id="11" name="Title 1"/>
          <p:cNvSpPr txBox="1">
            <a:spLocks/>
          </p:cNvSpPr>
          <p:nvPr/>
        </p:nvSpPr>
        <p:spPr>
          <a:xfrm>
            <a:off x="452027" y="8215"/>
            <a:ext cx="7196548" cy="914400"/>
          </a:xfrm>
          <a:prstGeom prst="rect">
            <a:avLst/>
          </a:prstGeom>
        </p:spPr>
        <p:txBody>
          <a:bodyPr vert="horz" lIns="0" tIns="0" rIns="0" bIns="0" rtlCol="0" anchor="ctr">
            <a:noAutofit/>
          </a:bodyPr>
          <a:lstStyle>
            <a:lvl1pPr algn="l" defTabSz="457200" rtl="0" eaLnBrk="1" latinLnBrk="0" hangingPunct="1">
              <a:spcBef>
                <a:spcPct val="0"/>
              </a:spcBef>
              <a:buNone/>
              <a:defRPr sz="2400" b="0" i="0" kern="1200">
                <a:solidFill>
                  <a:srgbClr val="0079C1"/>
                </a:solidFill>
                <a:latin typeface="Arial"/>
                <a:ea typeface="+mj-ea"/>
                <a:cs typeface="Arial"/>
              </a:defRPr>
            </a:lvl1pPr>
          </a:lstStyle>
          <a:p>
            <a:r>
              <a:rPr lang="fr-CA" sz="2800" b="1" dirty="0">
                <a:latin typeface="Dax Offc Pro" panose="020B0504030101020102" pitchFamily="34" charset="0"/>
              </a:rPr>
              <a:t>Premier écueil : </a:t>
            </a:r>
            <a:r>
              <a:rPr lang="fr-CA" sz="2800" dirty="0">
                <a:latin typeface="Dax Offc Pro" panose="020B0504030101020102" pitchFamily="34" charset="0"/>
              </a:rPr>
              <a:t>Ne pas avoir de plan financier</a:t>
            </a:r>
          </a:p>
        </p:txBody>
      </p:sp>
      <p:sp>
        <p:nvSpPr>
          <p:cNvPr id="9" name="Text Box 31"/>
          <p:cNvSpPr txBox="1">
            <a:spLocks noChangeArrowheads="1"/>
          </p:cNvSpPr>
          <p:nvPr/>
        </p:nvSpPr>
        <p:spPr bwMode="auto">
          <a:xfrm>
            <a:off x="8273811" y="229356"/>
            <a:ext cx="132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fr-CA" sz="2800" b="1">
                <a:solidFill>
                  <a:schemeClr val="bg1"/>
                </a:solidFill>
                <a:latin typeface="Dax Offc Pro" panose="020B0504030101020102" pitchFamily="34" charset="0"/>
                <a:ea typeface="MS PGothic" pitchFamily="34" charset="-128"/>
                <a:cs typeface="Arial" pitchFamily="34" charset="0"/>
              </a:rPr>
              <a:t>1</a:t>
            </a:r>
          </a:p>
        </p:txBody>
      </p:sp>
      <p:sp>
        <p:nvSpPr>
          <p:cNvPr id="10" name="TextBox 1"/>
          <p:cNvSpPr txBox="1">
            <a:spLocks noChangeArrowheads="1"/>
          </p:cNvSpPr>
          <p:nvPr/>
        </p:nvSpPr>
        <p:spPr bwMode="auto">
          <a:xfrm>
            <a:off x="452027" y="5544195"/>
            <a:ext cx="8222407" cy="332609"/>
          </a:xfrm>
          <a:prstGeom prst="rect">
            <a:avLst/>
          </a:prstGeom>
          <a:solidFill>
            <a:srgbClr val="0B7FC8"/>
          </a:solidFill>
          <a:ln w="28575">
            <a:solidFill>
              <a:srgbClr val="0B7FC8"/>
            </a:solidFill>
          </a:ln>
          <a:effectLst/>
        </p:spPr>
        <p:txBody>
          <a:bodyPr wrap="square" lIns="85554" tIns="42776" rIns="85554" bIns="42776">
            <a:spAutoFit/>
          </a:bodyPr>
          <a:lstStyle>
            <a:defPPr>
              <a:defRPr lang="en-US"/>
            </a:defPPr>
            <a:lvl1pPr algn="ctr">
              <a:defRPr sz="2000">
                <a:solidFill>
                  <a:schemeClr val="bg1"/>
                </a:solidFill>
                <a:latin typeface="Arial" panose="020B0604020202020204" pitchFamily="34" charset="0"/>
                <a:cs typeface="Arial" panose="020B0604020202020204" pitchFamily="34" charset="0"/>
              </a:defRPr>
            </a:lvl1pPr>
          </a:lstStyle>
          <a:p>
            <a:r>
              <a:rPr lang="fr-CA" sz="1600" b="1" dirty="0">
                <a:latin typeface="Dax Offc Pro" panose="020B0504030101020102" pitchFamily="34" charset="0"/>
              </a:rPr>
              <a:t>Un plan financier peut ajouter une valeur énorme à long terme </a:t>
            </a:r>
          </a:p>
        </p:txBody>
      </p:sp>
      <p:sp>
        <p:nvSpPr>
          <p:cNvPr id="15" name="TextBox 14"/>
          <p:cNvSpPr txBox="1"/>
          <p:nvPr/>
        </p:nvSpPr>
        <p:spPr>
          <a:xfrm>
            <a:off x="459042" y="5943893"/>
            <a:ext cx="5991634" cy="237418"/>
          </a:xfrm>
          <a:prstGeom prst="rect">
            <a:avLst/>
          </a:prstGeom>
          <a:noFill/>
        </p:spPr>
        <p:txBody>
          <a:bodyPr wrap="square" lIns="0" tIns="0" rIns="0" bIns="0" rtlCol="0">
            <a:noAutofit/>
          </a:bodyPr>
          <a:lstStyle/>
          <a:p>
            <a:pPr>
              <a:spcBef>
                <a:spcPts val="1000"/>
              </a:spcBef>
            </a:pPr>
            <a:r>
              <a:rPr lang="fr-CA" sz="1000" dirty="0">
                <a:latin typeface="Dax Offc Pro" panose="020B0504030101020102" pitchFamily="34" charset="0"/>
                <a:cs typeface="Arial"/>
              </a:rPr>
              <a:t>Source :</a:t>
            </a:r>
            <a:r>
              <a:rPr lang="fr-CA" sz="1000" dirty="0"/>
              <a:t> Réalisez vos objectifs financiers, IFIC, avril 2016, référence : « La perception des investisseurs canadiens quant aux fonds communs de placement et à l’industrie des fonds communs », </a:t>
            </a:r>
            <a:r>
              <a:rPr lang="fr-CA" sz="1000" dirty="0" err="1"/>
              <a:t>Pollara</a:t>
            </a:r>
            <a:r>
              <a:rPr lang="fr-CA" sz="1000" dirty="0"/>
              <a:t>, 2016.</a:t>
            </a:r>
          </a:p>
        </p:txBody>
      </p:sp>
      <p:sp>
        <p:nvSpPr>
          <p:cNvPr id="12" name="Oval 11"/>
          <p:cNvSpPr/>
          <p:nvPr/>
        </p:nvSpPr>
        <p:spPr>
          <a:xfrm>
            <a:off x="8145191" y="177237"/>
            <a:ext cx="681643" cy="681643"/>
          </a:xfrm>
          <a:prstGeom prst="ellipse">
            <a:avLst/>
          </a:prstGeom>
          <a:solidFill>
            <a:srgbClr val="ED1C24"/>
          </a:solidFill>
          <a:ln>
            <a:noFill/>
          </a:ln>
          <a:effectLst>
            <a:innerShdw blurRad="63500" dist="50800" dir="27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p>
        </p:txBody>
      </p:sp>
      <p:sp>
        <p:nvSpPr>
          <p:cNvPr id="13" name="Text Box 31"/>
          <p:cNvSpPr txBox="1">
            <a:spLocks noChangeArrowheads="1"/>
          </p:cNvSpPr>
          <p:nvPr/>
        </p:nvSpPr>
        <p:spPr bwMode="auto">
          <a:xfrm>
            <a:off x="8426211" y="259836"/>
            <a:ext cx="132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fr-CA" sz="2800" b="1">
                <a:solidFill>
                  <a:schemeClr val="bg1"/>
                </a:solidFill>
                <a:ea typeface="MS PGothic" pitchFamily="34" charset="-128"/>
                <a:cs typeface="Arial" pitchFamily="34" charset="0"/>
              </a:rPr>
              <a:t>1</a:t>
            </a:r>
          </a:p>
        </p:txBody>
      </p:sp>
      <p:pic>
        <p:nvPicPr>
          <p:cNvPr id="2" name="Picture 15">
            <a:extLst>
              <a:ext uri="{FF2B5EF4-FFF2-40B4-BE49-F238E27FC236}">
                <a16:creationId xmlns:a16="http://schemas.microsoft.com/office/drawing/2014/main" id="{242BF9CE-8A50-A95A-B2BC-C4238A31445C}"/>
              </a:ext>
            </a:extLst>
          </p:cNvPr>
          <p:cNvPicPr/>
          <p:nvPr/>
        </p:nvPicPr>
        <p:blipFill>
          <a:blip r:embed="rId3"/>
          <a:stretch>
            <a:fillRect/>
          </a:stretch>
        </p:blipFill>
        <p:spPr>
          <a:xfrm>
            <a:off x="292538" y="968427"/>
            <a:ext cx="8616142" cy="4436209"/>
          </a:xfrm>
          <a:prstGeom prst="rect">
            <a:avLst/>
          </a:prstGeom>
        </p:spPr>
      </p:pic>
      <p:sp>
        <p:nvSpPr>
          <p:cNvPr id="3" name="CuadroTexto 2">
            <a:extLst>
              <a:ext uri="{FF2B5EF4-FFF2-40B4-BE49-F238E27FC236}">
                <a16:creationId xmlns:a16="http://schemas.microsoft.com/office/drawing/2014/main" id="{0763A571-EE7A-BD9C-F3C1-1B72B7DA146A}"/>
              </a:ext>
            </a:extLst>
          </p:cNvPr>
          <p:cNvSpPr txBox="1"/>
          <p:nvPr/>
        </p:nvSpPr>
        <p:spPr>
          <a:xfrm>
            <a:off x="1669859" y="968427"/>
            <a:ext cx="5601274" cy="584775"/>
          </a:xfrm>
          <a:prstGeom prst="rect">
            <a:avLst/>
          </a:prstGeom>
          <a:solidFill>
            <a:schemeClr val="bg1"/>
          </a:solidFill>
        </p:spPr>
        <p:txBody>
          <a:bodyPr wrap="square" rtlCol="0">
            <a:spAutoFit/>
          </a:bodyPr>
          <a:lstStyle/>
          <a:p>
            <a:pPr algn="ctr"/>
            <a:r>
              <a:rPr lang="fr-CA" sz="1600" b="1" noProof="0" dirty="0">
                <a:solidFill>
                  <a:schemeClr val="tx1">
                    <a:lumMod val="95000"/>
                    <a:lumOff val="5000"/>
                  </a:schemeClr>
                </a:solidFill>
                <a:latin typeface="Dax Offc Pro" panose="020B0504030101020102" pitchFamily="34" charset="0"/>
              </a:rPr>
              <a:t>Incidence des conseils financiers sur la valeur nette moyenne des ménages*</a:t>
            </a:r>
          </a:p>
          <a:p>
            <a:pPr algn="ctr"/>
            <a:r>
              <a:rPr lang="fr-CA" sz="1600" b="1" dirty="0">
                <a:solidFill>
                  <a:schemeClr val="tx1">
                    <a:lumMod val="95000"/>
                    <a:lumOff val="5000"/>
                  </a:schemeClr>
                </a:solidFill>
                <a:latin typeface="Dax Offc Pro" panose="020B0504030101020102" pitchFamily="34" charset="0"/>
              </a:rPr>
              <a:t> </a:t>
            </a:r>
          </a:p>
        </p:txBody>
      </p:sp>
      <p:sp>
        <p:nvSpPr>
          <p:cNvPr id="4" name="CuadroTexto 3">
            <a:extLst>
              <a:ext uri="{FF2B5EF4-FFF2-40B4-BE49-F238E27FC236}">
                <a16:creationId xmlns:a16="http://schemas.microsoft.com/office/drawing/2014/main" id="{0481FD27-2D27-4AF2-12B7-106A44FBE6E4}"/>
              </a:ext>
            </a:extLst>
          </p:cNvPr>
          <p:cNvSpPr txBox="1"/>
          <p:nvPr/>
        </p:nvSpPr>
        <p:spPr>
          <a:xfrm rot="16200000">
            <a:off x="-488100" y="2234004"/>
            <a:ext cx="1822889" cy="261610"/>
          </a:xfrm>
          <a:prstGeom prst="rect">
            <a:avLst/>
          </a:prstGeom>
          <a:solidFill>
            <a:schemeClr val="bg1"/>
          </a:solidFill>
        </p:spPr>
        <p:txBody>
          <a:bodyPr wrap="square" rtlCol="0">
            <a:spAutoFit/>
          </a:bodyPr>
          <a:lstStyle/>
          <a:p>
            <a:pPr algn="ctr"/>
            <a:r>
              <a:rPr lang="fr-CA" sz="1100" b="1" noProof="0">
                <a:solidFill>
                  <a:schemeClr val="tx1">
                    <a:lumMod val="95000"/>
                    <a:lumOff val="5000"/>
                  </a:schemeClr>
                </a:solidFill>
                <a:latin typeface="Dax Offc Pro" panose="020B0504030101020102" pitchFamily="34" charset="0"/>
              </a:rPr>
              <a:t>Moins de 45 ans</a:t>
            </a:r>
          </a:p>
        </p:txBody>
      </p:sp>
      <p:sp>
        <p:nvSpPr>
          <p:cNvPr id="6" name="CuadroTexto 4">
            <a:extLst>
              <a:ext uri="{FF2B5EF4-FFF2-40B4-BE49-F238E27FC236}">
                <a16:creationId xmlns:a16="http://schemas.microsoft.com/office/drawing/2014/main" id="{0D24CEC0-2127-1449-D78B-8A0BA0D669F9}"/>
              </a:ext>
            </a:extLst>
          </p:cNvPr>
          <p:cNvSpPr txBox="1"/>
          <p:nvPr/>
        </p:nvSpPr>
        <p:spPr>
          <a:xfrm rot="16200000">
            <a:off x="-488099" y="4056893"/>
            <a:ext cx="1822889" cy="261610"/>
          </a:xfrm>
          <a:prstGeom prst="rect">
            <a:avLst/>
          </a:prstGeom>
          <a:solidFill>
            <a:schemeClr val="bg1"/>
          </a:solidFill>
        </p:spPr>
        <p:txBody>
          <a:bodyPr wrap="square" rtlCol="0">
            <a:spAutoFit/>
          </a:bodyPr>
          <a:lstStyle/>
          <a:p>
            <a:pPr algn="ctr"/>
            <a:r>
              <a:rPr lang="fr-CA" sz="1100" b="1" noProof="0">
                <a:solidFill>
                  <a:schemeClr val="tx1">
                    <a:lumMod val="95000"/>
                    <a:lumOff val="5000"/>
                  </a:schemeClr>
                </a:solidFill>
                <a:latin typeface="Dax Offc Pro" panose="020B0504030101020102" pitchFamily="34" charset="0"/>
              </a:rPr>
              <a:t>55 à 64 ans</a:t>
            </a:r>
          </a:p>
        </p:txBody>
      </p:sp>
      <p:sp>
        <p:nvSpPr>
          <p:cNvPr id="7" name="CuadroTexto 5">
            <a:extLst>
              <a:ext uri="{FF2B5EF4-FFF2-40B4-BE49-F238E27FC236}">
                <a16:creationId xmlns:a16="http://schemas.microsoft.com/office/drawing/2014/main" id="{1A4830CB-7CD0-C161-93F5-5C49EEA796E0}"/>
              </a:ext>
            </a:extLst>
          </p:cNvPr>
          <p:cNvSpPr txBox="1"/>
          <p:nvPr/>
        </p:nvSpPr>
        <p:spPr>
          <a:xfrm>
            <a:off x="824516" y="5122960"/>
            <a:ext cx="508525" cy="349702"/>
          </a:xfrm>
          <a:prstGeom prst="rect">
            <a:avLst/>
          </a:prstGeom>
          <a:solidFill>
            <a:schemeClr val="bg1"/>
          </a:solidFill>
        </p:spPr>
        <p:txBody>
          <a:bodyPr wrap="square" lIns="36000" tIns="36000" rIns="36000" bIns="36000" rtlCol="0">
            <a:spAutoFit/>
          </a:bodyPr>
          <a:lstStyle/>
          <a:p>
            <a:r>
              <a:rPr lang="fr-CA" sz="900" b="1" noProof="0" dirty="0">
                <a:solidFill>
                  <a:schemeClr val="tx1">
                    <a:lumMod val="95000"/>
                    <a:lumOff val="5000"/>
                  </a:schemeClr>
                </a:solidFill>
                <a:latin typeface="Dax Offc Pro" panose="020B0504030101020102" pitchFamily="34" charset="0"/>
              </a:rPr>
              <a:t>Avec conseils</a:t>
            </a:r>
          </a:p>
        </p:txBody>
      </p:sp>
      <p:sp>
        <p:nvSpPr>
          <p:cNvPr id="8" name="CuadroTexto 6">
            <a:extLst>
              <a:ext uri="{FF2B5EF4-FFF2-40B4-BE49-F238E27FC236}">
                <a16:creationId xmlns:a16="http://schemas.microsoft.com/office/drawing/2014/main" id="{AF48C246-D065-1705-1663-51CE5FF854BC}"/>
              </a:ext>
            </a:extLst>
          </p:cNvPr>
          <p:cNvSpPr txBox="1"/>
          <p:nvPr/>
        </p:nvSpPr>
        <p:spPr>
          <a:xfrm>
            <a:off x="1551629" y="5122960"/>
            <a:ext cx="1533094" cy="211203"/>
          </a:xfrm>
          <a:prstGeom prst="rect">
            <a:avLst/>
          </a:prstGeom>
          <a:solidFill>
            <a:schemeClr val="bg1"/>
          </a:solidFill>
        </p:spPr>
        <p:txBody>
          <a:bodyPr wrap="square" lIns="36000" tIns="36000" rIns="36000" bIns="36000" rtlCol="0">
            <a:spAutoFit/>
          </a:bodyPr>
          <a:lstStyle/>
          <a:p>
            <a:r>
              <a:rPr lang="fr-CA" sz="900" b="1" noProof="0" dirty="0">
                <a:solidFill>
                  <a:schemeClr val="tx1">
                    <a:lumMod val="95000"/>
                    <a:lumOff val="5000"/>
                  </a:schemeClr>
                </a:solidFill>
                <a:latin typeface="Dax Offc Pro" panose="020B0504030101020102" pitchFamily="34" charset="0"/>
              </a:rPr>
              <a:t>Sans conseils</a:t>
            </a:r>
          </a:p>
        </p:txBody>
      </p:sp>
      <p:sp>
        <p:nvSpPr>
          <p:cNvPr id="14" name="CuadroTexto 7">
            <a:extLst>
              <a:ext uri="{FF2B5EF4-FFF2-40B4-BE49-F238E27FC236}">
                <a16:creationId xmlns:a16="http://schemas.microsoft.com/office/drawing/2014/main" id="{3F4FEEC6-EAED-4371-D043-FD9C8A162277}"/>
              </a:ext>
            </a:extLst>
          </p:cNvPr>
          <p:cNvSpPr txBox="1"/>
          <p:nvPr/>
        </p:nvSpPr>
        <p:spPr>
          <a:xfrm>
            <a:off x="717538" y="2997331"/>
            <a:ext cx="678412" cy="226591"/>
          </a:xfrm>
          <a:prstGeom prst="rect">
            <a:avLst/>
          </a:prstGeom>
          <a:solidFill>
            <a:schemeClr val="bg1"/>
          </a:solidFill>
        </p:spPr>
        <p:txBody>
          <a:bodyPr wrap="square" lIns="36000" tIns="36000" rIns="36000" bIns="36000" rtlCol="0">
            <a:spAutoFit/>
          </a:bodyPr>
          <a:lstStyle/>
          <a:p>
            <a:pPr algn="ctr"/>
            <a:r>
              <a:rPr lang="fr-CA" sz="1000" noProof="0">
                <a:solidFill>
                  <a:schemeClr val="bg1">
                    <a:lumMod val="50000"/>
                  </a:schemeClr>
                </a:solidFill>
                <a:latin typeface="Dax Offc Pro" panose="020B0504030101020102" pitchFamily="34" charset="0"/>
              </a:rPr>
              <a:t>&lt;35 000</a:t>
            </a:r>
          </a:p>
        </p:txBody>
      </p:sp>
      <p:sp>
        <p:nvSpPr>
          <p:cNvPr id="17" name="CuadroTexto 8">
            <a:extLst>
              <a:ext uri="{FF2B5EF4-FFF2-40B4-BE49-F238E27FC236}">
                <a16:creationId xmlns:a16="http://schemas.microsoft.com/office/drawing/2014/main" id="{79B834D3-7B0C-1E49-DE89-F4E90DB478D5}"/>
              </a:ext>
            </a:extLst>
          </p:cNvPr>
          <p:cNvSpPr txBox="1"/>
          <p:nvPr/>
        </p:nvSpPr>
        <p:spPr>
          <a:xfrm>
            <a:off x="717538" y="4760030"/>
            <a:ext cx="678412" cy="226591"/>
          </a:xfrm>
          <a:prstGeom prst="rect">
            <a:avLst/>
          </a:prstGeom>
          <a:solidFill>
            <a:schemeClr val="bg1"/>
          </a:solidFill>
        </p:spPr>
        <p:txBody>
          <a:bodyPr wrap="square" lIns="36000" tIns="36000" rIns="36000" bIns="36000" rtlCol="0">
            <a:spAutoFit/>
          </a:bodyPr>
          <a:lstStyle/>
          <a:p>
            <a:pPr algn="ctr"/>
            <a:r>
              <a:rPr lang="fr-CA" sz="1000" noProof="0">
                <a:solidFill>
                  <a:schemeClr val="bg1">
                    <a:lumMod val="50000"/>
                  </a:schemeClr>
                </a:solidFill>
                <a:latin typeface="Dax Offc Pro" panose="020B0504030101020102" pitchFamily="34" charset="0"/>
              </a:rPr>
              <a:t>&lt;35 000</a:t>
            </a:r>
          </a:p>
        </p:txBody>
      </p:sp>
      <p:sp>
        <p:nvSpPr>
          <p:cNvPr id="18" name="CuadroTexto 9">
            <a:extLst>
              <a:ext uri="{FF2B5EF4-FFF2-40B4-BE49-F238E27FC236}">
                <a16:creationId xmlns:a16="http://schemas.microsoft.com/office/drawing/2014/main" id="{076C198B-D8B8-6750-09F0-4817C3A5FBA2}"/>
              </a:ext>
            </a:extLst>
          </p:cNvPr>
          <p:cNvSpPr txBox="1"/>
          <p:nvPr/>
        </p:nvSpPr>
        <p:spPr>
          <a:xfrm>
            <a:off x="5267505" y="2997331"/>
            <a:ext cx="678412" cy="226591"/>
          </a:xfrm>
          <a:prstGeom prst="rect">
            <a:avLst/>
          </a:prstGeom>
          <a:solidFill>
            <a:schemeClr val="bg1"/>
          </a:solidFill>
        </p:spPr>
        <p:txBody>
          <a:bodyPr wrap="square" lIns="36000" tIns="36000" rIns="36000" bIns="36000" rtlCol="0">
            <a:spAutoFit/>
          </a:bodyPr>
          <a:lstStyle/>
          <a:p>
            <a:pPr algn="ctr"/>
            <a:r>
              <a:rPr lang="fr-CA" sz="1000" noProof="0">
                <a:solidFill>
                  <a:schemeClr val="bg1">
                    <a:lumMod val="50000"/>
                  </a:schemeClr>
                </a:solidFill>
                <a:latin typeface="Dax Offc Pro" panose="020B0504030101020102" pitchFamily="34" charset="0"/>
              </a:rPr>
              <a:t>&lt;35 000</a:t>
            </a:r>
          </a:p>
        </p:txBody>
      </p:sp>
      <p:sp>
        <p:nvSpPr>
          <p:cNvPr id="19" name="CuadroTexto 10">
            <a:extLst>
              <a:ext uri="{FF2B5EF4-FFF2-40B4-BE49-F238E27FC236}">
                <a16:creationId xmlns:a16="http://schemas.microsoft.com/office/drawing/2014/main" id="{97DD4AB7-7F38-FBD6-4A2F-03DE59733713}"/>
              </a:ext>
            </a:extLst>
          </p:cNvPr>
          <p:cNvSpPr txBox="1"/>
          <p:nvPr/>
        </p:nvSpPr>
        <p:spPr>
          <a:xfrm>
            <a:off x="5245471" y="4760030"/>
            <a:ext cx="678412" cy="226591"/>
          </a:xfrm>
          <a:prstGeom prst="rect">
            <a:avLst/>
          </a:prstGeom>
          <a:solidFill>
            <a:schemeClr val="bg1"/>
          </a:solidFill>
        </p:spPr>
        <p:txBody>
          <a:bodyPr wrap="square" lIns="36000" tIns="36000" rIns="36000" bIns="36000" rtlCol="0">
            <a:spAutoFit/>
          </a:bodyPr>
          <a:lstStyle/>
          <a:p>
            <a:pPr algn="ctr"/>
            <a:r>
              <a:rPr lang="fr-CA" sz="1000" noProof="0">
                <a:solidFill>
                  <a:schemeClr val="bg1">
                    <a:lumMod val="50000"/>
                  </a:schemeClr>
                </a:solidFill>
                <a:latin typeface="Dax Offc Pro" panose="020B0504030101020102" pitchFamily="34" charset="0"/>
              </a:rPr>
              <a:t>&lt;35 000</a:t>
            </a:r>
          </a:p>
        </p:txBody>
      </p:sp>
      <p:sp>
        <p:nvSpPr>
          <p:cNvPr id="20" name="CuadroTexto 11">
            <a:extLst>
              <a:ext uri="{FF2B5EF4-FFF2-40B4-BE49-F238E27FC236}">
                <a16:creationId xmlns:a16="http://schemas.microsoft.com/office/drawing/2014/main" id="{93155C5E-C700-F941-95ED-E82A3DDE1B3E}"/>
              </a:ext>
            </a:extLst>
          </p:cNvPr>
          <p:cNvSpPr txBox="1"/>
          <p:nvPr/>
        </p:nvSpPr>
        <p:spPr>
          <a:xfrm>
            <a:off x="7603081" y="4760030"/>
            <a:ext cx="678412" cy="226591"/>
          </a:xfrm>
          <a:prstGeom prst="rect">
            <a:avLst/>
          </a:prstGeom>
          <a:solidFill>
            <a:schemeClr val="bg1"/>
          </a:solidFill>
        </p:spPr>
        <p:txBody>
          <a:bodyPr wrap="square" lIns="36000" tIns="36000" rIns="36000" bIns="36000" rtlCol="0">
            <a:spAutoFit/>
          </a:bodyPr>
          <a:lstStyle/>
          <a:p>
            <a:pPr algn="ctr"/>
            <a:r>
              <a:rPr lang="fr-CA" sz="1000">
                <a:solidFill>
                  <a:schemeClr val="bg1">
                    <a:lumMod val="50000"/>
                  </a:schemeClr>
                </a:solidFill>
                <a:latin typeface="Dax Offc Pro" panose="020B0504030101020102" pitchFamily="34" charset="0"/>
              </a:rPr>
              <a:t>70 </a:t>
            </a:r>
            <a:r>
              <a:rPr lang="fr-CA" sz="1000" noProof="0">
                <a:solidFill>
                  <a:schemeClr val="bg1">
                    <a:lumMod val="50000"/>
                  </a:schemeClr>
                </a:solidFill>
                <a:latin typeface="Dax Offc Pro" panose="020B0504030101020102" pitchFamily="34" charset="0"/>
              </a:rPr>
              <a:t>000</a:t>
            </a:r>
          </a:p>
        </p:txBody>
      </p:sp>
      <p:sp>
        <p:nvSpPr>
          <p:cNvPr id="21" name="CuadroTexto 12">
            <a:extLst>
              <a:ext uri="{FF2B5EF4-FFF2-40B4-BE49-F238E27FC236}">
                <a16:creationId xmlns:a16="http://schemas.microsoft.com/office/drawing/2014/main" id="{76724B76-E577-184D-6F8D-D3CFACBBEFF6}"/>
              </a:ext>
            </a:extLst>
          </p:cNvPr>
          <p:cNvSpPr txBox="1"/>
          <p:nvPr/>
        </p:nvSpPr>
        <p:spPr>
          <a:xfrm>
            <a:off x="7603081" y="2997331"/>
            <a:ext cx="678412" cy="226591"/>
          </a:xfrm>
          <a:prstGeom prst="rect">
            <a:avLst/>
          </a:prstGeom>
          <a:solidFill>
            <a:schemeClr val="bg1"/>
          </a:solidFill>
        </p:spPr>
        <p:txBody>
          <a:bodyPr wrap="square" lIns="36000" tIns="36000" rIns="36000" bIns="36000" rtlCol="0">
            <a:spAutoFit/>
          </a:bodyPr>
          <a:lstStyle/>
          <a:p>
            <a:pPr algn="ctr"/>
            <a:r>
              <a:rPr lang="fr-CA" sz="1000">
                <a:solidFill>
                  <a:schemeClr val="bg1">
                    <a:lumMod val="50000"/>
                  </a:schemeClr>
                </a:solidFill>
                <a:latin typeface="Dax Offc Pro" panose="020B0504030101020102" pitchFamily="34" charset="0"/>
              </a:rPr>
              <a:t>70 </a:t>
            </a:r>
            <a:r>
              <a:rPr lang="fr-CA" sz="1000" noProof="0">
                <a:solidFill>
                  <a:schemeClr val="bg1">
                    <a:lumMod val="50000"/>
                  </a:schemeClr>
                </a:solidFill>
                <a:latin typeface="Dax Offc Pro" panose="020B0504030101020102" pitchFamily="34" charset="0"/>
              </a:rPr>
              <a:t>000</a:t>
            </a:r>
          </a:p>
        </p:txBody>
      </p:sp>
      <p:sp>
        <p:nvSpPr>
          <p:cNvPr id="22" name="CuadroTexto 13">
            <a:extLst>
              <a:ext uri="{FF2B5EF4-FFF2-40B4-BE49-F238E27FC236}">
                <a16:creationId xmlns:a16="http://schemas.microsoft.com/office/drawing/2014/main" id="{8403DA0B-46B3-6F49-E4EA-2ED10BB89D1C}"/>
              </a:ext>
            </a:extLst>
          </p:cNvPr>
          <p:cNvSpPr txBox="1"/>
          <p:nvPr/>
        </p:nvSpPr>
        <p:spPr>
          <a:xfrm>
            <a:off x="3163283" y="2997331"/>
            <a:ext cx="678412" cy="226591"/>
          </a:xfrm>
          <a:prstGeom prst="rect">
            <a:avLst/>
          </a:prstGeom>
          <a:solidFill>
            <a:schemeClr val="bg1"/>
          </a:solidFill>
        </p:spPr>
        <p:txBody>
          <a:bodyPr wrap="square" lIns="36000" tIns="36000" rIns="36000" bIns="36000" rtlCol="0">
            <a:spAutoFit/>
          </a:bodyPr>
          <a:lstStyle/>
          <a:p>
            <a:pPr algn="ctr"/>
            <a:r>
              <a:rPr lang="fr-CA" sz="1000">
                <a:solidFill>
                  <a:schemeClr val="bg1">
                    <a:lumMod val="50000"/>
                  </a:schemeClr>
                </a:solidFill>
                <a:latin typeface="Dax Offc Pro" panose="020B0504030101020102" pitchFamily="34" charset="0"/>
              </a:rPr>
              <a:t>70 </a:t>
            </a:r>
            <a:r>
              <a:rPr lang="fr-CA" sz="1000" noProof="0">
                <a:solidFill>
                  <a:schemeClr val="bg1">
                    <a:lumMod val="50000"/>
                  </a:schemeClr>
                </a:solidFill>
                <a:latin typeface="Dax Offc Pro" panose="020B0504030101020102" pitchFamily="34" charset="0"/>
              </a:rPr>
              <a:t>000</a:t>
            </a:r>
          </a:p>
        </p:txBody>
      </p:sp>
      <p:sp>
        <p:nvSpPr>
          <p:cNvPr id="23" name="CuadroTexto 14">
            <a:extLst>
              <a:ext uri="{FF2B5EF4-FFF2-40B4-BE49-F238E27FC236}">
                <a16:creationId xmlns:a16="http://schemas.microsoft.com/office/drawing/2014/main" id="{B165195A-0A25-3ED1-B9B6-F04DFBAF3CBE}"/>
              </a:ext>
            </a:extLst>
          </p:cNvPr>
          <p:cNvSpPr txBox="1"/>
          <p:nvPr/>
        </p:nvSpPr>
        <p:spPr>
          <a:xfrm>
            <a:off x="3163283" y="4760029"/>
            <a:ext cx="678412" cy="226591"/>
          </a:xfrm>
          <a:prstGeom prst="rect">
            <a:avLst/>
          </a:prstGeom>
          <a:solidFill>
            <a:schemeClr val="bg1"/>
          </a:solidFill>
        </p:spPr>
        <p:txBody>
          <a:bodyPr wrap="square" lIns="36000" tIns="36000" rIns="36000" bIns="36000" rtlCol="0">
            <a:spAutoFit/>
          </a:bodyPr>
          <a:lstStyle/>
          <a:p>
            <a:pPr algn="ctr"/>
            <a:r>
              <a:rPr lang="fr-CA" sz="1000">
                <a:solidFill>
                  <a:schemeClr val="bg1">
                    <a:lumMod val="50000"/>
                  </a:schemeClr>
                </a:solidFill>
                <a:latin typeface="Dax Offc Pro" panose="020B0504030101020102" pitchFamily="34" charset="0"/>
              </a:rPr>
              <a:t>70 </a:t>
            </a:r>
            <a:r>
              <a:rPr lang="fr-CA" sz="1000" noProof="0">
                <a:solidFill>
                  <a:schemeClr val="bg1">
                    <a:lumMod val="50000"/>
                  </a:schemeClr>
                </a:solidFill>
                <a:latin typeface="Dax Offc Pro" panose="020B0504030101020102" pitchFamily="34" charset="0"/>
              </a:rPr>
              <a:t>000</a:t>
            </a:r>
          </a:p>
        </p:txBody>
      </p:sp>
      <p:sp>
        <p:nvSpPr>
          <p:cNvPr id="24" name="CuadroTexto 15">
            <a:extLst>
              <a:ext uri="{FF2B5EF4-FFF2-40B4-BE49-F238E27FC236}">
                <a16:creationId xmlns:a16="http://schemas.microsoft.com/office/drawing/2014/main" id="{2774E674-BDFC-7F86-5FAD-60FE3EBC1AEA}"/>
              </a:ext>
            </a:extLst>
          </p:cNvPr>
          <p:cNvSpPr txBox="1"/>
          <p:nvPr/>
        </p:nvSpPr>
        <p:spPr>
          <a:xfrm>
            <a:off x="1934803" y="4760029"/>
            <a:ext cx="678412" cy="226591"/>
          </a:xfrm>
          <a:prstGeom prst="rect">
            <a:avLst/>
          </a:prstGeom>
          <a:solidFill>
            <a:schemeClr val="bg1"/>
          </a:solidFill>
        </p:spPr>
        <p:txBody>
          <a:bodyPr wrap="square" lIns="36000" tIns="36000" rIns="36000" bIns="36000" rtlCol="0">
            <a:spAutoFit/>
          </a:bodyPr>
          <a:lstStyle/>
          <a:p>
            <a:pPr algn="ctr"/>
            <a:r>
              <a:rPr lang="fr-CA" sz="1000">
                <a:solidFill>
                  <a:schemeClr val="bg1">
                    <a:lumMod val="50000"/>
                  </a:schemeClr>
                </a:solidFill>
                <a:latin typeface="Dax Offc Pro" panose="020B0504030101020102" pitchFamily="34" charset="0"/>
              </a:rPr>
              <a:t>35 </a:t>
            </a:r>
            <a:r>
              <a:rPr lang="fr-CA" sz="1000" noProof="0">
                <a:solidFill>
                  <a:schemeClr val="bg1">
                    <a:lumMod val="50000"/>
                  </a:schemeClr>
                </a:solidFill>
                <a:latin typeface="Dax Offc Pro" panose="020B0504030101020102" pitchFamily="34" charset="0"/>
              </a:rPr>
              <a:t>000</a:t>
            </a:r>
          </a:p>
        </p:txBody>
      </p:sp>
      <p:sp>
        <p:nvSpPr>
          <p:cNvPr id="25" name="CuadroTexto 16">
            <a:extLst>
              <a:ext uri="{FF2B5EF4-FFF2-40B4-BE49-F238E27FC236}">
                <a16:creationId xmlns:a16="http://schemas.microsoft.com/office/drawing/2014/main" id="{C3E8865D-4FF8-78B9-77EF-0186B2250E01}"/>
              </a:ext>
            </a:extLst>
          </p:cNvPr>
          <p:cNvSpPr txBox="1"/>
          <p:nvPr/>
        </p:nvSpPr>
        <p:spPr>
          <a:xfrm>
            <a:off x="1913980" y="2999995"/>
            <a:ext cx="678412" cy="226591"/>
          </a:xfrm>
          <a:prstGeom prst="rect">
            <a:avLst/>
          </a:prstGeom>
          <a:solidFill>
            <a:schemeClr val="bg1"/>
          </a:solidFill>
        </p:spPr>
        <p:txBody>
          <a:bodyPr wrap="square" lIns="36000" tIns="36000" rIns="36000" bIns="36000" rtlCol="0">
            <a:spAutoFit/>
          </a:bodyPr>
          <a:lstStyle/>
          <a:p>
            <a:pPr algn="ctr"/>
            <a:r>
              <a:rPr lang="fr-CA" sz="1000">
                <a:solidFill>
                  <a:schemeClr val="bg1">
                    <a:lumMod val="50000"/>
                  </a:schemeClr>
                </a:solidFill>
                <a:latin typeface="Dax Offc Pro" panose="020B0504030101020102" pitchFamily="34" charset="0"/>
              </a:rPr>
              <a:t>35 </a:t>
            </a:r>
            <a:r>
              <a:rPr lang="fr-CA" sz="1000" noProof="0">
                <a:solidFill>
                  <a:schemeClr val="bg1">
                    <a:lumMod val="50000"/>
                  </a:schemeClr>
                </a:solidFill>
                <a:latin typeface="Dax Offc Pro" panose="020B0504030101020102" pitchFamily="34" charset="0"/>
              </a:rPr>
              <a:t>000</a:t>
            </a:r>
          </a:p>
        </p:txBody>
      </p:sp>
      <p:sp>
        <p:nvSpPr>
          <p:cNvPr id="26" name="CuadroTexto 17">
            <a:extLst>
              <a:ext uri="{FF2B5EF4-FFF2-40B4-BE49-F238E27FC236}">
                <a16:creationId xmlns:a16="http://schemas.microsoft.com/office/drawing/2014/main" id="{DC5BE02F-E92D-198E-2969-20024FD585E2}"/>
              </a:ext>
            </a:extLst>
          </p:cNvPr>
          <p:cNvSpPr txBox="1"/>
          <p:nvPr/>
        </p:nvSpPr>
        <p:spPr>
          <a:xfrm>
            <a:off x="6472372" y="4760029"/>
            <a:ext cx="678412" cy="226591"/>
          </a:xfrm>
          <a:prstGeom prst="rect">
            <a:avLst/>
          </a:prstGeom>
          <a:solidFill>
            <a:schemeClr val="bg1"/>
          </a:solidFill>
        </p:spPr>
        <p:txBody>
          <a:bodyPr wrap="square" lIns="36000" tIns="36000" rIns="36000" bIns="36000" rtlCol="0">
            <a:spAutoFit/>
          </a:bodyPr>
          <a:lstStyle/>
          <a:p>
            <a:pPr algn="ctr"/>
            <a:r>
              <a:rPr lang="fr-CA" sz="1000">
                <a:solidFill>
                  <a:schemeClr val="bg1">
                    <a:lumMod val="50000"/>
                  </a:schemeClr>
                </a:solidFill>
                <a:latin typeface="Dax Offc Pro" panose="020B0504030101020102" pitchFamily="34" charset="0"/>
              </a:rPr>
              <a:t>35 </a:t>
            </a:r>
            <a:r>
              <a:rPr lang="fr-CA" sz="1000" noProof="0">
                <a:solidFill>
                  <a:schemeClr val="bg1">
                    <a:lumMod val="50000"/>
                  </a:schemeClr>
                </a:solidFill>
                <a:latin typeface="Dax Offc Pro" panose="020B0504030101020102" pitchFamily="34" charset="0"/>
              </a:rPr>
              <a:t>000</a:t>
            </a:r>
          </a:p>
        </p:txBody>
      </p:sp>
      <p:sp>
        <p:nvSpPr>
          <p:cNvPr id="27" name="CuadroTexto 18">
            <a:extLst>
              <a:ext uri="{FF2B5EF4-FFF2-40B4-BE49-F238E27FC236}">
                <a16:creationId xmlns:a16="http://schemas.microsoft.com/office/drawing/2014/main" id="{DB1075C7-6094-B95E-7C44-64CF6E46363C}"/>
              </a:ext>
            </a:extLst>
          </p:cNvPr>
          <p:cNvSpPr txBox="1"/>
          <p:nvPr/>
        </p:nvSpPr>
        <p:spPr>
          <a:xfrm>
            <a:off x="6451549" y="2999995"/>
            <a:ext cx="678412" cy="226591"/>
          </a:xfrm>
          <a:prstGeom prst="rect">
            <a:avLst/>
          </a:prstGeom>
          <a:solidFill>
            <a:schemeClr val="bg1"/>
          </a:solidFill>
        </p:spPr>
        <p:txBody>
          <a:bodyPr wrap="square" lIns="36000" tIns="36000" rIns="36000" bIns="36000" rtlCol="0">
            <a:spAutoFit/>
          </a:bodyPr>
          <a:lstStyle/>
          <a:p>
            <a:pPr algn="ctr"/>
            <a:r>
              <a:rPr lang="fr-CA" sz="1000">
                <a:solidFill>
                  <a:schemeClr val="bg1">
                    <a:lumMod val="50000"/>
                  </a:schemeClr>
                </a:solidFill>
                <a:latin typeface="Dax Offc Pro" panose="020B0504030101020102" pitchFamily="34" charset="0"/>
              </a:rPr>
              <a:t>35 </a:t>
            </a:r>
            <a:r>
              <a:rPr lang="fr-CA" sz="1000" noProof="0">
                <a:solidFill>
                  <a:schemeClr val="bg1">
                    <a:lumMod val="50000"/>
                  </a:schemeClr>
                </a:solidFill>
                <a:latin typeface="Dax Offc Pro" panose="020B0504030101020102" pitchFamily="34" charset="0"/>
              </a:rPr>
              <a:t>000</a:t>
            </a:r>
          </a:p>
        </p:txBody>
      </p:sp>
      <p:sp>
        <p:nvSpPr>
          <p:cNvPr id="28" name="CuadroTexto 19">
            <a:extLst>
              <a:ext uri="{FF2B5EF4-FFF2-40B4-BE49-F238E27FC236}">
                <a16:creationId xmlns:a16="http://schemas.microsoft.com/office/drawing/2014/main" id="{29E43224-A708-C2BF-C273-828DF63FA812}"/>
              </a:ext>
            </a:extLst>
          </p:cNvPr>
          <p:cNvSpPr txBox="1"/>
          <p:nvPr/>
        </p:nvSpPr>
        <p:spPr>
          <a:xfrm rot="16200000">
            <a:off x="4033362" y="2234005"/>
            <a:ext cx="1822889" cy="261610"/>
          </a:xfrm>
          <a:prstGeom prst="rect">
            <a:avLst/>
          </a:prstGeom>
          <a:solidFill>
            <a:schemeClr val="bg1"/>
          </a:solidFill>
        </p:spPr>
        <p:txBody>
          <a:bodyPr wrap="square" rtlCol="0">
            <a:spAutoFit/>
          </a:bodyPr>
          <a:lstStyle/>
          <a:p>
            <a:pPr algn="ctr"/>
            <a:r>
              <a:rPr lang="fr-CA" sz="1100" b="1" noProof="0">
                <a:solidFill>
                  <a:schemeClr val="tx1">
                    <a:lumMod val="95000"/>
                    <a:lumOff val="5000"/>
                  </a:schemeClr>
                </a:solidFill>
                <a:latin typeface="Dax Offc Pro" panose="020B0504030101020102" pitchFamily="34" charset="0"/>
              </a:rPr>
              <a:t>45 à 54 ans</a:t>
            </a:r>
          </a:p>
        </p:txBody>
      </p:sp>
      <p:sp>
        <p:nvSpPr>
          <p:cNvPr id="29" name="CuadroTexto 20">
            <a:extLst>
              <a:ext uri="{FF2B5EF4-FFF2-40B4-BE49-F238E27FC236}">
                <a16:creationId xmlns:a16="http://schemas.microsoft.com/office/drawing/2014/main" id="{12D34E0E-9340-E0EC-24E4-A4A69EE31B31}"/>
              </a:ext>
            </a:extLst>
          </p:cNvPr>
          <p:cNvSpPr txBox="1"/>
          <p:nvPr/>
        </p:nvSpPr>
        <p:spPr>
          <a:xfrm rot="16200000">
            <a:off x="4033363" y="4056894"/>
            <a:ext cx="1822889" cy="261610"/>
          </a:xfrm>
          <a:prstGeom prst="rect">
            <a:avLst/>
          </a:prstGeom>
          <a:solidFill>
            <a:schemeClr val="bg1"/>
          </a:solidFill>
        </p:spPr>
        <p:txBody>
          <a:bodyPr wrap="square" rtlCol="0">
            <a:spAutoFit/>
          </a:bodyPr>
          <a:lstStyle/>
          <a:p>
            <a:pPr algn="ctr"/>
            <a:r>
              <a:rPr lang="fr-CA" sz="1100" b="1" noProof="0">
                <a:solidFill>
                  <a:schemeClr val="tx1">
                    <a:lumMod val="95000"/>
                    <a:lumOff val="5000"/>
                  </a:schemeClr>
                </a:solidFill>
                <a:latin typeface="Dax Offc Pro" panose="020B0504030101020102" pitchFamily="34" charset="0"/>
              </a:rPr>
              <a:t>65 ans et plus</a:t>
            </a:r>
          </a:p>
        </p:txBody>
      </p:sp>
    </p:spTree>
    <p:extLst>
      <p:ext uri="{BB962C8B-B14F-4D97-AF65-F5344CB8AC3E}">
        <p14:creationId xmlns:p14="http://schemas.microsoft.com/office/powerpoint/2010/main" val="416645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500"/>
                            </p:stCondLst>
                            <p:childTnLst>
                              <p:par>
                                <p:cTn id="11" presetID="10" presetClass="entr" presetSubtype="0" fill="hold" grpId="0" nodeType="afterEffect">
                                  <p:stCondLst>
                                    <p:cond delay="10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6AB923B-19CD-554A-A7CB-5C782A182CEF}" type="slidenum">
              <a:rPr lang="en-US" smtClean="0"/>
              <a:t>22</a:t>
            </a:fld>
            <a:endParaRPr lang="en-US"/>
          </a:p>
        </p:txBody>
      </p:sp>
      <p:sp>
        <p:nvSpPr>
          <p:cNvPr id="4" name="Rectangle 3"/>
          <p:cNvSpPr/>
          <p:nvPr/>
        </p:nvSpPr>
        <p:spPr>
          <a:xfrm>
            <a:off x="4794202" y="1937764"/>
            <a:ext cx="3922764" cy="2308324"/>
          </a:xfrm>
          <a:prstGeom prst="rect">
            <a:avLst/>
          </a:prstGeom>
        </p:spPr>
        <p:txBody>
          <a:bodyPr wrap="square">
            <a:spAutoFit/>
          </a:bodyPr>
          <a:lstStyle/>
          <a:p>
            <a:pPr marL="285750" indent="-285750">
              <a:buClr>
                <a:srgbClr val="DA201D"/>
              </a:buClr>
              <a:buFont typeface="Wingdings" panose="05000000000000000000" pitchFamily="2" charset="2"/>
              <a:buChar char="§"/>
            </a:pPr>
            <a:r>
              <a:rPr lang="fr-CA" sz="1600" dirty="0">
                <a:latin typeface="Dax Offc Pro" panose="020B0504030101020102" pitchFamily="34" charset="0"/>
                <a:cs typeface="Arial" panose="020B0604020202020204" pitchFamily="34" charset="0"/>
              </a:rPr>
              <a:t>La recherche révèle que le fait de recevoir des conseils financiers donne lieu à des actifs plus importants que le fait de ne pas en avoir. En fait, plus vous recevez de conseils, meilleurs sont les résultats constatés.</a:t>
            </a:r>
          </a:p>
          <a:p>
            <a:pPr marL="285750" indent="-285750">
              <a:buClr>
                <a:srgbClr val="DA201D"/>
              </a:buClr>
              <a:buFont typeface="Wingdings" panose="05000000000000000000" pitchFamily="2" charset="2"/>
              <a:buChar char="§"/>
            </a:pPr>
            <a:endParaRPr lang="en-US" sz="1600" dirty="0">
              <a:latin typeface="Dax Offc Pro" panose="020B0504030101020102" pitchFamily="34" charset="0"/>
              <a:cs typeface="Arial" panose="020B0604020202020204" pitchFamily="34" charset="0"/>
            </a:endParaRPr>
          </a:p>
          <a:p>
            <a:pPr marL="285750" indent="-285750">
              <a:buClr>
                <a:srgbClr val="DA201D"/>
              </a:buClr>
              <a:buFont typeface="Wingdings" panose="05000000000000000000" pitchFamily="2" charset="2"/>
              <a:buChar char="§"/>
            </a:pPr>
            <a:r>
              <a:rPr lang="fr-CA" sz="1600" dirty="0">
                <a:latin typeface="Dax Offc Pro" panose="020B0504030101020102" pitchFamily="34" charset="0"/>
                <a:cs typeface="Arial"/>
              </a:rPr>
              <a:t>Les conseils financiers peuvent ajouter jusqu’à 3 % de rendement net, par rapport aux comptes pour lesquels aucun conseil n’est donné*. </a:t>
            </a:r>
          </a:p>
        </p:txBody>
      </p:sp>
      <p:sp>
        <p:nvSpPr>
          <p:cNvPr id="7" name="Rectangle 6"/>
          <p:cNvSpPr/>
          <p:nvPr/>
        </p:nvSpPr>
        <p:spPr>
          <a:xfrm>
            <a:off x="461659" y="5851373"/>
            <a:ext cx="8212774" cy="369332"/>
          </a:xfrm>
          <a:prstGeom prst="rect">
            <a:avLst/>
          </a:prstGeom>
        </p:spPr>
        <p:txBody>
          <a:bodyPr wrap="square">
            <a:spAutoFit/>
          </a:bodyPr>
          <a:lstStyle/>
          <a:p>
            <a:pPr>
              <a:spcBef>
                <a:spcPts val="1000"/>
              </a:spcBef>
            </a:pPr>
            <a:r>
              <a:rPr lang="fr-CA" sz="900" dirty="0"/>
              <a:t>* Source : </a:t>
            </a:r>
            <a:r>
              <a:rPr lang="fr-CA" sz="900" i="1" dirty="0"/>
              <a:t>More on the Value of Financial </a:t>
            </a:r>
            <a:r>
              <a:rPr lang="fr-CA" sz="900" i="1" dirty="0" err="1"/>
              <a:t>Advisors</a:t>
            </a:r>
            <a:r>
              <a:rPr lang="fr-CA" sz="900" dirty="0"/>
              <a:t>, Claude </a:t>
            </a:r>
            <a:r>
              <a:rPr lang="fr-CA" sz="900" dirty="0" err="1"/>
              <a:t>Montmarquette</a:t>
            </a:r>
            <a:r>
              <a:rPr lang="fr-CA" sz="900" dirty="0"/>
              <a:t> et Alexandre Prud’homme, CIRANO, 2020. La valeur des actifs d’un ménage moyen faisant affaire avec un conseiller financier depuis 15 ans ou plus était de 2,3 fois supérieure à celle d’un ménage « comparable » moyen sans conseiller financier.</a:t>
            </a:r>
          </a:p>
        </p:txBody>
      </p:sp>
      <p:sp>
        <p:nvSpPr>
          <p:cNvPr id="13" name="Title 1"/>
          <p:cNvSpPr txBox="1">
            <a:spLocks/>
          </p:cNvSpPr>
          <p:nvPr/>
        </p:nvSpPr>
        <p:spPr>
          <a:xfrm>
            <a:off x="452027" y="8215"/>
            <a:ext cx="8229600" cy="914400"/>
          </a:xfrm>
          <a:prstGeom prst="rect">
            <a:avLst/>
          </a:prstGeom>
        </p:spPr>
        <p:txBody>
          <a:bodyPr vert="horz" lIns="0" tIns="0" rIns="0" bIns="0" rtlCol="0" anchor="ctr">
            <a:noAutofit/>
          </a:bodyPr>
          <a:lstStyle>
            <a:lvl1pPr algn="l" defTabSz="457200" rtl="0" eaLnBrk="1" latinLnBrk="0" hangingPunct="1">
              <a:spcBef>
                <a:spcPct val="0"/>
              </a:spcBef>
              <a:buNone/>
              <a:defRPr sz="2400" b="0" i="0" kern="1200">
                <a:solidFill>
                  <a:srgbClr val="0079C1"/>
                </a:solidFill>
                <a:latin typeface="Arial"/>
                <a:ea typeface="+mj-ea"/>
                <a:cs typeface="Arial"/>
              </a:defRPr>
            </a:lvl1pPr>
          </a:lstStyle>
          <a:p>
            <a:r>
              <a:rPr lang="fr-CA" sz="2800" b="1">
                <a:latin typeface="Dax Offc Pro" panose="020B0504030101020102" pitchFamily="34" charset="0"/>
              </a:rPr>
              <a:t>Premier écueil : </a:t>
            </a:r>
            <a:r>
              <a:rPr lang="fr-CA" sz="2800">
                <a:latin typeface="Dax Offc Pro" panose="020B0504030101020102" pitchFamily="34" charset="0"/>
              </a:rPr>
              <a:t>Ne pas avoir de plan financier</a:t>
            </a:r>
          </a:p>
        </p:txBody>
      </p:sp>
      <p:sp>
        <p:nvSpPr>
          <p:cNvPr id="15" name="Text Box 31"/>
          <p:cNvSpPr txBox="1">
            <a:spLocks noChangeArrowheads="1"/>
          </p:cNvSpPr>
          <p:nvPr/>
        </p:nvSpPr>
        <p:spPr bwMode="auto">
          <a:xfrm>
            <a:off x="8273811" y="229356"/>
            <a:ext cx="132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fr-CA" sz="2800" b="1">
                <a:solidFill>
                  <a:schemeClr val="bg1"/>
                </a:solidFill>
                <a:ea typeface="MS PGothic" pitchFamily="34" charset="-128"/>
                <a:cs typeface="Arial" pitchFamily="34" charset="0"/>
              </a:rPr>
              <a:t>1</a:t>
            </a:r>
          </a:p>
        </p:txBody>
      </p:sp>
      <p:sp>
        <p:nvSpPr>
          <p:cNvPr id="16" name="TextBox 1"/>
          <p:cNvSpPr txBox="1">
            <a:spLocks noChangeArrowheads="1"/>
          </p:cNvSpPr>
          <p:nvPr/>
        </p:nvSpPr>
        <p:spPr bwMode="auto">
          <a:xfrm>
            <a:off x="461658" y="5330265"/>
            <a:ext cx="8212775" cy="332609"/>
          </a:xfrm>
          <a:prstGeom prst="rect">
            <a:avLst/>
          </a:prstGeom>
          <a:solidFill>
            <a:srgbClr val="0B7FC8"/>
          </a:solidFill>
          <a:ln w="28575">
            <a:solidFill>
              <a:srgbClr val="0B7FC8"/>
            </a:solidFill>
          </a:ln>
          <a:effectLst/>
        </p:spPr>
        <p:txBody>
          <a:bodyPr wrap="square" lIns="85554" tIns="42776" rIns="85554" bIns="42776">
            <a:spAutoFit/>
          </a:bodyPr>
          <a:lstStyle>
            <a:defPPr>
              <a:defRPr lang="en-US"/>
            </a:defPPr>
            <a:lvl1pPr algn="ctr">
              <a:defRPr sz="2000">
                <a:solidFill>
                  <a:schemeClr val="bg1"/>
                </a:solidFill>
                <a:latin typeface="Arial" panose="020B0604020202020204" pitchFamily="34" charset="0"/>
                <a:cs typeface="Arial" panose="020B0604020202020204" pitchFamily="34" charset="0"/>
              </a:defRPr>
            </a:lvl1pPr>
          </a:lstStyle>
          <a:p>
            <a:r>
              <a:rPr lang="fr-CA" sz="1600" b="1" dirty="0">
                <a:latin typeface="Dax Offc Pro" panose="020B0504030101020102" pitchFamily="34" charset="0"/>
              </a:rPr>
              <a:t>Un plan financier ajoute une valeur substantielle à long terme  </a:t>
            </a:r>
          </a:p>
        </p:txBody>
      </p:sp>
      <p:grpSp>
        <p:nvGrpSpPr>
          <p:cNvPr id="17" name="Group 16"/>
          <p:cNvGrpSpPr/>
          <p:nvPr/>
        </p:nvGrpSpPr>
        <p:grpSpPr>
          <a:xfrm>
            <a:off x="344696" y="1275067"/>
            <a:ext cx="4480560" cy="3919765"/>
            <a:chOff x="461659" y="1264434"/>
            <a:chExt cx="4480560" cy="3919765"/>
          </a:xfrm>
        </p:grpSpPr>
        <p:sp>
          <p:nvSpPr>
            <p:cNvPr id="14" name="TextBox 13"/>
            <p:cNvSpPr txBox="1"/>
            <p:nvPr/>
          </p:nvSpPr>
          <p:spPr>
            <a:xfrm>
              <a:off x="461659" y="1264434"/>
              <a:ext cx="4480560" cy="508959"/>
            </a:xfrm>
            <a:prstGeom prst="rect">
              <a:avLst/>
            </a:prstGeom>
            <a:noFill/>
          </p:spPr>
          <p:txBody>
            <a:bodyPr wrap="square" lIns="0" tIns="0" rIns="0" bIns="0" rtlCol="0">
              <a:noAutofit/>
            </a:bodyPr>
            <a:lstStyle/>
            <a:p>
              <a:pPr algn="ctr">
                <a:spcBef>
                  <a:spcPts val="1000"/>
                </a:spcBef>
              </a:pPr>
              <a:r>
                <a:rPr lang="fr-CA" sz="1400" b="1" dirty="0">
                  <a:latin typeface="Dax Offc Pro" panose="020B0504030101020102" pitchFamily="34" charset="0"/>
                  <a:cs typeface="Arial"/>
                </a:rPr>
                <a:t>Incidence de conseils financiers sur le niveau de l’actif des ménages par rapport aux ménages non conseillés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50" y="1775839"/>
              <a:ext cx="3297083" cy="3408360"/>
            </a:xfrm>
            <a:prstGeom prst="rect">
              <a:avLst/>
            </a:prstGeom>
          </p:spPr>
        </p:pic>
      </p:grpSp>
      <p:sp>
        <p:nvSpPr>
          <p:cNvPr id="2" name="TextBox 1">
            <a:extLst>
              <a:ext uri="{FF2B5EF4-FFF2-40B4-BE49-F238E27FC236}">
                <a16:creationId xmlns:a16="http://schemas.microsoft.com/office/drawing/2014/main" id="{2A05380F-7B41-4D74-A6B7-EC2C6ED69F5C}"/>
              </a:ext>
            </a:extLst>
          </p:cNvPr>
          <p:cNvSpPr txBox="1"/>
          <p:nvPr/>
        </p:nvSpPr>
        <p:spPr>
          <a:xfrm>
            <a:off x="1250002" y="4368278"/>
            <a:ext cx="1018785" cy="463029"/>
          </a:xfrm>
          <a:prstGeom prst="rect">
            <a:avLst/>
          </a:prstGeom>
          <a:solidFill>
            <a:schemeClr val="bg1"/>
          </a:solidFill>
        </p:spPr>
        <p:txBody>
          <a:bodyPr wrap="square" lIns="0" tIns="0" rIns="0" bIns="0" rtlCol="0">
            <a:noAutofit/>
          </a:bodyPr>
          <a:lstStyle/>
          <a:p>
            <a:pPr algn="ctr">
              <a:spcBef>
                <a:spcPts val="1000"/>
              </a:spcBef>
            </a:pPr>
            <a:r>
              <a:rPr lang="fr-CA" sz="1400">
                <a:latin typeface="Dax Offc Pro" panose="020B0504030101020102" pitchFamily="34" charset="0"/>
                <a:cs typeface="Arial"/>
              </a:rPr>
              <a:t>4 à 6 ans</a:t>
            </a:r>
          </a:p>
        </p:txBody>
      </p:sp>
      <p:sp>
        <p:nvSpPr>
          <p:cNvPr id="19" name="TextBox 18">
            <a:extLst>
              <a:ext uri="{FF2B5EF4-FFF2-40B4-BE49-F238E27FC236}">
                <a16:creationId xmlns:a16="http://schemas.microsoft.com/office/drawing/2014/main" id="{D49E260F-135B-4214-A83C-FEA53489E545}"/>
              </a:ext>
            </a:extLst>
          </p:cNvPr>
          <p:cNvSpPr txBox="1"/>
          <p:nvPr/>
        </p:nvSpPr>
        <p:spPr>
          <a:xfrm>
            <a:off x="2075583" y="4370656"/>
            <a:ext cx="1018785" cy="463029"/>
          </a:xfrm>
          <a:prstGeom prst="rect">
            <a:avLst/>
          </a:prstGeom>
          <a:solidFill>
            <a:schemeClr val="bg1"/>
          </a:solidFill>
        </p:spPr>
        <p:txBody>
          <a:bodyPr wrap="square" lIns="0" tIns="0" rIns="0" bIns="0" rtlCol="0">
            <a:noAutofit/>
          </a:bodyPr>
          <a:lstStyle/>
          <a:p>
            <a:pPr algn="ctr">
              <a:spcBef>
                <a:spcPts val="1000"/>
              </a:spcBef>
            </a:pPr>
            <a:r>
              <a:rPr lang="fr-CA" sz="1400">
                <a:latin typeface="Dax Offc Pro" panose="020B0504030101020102" pitchFamily="34" charset="0"/>
                <a:cs typeface="Arial"/>
              </a:rPr>
              <a:t>7 à 14 ans</a:t>
            </a:r>
          </a:p>
        </p:txBody>
      </p:sp>
      <p:sp>
        <p:nvSpPr>
          <p:cNvPr id="20" name="TextBox 19">
            <a:extLst>
              <a:ext uri="{FF2B5EF4-FFF2-40B4-BE49-F238E27FC236}">
                <a16:creationId xmlns:a16="http://schemas.microsoft.com/office/drawing/2014/main" id="{67ED7560-2B3A-4B98-B2A4-367E9ADF5F3A}"/>
              </a:ext>
            </a:extLst>
          </p:cNvPr>
          <p:cNvSpPr txBox="1"/>
          <p:nvPr/>
        </p:nvSpPr>
        <p:spPr>
          <a:xfrm>
            <a:off x="3056766" y="4376364"/>
            <a:ext cx="1018785" cy="463029"/>
          </a:xfrm>
          <a:prstGeom prst="rect">
            <a:avLst/>
          </a:prstGeom>
          <a:solidFill>
            <a:schemeClr val="bg1"/>
          </a:solidFill>
        </p:spPr>
        <p:txBody>
          <a:bodyPr wrap="square" lIns="0" tIns="0" rIns="0" bIns="0" rtlCol="0">
            <a:noAutofit/>
          </a:bodyPr>
          <a:lstStyle/>
          <a:p>
            <a:pPr algn="ctr">
              <a:spcBef>
                <a:spcPts val="1000"/>
              </a:spcBef>
            </a:pPr>
            <a:r>
              <a:rPr lang="fr-CA" sz="1400">
                <a:latin typeface="Dax Offc Pro" panose="020B0504030101020102" pitchFamily="34" charset="0"/>
                <a:cs typeface="Arial"/>
              </a:rPr>
              <a:t>Plus de 15 ans</a:t>
            </a:r>
          </a:p>
        </p:txBody>
      </p:sp>
      <p:sp>
        <p:nvSpPr>
          <p:cNvPr id="21" name="TextBox 20">
            <a:extLst>
              <a:ext uri="{FF2B5EF4-FFF2-40B4-BE49-F238E27FC236}">
                <a16:creationId xmlns:a16="http://schemas.microsoft.com/office/drawing/2014/main" id="{5BC659A8-7642-4AAD-B546-798114A68479}"/>
              </a:ext>
            </a:extLst>
          </p:cNvPr>
          <p:cNvSpPr txBox="1"/>
          <p:nvPr/>
        </p:nvSpPr>
        <p:spPr>
          <a:xfrm>
            <a:off x="1322908" y="4810246"/>
            <a:ext cx="2639830" cy="463029"/>
          </a:xfrm>
          <a:prstGeom prst="rect">
            <a:avLst/>
          </a:prstGeom>
          <a:solidFill>
            <a:schemeClr val="bg1"/>
          </a:solidFill>
        </p:spPr>
        <p:txBody>
          <a:bodyPr wrap="square" lIns="0" tIns="0" rIns="0" bIns="0" rtlCol="0">
            <a:noAutofit/>
          </a:bodyPr>
          <a:lstStyle/>
          <a:p>
            <a:pPr algn="ctr">
              <a:spcBef>
                <a:spcPts val="1000"/>
              </a:spcBef>
            </a:pPr>
            <a:r>
              <a:rPr lang="fr-CA" sz="1400" b="1" dirty="0">
                <a:latin typeface="Dax Offc Pro" panose="020B0504030101020102" pitchFamily="34" charset="0"/>
                <a:cs typeface="Arial"/>
              </a:rPr>
              <a:t>Années de conseils financiers</a:t>
            </a:r>
          </a:p>
        </p:txBody>
      </p:sp>
      <p:sp>
        <p:nvSpPr>
          <p:cNvPr id="22" name="TextBox 21">
            <a:extLst>
              <a:ext uri="{FF2B5EF4-FFF2-40B4-BE49-F238E27FC236}">
                <a16:creationId xmlns:a16="http://schemas.microsoft.com/office/drawing/2014/main" id="{4FD68827-59D6-4EEA-9D1A-377D17774E53}"/>
              </a:ext>
            </a:extLst>
          </p:cNvPr>
          <p:cNvSpPr txBox="1"/>
          <p:nvPr/>
        </p:nvSpPr>
        <p:spPr>
          <a:xfrm>
            <a:off x="884727" y="1919459"/>
            <a:ext cx="433515" cy="291468"/>
          </a:xfrm>
          <a:prstGeom prst="rect">
            <a:avLst/>
          </a:prstGeom>
          <a:solidFill>
            <a:schemeClr val="bg1"/>
          </a:solidFill>
        </p:spPr>
        <p:txBody>
          <a:bodyPr wrap="square" lIns="0" tIns="0" rIns="0" bIns="0" rtlCol="0">
            <a:noAutofit/>
          </a:bodyPr>
          <a:lstStyle/>
          <a:p>
            <a:pPr algn="ctr">
              <a:spcBef>
                <a:spcPts val="1000"/>
              </a:spcBef>
            </a:pPr>
            <a:r>
              <a:rPr lang="fr-CA" sz="1400">
                <a:latin typeface="Dax Offc Pro" panose="020B0504030101020102" pitchFamily="34" charset="0"/>
                <a:cs typeface="Arial"/>
              </a:rPr>
              <a:t>3,0 x</a:t>
            </a:r>
          </a:p>
        </p:txBody>
      </p:sp>
      <p:sp>
        <p:nvSpPr>
          <p:cNvPr id="23" name="TextBox 22">
            <a:extLst>
              <a:ext uri="{FF2B5EF4-FFF2-40B4-BE49-F238E27FC236}">
                <a16:creationId xmlns:a16="http://schemas.microsoft.com/office/drawing/2014/main" id="{6E218E8D-9BB4-4B17-AC76-1EA704AB65B5}"/>
              </a:ext>
            </a:extLst>
          </p:cNvPr>
          <p:cNvSpPr txBox="1"/>
          <p:nvPr/>
        </p:nvSpPr>
        <p:spPr>
          <a:xfrm>
            <a:off x="902324" y="2631419"/>
            <a:ext cx="433515" cy="291468"/>
          </a:xfrm>
          <a:prstGeom prst="rect">
            <a:avLst/>
          </a:prstGeom>
          <a:solidFill>
            <a:schemeClr val="bg1"/>
          </a:solidFill>
        </p:spPr>
        <p:txBody>
          <a:bodyPr wrap="square" lIns="0" tIns="0" rIns="0" bIns="0" rtlCol="0">
            <a:noAutofit/>
          </a:bodyPr>
          <a:lstStyle/>
          <a:p>
            <a:pPr algn="ctr">
              <a:spcBef>
                <a:spcPts val="1000"/>
              </a:spcBef>
            </a:pPr>
            <a:r>
              <a:rPr lang="fr-CA" sz="1400">
                <a:latin typeface="Dax Offc Pro" panose="020B0504030101020102" pitchFamily="34" charset="0"/>
                <a:cs typeface="Arial"/>
              </a:rPr>
              <a:t>2,0x</a:t>
            </a:r>
          </a:p>
        </p:txBody>
      </p:sp>
      <p:sp>
        <p:nvSpPr>
          <p:cNvPr id="24" name="TextBox 23">
            <a:extLst>
              <a:ext uri="{FF2B5EF4-FFF2-40B4-BE49-F238E27FC236}">
                <a16:creationId xmlns:a16="http://schemas.microsoft.com/office/drawing/2014/main" id="{2AE83DB1-9160-4821-A12C-D7DAC6BDD188}"/>
              </a:ext>
            </a:extLst>
          </p:cNvPr>
          <p:cNvSpPr txBox="1"/>
          <p:nvPr/>
        </p:nvSpPr>
        <p:spPr>
          <a:xfrm>
            <a:off x="900648" y="3272867"/>
            <a:ext cx="433515" cy="291468"/>
          </a:xfrm>
          <a:prstGeom prst="rect">
            <a:avLst/>
          </a:prstGeom>
          <a:solidFill>
            <a:schemeClr val="bg1"/>
          </a:solidFill>
        </p:spPr>
        <p:txBody>
          <a:bodyPr wrap="square" lIns="0" tIns="0" rIns="0" bIns="0" rtlCol="0">
            <a:noAutofit/>
          </a:bodyPr>
          <a:lstStyle/>
          <a:p>
            <a:pPr algn="ctr">
              <a:spcBef>
                <a:spcPts val="1000"/>
              </a:spcBef>
            </a:pPr>
            <a:r>
              <a:rPr lang="fr-CA" sz="1400">
                <a:latin typeface="Dax Offc Pro" panose="020B0504030101020102" pitchFamily="34" charset="0"/>
                <a:cs typeface="Arial"/>
              </a:rPr>
              <a:t>1,0x</a:t>
            </a:r>
          </a:p>
        </p:txBody>
      </p:sp>
      <p:sp>
        <p:nvSpPr>
          <p:cNvPr id="26" name="TextBox 25">
            <a:extLst>
              <a:ext uri="{FF2B5EF4-FFF2-40B4-BE49-F238E27FC236}">
                <a16:creationId xmlns:a16="http://schemas.microsoft.com/office/drawing/2014/main" id="{EB81D762-96A3-481F-9B27-DAC0E0205EC8}"/>
              </a:ext>
            </a:extLst>
          </p:cNvPr>
          <p:cNvSpPr txBox="1"/>
          <p:nvPr/>
        </p:nvSpPr>
        <p:spPr>
          <a:xfrm>
            <a:off x="898375" y="4144044"/>
            <a:ext cx="433515" cy="379401"/>
          </a:xfrm>
          <a:prstGeom prst="rect">
            <a:avLst/>
          </a:prstGeom>
          <a:solidFill>
            <a:schemeClr val="bg1"/>
          </a:solidFill>
        </p:spPr>
        <p:txBody>
          <a:bodyPr wrap="square" lIns="0" tIns="0" rIns="0" bIns="0" rtlCol="0">
            <a:noAutofit/>
          </a:bodyPr>
          <a:lstStyle/>
          <a:p>
            <a:pPr algn="ctr">
              <a:spcBef>
                <a:spcPts val="1000"/>
              </a:spcBef>
            </a:pPr>
            <a:r>
              <a:rPr lang="fr-CA" sz="1400">
                <a:latin typeface="Dax Offc Pro" panose="020B0504030101020102" pitchFamily="34" charset="0"/>
                <a:cs typeface="Arial"/>
              </a:rPr>
              <a:t>0,0x</a:t>
            </a:r>
          </a:p>
        </p:txBody>
      </p:sp>
      <p:sp>
        <p:nvSpPr>
          <p:cNvPr id="25" name="TextBox 24">
            <a:extLst>
              <a:ext uri="{FF2B5EF4-FFF2-40B4-BE49-F238E27FC236}">
                <a16:creationId xmlns:a16="http://schemas.microsoft.com/office/drawing/2014/main" id="{8D820F10-68D5-4B63-B49E-004E4134BD36}"/>
              </a:ext>
            </a:extLst>
          </p:cNvPr>
          <p:cNvSpPr txBox="1"/>
          <p:nvPr/>
        </p:nvSpPr>
        <p:spPr>
          <a:xfrm>
            <a:off x="1421676" y="2866474"/>
            <a:ext cx="646895" cy="225451"/>
          </a:xfrm>
          <a:prstGeom prst="rect">
            <a:avLst/>
          </a:prstGeom>
          <a:solidFill>
            <a:schemeClr val="bg1"/>
          </a:solidFill>
        </p:spPr>
        <p:txBody>
          <a:bodyPr wrap="square" lIns="0" tIns="0" rIns="0" bIns="0" rtlCol="0">
            <a:noAutofit/>
          </a:bodyPr>
          <a:lstStyle/>
          <a:p>
            <a:pPr algn="ctr">
              <a:spcBef>
                <a:spcPts val="1000"/>
              </a:spcBef>
            </a:pPr>
            <a:r>
              <a:rPr lang="fr-CA" sz="1400" b="1">
                <a:latin typeface="Dax Offc Pro" panose="020B0504030101020102" pitchFamily="34" charset="0"/>
                <a:cs typeface="Arial"/>
              </a:rPr>
              <a:t>1,58x</a:t>
            </a:r>
          </a:p>
        </p:txBody>
      </p:sp>
      <p:sp>
        <p:nvSpPr>
          <p:cNvPr id="27" name="TextBox 26">
            <a:extLst>
              <a:ext uri="{FF2B5EF4-FFF2-40B4-BE49-F238E27FC236}">
                <a16:creationId xmlns:a16="http://schemas.microsoft.com/office/drawing/2014/main" id="{C3FB8E6C-8F46-4440-9FF2-702FA4CBA5C1}"/>
              </a:ext>
            </a:extLst>
          </p:cNvPr>
          <p:cNvSpPr txBox="1"/>
          <p:nvPr/>
        </p:nvSpPr>
        <p:spPr>
          <a:xfrm>
            <a:off x="2071792" y="2512811"/>
            <a:ext cx="1018785" cy="248549"/>
          </a:xfrm>
          <a:prstGeom prst="rect">
            <a:avLst/>
          </a:prstGeom>
          <a:solidFill>
            <a:schemeClr val="bg1"/>
          </a:solidFill>
        </p:spPr>
        <p:txBody>
          <a:bodyPr wrap="square" lIns="0" tIns="0" rIns="0" bIns="0" rtlCol="0">
            <a:noAutofit/>
          </a:bodyPr>
          <a:lstStyle/>
          <a:p>
            <a:pPr algn="ctr">
              <a:spcBef>
                <a:spcPts val="1000"/>
              </a:spcBef>
            </a:pPr>
            <a:r>
              <a:rPr lang="fr-CA" sz="1400" b="1">
                <a:latin typeface="Dax Offc Pro" panose="020B0504030101020102" pitchFamily="34" charset="0"/>
                <a:cs typeface="Arial"/>
              </a:rPr>
              <a:t>2,1x</a:t>
            </a:r>
          </a:p>
        </p:txBody>
      </p:sp>
      <p:sp>
        <p:nvSpPr>
          <p:cNvPr id="28" name="TextBox 27">
            <a:extLst>
              <a:ext uri="{FF2B5EF4-FFF2-40B4-BE49-F238E27FC236}">
                <a16:creationId xmlns:a16="http://schemas.microsoft.com/office/drawing/2014/main" id="{EAFFD38E-F773-4F9E-947C-0FE90AA5739B}"/>
              </a:ext>
            </a:extLst>
          </p:cNvPr>
          <p:cNvSpPr txBox="1"/>
          <p:nvPr/>
        </p:nvSpPr>
        <p:spPr>
          <a:xfrm>
            <a:off x="2941236" y="1996654"/>
            <a:ext cx="1018785" cy="248549"/>
          </a:xfrm>
          <a:prstGeom prst="rect">
            <a:avLst/>
          </a:prstGeom>
          <a:solidFill>
            <a:schemeClr val="bg1"/>
          </a:solidFill>
        </p:spPr>
        <p:txBody>
          <a:bodyPr wrap="square" lIns="0" tIns="0" rIns="0" bIns="0" rtlCol="0">
            <a:noAutofit/>
          </a:bodyPr>
          <a:lstStyle/>
          <a:p>
            <a:pPr algn="ctr">
              <a:spcBef>
                <a:spcPts val="1000"/>
              </a:spcBef>
            </a:pPr>
            <a:r>
              <a:rPr lang="fr-CA" sz="1400" b="1">
                <a:latin typeface="Dax Offc Pro" panose="020B0504030101020102" pitchFamily="34" charset="0"/>
                <a:cs typeface="Arial"/>
              </a:rPr>
              <a:t>2,3 x</a:t>
            </a:r>
          </a:p>
        </p:txBody>
      </p:sp>
    </p:spTree>
    <p:extLst>
      <p:ext uri="{BB962C8B-B14F-4D97-AF65-F5344CB8AC3E}">
        <p14:creationId xmlns:p14="http://schemas.microsoft.com/office/powerpoint/2010/main" val="276791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0" presetClass="entr" presetSubtype="0" fill="hold" grpId="0" nodeType="afterEffect">
                                  <p:stCondLst>
                                    <p:cond delay="100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par>
                          <p:cTn id="14" fill="hold">
                            <p:stCondLst>
                              <p:cond delay="3500"/>
                            </p:stCondLst>
                            <p:childTnLst>
                              <p:par>
                                <p:cTn id="15" presetID="10" presetClass="entr" presetSubtype="0" fill="hold" grpId="0" nodeType="afterEffect">
                                  <p:stCondLst>
                                    <p:cond delay="100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par>
                          <p:cTn id="18" fill="hold">
                            <p:stCondLst>
                              <p:cond delay="5000"/>
                            </p:stCondLst>
                            <p:childTnLst>
                              <p:par>
                                <p:cTn id="19" presetID="53" presetClass="entr" presetSubtype="16" fill="hold" grpId="0" nodeType="afterEffect">
                                  <p:stCondLst>
                                    <p:cond delay="100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6500"/>
                            </p:stCondLst>
                            <p:childTnLst>
                              <p:par>
                                <p:cTn id="25" presetID="10" presetClass="entr" presetSubtype="0" fill="hold" grpId="0" nodeType="afterEffect">
                                  <p:stCondLst>
                                    <p:cond delay="10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7" grpId="0"/>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6AB923B-19CD-554A-A7CB-5C782A182CEF}" type="slidenum">
              <a:rPr lang="en-US" smtClean="0"/>
              <a:t>23</a:t>
            </a:fld>
            <a:endParaRPr lang="en-US"/>
          </a:p>
        </p:txBody>
      </p:sp>
      <p:sp>
        <p:nvSpPr>
          <p:cNvPr id="9" name="Title 1"/>
          <p:cNvSpPr txBox="1">
            <a:spLocks/>
          </p:cNvSpPr>
          <p:nvPr/>
        </p:nvSpPr>
        <p:spPr>
          <a:xfrm>
            <a:off x="452027" y="-25022"/>
            <a:ext cx="8229600" cy="914400"/>
          </a:xfrm>
          <a:prstGeom prst="rect">
            <a:avLst/>
          </a:prstGeom>
        </p:spPr>
        <p:txBody>
          <a:bodyPr vert="horz" lIns="0" tIns="0" rIns="0" bIns="0" rtlCol="0" anchor="ctr">
            <a:noAutofit/>
          </a:bodyPr>
          <a:lstStyle>
            <a:lvl1pPr algn="l" defTabSz="457200" rtl="0" eaLnBrk="1" latinLnBrk="0" hangingPunct="1">
              <a:spcBef>
                <a:spcPct val="0"/>
              </a:spcBef>
              <a:buNone/>
              <a:defRPr sz="2400" b="0" i="0" kern="1200">
                <a:solidFill>
                  <a:srgbClr val="0079C1"/>
                </a:solidFill>
                <a:latin typeface="Arial"/>
                <a:ea typeface="+mj-ea"/>
                <a:cs typeface="Arial"/>
              </a:defRPr>
            </a:lvl1pPr>
          </a:lstStyle>
          <a:p>
            <a:r>
              <a:rPr lang="fr-CA" sz="2800"/>
              <a:t> </a:t>
            </a:r>
            <a:r>
              <a:rPr lang="fr-CA" sz="2800" b="1">
                <a:latin typeface="Dax Offc Pro" panose="020B0504030101020102" pitchFamily="34" charset="0"/>
              </a:rPr>
              <a:t>Votre destination de choix</a:t>
            </a:r>
            <a:r>
              <a:rPr lang="fr-CA" sz="2800">
                <a:latin typeface="Dax Offc Pro" panose="020B0504030101020102" pitchFamily="34" charset="0"/>
              </a:rPr>
              <a:t> pour une gamme complète de solutions de placement primées</a:t>
            </a:r>
          </a:p>
        </p:txBody>
      </p:sp>
      <p:sp>
        <p:nvSpPr>
          <p:cNvPr id="6" name="Rectangle 5">
            <a:extLst>
              <a:ext uri="{FF2B5EF4-FFF2-40B4-BE49-F238E27FC236}">
                <a16:creationId xmlns:a16="http://schemas.microsoft.com/office/drawing/2014/main" id="{442B06F6-38DD-41AA-A731-D1CD183F889B}"/>
              </a:ext>
            </a:extLst>
          </p:cNvPr>
          <p:cNvSpPr/>
          <p:nvPr/>
        </p:nvSpPr>
        <p:spPr>
          <a:xfrm>
            <a:off x="2775399" y="6423586"/>
            <a:ext cx="5195653" cy="415498"/>
          </a:xfrm>
          <a:prstGeom prst="rect">
            <a:avLst/>
          </a:prstGeom>
        </p:spPr>
        <p:txBody>
          <a:bodyPr wrap="none" lIns="91440" tIns="45720" rIns="91440" bIns="45720" anchor="t">
            <a:spAutoFit/>
          </a:bodyPr>
          <a:lstStyle/>
          <a:p>
            <a:r>
              <a:rPr lang="fr-CA" sz="1050" dirty="0">
                <a:latin typeface="Dax Offc Pro"/>
                <a:ea typeface="+mn-lt"/>
                <a:cs typeface="Arial"/>
              </a:rPr>
              <a:t>Voir les notes de bas de page : </a:t>
            </a:r>
            <a:r>
              <a:rPr lang="fr-CA" sz="1050" dirty="0">
                <a:latin typeface="Dax Offc Pro"/>
                <a:ea typeface="+mn-lt"/>
                <a:cs typeface="+mn-lt"/>
                <a:hlinkClick r:id="rId3"/>
              </a:rPr>
              <a:t>https://bmogamhub.com/system/files/bmo_gam_accolades_retail_eng.pdf</a:t>
            </a:r>
          </a:p>
          <a:p>
            <a:endParaRPr lang="en-CA" sz="1050" dirty="0">
              <a:latin typeface="Arial"/>
              <a:cs typeface="Arial"/>
            </a:endParaRPr>
          </a:p>
        </p:txBody>
      </p:sp>
      <p:pic>
        <p:nvPicPr>
          <p:cNvPr id="4" name="Picture 3" descr="A close-up of a page&#10;&#10;AI-generated content may be incorrect.">
            <a:extLst>
              <a:ext uri="{FF2B5EF4-FFF2-40B4-BE49-F238E27FC236}">
                <a16:creationId xmlns:a16="http://schemas.microsoft.com/office/drawing/2014/main" id="{0FF1CA09-6339-1A49-A19B-BEDE931B9540}"/>
              </a:ext>
            </a:extLst>
          </p:cNvPr>
          <p:cNvPicPr>
            <a:picLocks noChangeAspect="1"/>
          </p:cNvPicPr>
          <p:nvPr/>
        </p:nvPicPr>
        <p:blipFill>
          <a:blip r:embed="rId4"/>
          <a:stretch>
            <a:fillRect/>
          </a:stretch>
        </p:blipFill>
        <p:spPr>
          <a:xfrm>
            <a:off x="285135" y="1028631"/>
            <a:ext cx="8573729" cy="4800737"/>
          </a:xfrm>
          <a:prstGeom prst="rect">
            <a:avLst/>
          </a:prstGeom>
        </p:spPr>
      </p:pic>
    </p:spTree>
    <p:extLst>
      <p:ext uri="{BB962C8B-B14F-4D97-AF65-F5344CB8AC3E}">
        <p14:creationId xmlns:p14="http://schemas.microsoft.com/office/powerpoint/2010/main" val="1887261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6AB923B-19CD-554A-A7CB-5C782A182CEF}" type="slidenum">
              <a:rPr lang="en-US" smtClean="0"/>
              <a:t>24</a:t>
            </a:fld>
            <a:endParaRPr lang="en-US"/>
          </a:p>
        </p:txBody>
      </p:sp>
      <p:graphicFrame>
        <p:nvGraphicFramePr>
          <p:cNvPr id="3" name="Diagram 2"/>
          <p:cNvGraphicFramePr/>
          <p:nvPr>
            <p:extLst>
              <p:ext uri="{D42A27DB-BD31-4B8C-83A1-F6EECF244321}">
                <p14:modId xmlns:p14="http://schemas.microsoft.com/office/powerpoint/2010/main" val="2983306146"/>
              </p:ext>
            </p:extLst>
          </p:nvPr>
        </p:nvGraphicFramePr>
        <p:xfrm>
          <a:off x="262981" y="2636912"/>
          <a:ext cx="8477032" cy="2237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itle 1"/>
          <p:cNvSpPr txBox="1">
            <a:spLocks/>
          </p:cNvSpPr>
          <p:nvPr/>
        </p:nvSpPr>
        <p:spPr>
          <a:xfrm>
            <a:off x="452027" y="8215"/>
            <a:ext cx="8229600" cy="914400"/>
          </a:xfrm>
          <a:prstGeom prst="rect">
            <a:avLst/>
          </a:prstGeom>
        </p:spPr>
        <p:txBody>
          <a:bodyPr vert="horz" lIns="0" tIns="0" rIns="0" bIns="0" rtlCol="0" anchor="ctr">
            <a:noAutofit/>
          </a:bodyPr>
          <a:lstStyle>
            <a:lvl1pPr algn="l" defTabSz="457200" rtl="0" eaLnBrk="1" latinLnBrk="0" hangingPunct="1">
              <a:spcBef>
                <a:spcPct val="0"/>
              </a:spcBef>
              <a:buNone/>
              <a:defRPr sz="2400" b="0" i="0" kern="1200">
                <a:solidFill>
                  <a:srgbClr val="0079C1"/>
                </a:solidFill>
                <a:latin typeface="Arial"/>
                <a:ea typeface="+mj-ea"/>
                <a:cs typeface="Arial"/>
              </a:defRPr>
            </a:lvl1pPr>
          </a:lstStyle>
          <a:p>
            <a:r>
              <a:rPr lang="fr-CA" sz="2800" dirty="0"/>
              <a:t> </a:t>
            </a:r>
            <a:r>
              <a:rPr lang="fr-CA" sz="2800" dirty="0">
                <a:latin typeface="Dax Offc Pro" panose="020B0504030101020102" pitchFamily="34" charset="0"/>
              </a:rPr>
              <a:t>Un planificateur financier BMO est ici pour vous aider</a:t>
            </a:r>
          </a:p>
        </p:txBody>
      </p:sp>
      <p:grpSp>
        <p:nvGrpSpPr>
          <p:cNvPr id="4" name="Group 3"/>
          <p:cNvGrpSpPr/>
          <p:nvPr/>
        </p:nvGrpSpPr>
        <p:grpSpPr>
          <a:xfrm>
            <a:off x="452027" y="1142847"/>
            <a:ext cx="7391959" cy="1101259"/>
            <a:chOff x="452027" y="1142847"/>
            <a:chExt cx="7391959" cy="1101259"/>
          </a:xfrm>
        </p:grpSpPr>
        <p:sp>
          <p:nvSpPr>
            <p:cNvPr id="13" name="Text Box 4"/>
            <p:cNvSpPr txBox="1">
              <a:spLocks noChangeArrowheads="1"/>
            </p:cNvSpPr>
            <p:nvPr/>
          </p:nvSpPr>
          <p:spPr bwMode="auto">
            <a:xfrm>
              <a:off x="2160736" y="1142847"/>
              <a:ext cx="554513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pPr>
              <a:r>
                <a:rPr lang="fr-CA" sz="2000" b="1">
                  <a:solidFill>
                    <a:srgbClr val="0070C0"/>
                  </a:solidFill>
                  <a:latin typeface="Dax Offc Pro" panose="020B0504030101020102" pitchFamily="34" charset="0"/>
                  <a:ea typeface="Calibri" pitchFamily="34" charset="0"/>
                  <a:cs typeface="Arial" panose="020B0604020202020204" pitchFamily="34" charset="0"/>
                </a:rPr>
                <a:t>Nom du planificateur financier</a:t>
              </a:r>
            </a:p>
          </p:txBody>
        </p:sp>
        <p:sp>
          <p:nvSpPr>
            <p:cNvPr id="14" name="Text Box 2"/>
            <p:cNvSpPr txBox="1">
              <a:spLocks noChangeArrowheads="1"/>
            </p:cNvSpPr>
            <p:nvPr/>
          </p:nvSpPr>
          <p:spPr bwMode="auto">
            <a:xfrm>
              <a:off x="2160736" y="1533372"/>
              <a:ext cx="5683250" cy="710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pPr>
              <a:r>
                <a:rPr lang="fr-CA">
                  <a:solidFill>
                    <a:schemeClr val="tx1">
                      <a:lumMod val="50000"/>
                      <a:lumOff val="50000"/>
                    </a:schemeClr>
                  </a:solidFill>
                  <a:latin typeface="Dax Offc Pro" panose="020B0504030101020102" pitchFamily="34" charset="0"/>
                  <a:ea typeface="Calibri" pitchFamily="34" charset="0"/>
                  <a:cs typeface="Arial" panose="020B0604020202020204" pitchFamily="34" charset="0"/>
                </a:rPr>
                <a:t>Numéro de téléphone</a:t>
              </a:r>
            </a:p>
            <a:p>
              <a:pPr>
                <a:lnSpc>
                  <a:spcPct val="115000"/>
                </a:lnSpc>
              </a:pPr>
              <a:r>
                <a:rPr lang="fr-CA">
                  <a:solidFill>
                    <a:schemeClr val="tx1">
                      <a:lumMod val="50000"/>
                      <a:lumOff val="50000"/>
                    </a:schemeClr>
                  </a:solidFill>
                  <a:latin typeface="Dax Offc Pro" panose="020B0504030101020102" pitchFamily="34" charset="0"/>
                  <a:ea typeface="Calibri" pitchFamily="34" charset="0"/>
                  <a:cs typeface="Arial" panose="020B0604020202020204" pitchFamily="34" charset="0"/>
                </a:rPr>
                <a:t>email@bmo.com</a:t>
              </a:r>
            </a:p>
          </p:txBody>
        </p:sp>
        <p:sp>
          <p:nvSpPr>
            <p:cNvPr id="2" name="Rounded Rectangle 1"/>
            <p:cNvSpPr/>
            <p:nvPr/>
          </p:nvSpPr>
          <p:spPr>
            <a:xfrm>
              <a:off x="452027" y="1142847"/>
              <a:ext cx="1452973" cy="110125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CA" dirty="0">
                  <a:latin typeface="Dax Offc Pro" panose="020B0504030101020102" pitchFamily="34" charset="0"/>
                  <a:cs typeface="Arial" panose="020B0604020202020204" pitchFamily="34" charset="0"/>
                </a:rPr>
                <a:t>Insérer l’image du planificateur financier</a:t>
              </a:r>
            </a:p>
          </p:txBody>
        </p:sp>
      </p:grpSp>
      <p:sp>
        <p:nvSpPr>
          <p:cNvPr id="18" name="TextBox 1"/>
          <p:cNvSpPr txBox="1">
            <a:spLocks noChangeArrowheads="1"/>
          </p:cNvSpPr>
          <p:nvPr/>
        </p:nvSpPr>
        <p:spPr bwMode="auto">
          <a:xfrm>
            <a:off x="452027" y="5320740"/>
            <a:ext cx="8229600" cy="578830"/>
          </a:xfrm>
          <a:prstGeom prst="rect">
            <a:avLst/>
          </a:prstGeom>
          <a:solidFill>
            <a:srgbClr val="0B7FC8"/>
          </a:solidFill>
          <a:ln w="28575">
            <a:solidFill>
              <a:srgbClr val="0B7FC8"/>
            </a:solidFill>
          </a:ln>
          <a:effectLst/>
        </p:spPr>
        <p:txBody>
          <a:bodyPr wrap="square" lIns="85554" tIns="42776" rIns="85554" bIns="42776">
            <a:noAutofit/>
          </a:bodyPr>
          <a:lstStyle>
            <a:defPPr>
              <a:defRPr lang="en-US"/>
            </a:defPPr>
            <a:lvl1pPr algn="ctr">
              <a:defRPr sz="2000">
                <a:solidFill>
                  <a:schemeClr val="bg1"/>
                </a:solidFill>
                <a:latin typeface="Arial" panose="020B0604020202020204" pitchFamily="34" charset="0"/>
                <a:cs typeface="Arial" panose="020B0604020202020204" pitchFamily="34" charset="0"/>
              </a:defRPr>
            </a:lvl1pPr>
          </a:lstStyle>
          <a:p>
            <a:r>
              <a:rPr lang="fr-CA" sz="1600" b="1" dirty="0">
                <a:latin typeface="Dax Offc Pro" panose="020B0504030101020102" pitchFamily="34" charset="0"/>
              </a:rPr>
              <a:t>Un planificateur financier de BMO est votre partenaire pour vous aider à atteindre vos objectifs financiers.</a:t>
            </a:r>
          </a:p>
        </p:txBody>
      </p:sp>
    </p:spTree>
    <p:extLst>
      <p:ext uri="{BB962C8B-B14F-4D97-AF65-F5344CB8AC3E}">
        <p14:creationId xmlns:p14="http://schemas.microsoft.com/office/powerpoint/2010/main" val="346855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6" presetClass="entr" presetSubtype="21" fill="hold" grpId="0" nodeType="afterEffect">
                                  <p:stCondLst>
                                    <p:cond delay="500"/>
                                  </p:stCondLst>
                                  <p:childTnLst>
                                    <p:set>
                                      <p:cBhvr>
                                        <p:cTn id="12" dur="1" fill="hold">
                                          <p:stCondLst>
                                            <p:cond delay="0"/>
                                          </p:stCondLst>
                                        </p:cTn>
                                        <p:tgtEl>
                                          <p:spTgt spid="3">
                                            <p:graphicEl>
                                              <a:dgm id="{37F95DE5-5377-44CE-BADE-8A40D8E270F6}"/>
                                            </p:graphicEl>
                                          </p:spTgt>
                                        </p:tgtEl>
                                        <p:attrNameLst>
                                          <p:attrName>style.visibility</p:attrName>
                                        </p:attrNameLst>
                                      </p:cBhvr>
                                      <p:to>
                                        <p:strVal val="visible"/>
                                      </p:to>
                                    </p:set>
                                    <p:animEffect transition="in" filter="barn(inVertical)">
                                      <p:cBhvr>
                                        <p:cTn id="13" dur="500"/>
                                        <p:tgtEl>
                                          <p:spTgt spid="3">
                                            <p:graphicEl>
                                              <a:dgm id="{37F95DE5-5377-44CE-BADE-8A40D8E270F6}"/>
                                            </p:graphicEl>
                                          </p:spTgt>
                                        </p:tgtEl>
                                      </p:cBhvr>
                                    </p:animEffect>
                                  </p:childTnLst>
                                </p:cTn>
                              </p:par>
                            </p:childTnLst>
                          </p:cTn>
                        </p:par>
                        <p:par>
                          <p:cTn id="14" fill="hold">
                            <p:stCondLst>
                              <p:cond delay="3000"/>
                            </p:stCondLst>
                            <p:childTnLst>
                              <p:par>
                                <p:cTn id="15" presetID="16" presetClass="entr" presetSubtype="21" fill="hold" grpId="0" nodeType="afterEffect">
                                  <p:stCondLst>
                                    <p:cond delay="500"/>
                                  </p:stCondLst>
                                  <p:childTnLst>
                                    <p:set>
                                      <p:cBhvr>
                                        <p:cTn id="16" dur="1" fill="hold">
                                          <p:stCondLst>
                                            <p:cond delay="0"/>
                                          </p:stCondLst>
                                        </p:cTn>
                                        <p:tgtEl>
                                          <p:spTgt spid="3">
                                            <p:graphicEl>
                                              <a:dgm id="{18270A32-7E1F-4A82-A49E-9253F904A911}"/>
                                            </p:graphicEl>
                                          </p:spTgt>
                                        </p:tgtEl>
                                        <p:attrNameLst>
                                          <p:attrName>style.visibility</p:attrName>
                                        </p:attrNameLst>
                                      </p:cBhvr>
                                      <p:to>
                                        <p:strVal val="visible"/>
                                      </p:to>
                                    </p:set>
                                    <p:animEffect transition="in" filter="barn(inVertical)">
                                      <p:cBhvr>
                                        <p:cTn id="17" dur="500"/>
                                        <p:tgtEl>
                                          <p:spTgt spid="3">
                                            <p:graphicEl>
                                              <a:dgm id="{18270A32-7E1F-4A82-A49E-9253F904A911}"/>
                                            </p:graphicEl>
                                          </p:spTgt>
                                        </p:tgtEl>
                                      </p:cBhvr>
                                    </p:animEffect>
                                  </p:childTnLst>
                                </p:cTn>
                              </p:par>
                            </p:childTnLst>
                          </p:cTn>
                        </p:par>
                        <p:par>
                          <p:cTn id="18" fill="hold">
                            <p:stCondLst>
                              <p:cond delay="4000"/>
                            </p:stCondLst>
                            <p:childTnLst>
                              <p:par>
                                <p:cTn id="19" presetID="16" presetClass="entr" presetSubtype="21" fill="hold" grpId="0" nodeType="afterEffect">
                                  <p:stCondLst>
                                    <p:cond delay="500"/>
                                  </p:stCondLst>
                                  <p:childTnLst>
                                    <p:set>
                                      <p:cBhvr>
                                        <p:cTn id="20" dur="1" fill="hold">
                                          <p:stCondLst>
                                            <p:cond delay="0"/>
                                          </p:stCondLst>
                                        </p:cTn>
                                        <p:tgtEl>
                                          <p:spTgt spid="3">
                                            <p:graphicEl>
                                              <a:dgm id="{A458436F-25E1-47BC-AA7D-1DB80B09A93C}"/>
                                            </p:graphicEl>
                                          </p:spTgt>
                                        </p:tgtEl>
                                        <p:attrNameLst>
                                          <p:attrName>style.visibility</p:attrName>
                                        </p:attrNameLst>
                                      </p:cBhvr>
                                      <p:to>
                                        <p:strVal val="visible"/>
                                      </p:to>
                                    </p:set>
                                    <p:animEffect transition="in" filter="barn(inVertical)">
                                      <p:cBhvr>
                                        <p:cTn id="21" dur="500"/>
                                        <p:tgtEl>
                                          <p:spTgt spid="3">
                                            <p:graphicEl>
                                              <a:dgm id="{A458436F-25E1-47BC-AA7D-1DB80B09A93C}"/>
                                            </p:graphicEl>
                                          </p:spTgt>
                                        </p:tgtEl>
                                      </p:cBhvr>
                                    </p:animEffect>
                                  </p:childTnLst>
                                </p:cTn>
                              </p:par>
                            </p:childTnLst>
                          </p:cTn>
                        </p:par>
                        <p:par>
                          <p:cTn id="22" fill="hold">
                            <p:stCondLst>
                              <p:cond delay="5000"/>
                            </p:stCondLst>
                            <p:childTnLst>
                              <p:par>
                                <p:cTn id="23" presetID="16" presetClass="entr" presetSubtype="21" fill="hold" grpId="0" nodeType="afterEffect">
                                  <p:stCondLst>
                                    <p:cond delay="500"/>
                                  </p:stCondLst>
                                  <p:childTnLst>
                                    <p:set>
                                      <p:cBhvr>
                                        <p:cTn id="24" dur="1" fill="hold">
                                          <p:stCondLst>
                                            <p:cond delay="0"/>
                                          </p:stCondLst>
                                        </p:cTn>
                                        <p:tgtEl>
                                          <p:spTgt spid="3">
                                            <p:graphicEl>
                                              <a:dgm id="{FD4C572E-C7DC-4EDD-B72A-E540F2AAE671}"/>
                                            </p:graphicEl>
                                          </p:spTgt>
                                        </p:tgtEl>
                                        <p:attrNameLst>
                                          <p:attrName>style.visibility</p:attrName>
                                        </p:attrNameLst>
                                      </p:cBhvr>
                                      <p:to>
                                        <p:strVal val="visible"/>
                                      </p:to>
                                    </p:set>
                                    <p:animEffect transition="in" filter="barn(inVertical)">
                                      <p:cBhvr>
                                        <p:cTn id="25" dur="500"/>
                                        <p:tgtEl>
                                          <p:spTgt spid="3">
                                            <p:graphicEl>
                                              <a:dgm id="{FD4C572E-C7DC-4EDD-B72A-E540F2AAE671}"/>
                                            </p:graphicEl>
                                          </p:spTgt>
                                        </p:tgtEl>
                                      </p:cBhvr>
                                    </p:animEffect>
                                  </p:childTnLst>
                                </p:cTn>
                              </p:par>
                            </p:childTnLst>
                          </p:cTn>
                        </p:par>
                        <p:par>
                          <p:cTn id="26" fill="hold">
                            <p:stCondLst>
                              <p:cond delay="6000"/>
                            </p:stCondLst>
                            <p:childTnLst>
                              <p:par>
                                <p:cTn id="27" presetID="16" presetClass="entr" presetSubtype="21" fill="hold" grpId="0" nodeType="afterEffect">
                                  <p:stCondLst>
                                    <p:cond delay="500"/>
                                  </p:stCondLst>
                                  <p:childTnLst>
                                    <p:set>
                                      <p:cBhvr>
                                        <p:cTn id="28" dur="1" fill="hold">
                                          <p:stCondLst>
                                            <p:cond delay="0"/>
                                          </p:stCondLst>
                                        </p:cTn>
                                        <p:tgtEl>
                                          <p:spTgt spid="3">
                                            <p:graphicEl>
                                              <a:dgm id="{B7D46C9A-D51E-4E58-B7F5-BC6FE40670C9}"/>
                                            </p:graphicEl>
                                          </p:spTgt>
                                        </p:tgtEl>
                                        <p:attrNameLst>
                                          <p:attrName>style.visibility</p:attrName>
                                        </p:attrNameLst>
                                      </p:cBhvr>
                                      <p:to>
                                        <p:strVal val="visible"/>
                                      </p:to>
                                    </p:set>
                                    <p:animEffect transition="in" filter="barn(inVertical)">
                                      <p:cBhvr>
                                        <p:cTn id="29" dur="500"/>
                                        <p:tgtEl>
                                          <p:spTgt spid="3">
                                            <p:graphicEl>
                                              <a:dgm id="{B7D46C9A-D51E-4E58-B7F5-BC6FE40670C9}"/>
                                            </p:graphicEl>
                                          </p:spTgt>
                                        </p:tgtEl>
                                      </p:cBhvr>
                                    </p:animEffect>
                                  </p:childTnLst>
                                </p:cTn>
                              </p:par>
                            </p:childTnLst>
                          </p:cTn>
                        </p:par>
                        <p:par>
                          <p:cTn id="30" fill="hold">
                            <p:stCondLst>
                              <p:cond delay="7000"/>
                            </p:stCondLst>
                            <p:childTnLst>
                              <p:par>
                                <p:cTn id="31" presetID="16" presetClass="entr" presetSubtype="21" fill="hold" grpId="0" nodeType="afterEffect">
                                  <p:stCondLst>
                                    <p:cond delay="500"/>
                                  </p:stCondLst>
                                  <p:childTnLst>
                                    <p:set>
                                      <p:cBhvr>
                                        <p:cTn id="32" dur="1" fill="hold">
                                          <p:stCondLst>
                                            <p:cond delay="0"/>
                                          </p:stCondLst>
                                        </p:cTn>
                                        <p:tgtEl>
                                          <p:spTgt spid="3">
                                            <p:graphicEl>
                                              <a:dgm id="{9F2028D8-766F-45F5-A3BB-2F42299F7218}"/>
                                            </p:graphicEl>
                                          </p:spTgt>
                                        </p:tgtEl>
                                        <p:attrNameLst>
                                          <p:attrName>style.visibility</p:attrName>
                                        </p:attrNameLst>
                                      </p:cBhvr>
                                      <p:to>
                                        <p:strVal val="visible"/>
                                      </p:to>
                                    </p:set>
                                    <p:animEffect transition="in" filter="barn(inVertical)">
                                      <p:cBhvr>
                                        <p:cTn id="33" dur="500"/>
                                        <p:tgtEl>
                                          <p:spTgt spid="3">
                                            <p:graphicEl>
                                              <a:dgm id="{9F2028D8-766F-45F5-A3BB-2F42299F7218}"/>
                                            </p:graphicEl>
                                          </p:spTgt>
                                        </p:tgtEl>
                                      </p:cBhvr>
                                    </p:animEffect>
                                  </p:childTnLst>
                                </p:cTn>
                              </p:par>
                            </p:childTnLst>
                          </p:cTn>
                        </p:par>
                        <p:par>
                          <p:cTn id="34" fill="hold">
                            <p:stCondLst>
                              <p:cond delay="8000"/>
                            </p:stCondLst>
                            <p:childTnLst>
                              <p:par>
                                <p:cTn id="35" presetID="53" presetClass="entr" presetSubtype="16" fill="hold" grpId="0" nodeType="afterEffect">
                                  <p:stCondLst>
                                    <p:cond delay="100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DBAD37A-B163-46E4-8C24-4523281BA65F}" type="slidenum">
              <a:rPr lang="en-US" altLang="en-US" smtClean="0"/>
              <a:pPr>
                <a:defRPr/>
              </a:pPr>
              <a:t>25</a:t>
            </a:fld>
            <a:endParaRPr lang="en-US" altLang="en-US"/>
          </a:p>
        </p:txBody>
      </p:sp>
      <p:sp>
        <p:nvSpPr>
          <p:cNvPr id="11" name="Title 1">
            <a:extLst>
              <a:ext uri="{FF2B5EF4-FFF2-40B4-BE49-F238E27FC236}">
                <a16:creationId xmlns:a16="http://schemas.microsoft.com/office/drawing/2014/main" id="{CA4F0A21-9252-4FB4-B96E-BEFC91896E48}"/>
              </a:ext>
            </a:extLst>
          </p:cNvPr>
          <p:cNvSpPr>
            <a:spLocks noGrp="1"/>
          </p:cNvSpPr>
          <p:nvPr>
            <p:ph type="title"/>
          </p:nvPr>
        </p:nvSpPr>
        <p:spPr>
          <a:xfrm>
            <a:off x="457200" y="2394065"/>
            <a:ext cx="8229600" cy="914400"/>
          </a:xfrm>
        </p:spPr>
        <p:txBody>
          <a:bodyPr/>
          <a:lstStyle/>
          <a:p>
            <a:pPr algn="ctr"/>
            <a:r>
              <a:rPr lang="fr-CA" sz="4200" b="1" dirty="0">
                <a:latin typeface="Dax Offc Pro" panose="020B0504030101020102" pitchFamily="34" charset="0"/>
                <a:cs typeface="Arial" panose="020B0604020202020204" pitchFamily="34" charset="0"/>
              </a:rPr>
              <a:t>Des questions?</a:t>
            </a:r>
          </a:p>
        </p:txBody>
      </p:sp>
    </p:spTree>
    <p:extLst>
      <p:ext uri="{BB962C8B-B14F-4D97-AF65-F5344CB8AC3E}">
        <p14:creationId xmlns:p14="http://schemas.microsoft.com/office/powerpoint/2010/main" val="85051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27845" y="2656113"/>
            <a:ext cx="3715857" cy="2666999"/>
          </a:xfrm>
        </p:spPr>
        <p:txBody>
          <a:bodyPr/>
          <a:lstStyle/>
          <a:p>
            <a:pPr algn="ctr"/>
            <a:r>
              <a:rPr lang="fr-CA" sz="2200" b="1">
                <a:latin typeface="Dax Offc Pro" panose="020B0504030101020102" pitchFamily="34" charset="0"/>
              </a:rPr>
              <a:t>Merci!</a:t>
            </a:r>
          </a:p>
        </p:txBody>
      </p:sp>
      <p:sp>
        <p:nvSpPr>
          <p:cNvPr id="5" name="Slide Number Placeholder 4"/>
          <p:cNvSpPr>
            <a:spLocks noGrp="1"/>
          </p:cNvSpPr>
          <p:nvPr>
            <p:ph type="sldNum" sz="quarter" idx="12"/>
          </p:nvPr>
        </p:nvSpPr>
        <p:spPr/>
        <p:txBody>
          <a:bodyPr/>
          <a:lstStyle/>
          <a:p>
            <a:fld id="{86AB923B-19CD-554A-A7CB-5C782A182CEF}" type="slidenum">
              <a:rPr lang="en-US" smtClean="0"/>
              <a:t>26</a:t>
            </a:fld>
            <a:endParaRPr lang="en-US"/>
          </a:p>
        </p:txBody>
      </p:sp>
      <p:sp>
        <p:nvSpPr>
          <p:cNvPr id="6" name="Subtitle 5"/>
          <p:cNvSpPr>
            <a:spLocks noGrp="1"/>
          </p:cNvSpPr>
          <p:nvPr>
            <p:ph type="subTitle" idx="1"/>
          </p:nvPr>
        </p:nvSpPr>
        <p:spPr>
          <a:xfrm>
            <a:off x="620490" y="1981201"/>
            <a:ext cx="4212771" cy="914401"/>
          </a:xfrm>
        </p:spPr>
        <p:txBody>
          <a:bodyPr/>
          <a:lstStyle/>
          <a:p>
            <a:pPr algn="ctr">
              <a:defRPr/>
            </a:pPr>
            <a:r>
              <a:rPr lang="fr-CA" sz="2200" i="1" dirty="0">
                <a:latin typeface="Dax Offc Pro" panose="020B0504030101020102" pitchFamily="34" charset="0"/>
                <a:cs typeface="Arial" panose="020B0604020202020204" pitchFamily="34" charset="0"/>
              </a:rPr>
              <a:t>Pour en savoir plus, consultez le site www.bmo.com/fonds.</a:t>
            </a:r>
          </a:p>
        </p:txBody>
      </p:sp>
    </p:spTree>
    <p:extLst>
      <p:ext uri="{BB962C8B-B14F-4D97-AF65-F5344CB8AC3E}">
        <p14:creationId xmlns:p14="http://schemas.microsoft.com/office/powerpoint/2010/main" val="4207761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322873A-7C33-4499-A103-4BBDD9632D3D}"/>
              </a:ext>
            </a:extLst>
          </p:cNvPr>
          <p:cNvSpPr>
            <a:spLocks noGrp="1"/>
          </p:cNvSpPr>
          <p:nvPr>
            <p:ph type="title"/>
          </p:nvPr>
        </p:nvSpPr>
        <p:spPr/>
        <p:txBody>
          <a:bodyPr/>
          <a:lstStyle/>
          <a:p>
            <a:r>
              <a:rPr lang="fr-CA">
                <a:latin typeface="Dax Offc Pro"/>
              </a:rPr>
              <a:t>Avis juridique</a:t>
            </a:r>
          </a:p>
        </p:txBody>
      </p:sp>
      <p:sp>
        <p:nvSpPr>
          <p:cNvPr id="8" name="Content Placeholder 7">
            <a:extLst>
              <a:ext uri="{FF2B5EF4-FFF2-40B4-BE49-F238E27FC236}">
                <a16:creationId xmlns:a16="http://schemas.microsoft.com/office/drawing/2014/main" id="{93ECE4A0-53CC-49E9-8C75-12E28EEF0AB1}"/>
              </a:ext>
            </a:extLst>
          </p:cNvPr>
          <p:cNvSpPr>
            <a:spLocks noGrp="1"/>
          </p:cNvSpPr>
          <p:nvPr>
            <p:ph idx="1"/>
          </p:nvPr>
        </p:nvSpPr>
        <p:spPr>
          <a:xfrm>
            <a:off x="457200" y="933367"/>
            <a:ext cx="8229600" cy="4983163"/>
          </a:xfrm>
        </p:spPr>
        <p:txBody>
          <a:bodyPr vert="horz" lIns="0" tIns="0" rIns="0" bIns="0" rtlCol="0" anchor="t">
            <a:noAutofit/>
          </a:bodyPr>
          <a:lstStyle/>
          <a:p>
            <a:pPr marL="0" indent="0">
              <a:buNone/>
            </a:pPr>
            <a:r>
              <a:rPr lang="fr-CA" sz="800" dirty="0">
                <a:solidFill>
                  <a:srgbClr val="222222"/>
                </a:solidFill>
              </a:rPr>
              <a:t>Tout énoncé qui repose nécessairement sur des événements futurs peut être une déclaration prospective. Les déclarations prospectives ne sont pas des garanties de rendement. Elles comportent des risques, des éléments d’incertitude et des hypothèses. Bien que ces déclarations soient fondées sur des hypothèses considérées comme raisonnables, rien ne garantit que les résultats réels ne seront pas sensiblement différents des résultats attendus. L’investisseur est prié de ne pas se fier indûment aux déclarations prospectives. Concernant les déclarations prospectives, l’investisseur doit examiner attentivement les éléments de risque décrits dans la version la plus récente du prospectus simplifié. </a:t>
            </a:r>
          </a:p>
          <a:p>
            <a:pPr marL="0" indent="0">
              <a:buNone/>
            </a:pPr>
            <a:r>
              <a:rPr lang="fr-CA" sz="800" dirty="0">
                <a:solidFill>
                  <a:srgbClr val="222222"/>
                </a:solidFill>
              </a:rPr>
              <a:t>Les opinions exprimées par le présentateur représentent son évaluation des marchés au moment où elles ont été exprimées. Ces opinions peuvent changer sans préavis, à tout moment. Les renseignements fournis dans le présent document ne constituent pas une sollicitation ni une offre relative à l’achat ou à la vente de titres, et ils ne doivent pas non plus être considérés comme des conseils de placement. Le rendement passé n’est pas garant des résultats futurs. Cette communication est fournie à titre informatif seulement. </a:t>
            </a:r>
          </a:p>
          <a:p>
            <a:pPr marL="0" indent="0">
              <a:buNone/>
            </a:pPr>
            <a:r>
              <a:rPr lang="fr-CA" sz="800" dirty="0">
                <a:solidFill>
                  <a:srgbClr val="222222"/>
                </a:solidFill>
              </a:rPr>
              <a:t>Cette présentation peut contenir des liens vers d’autres sites dont BMO Gestion mondiale d’actifs n’est pas le propriétaire ni l’exploitant. Nous ne révisons pas et n’approuvons pas le contenu tiré de sites Web de tiers ni les liens menant vers les sites Web de tiers. L’utilisation de sites Web externes ou de contenu de tiers est à vos risques et périls. Par conséquent, nous déclinons toute responsabilité à leur égard.</a:t>
            </a:r>
          </a:p>
          <a:p>
            <a:pPr marL="0" indent="0">
              <a:buNone/>
            </a:pPr>
            <a:r>
              <a:rPr lang="fr-CA" sz="800" dirty="0">
                <a:solidFill>
                  <a:srgbClr val="222222"/>
                </a:solidFill>
              </a:rPr>
              <a:t>Certains énoncés contenus dans le présent document peuvent constituer des déclarations prospectives, notamment ceux où l’on trouve les expressions « s’attendre à », « prévoir » et des mots et locutions semblables. Les déclarations prospectives ne sont pas des données historiques; elles correspondent plutôt aux prévisions ou aux attentes actuelles de BMO Gestion d’actifs en ce qui a trait à des résultats ou à des événements futurs. Ces déclarations prospectives sont assujetties à un certain nombre de risques et d’incertitudes qui pourraient faire en sorte que les résultats ou les événements réels différeraient sensiblement des prévisions ou des attentes actuelles. Même si BMO Gestion d’actifs estime que les hypothèses inhérentes aux déclarations prospectives sont raisonnables, ces dernières ne garantissent en rien les résultats futurs. Nous mettons donc en garde le lecteur de ne pas se fier indûment à ces déclarations en raison du caractère incertain qui leur est inhérent. BMO Gestion d’actifs ne s’engage d’aucune façon à mettre à jour ou à réviser publiquement ses déclarations ou données prospectives, que ce soit par suite de nouvelles données, d’événements futurs ou d’autres facteurs qui auraient une incidence sur ces données, sauf dans la mesure requise par les lois. </a:t>
            </a:r>
          </a:p>
          <a:p>
            <a:pPr marL="0" indent="0">
              <a:buNone/>
            </a:pPr>
            <a:r>
              <a:rPr lang="fr-CA" sz="800" dirty="0">
                <a:solidFill>
                  <a:srgbClr val="222222"/>
                </a:solidFill>
              </a:rPr>
              <a:t>BMO Gestion mondiale d’actifs est l’appellation utilisée pour diverses sociétés affiliées de BMO Groupe financier qui offrent des services de gestion de placement, de retraite, de fiducie et de garde de titres. BMO Gestion mondiale d’actifs englobe BMO Gestion d’actifs </a:t>
            </a:r>
            <a:r>
              <a:rPr lang="fr-CA" sz="800" dirty="0" err="1">
                <a:solidFill>
                  <a:srgbClr val="222222"/>
                </a:solidFill>
              </a:rPr>
              <a:t>inc.</a:t>
            </a:r>
            <a:r>
              <a:rPr lang="fr-CA" sz="800" dirty="0">
                <a:solidFill>
                  <a:srgbClr val="222222"/>
                </a:solidFill>
              </a:rPr>
              <a:t>, BMO Investissements Inc., BMO Asset Management Corp., BMO Asset Management Limited et les sociétés de gestion de placements spécialisées de BMO. Certains des produits et services offerts sous le nom BMO Gestion mondiale d’actifs sont conçus spécifiquement pour différentes catégories d’investisseurs issus d’un certain nombre de pays et de régions, et peuvent ne pas être accessibles à tous les investisseurs. Les produits et les services sont offerts seulement aux investisseurs des pays et des régions où les lois et règlements applicables l’autorisent. </a:t>
            </a:r>
          </a:p>
          <a:p>
            <a:pPr marL="0" indent="0">
              <a:buNone/>
            </a:pPr>
            <a:r>
              <a:rPr lang="fr-CA" sz="800" dirty="0">
                <a:solidFill>
                  <a:srgbClr val="000000"/>
                </a:solidFill>
                <a:latin typeface="Dax Offc Pro"/>
              </a:rPr>
              <a:t>Tous droits réservés. Les renseignements contenus dans les présentes : 1) sont confidentiels et appartiennent exclusivement à BMO Gestion d’actifs </a:t>
            </a:r>
            <a:r>
              <a:rPr lang="fr-CA" sz="800" dirty="0" err="1">
                <a:solidFill>
                  <a:srgbClr val="000000"/>
                </a:solidFill>
                <a:latin typeface="Dax Offc Pro"/>
              </a:rPr>
              <a:t>inc.</a:t>
            </a:r>
            <a:r>
              <a:rPr lang="fr-CA" sz="800" dirty="0">
                <a:solidFill>
                  <a:srgbClr val="000000"/>
                </a:solidFill>
                <a:latin typeface="Dax Offc Pro"/>
              </a:rPr>
              <a:t>; 2) ne peuvent être reproduits ni distribués sans le consentement écrit préalable de BMO Gestion d’actifs; et 3) ont été obtenus de tierces parties jugées fiables, mais qui n’ont pas fait l’objet d’une vérification indépendante. BMO Gestion mondiale d’actifs et ses sociétés affiliées ne peuvent être tenues responsables de toute perte ou de tout préjudice résultant de l’utilisation de cette information. </a:t>
            </a:r>
          </a:p>
          <a:p>
            <a:pPr marL="0" indent="0">
              <a:buNone/>
            </a:pPr>
            <a:r>
              <a:rPr lang="fr-CA" sz="800" dirty="0">
                <a:solidFill>
                  <a:srgbClr val="222222"/>
                </a:solidFill>
              </a:rPr>
              <a:t>À propos des prix </a:t>
            </a:r>
            <a:r>
              <a:rPr lang="fr-CA" sz="800" dirty="0" err="1">
                <a:solidFill>
                  <a:srgbClr val="222222"/>
                </a:solidFill>
              </a:rPr>
              <a:t>Lipper</a:t>
            </a:r>
            <a:r>
              <a:rPr lang="fr-CA" sz="800" dirty="0">
                <a:solidFill>
                  <a:srgbClr val="222222"/>
                </a:solidFill>
              </a:rPr>
              <a:t> de LSEG Les prix </a:t>
            </a:r>
            <a:r>
              <a:rPr lang="fr-CA" sz="800" dirty="0" err="1">
                <a:solidFill>
                  <a:srgbClr val="222222"/>
                </a:solidFill>
              </a:rPr>
              <a:t>Lipper</a:t>
            </a:r>
            <a:r>
              <a:rPr lang="fr-CA" sz="800" dirty="0">
                <a:solidFill>
                  <a:srgbClr val="222222"/>
                </a:solidFill>
              </a:rPr>
              <a:t> </a:t>
            </a:r>
            <a:r>
              <a:rPr lang="fr-CA" sz="800" dirty="0" err="1">
                <a:solidFill>
                  <a:srgbClr val="222222"/>
                </a:solidFill>
              </a:rPr>
              <a:t>Fund</a:t>
            </a:r>
            <a:r>
              <a:rPr lang="fr-CA" sz="800" dirty="0">
                <a:solidFill>
                  <a:srgbClr val="222222"/>
                </a:solidFill>
              </a:rPr>
              <a:t> de LSEG, attribués chaque année, visent à récompenser les fonds et les sociétés de fonds qui se sont distingués en offrant systématiquement un solide rendement corrigé du risque par rapport à leurs pairs. Les prix </a:t>
            </a:r>
            <a:r>
              <a:rPr lang="fr-CA" sz="800" dirty="0" err="1">
                <a:solidFill>
                  <a:srgbClr val="222222"/>
                </a:solidFill>
              </a:rPr>
              <a:t>Lipper</a:t>
            </a:r>
            <a:r>
              <a:rPr lang="fr-CA" sz="800" dirty="0">
                <a:solidFill>
                  <a:srgbClr val="222222"/>
                </a:solidFill>
              </a:rPr>
              <a:t> </a:t>
            </a:r>
            <a:r>
              <a:rPr lang="fr-CA" sz="800" dirty="0" err="1">
                <a:solidFill>
                  <a:srgbClr val="222222"/>
                </a:solidFill>
              </a:rPr>
              <a:t>Fund</a:t>
            </a:r>
            <a:r>
              <a:rPr lang="fr-CA" sz="800" dirty="0">
                <a:solidFill>
                  <a:srgbClr val="222222"/>
                </a:solidFill>
              </a:rPr>
              <a:t> de LSEG sont basés sur le classement </a:t>
            </a:r>
            <a:r>
              <a:rPr lang="fr-CA" sz="800" dirty="0" err="1">
                <a:solidFill>
                  <a:srgbClr val="222222"/>
                </a:solidFill>
              </a:rPr>
              <a:t>Lipper</a:t>
            </a:r>
            <a:r>
              <a:rPr lang="fr-CA" sz="800" dirty="0">
                <a:solidFill>
                  <a:srgbClr val="222222"/>
                </a:solidFill>
              </a:rPr>
              <a:t> Leader for Consistent Return, qui mesure le rendement corrigé du risque sur des périodes de 36, de 60 et de 120 mois. Le fonds ayant la cote </a:t>
            </a:r>
            <a:r>
              <a:rPr lang="fr-CA" sz="800" dirty="0" err="1">
                <a:solidFill>
                  <a:srgbClr val="222222"/>
                </a:solidFill>
              </a:rPr>
              <a:t>Lipper</a:t>
            </a:r>
            <a:r>
              <a:rPr lang="fr-CA" sz="800" dirty="0">
                <a:solidFill>
                  <a:srgbClr val="222222"/>
                </a:solidFill>
              </a:rPr>
              <a:t> Leader for Consistent Return (rendement effectif) la plus élevée dans chaque catégorie admissible remporte un prix </a:t>
            </a:r>
            <a:r>
              <a:rPr lang="fr-CA" sz="800" dirty="0" err="1">
                <a:solidFill>
                  <a:srgbClr val="222222"/>
                </a:solidFill>
              </a:rPr>
              <a:t>Lipper</a:t>
            </a:r>
            <a:r>
              <a:rPr lang="fr-CA" sz="800" dirty="0">
                <a:solidFill>
                  <a:srgbClr val="222222"/>
                </a:solidFill>
              </a:rPr>
              <a:t> </a:t>
            </a:r>
            <a:r>
              <a:rPr lang="fr-CA" sz="800" dirty="0" err="1">
                <a:solidFill>
                  <a:srgbClr val="222222"/>
                </a:solidFill>
              </a:rPr>
              <a:t>Fund</a:t>
            </a:r>
            <a:r>
              <a:rPr lang="fr-CA" sz="800" dirty="0">
                <a:solidFill>
                  <a:srgbClr val="222222"/>
                </a:solidFill>
              </a:rPr>
              <a:t> de LSEG. Pour obtenir de plus amples renseignements, consultez le site lipperfundawards.com. Bien que LSEG </a:t>
            </a:r>
            <a:r>
              <a:rPr lang="fr-CA" sz="800" dirty="0" err="1">
                <a:solidFill>
                  <a:srgbClr val="222222"/>
                </a:solidFill>
              </a:rPr>
              <a:t>Lipper</a:t>
            </a:r>
            <a:r>
              <a:rPr lang="fr-CA" sz="800" dirty="0">
                <a:solidFill>
                  <a:srgbClr val="222222"/>
                </a:solidFill>
              </a:rPr>
              <a:t> déploie tous les efforts raisonnables pour que les données contenues dans les présentes soient justes et fiables, elle n’en garantit pas l’exactitude. Les fonds du quintile le plus performant de chaque catégorie sont nommés </a:t>
            </a:r>
            <a:r>
              <a:rPr lang="fr-CA" sz="800" dirty="0" err="1">
                <a:solidFill>
                  <a:srgbClr val="222222"/>
                </a:solidFill>
              </a:rPr>
              <a:t>Lipper</a:t>
            </a:r>
            <a:r>
              <a:rPr lang="fr-CA" sz="800" dirty="0">
                <a:solidFill>
                  <a:srgbClr val="222222"/>
                </a:solidFill>
              </a:rPr>
              <a:t> Leaders for Consistent Return, les fonds du quintile suivant reçoivent une cote de 4 et ainsi de suite, jusqu’aux fonds du quintile le moins performant, qui reçoivent une cote de 1.</a:t>
            </a:r>
          </a:p>
        </p:txBody>
      </p:sp>
      <p:sp>
        <p:nvSpPr>
          <p:cNvPr id="5" name="Slide Number Placeholder 4">
            <a:extLst>
              <a:ext uri="{FF2B5EF4-FFF2-40B4-BE49-F238E27FC236}">
                <a16:creationId xmlns:a16="http://schemas.microsoft.com/office/drawing/2014/main" id="{6974BDAE-76BB-4F38-B5C7-A175A20458F7}"/>
              </a:ext>
            </a:extLst>
          </p:cNvPr>
          <p:cNvSpPr>
            <a:spLocks noGrp="1"/>
          </p:cNvSpPr>
          <p:nvPr>
            <p:ph type="sldNum" sz="quarter" idx="12"/>
          </p:nvPr>
        </p:nvSpPr>
        <p:spPr/>
        <p:txBody>
          <a:bodyPr/>
          <a:lstStyle/>
          <a:p>
            <a:fld id="{86AB923B-19CD-554A-A7CB-5C782A182CEF}" type="slidenum">
              <a:rPr lang="en-US" smtClean="0"/>
              <a:t>27</a:t>
            </a:fld>
            <a:endParaRPr lang="en-US"/>
          </a:p>
        </p:txBody>
      </p:sp>
    </p:spTree>
    <p:extLst>
      <p:ext uri="{BB962C8B-B14F-4D97-AF65-F5344CB8AC3E}">
        <p14:creationId xmlns:p14="http://schemas.microsoft.com/office/powerpoint/2010/main" val="2760109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8A1C4-80D8-CF06-E3C1-3F67CABEAC9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5658C8A-5A3E-EEE0-D7F7-780F40ED67C8}"/>
              </a:ext>
            </a:extLst>
          </p:cNvPr>
          <p:cNvSpPr>
            <a:spLocks noGrp="1"/>
          </p:cNvSpPr>
          <p:nvPr>
            <p:ph type="title"/>
          </p:nvPr>
        </p:nvSpPr>
        <p:spPr/>
        <p:txBody>
          <a:bodyPr/>
          <a:lstStyle/>
          <a:p>
            <a:r>
              <a:rPr lang="fr-CA">
                <a:latin typeface="Dax Offc Pro"/>
              </a:rPr>
              <a:t>Avis juridique</a:t>
            </a:r>
          </a:p>
        </p:txBody>
      </p:sp>
      <p:sp>
        <p:nvSpPr>
          <p:cNvPr id="8" name="Content Placeholder 7">
            <a:extLst>
              <a:ext uri="{FF2B5EF4-FFF2-40B4-BE49-F238E27FC236}">
                <a16:creationId xmlns:a16="http://schemas.microsoft.com/office/drawing/2014/main" id="{3BA2B605-C93C-5E4E-C03E-86FAF3523BA9}"/>
              </a:ext>
            </a:extLst>
          </p:cNvPr>
          <p:cNvSpPr>
            <a:spLocks noGrp="1"/>
          </p:cNvSpPr>
          <p:nvPr>
            <p:ph idx="1"/>
          </p:nvPr>
        </p:nvSpPr>
        <p:spPr/>
        <p:txBody>
          <a:bodyPr vert="horz" lIns="0" tIns="0" rIns="0" bIns="0" rtlCol="0" anchor="t">
            <a:noAutofit/>
          </a:bodyPr>
          <a:lstStyle/>
          <a:p>
            <a:pPr marL="0" indent="0">
              <a:buNone/>
            </a:pPr>
            <a:r>
              <a:rPr lang="fr-CA" sz="900" dirty="0">
                <a:solidFill>
                  <a:srgbClr val="222222"/>
                </a:solidFill>
              </a:rPr>
              <a:t>Les fonds d’investissement BMO sont gérés par BMO Investissements Inc., une société de gestion de fonds d’investissement et une entité juridique distincte de la Banque de Montréal. </a:t>
            </a:r>
          </a:p>
          <a:p>
            <a:pPr marL="0" indent="0">
              <a:buNone/>
            </a:pPr>
            <a:r>
              <a:rPr lang="fr-CA" sz="900" dirty="0">
                <a:solidFill>
                  <a:srgbClr val="222222"/>
                </a:solidFill>
              </a:rPr>
              <a:t>Les professionnels en placement comprennent les planificateurs financiers, qui sont des représentants de la Banque de Montréal et de BMO Investissements Inc. (BMOII), un cabinet de services financiers et une entité juridique distincte de la Banque de Montréal. Les planificateurs financiers offrent des services de planification financière, de placements et de planification de la retraite – y compris des conseils en matière de fonds communs de placement – par l’intermédiaire de BMOII. Faites appel à nous pour en savoir plus sur les services que BMOII offre et n’offre pas – cliquez ici pour connaître leur rémunération.</a:t>
            </a:r>
          </a:p>
          <a:p>
            <a:pPr marL="0" indent="0">
              <a:buNone/>
            </a:pPr>
            <a:r>
              <a:rPr lang="fr-CA" sz="900" dirty="0">
                <a:solidFill>
                  <a:srgbClr val="222222"/>
                </a:solidFill>
              </a:rPr>
              <a:t>À propos des notes </a:t>
            </a:r>
            <a:r>
              <a:rPr lang="fr-CA" sz="900" dirty="0" err="1">
                <a:solidFill>
                  <a:srgbClr val="222222"/>
                </a:solidFill>
              </a:rPr>
              <a:t>FundGrade</a:t>
            </a:r>
            <a:r>
              <a:rPr lang="fr-CA" sz="900" dirty="0">
                <a:solidFill>
                  <a:srgbClr val="222222"/>
                </a:solidFill>
              </a:rPr>
              <a:t> A+ de </a:t>
            </a:r>
            <a:r>
              <a:rPr lang="fr-CA" sz="900" dirty="0" err="1">
                <a:solidFill>
                  <a:srgbClr val="222222"/>
                </a:solidFill>
              </a:rPr>
              <a:t>Fundata</a:t>
            </a:r>
            <a:r>
              <a:rPr lang="fr-CA" sz="900" dirty="0">
                <a:solidFill>
                  <a:srgbClr val="222222"/>
                </a:solidFill>
              </a:rPr>
              <a:t> : la note </a:t>
            </a:r>
            <a:r>
              <a:rPr lang="fr-CA" sz="900" dirty="0" err="1">
                <a:solidFill>
                  <a:srgbClr val="222222"/>
                </a:solidFill>
              </a:rPr>
              <a:t>FundGrade</a:t>
            </a:r>
            <a:r>
              <a:rPr lang="fr-CA" sz="900" dirty="0">
                <a:solidFill>
                  <a:srgbClr val="222222"/>
                </a:solidFill>
              </a:rPr>
              <a:t> A+MD est utilisée avec la permission de </a:t>
            </a:r>
            <a:r>
              <a:rPr lang="fr-CA" sz="900" dirty="0" err="1">
                <a:solidFill>
                  <a:srgbClr val="222222"/>
                </a:solidFill>
              </a:rPr>
              <a:t>Fundata</a:t>
            </a:r>
            <a:r>
              <a:rPr lang="fr-CA" sz="900" dirty="0">
                <a:solidFill>
                  <a:srgbClr val="222222"/>
                </a:solidFill>
              </a:rPr>
              <a:t> Canada Inc. Tous droits réservés. Les Trophées </a:t>
            </a:r>
            <a:r>
              <a:rPr lang="fr-CA" sz="900" dirty="0" err="1">
                <a:solidFill>
                  <a:srgbClr val="222222"/>
                </a:solidFill>
              </a:rPr>
              <a:t>FundGrade</a:t>
            </a:r>
            <a:r>
              <a:rPr lang="fr-CA" sz="900" dirty="0">
                <a:solidFill>
                  <a:srgbClr val="222222"/>
                </a:solidFill>
              </a:rPr>
              <a:t> A+</a:t>
            </a:r>
            <a:r>
              <a:rPr lang="fr-CA" sz="900" baseline="30000" dirty="0">
                <a:solidFill>
                  <a:srgbClr val="222222"/>
                </a:solidFill>
              </a:rPr>
              <a:t>MD </a:t>
            </a:r>
            <a:r>
              <a:rPr lang="fr-CA" sz="900" dirty="0">
                <a:solidFill>
                  <a:srgbClr val="222222"/>
                </a:solidFill>
              </a:rPr>
              <a:t>sont remis annuellement par </a:t>
            </a:r>
            <a:r>
              <a:rPr lang="fr-CA" sz="900" dirty="0" err="1">
                <a:solidFill>
                  <a:srgbClr val="222222"/>
                </a:solidFill>
              </a:rPr>
              <a:t>Fundata</a:t>
            </a:r>
            <a:r>
              <a:rPr lang="fr-CA" sz="900" dirty="0">
                <a:solidFill>
                  <a:srgbClr val="222222"/>
                </a:solidFill>
              </a:rPr>
              <a:t> Canada Inc. afin de récompenser les fonds d’investissement canadiens qui se sont le plus démarqués. Le calcul des notes </a:t>
            </a:r>
            <a:r>
              <a:rPr lang="fr-CA" sz="900" dirty="0" err="1">
                <a:solidFill>
                  <a:srgbClr val="222222"/>
                </a:solidFill>
              </a:rPr>
              <a:t>FundGrade</a:t>
            </a:r>
            <a:r>
              <a:rPr lang="fr-CA" sz="900" dirty="0">
                <a:solidFill>
                  <a:srgbClr val="222222"/>
                </a:solidFill>
              </a:rPr>
              <a:t> A+</a:t>
            </a:r>
            <a:r>
              <a:rPr lang="fr-CA" sz="900" baseline="30000" dirty="0">
                <a:solidFill>
                  <a:srgbClr val="222222"/>
                </a:solidFill>
              </a:rPr>
              <a:t>MD</a:t>
            </a:r>
            <a:r>
              <a:rPr lang="fr-CA" sz="900" dirty="0">
                <a:solidFill>
                  <a:srgbClr val="222222"/>
                </a:solidFill>
              </a:rPr>
              <a:t> se fait à la fin de chaque année civile et s’ajoute à celui des notes mensuelles </a:t>
            </a:r>
            <a:r>
              <a:rPr lang="fr-CA" sz="900" dirty="0" err="1">
                <a:solidFill>
                  <a:srgbClr val="222222"/>
                </a:solidFill>
              </a:rPr>
              <a:t>Fundgrade</a:t>
            </a:r>
            <a:r>
              <a:rPr lang="fr-CA" sz="900" dirty="0">
                <a:solidFill>
                  <a:srgbClr val="222222"/>
                </a:solidFill>
              </a:rPr>
              <a:t>. Le système de notation </a:t>
            </a:r>
            <a:r>
              <a:rPr lang="fr-CA" sz="900" dirty="0" err="1">
                <a:solidFill>
                  <a:srgbClr val="222222"/>
                </a:solidFill>
              </a:rPr>
              <a:t>FundGrade</a:t>
            </a:r>
            <a:r>
              <a:rPr lang="fr-CA" sz="900" dirty="0">
                <a:solidFill>
                  <a:srgbClr val="222222"/>
                </a:solidFill>
              </a:rPr>
              <a:t> évalue les fonds en fonction de leur rendement corrigé du risque, mesuré par les ratios de Sharpe, de </a:t>
            </a:r>
            <a:r>
              <a:rPr lang="fr-CA" sz="900" dirty="0" err="1">
                <a:solidFill>
                  <a:srgbClr val="222222"/>
                </a:solidFill>
              </a:rPr>
              <a:t>Sortino</a:t>
            </a:r>
            <a:r>
              <a:rPr lang="fr-CA" sz="900" dirty="0">
                <a:solidFill>
                  <a:srgbClr val="222222"/>
                </a:solidFill>
              </a:rPr>
              <a:t> et d’information. Le pointage de chaque ratio est calculé individuellement, pour toutes les périodes de 2 à 10 ans. Les pointages sont ensuite équipondérés afin d’obtenir une note </a:t>
            </a:r>
            <a:r>
              <a:rPr lang="fr-CA" sz="900" dirty="0" err="1">
                <a:solidFill>
                  <a:srgbClr val="222222"/>
                </a:solidFill>
              </a:rPr>
              <a:t>FundGrade</a:t>
            </a:r>
            <a:r>
              <a:rPr lang="fr-CA" sz="900" dirty="0">
                <a:solidFill>
                  <a:srgbClr val="222222"/>
                </a:solidFill>
              </a:rPr>
              <a:t> mensuelle. Les fonds se situant dans la tranche supérieure de 10 % obtiennent la note A; les 20 % suivants obtiennent la note B; les 40 % suivants obtiennent la note C; les 20 % suivants reçoivent la note D; et ceux de la dernière tranche de 10 % reçoivent la note E. Pour être admissible, un fonds doit avoir reçu une note </a:t>
            </a:r>
            <a:r>
              <a:rPr lang="fr-CA" sz="900" dirty="0" err="1">
                <a:solidFill>
                  <a:srgbClr val="222222"/>
                </a:solidFill>
              </a:rPr>
              <a:t>FundGrade</a:t>
            </a:r>
            <a:r>
              <a:rPr lang="fr-CA" sz="900" dirty="0">
                <a:solidFill>
                  <a:srgbClr val="222222"/>
                </a:solidFill>
              </a:rPr>
              <a:t> chaque mois de l’année précédente. Le système </a:t>
            </a:r>
            <a:r>
              <a:rPr lang="fr-CA" sz="900" dirty="0" err="1">
                <a:solidFill>
                  <a:srgbClr val="222222"/>
                </a:solidFill>
              </a:rPr>
              <a:t>FundGrade</a:t>
            </a:r>
            <a:r>
              <a:rPr lang="fr-CA" sz="900" dirty="0">
                <a:solidFill>
                  <a:srgbClr val="222222"/>
                </a:solidFill>
              </a:rPr>
              <a:t> A+</a:t>
            </a:r>
            <a:r>
              <a:rPr lang="fr-CA" sz="900" baseline="30000" dirty="0">
                <a:solidFill>
                  <a:srgbClr val="222222"/>
                </a:solidFill>
              </a:rPr>
              <a:t>MD</a:t>
            </a:r>
            <a:r>
              <a:rPr lang="fr-CA" sz="900" dirty="0">
                <a:solidFill>
                  <a:srgbClr val="222222"/>
                </a:solidFill>
              </a:rPr>
              <a:t> utilise une moyenne pondérée cumulative (MPC), où à chaque note </a:t>
            </a:r>
            <a:r>
              <a:rPr lang="fr-CA" sz="900" dirty="0" err="1">
                <a:solidFill>
                  <a:srgbClr val="222222"/>
                </a:solidFill>
              </a:rPr>
              <a:t>FundGrade</a:t>
            </a:r>
            <a:r>
              <a:rPr lang="fr-CA" sz="900" dirty="0">
                <a:solidFill>
                  <a:srgbClr val="222222"/>
                </a:solidFill>
              </a:rPr>
              <a:t> de A à E correspond une valeur de 4 à 0, respectivement. Le score moyen obtenu par un fonds au cours de l’année détermine sa MPC. Chaque fonds possédant une MPC d’une valeur égale ou supérieure à 3,5 reçoit un Trophée </a:t>
            </a:r>
            <a:r>
              <a:rPr lang="fr-CA" sz="900" dirty="0" err="1">
                <a:solidFill>
                  <a:srgbClr val="222222"/>
                </a:solidFill>
              </a:rPr>
              <a:t>Fundgrade</a:t>
            </a:r>
            <a:r>
              <a:rPr lang="fr-CA" sz="900" dirty="0">
                <a:solidFill>
                  <a:srgbClr val="222222"/>
                </a:solidFill>
              </a:rPr>
              <a:t> A+</a:t>
            </a:r>
            <a:r>
              <a:rPr lang="fr-CA" sz="900" baseline="30000" dirty="0">
                <a:solidFill>
                  <a:srgbClr val="222222"/>
                </a:solidFill>
              </a:rPr>
              <a:t>MD</a:t>
            </a:r>
            <a:r>
              <a:rPr lang="fr-CA" sz="900" dirty="0">
                <a:solidFill>
                  <a:srgbClr val="222222"/>
                </a:solidFill>
              </a:rPr>
              <a:t>. Pour en savoir plus, consultez le site</a:t>
            </a:r>
            <a:r>
              <a:rPr lang="fr-CA" sz="900" dirty="0"/>
              <a:t> </a:t>
            </a:r>
            <a:r>
              <a:rPr lang="fr-CA" sz="900" dirty="0">
                <a:solidFill>
                  <a:srgbClr val="2F609F"/>
                </a:solidFill>
                <a:hlinkClick r:id="rId2"/>
              </a:rPr>
              <a:t>https://www.fundgradeawards.com</a:t>
            </a:r>
            <a:r>
              <a:rPr lang="fr-CA" sz="900" dirty="0"/>
              <a:t>.</a:t>
            </a:r>
            <a:r>
              <a:rPr lang="fr-CA" sz="900" dirty="0">
                <a:solidFill>
                  <a:srgbClr val="222222"/>
                </a:solidFill>
              </a:rPr>
              <a:t> Bien que </a:t>
            </a:r>
            <a:r>
              <a:rPr lang="fr-CA" sz="900" dirty="0" err="1">
                <a:solidFill>
                  <a:srgbClr val="222222"/>
                </a:solidFill>
              </a:rPr>
              <a:t>Fundata</a:t>
            </a:r>
            <a:r>
              <a:rPr lang="fr-CA" sz="900" dirty="0">
                <a:solidFill>
                  <a:srgbClr val="222222"/>
                </a:solidFill>
              </a:rPr>
              <a:t> déploie tous les efforts pour s’assurer de l’exactitude et de la fiabilité des données qui sont présentées ici, elle n’offre aucune garantie à cet égard. Les calculs utilisés pour déterminer les gagnants des Trophées </a:t>
            </a:r>
            <a:r>
              <a:rPr lang="fr-CA" sz="900" dirty="0" err="1">
                <a:solidFill>
                  <a:srgbClr val="222222"/>
                </a:solidFill>
              </a:rPr>
              <a:t>FundGrade</a:t>
            </a:r>
            <a:r>
              <a:rPr lang="fr-CA" sz="900" dirty="0">
                <a:solidFill>
                  <a:srgbClr val="222222"/>
                </a:solidFill>
              </a:rPr>
              <a:t> A+ et les notes </a:t>
            </a:r>
            <a:r>
              <a:rPr lang="fr-CA" sz="900" dirty="0" err="1">
                <a:solidFill>
                  <a:srgbClr val="222222"/>
                </a:solidFill>
              </a:rPr>
              <a:t>FundGrade</a:t>
            </a:r>
            <a:r>
              <a:rPr lang="fr-CA" sz="900" dirty="0">
                <a:solidFill>
                  <a:srgbClr val="222222"/>
                </a:solidFill>
              </a:rPr>
              <a:t> sont basés sur la comparaison des rendements des fonds d’investissement compris dans une certaine catégorie établie par le CIFSC (le comité canadien des standards de fonds d’investissement). </a:t>
            </a:r>
          </a:p>
          <a:p>
            <a:pPr marL="0" indent="0">
              <a:buNone/>
            </a:pPr>
            <a:r>
              <a:rPr lang="fr-CA" sz="900" dirty="0">
                <a:solidFill>
                  <a:srgbClr val="222222"/>
                </a:solidFill>
              </a:rPr>
              <a:t>Les placements dans les fonds d’investissement peuvent être assortis de commissions, de commissions de suivi (le cas échéant), de frais de gestion et d’autres frais. Veuillez lire l’aperçu du fonds ou le prospectus simplifié du fonds d’investissement pertinent avant d’investir. Les fonds d’investissement ne sont pas garantis, leur valeur fluctue fréquemment et leur rendement passé n’est pas indicatif de leur rendement futur. Les distributions ne sont pas garanties et sont susceptibles d’être changées ou éliminées.</a:t>
            </a:r>
          </a:p>
          <a:p>
            <a:pPr marL="0" indent="0">
              <a:buNone/>
            </a:pPr>
            <a:r>
              <a:rPr lang="fr-CA" sz="900" dirty="0">
                <a:solidFill>
                  <a:srgbClr val="222222"/>
                </a:solidFill>
              </a:rPr>
              <a:t>Pour connaître les risques liés à un placement dans les fonds d’investissement BMO, veuillez consulter les risques spécifiques énoncés dans le prospectus simplifié. </a:t>
            </a:r>
          </a:p>
          <a:p>
            <a:pPr marL="0" indent="0">
              <a:buNone/>
            </a:pPr>
            <a:r>
              <a:rPr lang="fr-CA" sz="900" dirty="0">
                <a:solidFill>
                  <a:srgbClr val="222222"/>
                </a:solidFill>
              </a:rPr>
              <a:t>« BMO (le médaillon contenant le M souligné) » est une marque de commerce déposée de la Banque de Montréal, utilisée sous licence.</a:t>
            </a:r>
          </a:p>
        </p:txBody>
      </p:sp>
      <p:sp>
        <p:nvSpPr>
          <p:cNvPr id="5" name="Slide Number Placeholder 4">
            <a:extLst>
              <a:ext uri="{FF2B5EF4-FFF2-40B4-BE49-F238E27FC236}">
                <a16:creationId xmlns:a16="http://schemas.microsoft.com/office/drawing/2014/main" id="{DE8980C3-F144-D2EA-F802-0CD830957353}"/>
              </a:ext>
            </a:extLst>
          </p:cNvPr>
          <p:cNvSpPr>
            <a:spLocks noGrp="1"/>
          </p:cNvSpPr>
          <p:nvPr>
            <p:ph type="sldNum" sz="quarter" idx="12"/>
          </p:nvPr>
        </p:nvSpPr>
        <p:spPr/>
        <p:txBody>
          <a:bodyPr/>
          <a:lstStyle/>
          <a:p>
            <a:fld id="{86AB923B-19CD-554A-A7CB-5C782A182CEF}" type="slidenum">
              <a:rPr lang="en-US" smtClean="0"/>
              <a:t>28</a:t>
            </a:fld>
            <a:endParaRPr lang="en-US"/>
          </a:p>
        </p:txBody>
      </p:sp>
    </p:spTree>
    <p:extLst>
      <p:ext uri="{BB962C8B-B14F-4D97-AF65-F5344CB8AC3E}">
        <p14:creationId xmlns:p14="http://schemas.microsoft.com/office/powerpoint/2010/main" val="1678801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11A32B5-945F-4851-B607-CF00DFFCE797}"/>
              </a:ext>
            </a:extLst>
          </p:cNvPr>
          <p:cNvPicPr>
            <a:picLocks noChangeAspect="1"/>
          </p:cNvPicPr>
          <p:nvPr/>
        </p:nvPicPr>
        <p:blipFill rotWithShape="1">
          <a:blip r:embed="rId3"/>
          <a:srcRect r="2248"/>
          <a:stretch/>
        </p:blipFill>
        <p:spPr>
          <a:xfrm>
            <a:off x="452027" y="1455445"/>
            <a:ext cx="7330105" cy="4771917"/>
          </a:xfrm>
          <a:prstGeom prst="rect">
            <a:avLst/>
          </a:prstGeom>
        </p:spPr>
      </p:pic>
      <p:sp>
        <p:nvSpPr>
          <p:cNvPr id="5" name="Slide Number Placeholder 4">
            <a:extLst>
              <a:ext uri="{FF2B5EF4-FFF2-40B4-BE49-F238E27FC236}">
                <a16:creationId xmlns:a16="http://schemas.microsoft.com/office/drawing/2014/main" id="{0BEB6E07-E96D-42EB-80C8-2ECD898F1942}"/>
              </a:ext>
            </a:extLst>
          </p:cNvPr>
          <p:cNvSpPr>
            <a:spLocks noGrp="1"/>
          </p:cNvSpPr>
          <p:nvPr>
            <p:ph type="sldNum" sz="quarter" idx="12"/>
          </p:nvPr>
        </p:nvSpPr>
        <p:spPr/>
        <p:txBody>
          <a:bodyPr/>
          <a:lstStyle/>
          <a:p>
            <a:fld id="{86AB923B-19CD-554A-A7CB-5C782A182CEF}" type="slidenum">
              <a:rPr lang="en-US" smtClean="0"/>
              <a:t>3</a:t>
            </a:fld>
            <a:endParaRPr lang="en-US"/>
          </a:p>
        </p:txBody>
      </p:sp>
      <p:sp>
        <p:nvSpPr>
          <p:cNvPr id="635" name="Title 1">
            <a:extLst>
              <a:ext uri="{FF2B5EF4-FFF2-40B4-BE49-F238E27FC236}">
                <a16:creationId xmlns:a16="http://schemas.microsoft.com/office/drawing/2014/main" id="{C8A6C6DA-6056-45C6-A0CB-8EB657BC9933}"/>
              </a:ext>
            </a:extLst>
          </p:cNvPr>
          <p:cNvSpPr txBox="1">
            <a:spLocks/>
          </p:cNvSpPr>
          <p:nvPr/>
        </p:nvSpPr>
        <p:spPr>
          <a:xfrm>
            <a:off x="452027" y="8215"/>
            <a:ext cx="8229600" cy="914400"/>
          </a:xfrm>
          <a:prstGeom prst="rect">
            <a:avLst/>
          </a:prstGeom>
          <a:noFill/>
        </p:spPr>
        <p:txBody>
          <a:bodyPr vert="horz" lIns="0" tIns="0" rIns="0" bIns="0" rtlCol="0" anchor="ctr">
            <a:noAutofit/>
          </a:bodyPr>
          <a:lstStyle>
            <a:lvl1pPr algn="l" defTabSz="457200" rtl="0" eaLnBrk="1" latinLnBrk="0" hangingPunct="1">
              <a:spcBef>
                <a:spcPct val="0"/>
              </a:spcBef>
              <a:buNone/>
              <a:defRPr sz="2400" b="0" i="0" kern="1200">
                <a:solidFill>
                  <a:srgbClr val="0079C1"/>
                </a:solidFill>
                <a:latin typeface="Arial"/>
                <a:ea typeface="+mj-ea"/>
                <a:cs typeface="Arial"/>
              </a:defRPr>
            </a:lvl1pPr>
          </a:lstStyle>
          <a:p>
            <a:r>
              <a:rPr lang="fr-CA" sz="2800">
                <a:latin typeface="Dax Offc Pro" panose="020B0504030101020102" pitchFamily="34" charset="0"/>
              </a:rPr>
              <a:t>Les écueils en matière de placement</a:t>
            </a:r>
          </a:p>
        </p:txBody>
      </p:sp>
      <p:sp>
        <p:nvSpPr>
          <p:cNvPr id="4" name="Oval 3">
            <a:extLst>
              <a:ext uri="{FF2B5EF4-FFF2-40B4-BE49-F238E27FC236}">
                <a16:creationId xmlns:a16="http://schemas.microsoft.com/office/drawing/2014/main" id="{D8B47360-B6A2-416B-A240-703074EA6415}"/>
              </a:ext>
            </a:extLst>
          </p:cNvPr>
          <p:cNvSpPr/>
          <p:nvPr/>
        </p:nvSpPr>
        <p:spPr>
          <a:xfrm>
            <a:off x="5225793" y="1046439"/>
            <a:ext cx="3510356" cy="3436992"/>
          </a:xfrm>
          <a:prstGeom prst="ellipse">
            <a:avLst/>
          </a:prstGeom>
          <a:solidFill>
            <a:srgbClr val="0079C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p>
        </p:txBody>
      </p:sp>
      <p:sp>
        <p:nvSpPr>
          <p:cNvPr id="2" name="Rectangle 1">
            <a:extLst>
              <a:ext uri="{FF2B5EF4-FFF2-40B4-BE49-F238E27FC236}">
                <a16:creationId xmlns:a16="http://schemas.microsoft.com/office/drawing/2014/main" id="{5F096801-102C-4460-B896-A41095BA11AA}"/>
              </a:ext>
            </a:extLst>
          </p:cNvPr>
          <p:cNvSpPr/>
          <p:nvPr/>
        </p:nvSpPr>
        <p:spPr>
          <a:xfrm>
            <a:off x="5717436" y="1855871"/>
            <a:ext cx="2813822" cy="1631216"/>
          </a:xfrm>
          <a:prstGeom prst="rect">
            <a:avLst/>
          </a:prstGeom>
        </p:spPr>
        <p:txBody>
          <a:bodyPr wrap="square">
            <a:spAutoFit/>
          </a:bodyPr>
          <a:lstStyle/>
          <a:p>
            <a:r>
              <a:rPr lang="fr-CA" sz="2000" dirty="0">
                <a:solidFill>
                  <a:schemeClr val="bg1"/>
                </a:solidFill>
                <a:latin typeface="Dax Offc Pro" panose="020B0504030101020102" pitchFamily="34" charset="0"/>
              </a:rPr>
              <a:t>Savoir reconnaître ces erreurs et ces dangers peut vous aider grandement à atteindre vos objectifs.</a:t>
            </a:r>
          </a:p>
        </p:txBody>
      </p:sp>
    </p:spTree>
    <p:extLst>
      <p:ext uri="{BB962C8B-B14F-4D97-AF65-F5344CB8AC3E}">
        <p14:creationId xmlns:p14="http://schemas.microsoft.com/office/powerpoint/2010/main" val="1001200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584EBFC-5455-4292-81C6-CAFC6C2EE4E9}"/>
              </a:ext>
            </a:extLst>
          </p:cNvPr>
          <p:cNvSpPr txBox="1">
            <a:spLocks/>
          </p:cNvSpPr>
          <p:nvPr/>
        </p:nvSpPr>
        <p:spPr>
          <a:xfrm>
            <a:off x="452027" y="8215"/>
            <a:ext cx="8229600" cy="914400"/>
          </a:xfrm>
          <a:prstGeom prst="rect">
            <a:avLst/>
          </a:prstGeom>
          <a:noFill/>
        </p:spPr>
        <p:txBody>
          <a:bodyPr vert="horz" lIns="0" tIns="0" rIns="0" bIns="0" rtlCol="0" anchor="ctr">
            <a:noAutofit/>
          </a:bodyPr>
          <a:lstStyle>
            <a:lvl1pPr algn="l" defTabSz="457200" rtl="0" eaLnBrk="1" latinLnBrk="0" hangingPunct="1">
              <a:spcBef>
                <a:spcPct val="0"/>
              </a:spcBef>
              <a:buNone/>
              <a:defRPr sz="2400" b="0" i="0" kern="1200">
                <a:solidFill>
                  <a:srgbClr val="0079C1"/>
                </a:solidFill>
                <a:latin typeface="Arial"/>
                <a:ea typeface="+mj-ea"/>
                <a:cs typeface="Arial"/>
              </a:defRPr>
            </a:lvl1pPr>
          </a:lstStyle>
          <a:p>
            <a:r>
              <a:rPr lang="fr-CA" sz="2800">
                <a:latin typeface="Dax Offc Pro" panose="020B0504030101020102" pitchFamily="34" charset="0"/>
              </a:rPr>
              <a:t>Les écueils en matière de placement</a:t>
            </a:r>
          </a:p>
        </p:txBody>
      </p:sp>
      <p:sp>
        <p:nvSpPr>
          <p:cNvPr id="7" name="TextBox 6">
            <a:extLst>
              <a:ext uri="{FF2B5EF4-FFF2-40B4-BE49-F238E27FC236}">
                <a16:creationId xmlns:a16="http://schemas.microsoft.com/office/drawing/2014/main" id="{3647FCB3-744B-4E52-893D-611813E27C29}"/>
              </a:ext>
            </a:extLst>
          </p:cNvPr>
          <p:cNvSpPr txBox="1"/>
          <p:nvPr/>
        </p:nvSpPr>
        <p:spPr>
          <a:xfrm>
            <a:off x="1087457" y="3270147"/>
            <a:ext cx="7020732" cy="2371240"/>
          </a:xfrm>
          <a:prstGeom prst="rect">
            <a:avLst/>
          </a:prstGeom>
          <a:noFill/>
        </p:spPr>
        <p:txBody>
          <a:bodyPr wrap="square" lIns="0" tIns="0" rIns="0" bIns="0" rtlCol="0">
            <a:noAutofit/>
          </a:bodyPr>
          <a:lstStyle/>
          <a:p>
            <a:pPr algn="ctr">
              <a:spcBef>
                <a:spcPts val="1000"/>
              </a:spcBef>
            </a:pPr>
            <a:endParaRPr lang="en-US" sz="3200" dirty="0">
              <a:latin typeface="Dax Offc Pro" panose="020B0504030101020102" pitchFamily="34" charset="0"/>
              <a:cs typeface="Arial"/>
            </a:endParaRPr>
          </a:p>
          <a:p>
            <a:pPr algn="ctr">
              <a:spcBef>
                <a:spcPts val="1000"/>
              </a:spcBef>
            </a:pPr>
            <a:r>
              <a:rPr lang="fr-CA" sz="3200" dirty="0">
                <a:solidFill>
                  <a:srgbClr val="0070C0"/>
                </a:solidFill>
                <a:latin typeface="Dax Offc Pro" panose="020B0504030101020102" pitchFamily="34" charset="0"/>
                <a:cs typeface="Arial"/>
              </a:rPr>
              <a:t>Selon vous, quels sont les six principaux écueils en matière de placement?</a:t>
            </a:r>
          </a:p>
        </p:txBody>
      </p:sp>
      <p:sp>
        <p:nvSpPr>
          <p:cNvPr id="8" name="Oval 7">
            <a:extLst>
              <a:ext uri="{FF2B5EF4-FFF2-40B4-BE49-F238E27FC236}">
                <a16:creationId xmlns:a16="http://schemas.microsoft.com/office/drawing/2014/main" id="{89C2315B-3965-4D95-81AA-A0B71E6EBD6E}"/>
              </a:ext>
            </a:extLst>
          </p:cNvPr>
          <p:cNvSpPr>
            <a:spLocks noChangeAspect="1"/>
          </p:cNvSpPr>
          <p:nvPr/>
        </p:nvSpPr>
        <p:spPr>
          <a:xfrm>
            <a:off x="3280467" y="1348352"/>
            <a:ext cx="2340000" cy="2340000"/>
          </a:xfrm>
          <a:prstGeom prst="ellipse">
            <a:avLst/>
          </a:prstGeom>
          <a:solidFill>
            <a:srgbClr val="0079C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CA" sz="8000">
                <a:latin typeface="Dax Offc Pro" panose="020B0504030101020102" pitchFamily="34" charset="0"/>
              </a:rPr>
              <a:t>?</a:t>
            </a:r>
          </a:p>
        </p:txBody>
      </p:sp>
    </p:spTree>
    <p:extLst>
      <p:ext uri="{BB962C8B-B14F-4D97-AF65-F5344CB8AC3E}">
        <p14:creationId xmlns:p14="http://schemas.microsoft.com/office/powerpoint/2010/main" val="1993010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6AB923B-19CD-554A-A7CB-5C782A182CEF}" type="slidenum">
              <a:rPr lang="en-US" smtClean="0"/>
              <a:t>5</a:t>
            </a:fld>
            <a:endParaRPr lang="en-US"/>
          </a:p>
        </p:txBody>
      </p:sp>
      <p:sp>
        <p:nvSpPr>
          <p:cNvPr id="9" name="Title 1"/>
          <p:cNvSpPr>
            <a:spLocks noGrp="1"/>
          </p:cNvSpPr>
          <p:nvPr>
            <p:ph type="title"/>
          </p:nvPr>
        </p:nvSpPr>
        <p:spPr>
          <a:xfrm>
            <a:off x="-3441676" y="3829094"/>
            <a:ext cx="8229600" cy="914400"/>
          </a:xfrm>
        </p:spPr>
        <p:txBody>
          <a:bodyPr/>
          <a:lstStyle/>
          <a:p>
            <a:r>
              <a:rPr lang="fr-CA" dirty="0"/>
              <a:t>         </a:t>
            </a:r>
          </a:p>
        </p:txBody>
      </p:sp>
      <p:sp>
        <p:nvSpPr>
          <p:cNvPr id="8" name="Title 1"/>
          <p:cNvSpPr txBox="1">
            <a:spLocks/>
          </p:cNvSpPr>
          <p:nvPr/>
        </p:nvSpPr>
        <p:spPr>
          <a:xfrm>
            <a:off x="452027" y="8215"/>
            <a:ext cx="8229600" cy="914400"/>
          </a:xfrm>
          <a:prstGeom prst="rect">
            <a:avLst/>
          </a:prstGeom>
        </p:spPr>
        <p:txBody>
          <a:bodyPr vert="horz" lIns="0" tIns="0" rIns="0" bIns="0" rtlCol="0" anchor="ctr">
            <a:noAutofit/>
          </a:bodyPr>
          <a:lstStyle>
            <a:lvl1pPr algn="l" defTabSz="457200" rtl="0" eaLnBrk="1" latinLnBrk="0" hangingPunct="1">
              <a:spcBef>
                <a:spcPct val="0"/>
              </a:spcBef>
              <a:buNone/>
              <a:defRPr sz="2400" b="0" i="0" kern="1200">
                <a:solidFill>
                  <a:srgbClr val="0079C1"/>
                </a:solidFill>
                <a:latin typeface="Arial"/>
                <a:ea typeface="+mj-ea"/>
                <a:cs typeface="Arial"/>
              </a:defRPr>
            </a:lvl1pPr>
          </a:lstStyle>
          <a:p>
            <a:r>
              <a:rPr lang="fr-CA" sz="2800">
                <a:latin typeface="Dax Offc Pro" panose="020B0504030101020102" pitchFamily="34" charset="0"/>
              </a:rPr>
              <a:t>Programme</a:t>
            </a:r>
          </a:p>
        </p:txBody>
      </p:sp>
      <p:sp>
        <p:nvSpPr>
          <p:cNvPr id="10" name="Rectangle 9"/>
          <p:cNvSpPr/>
          <p:nvPr/>
        </p:nvSpPr>
        <p:spPr>
          <a:xfrm>
            <a:off x="973777" y="1432686"/>
            <a:ext cx="7160820" cy="2031325"/>
          </a:xfrm>
          <a:prstGeom prst="rect">
            <a:avLst/>
          </a:prstGeom>
        </p:spPr>
        <p:txBody>
          <a:bodyPr wrap="square">
            <a:spAutoFit/>
          </a:bodyPr>
          <a:lstStyle/>
          <a:p>
            <a:pPr marL="457200" indent="-457200">
              <a:spcAft>
                <a:spcPts val="1200"/>
              </a:spcAft>
              <a:buAutoNum type="arabicPeriod"/>
            </a:pPr>
            <a:r>
              <a:rPr lang="fr-CA" sz="2400" dirty="0">
                <a:solidFill>
                  <a:srgbClr val="0079C1"/>
                </a:solidFill>
                <a:latin typeface="Dax Offc Pro" panose="020B0504030101020102" pitchFamily="34" charset="0"/>
                <a:cs typeface="Arial" panose="020B0604020202020204" pitchFamily="34" charset="0"/>
              </a:rPr>
              <a:t>Jeu – Les raisons de ne pas investir</a:t>
            </a:r>
          </a:p>
          <a:p>
            <a:pPr marL="457200" indent="-457200">
              <a:spcAft>
                <a:spcPts val="1200"/>
              </a:spcAft>
              <a:buAutoNum type="arabicPeriod"/>
            </a:pPr>
            <a:r>
              <a:rPr lang="fr-CA" sz="2400" dirty="0">
                <a:solidFill>
                  <a:srgbClr val="0079C1"/>
                </a:solidFill>
                <a:latin typeface="Dax Offc Pro" panose="020B0504030101020102" pitchFamily="34" charset="0"/>
                <a:cs typeface="Arial" panose="020B0604020202020204" pitchFamily="34" charset="0"/>
              </a:rPr>
              <a:t>Les six principaux écueils en matière de placement</a:t>
            </a:r>
          </a:p>
          <a:p>
            <a:pPr marL="457200" indent="-457200">
              <a:spcAft>
                <a:spcPts val="1200"/>
              </a:spcAft>
              <a:buAutoNum type="arabicPeriod"/>
            </a:pPr>
            <a:r>
              <a:rPr lang="fr-CA" sz="2400" dirty="0">
                <a:solidFill>
                  <a:srgbClr val="0079C1"/>
                </a:solidFill>
                <a:latin typeface="Dax Offc Pro" panose="020B0504030101020102" pitchFamily="34" charset="0"/>
                <a:cs typeface="Arial" panose="020B0604020202020204" pitchFamily="34" charset="0"/>
              </a:rPr>
              <a:t>L’histoire des fonds d’investissement BMO</a:t>
            </a:r>
          </a:p>
          <a:p>
            <a:pPr marL="457200" indent="-457200">
              <a:spcAft>
                <a:spcPts val="1200"/>
              </a:spcAft>
              <a:buAutoNum type="arabicPeriod"/>
            </a:pPr>
            <a:r>
              <a:rPr lang="fr-CA" sz="2400" dirty="0">
                <a:solidFill>
                  <a:srgbClr val="0079C1"/>
                </a:solidFill>
                <a:latin typeface="Dax Offc Pro" panose="020B0504030101020102" pitchFamily="34" charset="0"/>
                <a:cs typeface="Arial" panose="020B0604020202020204" pitchFamily="34" charset="0"/>
              </a:rPr>
              <a:t>Période de questions</a:t>
            </a:r>
          </a:p>
        </p:txBody>
      </p:sp>
    </p:spTree>
    <p:extLst>
      <p:ext uri="{BB962C8B-B14F-4D97-AF65-F5344CB8AC3E}">
        <p14:creationId xmlns:p14="http://schemas.microsoft.com/office/powerpoint/2010/main" val="281919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6AB923B-19CD-554A-A7CB-5C782A182CEF}" type="slidenum">
              <a:rPr lang="en-US" smtClean="0"/>
              <a:t>6</a:t>
            </a:fld>
            <a:endParaRPr lang="en-US"/>
          </a:p>
        </p:txBody>
      </p:sp>
      <p:sp>
        <p:nvSpPr>
          <p:cNvPr id="9" name="Title 1"/>
          <p:cNvSpPr>
            <a:spLocks noGrp="1"/>
          </p:cNvSpPr>
          <p:nvPr>
            <p:ph type="title"/>
          </p:nvPr>
        </p:nvSpPr>
        <p:spPr>
          <a:xfrm>
            <a:off x="-3441676" y="3829094"/>
            <a:ext cx="8229600" cy="914400"/>
          </a:xfrm>
        </p:spPr>
        <p:txBody>
          <a:bodyPr/>
          <a:lstStyle/>
          <a:p>
            <a:r>
              <a:rPr lang="fr-CA" dirty="0"/>
              <a:t>         </a:t>
            </a:r>
          </a:p>
        </p:txBody>
      </p:sp>
      <p:sp>
        <p:nvSpPr>
          <p:cNvPr id="8" name="Title 1"/>
          <p:cNvSpPr txBox="1">
            <a:spLocks/>
          </p:cNvSpPr>
          <p:nvPr/>
        </p:nvSpPr>
        <p:spPr>
          <a:xfrm>
            <a:off x="452027" y="8215"/>
            <a:ext cx="8229600" cy="914400"/>
          </a:xfrm>
          <a:prstGeom prst="rect">
            <a:avLst/>
          </a:prstGeom>
        </p:spPr>
        <p:txBody>
          <a:bodyPr vert="horz" lIns="0" tIns="0" rIns="0" bIns="0" rtlCol="0" anchor="ctr">
            <a:noAutofit/>
          </a:bodyPr>
          <a:lstStyle>
            <a:lvl1pPr algn="l" defTabSz="457200" rtl="0" eaLnBrk="1" latinLnBrk="0" hangingPunct="1">
              <a:spcBef>
                <a:spcPct val="0"/>
              </a:spcBef>
              <a:buNone/>
              <a:defRPr sz="2400" b="0" i="0" kern="1200">
                <a:solidFill>
                  <a:srgbClr val="0079C1"/>
                </a:solidFill>
                <a:latin typeface="Arial"/>
                <a:ea typeface="+mj-ea"/>
                <a:cs typeface="Arial"/>
              </a:defRPr>
            </a:lvl1pPr>
          </a:lstStyle>
          <a:p>
            <a:r>
              <a:rPr lang="fr-CA" sz="2800">
                <a:latin typeface="Dax Offc Pro" panose="020B0504030101020102" pitchFamily="34" charset="0"/>
              </a:rPr>
              <a:t>Jeu</a:t>
            </a:r>
          </a:p>
        </p:txBody>
      </p:sp>
      <p:sp>
        <p:nvSpPr>
          <p:cNvPr id="6" name="Rectangle 5"/>
          <p:cNvSpPr/>
          <p:nvPr/>
        </p:nvSpPr>
        <p:spPr>
          <a:xfrm>
            <a:off x="835782" y="4297948"/>
            <a:ext cx="7428322" cy="1077218"/>
          </a:xfrm>
          <a:prstGeom prst="rect">
            <a:avLst/>
          </a:prstGeom>
        </p:spPr>
        <p:txBody>
          <a:bodyPr wrap="square">
            <a:spAutoFit/>
          </a:bodyPr>
          <a:lstStyle/>
          <a:p>
            <a:pPr algn="ctr"/>
            <a:r>
              <a:rPr lang="fr-CA" sz="3200" dirty="0">
                <a:solidFill>
                  <a:schemeClr val="bg1">
                    <a:lumMod val="50000"/>
                  </a:schemeClr>
                </a:solidFill>
                <a:latin typeface="Dax Offc Pro" panose="020B0504030101020102" pitchFamily="34" charset="0"/>
                <a:cs typeface="Arial" panose="020B0604020202020204" pitchFamily="34" charset="0"/>
              </a:rPr>
              <a:t>Vous souvenez-vous de ce qui s’est passé dans l’actualité dans l’année où cette pièce a été frappée?</a:t>
            </a:r>
          </a:p>
        </p:txBody>
      </p:sp>
      <p:sp>
        <p:nvSpPr>
          <p:cNvPr id="7" name="Rectangle 6"/>
          <p:cNvSpPr/>
          <p:nvPr/>
        </p:nvSpPr>
        <p:spPr>
          <a:xfrm>
            <a:off x="0" y="1234533"/>
            <a:ext cx="9144000" cy="523220"/>
          </a:xfrm>
          <a:prstGeom prst="rect">
            <a:avLst/>
          </a:prstGeom>
        </p:spPr>
        <p:txBody>
          <a:bodyPr wrap="square">
            <a:spAutoFit/>
          </a:bodyPr>
          <a:lstStyle/>
          <a:p>
            <a:pPr algn="ctr"/>
            <a:r>
              <a:rPr lang="fr-CA" sz="2800">
                <a:solidFill>
                  <a:schemeClr val="bg1">
                    <a:lumMod val="50000"/>
                  </a:schemeClr>
                </a:solidFill>
                <a:latin typeface="Dax Offc Pro" panose="020B0504030101020102" pitchFamily="34" charset="0"/>
                <a:cs typeface="Arial" panose="020B0604020202020204" pitchFamily="34" charset="0"/>
              </a:rPr>
              <a:t>Prenez une pièce de monnaie dans votre poche.</a:t>
            </a:r>
          </a:p>
        </p:txBody>
      </p:sp>
      <p:pic>
        <p:nvPicPr>
          <p:cNvPr id="3" name="Picture 2">
            <a:extLst>
              <a:ext uri="{FF2B5EF4-FFF2-40B4-BE49-F238E27FC236}">
                <a16:creationId xmlns:a16="http://schemas.microsoft.com/office/drawing/2014/main" id="{19CCF0D0-91F4-4ECA-B6B6-EC97A2DB51C3}"/>
              </a:ext>
            </a:extLst>
          </p:cNvPr>
          <p:cNvPicPr>
            <a:picLocks noChangeAspect="1"/>
          </p:cNvPicPr>
          <p:nvPr/>
        </p:nvPicPr>
        <p:blipFill>
          <a:blip r:embed="rId3"/>
          <a:stretch>
            <a:fillRect/>
          </a:stretch>
        </p:blipFill>
        <p:spPr>
          <a:xfrm>
            <a:off x="3405097" y="1886182"/>
            <a:ext cx="2323460" cy="2285448"/>
          </a:xfrm>
          <a:prstGeom prst="rect">
            <a:avLst/>
          </a:prstGeom>
        </p:spPr>
      </p:pic>
    </p:spTree>
    <p:extLst>
      <p:ext uri="{BB962C8B-B14F-4D97-AF65-F5344CB8AC3E}">
        <p14:creationId xmlns:p14="http://schemas.microsoft.com/office/powerpoint/2010/main" val="181050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6AB923B-19CD-554A-A7CB-5C782A182CEF}" type="slidenum">
              <a:rPr lang="en-US" smtClean="0"/>
              <a:t>7</a:t>
            </a:fld>
            <a:endParaRPr lang="en-US"/>
          </a:p>
        </p:txBody>
      </p:sp>
      <p:sp>
        <p:nvSpPr>
          <p:cNvPr id="9" name="Title 1"/>
          <p:cNvSpPr>
            <a:spLocks noGrp="1"/>
          </p:cNvSpPr>
          <p:nvPr>
            <p:ph type="title"/>
          </p:nvPr>
        </p:nvSpPr>
        <p:spPr>
          <a:xfrm>
            <a:off x="-3441676" y="3829094"/>
            <a:ext cx="8229600" cy="914400"/>
          </a:xfrm>
        </p:spPr>
        <p:txBody>
          <a:bodyPr/>
          <a:lstStyle/>
          <a:p>
            <a:r>
              <a:rPr lang="fr-CA" dirty="0"/>
              <a:t>         </a:t>
            </a:r>
          </a:p>
        </p:txBody>
      </p:sp>
      <p:sp>
        <p:nvSpPr>
          <p:cNvPr id="8" name="Title 1"/>
          <p:cNvSpPr txBox="1">
            <a:spLocks/>
          </p:cNvSpPr>
          <p:nvPr/>
        </p:nvSpPr>
        <p:spPr>
          <a:xfrm>
            <a:off x="452027" y="8215"/>
            <a:ext cx="8229600" cy="914400"/>
          </a:xfrm>
          <a:prstGeom prst="rect">
            <a:avLst/>
          </a:prstGeom>
        </p:spPr>
        <p:txBody>
          <a:bodyPr vert="horz" lIns="0" tIns="0" rIns="0" bIns="0" rtlCol="0" anchor="ctr">
            <a:noAutofit/>
          </a:bodyPr>
          <a:lstStyle>
            <a:lvl1pPr algn="l" defTabSz="457200" rtl="0" eaLnBrk="1" latinLnBrk="0" hangingPunct="1">
              <a:spcBef>
                <a:spcPct val="0"/>
              </a:spcBef>
              <a:buNone/>
              <a:defRPr sz="2400" b="0" i="0" kern="1200">
                <a:solidFill>
                  <a:srgbClr val="0079C1"/>
                </a:solidFill>
                <a:latin typeface="Arial"/>
                <a:ea typeface="+mj-ea"/>
                <a:cs typeface="Arial"/>
              </a:defRPr>
            </a:lvl1pPr>
          </a:lstStyle>
          <a:p>
            <a:r>
              <a:rPr lang="fr-CA" sz="2800" dirty="0">
                <a:latin typeface="Dax Offc Pro" panose="020B0504030101020102" pitchFamily="34" charset="0"/>
              </a:rPr>
              <a:t>Vous pouvez toujours trouver une raison de ne pas investir.</a:t>
            </a:r>
          </a:p>
        </p:txBody>
      </p:sp>
      <p:pic>
        <p:nvPicPr>
          <p:cNvPr id="3" name="Picture 2" descr="A blue and white table with text&#10;&#10;AI-generated content may be incorrect.">
            <a:extLst>
              <a:ext uri="{FF2B5EF4-FFF2-40B4-BE49-F238E27FC236}">
                <a16:creationId xmlns:a16="http://schemas.microsoft.com/office/drawing/2014/main" id="{9FDD61D4-D046-2D68-83A8-A5D4A65A7F72}"/>
              </a:ext>
            </a:extLst>
          </p:cNvPr>
          <p:cNvPicPr>
            <a:picLocks noChangeAspect="1"/>
          </p:cNvPicPr>
          <p:nvPr/>
        </p:nvPicPr>
        <p:blipFill>
          <a:blip r:embed="rId3"/>
          <a:srcRect t="6131"/>
          <a:stretch/>
        </p:blipFill>
        <p:spPr>
          <a:xfrm>
            <a:off x="489411" y="972584"/>
            <a:ext cx="8154831" cy="5225846"/>
          </a:xfrm>
          <a:prstGeom prst="rect">
            <a:avLst/>
          </a:prstGeom>
        </p:spPr>
      </p:pic>
    </p:spTree>
    <p:extLst>
      <p:ext uri="{BB962C8B-B14F-4D97-AF65-F5344CB8AC3E}">
        <p14:creationId xmlns:p14="http://schemas.microsoft.com/office/powerpoint/2010/main" val="1961095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026" y="1452024"/>
            <a:ext cx="8745091" cy="4474571"/>
          </a:xfrm>
          <a:prstGeom prst="rect">
            <a:avLst/>
          </a:prstGeom>
        </p:spPr>
      </p:pic>
      <p:sp>
        <p:nvSpPr>
          <p:cNvPr id="2" name="Title 1"/>
          <p:cNvSpPr>
            <a:spLocks noGrp="1"/>
          </p:cNvSpPr>
          <p:nvPr>
            <p:ph type="title"/>
          </p:nvPr>
        </p:nvSpPr>
        <p:spPr>
          <a:xfrm>
            <a:off x="452027" y="8215"/>
            <a:ext cx="6086378" cy="914400"/>
          </a:xfrm>
        </p:spPr>
        <p:txBody>
          <a:bodyPr/>
          <a:lstStyle/>
          <a:p>
            <a:r>
              <a:rPr lang="fr-CA" sz="2800" b="1" dirty="0">
                <a:latin typeface="Dax Offc Pro" panose="020B0504030101020102" pitchFamily="34" charset="0"/>
              </a:rPr>
              <a:t>Sixième écueil : </a:t>
            </a:r>
            <a:r>
              <a:rPr lang="fr-CA" sz="2800" dirty="0">
                <a:latin typeface="Dax Offc Pro" panose="020B0504030101020102" pitchFamily="34" charset="0"/>
              </a:rPr>
              <a:t>Investissement basé sur l’émotion</a:t>
            </a:r>
          </a:p>
        </p:txBody>
      </p:sp>
      <p:sp>
        <p:nvSpPr>
          <p:cNvPr id="5" name="Slide Number Placeholder 4"/>
          <p:cNvSpPr>
            <a:spLocks noGrp="1"/>
          </p:cNvSpPr>
          <p:nvPr>
            <p:ph type="sldNum" sz="quarter" idx="12"/>
          </p:nvPr>
        </p:nvSpPr>
        <p:spPr/>
        <p:txBody>
          <a:bodyPr/>
          <a:lstStyle/>
          <a:p>
            <a:fld id="{86AB923B-19CD-554A-A7CB-5C782A182CEF}" type="slidenum">
              <a:rPr lang="en-US" smtClean="0"/>
              <a:t>8</a:t>
            </a:fld>
            <a:endParaRPr lang="en-US"/>
          </a:p>
        </p:txBody>
      </p:sp>
      <p:grpSp>
        <p:nvGrpSpPr>
          <p:cNvPr id="87" name="Group 86"/>
          <p:cNvGrpSpPr/>
          <p:nvPr/>
        </p:nvGrpSpPr>
        <p:grpSpPr>
          <a:xfrm>
            <a:off x="1863489" y="1804098"/>
            <a:ext cx="1044415" cy="2097511"/>
            <a:chOff x="482976" y="-159255"/>
            <a:chExt cx="1062696" cy="2148128"/>
          </a:xfrm>
        </p:grpSpPr>
        <p:sp>
          <p:nvSpPr>
            <p:cNvPr id="3" name="TextBox 2"/>
            <p:cNvSpPr txBox="1"/>
            <p:nvPr/>
          </p:nvSpPr>
          <p:spPr>
            <a:xfrm>
              <a:off x="482976" y="1265889"/>
              <a:ext cx="1062696" cy="722984"/>
            </a:xfrm>
            <a:prstGeom prst="rect">
              <a:avLst/>
            </a:prstGeom>
            <a:solidFill>
              <a:srgbClr val="0079C1"/>
            </a:solidFill>
            <a:ln>
              <a:solidFill>
                <a:srgbClr val="0079C1"/>
              </a:solidFill>
            </a:ln>
          </p:spPr>
          <p:txBody>
            <a:bodyPr wrap="square" lIns="0" tIns="0" rIns="0" bIns="0" rtlCol="0" anchor="ctr">
              <a:noAutofit/>
            </a:bodyPr>
            <a:lstStyle/>
            <a:p>
              <a:pPr algn="ctr">
                <a:spcBef>
                  <a:spcPts val="1000"/>
                </a:spcBef>
              </a:pPr>
              <a:r>
                <a:rPr lang="fr-CA" sz="1050" b="1" dirty="0">
                  <a:solidFill>
                    <a:schemeClr val="bg1"/>
                  </a:solidFill>
                  <a:latin typeface="Dax Offc Pro" panose="020B0504030101020102" pitchFamily="34" charset="0"/>
                  <a:cs typeface="Arial"/>
                </a:rPr>
                <a:t>Point où la plupart des gens investissent</a:t>
              </a:r>
            </a:p>
          </p:txBody>
        </p:sp>
        <p:cxnSp>
          <p:nvCxnSpPr>
            <p:cNvPr id="40" name="Straight Arrow Connector 39"/>
            <p:cNvCxnSpPr/>
            <p:nvPr/>
          </p:nvCxnSpPr>
          <p:spPr>
            <a:xfrm flipV="1">
              <a:off x="1061556" y="-159255"/>
              <a:ext cx="247356" cy="1427622"/>
            </a:xfrm>
            <a:prstGeom prst="straightConnector1">
              <a:avLst/>
            </a:prstGeom>
            <a:ln>
              <a:solidFill>
                <a:srgbClr val="0B7FC8"/>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49" name="TextBox 1"/>
          <p:cNvSpPr txBox="1">
            <a:spLocks noChangeArrowheads="1"/>
          </p:cNvSpPr>
          <p:nvPr/>
        </p:nvSpPr>
        <p:spPr bwMode="auto">
          <a:xfrm>
            <a:off x="452027" y="5390394"/>
            <a:ext cx="8222407" cy="701941"/>
          </a:xfrm>
          <a:prstGeom prst="rect">
            <a:avLst/>
          </a:prstGeom>
          <a:solidFill>
            <a:srgbClr val="0B7FC8"/>
          </a:solidFill>
          <a:ln w="28575">
            <a:solidFill>
              <a:srgbClr val="0B7FC8"/>
            </a:solidFill>
          </a:ln>
          <a:effectLst/>
        </p:spPr>
        <p:txBody>
          <a:bodyPr wrap="square" lIns="85554" tIns="42776" rIns="85554" bIns="42776">
            <a:spAutoFit/>
          </a:bodyPr>
          <a:lstStyle>
            <a:defPPr>
              <a:defRPr lang="en-US"/>
            </a:defPPr>
            <a:lvl1pPr algn="ctr">
              <a:defRPr sz="2000">
                <a:solidFill>
                  <a:schemeClr val="bg1"/>
                </a:solidFill>
                <a:latin typeface="Arial" panose="020B0604020202020204" pitchFamily="34" charset="0"/>
                <a:cs typeface="Arial" panose="020B0604020202020204" pitchFamily="34" charset="0"/>
              </a:defRPr>
            </a:lvl1pPr>
          </a:lstStyle>
          <a:p>
            <a:r>
              <a:rPr lang="fr-CA" b="1" dirty="0">
                <a:latin typeface="Dax Offc Pro" panose="020B0504030101020102" pitchFamily="34" charset="0"/>
              </a:rPr>
              <a:t>Les montagnes russes émotionnelles peuvent vous faire faire de mauvais choix de placement – ne vous y laissez pas prendre</a:t>
            </a:r>
            <a:r>
              <a:rPr lang="fr-CA" b="1" dirty="0"/>
              <a:t>.</a:t>
            </a:r>
          </a:p>
        </p:txBody>
      </p:sp>
      <p:grpSp>
        <p:nvGrpSpPr>
          <p:cNvPr id="88" name="Group 87"/>
          <p:cNvGrpSpPr/>
          <p:nvPr/>
        </p:nvGrpSpPr>
        <p:grpSpPr>
          <a:xfrm>
            <a:off x="-401837" y="2697905"/>
            <a:ext cx="1736530" cy="270472"/>
            <a:chOff x="-170901" y="2601175"/>
            <a:chExt cx="1766926" cy="276999"/>
          </a:xfrm>
        </p:grpSpPr>
        <p:sp>
          <p:nvSpPr>
            <p:cNvPr id="7" name="Text Box 30"/>
            <p:cNvSpPr txBox="1">
              <a:spLocks noChangeArrowheads="1"/>
            </p:cNvSpPr>
            <p:nvPr/>
          </p:nvSpPr>
          <p:spPr bwMode="auto">
            <a:xfrm>
              <a:off x="-170901" y="2601175"/>
              <a:ext cx="16065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r">
                <a:spcBef>
                  <a:spcPct val="50000"/>
                </a:spcBef>
                <a:buFontTx/>
                <a:buNone/>
              </a:pPr>
              <a:r>
                <a:rPr lang="fr-CA" sz="1200" b="1" dirty="0">
                  <a:solidFill>
                    <a:srgbClr val="8DC63F"/>
                  </a:solidFill>
                  <a:ea typeface="MS PGothic" pitchFamily="34" charset="-128"/>
                  <a:cs typeface="Arial" pitchFamily="34" charset="0"/>
                </a:rPr>
                <a:t>Optimisme</a:t>
              </a:r>
            </a:p>
          </p:txBody>
        </p:sp>
        <p:sp>
          <p:nvSpPr>
            <p:cNvPr id="51" name="Oval 50"/>
            <p:cNvSpPr/>
            <p:nvPr/>
          </p:nvSpPr>
          <p:spPr>
            <a:xfrm>
              <a:off x="1398642" y="2660378"/>
              <a:ext cx="197383" cy="209220"/>
            </a:xfrm>
            <a:prstGeom prst="ellipse">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sz="1200"/>
            </a:p>
          </p:txBody>
        </p:sp>
      </p:grpSp>
      <p:grpSp>
        <p:nvGrpSpPr>
          <p:cNvPr id="89" name="Group 88"/>
          <p:cNvGrpSpPr/>
          <p:nvPr/>
        </p:nvGrpSpPr>
        <p:grpSpPr>
          <a:xfrm>
            <a:off x="-9391" y="2252077"/>
            <a:ext cx="1748140" cy="270472"/>
            <a:chOff x="139986" y="2071210"/>
            <a:chExt cx="1778739" cy="276999"/>
          </a:xfrm>
        </p:grpSpPr>
        <p:sp>
          <p:nvSpPr>
            <p:cNvPr id="8" name="Text Box 31"/>
            <p:cNvSpPr txBox="1">
              <a:spLocks noChangeArrowheads="1"/>
            </p:cNvSpPr>
            <p:nvPr/>
          </p:nvSpPr>
          <p:spPr bwMode="auto">
            <a:xfrm>
              <a:off x="139986" y="2071210"/>
              <a:ext cx="16065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r">
                <a:spcBef>
                  <a:spcPct val="50000"/>
                </a:spcBef>
                <a:buFontTx/>
                <a:buNone/>
              </a:pPr>
              <a:r>
                <a:rPr lang="fr-CA" sz="1200" b="1">
                  <a:solidFill>
                    <a:srgbClr val="8DC63F"/>
                  </a:solidFill>
                  <a:ea typeface="MS PGothic" pitchFamily="34" charset="-128"/>
                  <a:cs typeface="Arial" pitchFamily="34" charset="0"/>
                </a:rPr>
                <a:t>Enthousiasme</a:t>
              </a:r>
            </a:p>
          </p:txBody>
        </p:sp>
        <p:sp>
          <p:nvSpPr>
            <p:cNvPr id="52" name="Oval 51"/>
            <p:cNvSpPr/>
            <p:nvPr/>
          </p:nvSpPr>
          <p:spPr>
            <a:xfrm>
              <a:off x="1721342" y="2120179"/>
              <a:ext cx="197383" cy="209220"/>
            </a:xfrm>
            <a:prstGeom prst="ellipse">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sz="1200"/>
            </a:p>
          </p:txBody>
        </p:sp>
      </p:grpSp>
      <p:grpSp>
        <p:nvGrpSpPr>
          <p:cNvPr id="90" name="Group 89"/>
          <p:cNvGrpSpPr/>
          <p:nvPr/>
        </p:nvGrpSpPr>
        <p:grpSpPr>
          <a:xfrm>
            <a:off x="1031001" y="1811831"/>
            <a:ext cx="1196828" cy="270472"/>
            <a:chOff x="1289414" y="1787832"/>
            <a:chExt cx="1107072" cy="276999"/>
          </a:xfrm>
        </p:grpSpPr>
        <p:sp>
          <p:nvSpPr>
            <p:cNvPr id="30" name="Text Box 35"/>
            <p:cNvSpPr txBox="1">
              <a:spLocks noChangeArrowheads="1"/>
            </p:cNvSpPr>
            <p:nvPr/>
          </p:nvSpPr>
          <p:spPr bwMode="auto">
            <a:xfrm>
              <a:off x="1289414" y="1787832"/>
              <a:ext cx="9300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r">
                <a:spcBef>
                  <a:spcPct val="50000"/>
                </a:spcBef>
                <a:buFontTx/>
                <a:buNone/>
              </a:pPr>
              <a:r>
                <a:rPr lang="fr-CA" sz="1200" b="1">
                  <a:solidFill>
                    <a:srgbClr val="8DC63F"/>
                  </a:solidFill>
                  <a:ea typeface="MS PGothic" pitchFamily="34" charset="-128"/>
                  <a:cs typeface="Arial" pitchFamily="34" charset="0"/>
                </a:rPr>
                <a:t>Excitation</a:t>
              </a:r>
            </a:p>
          </p:txBody>
        </p:sp>
        <p:sp>
          <p:nvSpPr>
            <p:cNvPr id="53" name="Oval 52"/>
            <p:cNvSpPr/>
            <p:nvPr/>
          </p:nvSpPr>
          <p:spPr>
            <a:xfrm>
              <a:off x="2199103" y="1848888"/>
              <a:ext cx="197383" cy="209220"/>
            </a:xfrm>
            <a:prstGeom prst="ellipse">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sz="1200"/>
            </a:p>
          </p:txBody>
        </p:sp>
      </p:grpSp>
      <p:grpSp>
        <p:nvGrpSpPr>
          <p:cNvPr id="91" name="Group 90"/>
          <p:cNvGrpSpPr/>
          <p:nvPr/>
        </p:nvGrpSpPr>
        <p:grpSpPr>
          <a:xfrm>
            <a:off x="1663756" y="1452408"/>
            <a:ext cx="1246475" cy="271352"/>
            <a:chOff x="1669384" y="1643639"/>
            <a:chExt cx="1268292" cy="277901"/>
          </a:xfrm>
        </p:grpSpPr>
        <p:sp>
          <p:nvSpPr>
            <p:cNvPr id="31" name="Text Box 36"/>
            <p:cNvSpPr txBox="1">
              <a:spLocks noChangeArrowheads="1"/>
            </p:cNvSpPr>
            <p:nvPr/>
          </p:nvSpPr>
          <p:spPr bwMode="auto">
            <a:xfrm>
              <a:off x="1669384" y="1643639"/>
              <a:ext cx="12682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fr-CA" sz="1200" b="1">
                  <a:solidFill>
                    <a:srgbClr val="8DC63F"/>
                  </a:solidFill>
                  <a:ea typeface="MS PGothic" pitchFamily="34" charset="-128"/>
                  <a:cs typeface="Arial" pitchFamily="34" charset="0"/>
                </a:rPr>
                <a:t>Euphorie</a:t>
              </a:r>
            </a:p>
          </p:txBody>
        </p:sp>
        <p:sp>
          <p:nvSpPr>
            <p:cNvPr id="54" name="Oval 53"/>
            <p:cNvSpPr/>
            <p:nvPr/>
          </p:nvSpPr>
          <p:spPr>
            <a:xfrm>
              <a:off x="2698655" y="1712320"/>
              <a:ext cx="197383" cy="209220"/>
            </a:xfrm>
            <a:prstGeom prst="ellipse">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sz="1200"/>
            </a:p>
          </p:txBody>
        </p:sp>
      </p:grpSp>
      <p:grpSp>
        <p:nvGrpSpPr>
          <p:cNvPr id="92" name="Group 91"/>
          <p:cNvGrpSpPr/>
          <p:nvPr/>
        </p:nvGrpSpPr>
        <p:grpSpPr>
          <a:xfrm>
            <a:off x="3027397" y="1257424"/>
            <a:ext cx="1371121" cy="480188"/>
            <a:chOff x="2988363" y="1578194"/>
            <a:chExt cx="1395121" cy="491776"/>
          </a:xfrm>
        </p:grpSpPr>
        <p:sp>
          <p:nvSpPr>
            <p:cNvPr id="28" name="Text Box 29"/>
            <p:cNvSpPr txBox="1">
              <a:spLocks noChangeArrowheads="1"/>
            </p:cNvSpPr>
            <p:nvPr/>
          </p:nvSpPr>
          <p:spPr bwMode="auto">
            <a:xfrm>
              <a:off x="2988363" y="1578194"/>
              <a:ext cx="13951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spcBef>
                  <a:spcPct val="50000"/>
                </a:spcBef>
                <a:buFontTx/>
                <a:buNone/>
              </a:pPr>
              <a:r>
                <a:rPr lang="fr-CA" sz="1200" b="1">
                  <a:solidFill>
                    <a:srgbClr val="DA201D"/>
                  </a:solidFill>
                  <a:ea typeface="MS PGothic" pitchFamily="34" charset="-128"/>
                  <a:cs typeface="Arial" pitchFamily="34" charset="0"/>
                </a:rPr>
                <a:t>Anxiété</a:t>
              </a:r>
            </a:p>
          </p:txBody>
        </p:sp>
        <p:sp>
          <p:nvSpPr>
            <p:cNvPr id="63" name="Oval 62"/>
            <p:cNvSpPr/>
            <p:nvPr/>
          </p:nvSpPr>
          <p:spPr>
            <a:xfrm>
              <a:off x="3219005" y="1860750"/>
              <a:ext cx="197383" cy="209220"/>
            </a:xfrm>
            <a:prstGeom prst="ellipse">
              <a:avLst/>
            </a:prstGeom>
            <a:solidFill>
              <a:srgbClr val="DA201D"/>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sz="1200"/>
            </a:p>
          </p:txBody>
        </p:sp>
      </p:grpSp>
      <p:grpSp>
        <p:nvGrpSpPr>
          <p:cNvPr id="93" name="Group 92"/>
          <p:cNvGrpSpPr/>
          <p:nvPr/>
        </p:nvGrpSpPr>
        <p:grpSpPr>
          <a:xfrm>
            <a:off x="3595576" y="1477965"/>
            <a:ext cx="1080278" cy="484736"/>
            <a:chOff x="3473583" y="1857203"/>
            <a:chExt cx="1099187" cy="496434"/>
          </a:xfrm>
        </p:grpSpPr>
        <p:sp>
          <p:nvSpPr>
            <p:cNvPr id="21" name="Text Box 22"/>
            <p:cNvSpPr txBox="1">
              <a:spLocks noChangeArrowheads="1"/>
            </p:cNvSpPr>
            <p:nvPr/>
          </p:nvSpPr>
          <p:spPr bwMode="auto">
            <a:xfrm>
              <a:off x="3473583" y="1857203"/>
              <a:ext cx="10991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spcBef>
                  <a:spcPct val="50000"/>
                </a:spcBef>
                <a:buFontTx/>
                <a:buNone/>
              </a:pPr>
              <a:r>
                <a:rPr lang="fr-CA" sz="1200" b="1" dirty="0">
                  <a:solidFill>
                    <a:srgbClr val="DA201D"/>
                  </a:solidFill>
                  <a:ea typeface="MS PGothic" pitchFamily="34" charset="-128"/>
                  <a:cs typeface="Arial" pitchFamily="34" charset="0"/>
                </a:rPr>
                <a:t>Déni</a:t>
              </a:r>
            </a:p>
          </p:txBody>
        </p:sp>
        <p:sp>
          <p:nvSpPr>
            <p:cNvPr id="64" name="Oval 63"/>
            <p:cNvSpPr/>
            <p:nvPr/>
          </p:nvSpPr>
          <p:spPr>
            <a:xfrm>
              <a:off x="3657940" y="2144417"/>
              <a:ext cx="197383" cy="209220"/>
            </a:xfrm>
            <a:prstGeom prst="ellipse">
              <a:avLst/>
            </a:prstGeom>
            <a:solidFill>
              <a:srgbClr val="DA201D"/>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sz="1200"/>
            </a:p>
          </p:txBody>
        </p:sp>
      </p:grpSp>
      <p:grpSp>
        <p:nvGrpSpPr>
          <p:cNvPr id="94" name="Group 93"/>
          <p:cNvGrpSpPr/>
          <p:nvPr/>
        </p:nvGrpSpPr>
        <p:grpSpPr>
          <a:xfrm>
            <a:off x="4109415" y="1833245"/>
            <a:ext cx="830984" cy="454092"/>
            <a:chOff x="3936529" y="2257721"/>
            <a:chExt cx="845529" cy="465050"/>
          </a:xfrm>
        </p:grpSpPr>
        <p:sp>
          <p:nvSpPr>
            <p:cNvPr id="22" name="Text Box 23"/>
            <p:cNvSpPr txBox="1">
              <a:spLocks noChangeArrowheads="1"/>
            </p:cNvSpPr>
            <p:nvPr/>
          </p:nvSpPr>
          <p:spPr bwMode="auto">
            <a:xfrm>
              <a:off x="3936529" y="2257721"/>
              <a:ext cx="8455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spcBef>
                  <a:spcPct val="50000"/>
                </a:spcBef>
                <a:buFontTx/>
                <a:buNone/>
              </a:pPr>
              <a:r>
                <a:rPr lang="fr-CA" sz="1200" b="1" dirty="0">
                  <a:solidFill>
                    <a:srgbClr val="DA201D"/>
                  </a:solidFill>
                  <a:ea typeface="MS PGothic" pitchFamily="34" charset="-128"/>
                  <a:cs typeface="Arial" pitchFamily="34" charset="0"/>
                </a:rPr>
                <a:t>Crainte</a:t>
              </a:r>
            </a:p>
          </p:txBody>
        </p:sp>
        <p:sp>
          <p:nvSpPr>
            <p:cNvPr id="65" name="Oval 64"/>
            <p:cNvSpPr/>
            <p:nvPr/>
          </p:nvSpPr>
          <p:spPr>
            <a:xfrm>
              <a:off x="4078579" y="2513551"/>
              <a:ext cx="197383" cy="209220"/>
            </a:xfrm>
            <a:prstGeom prst="ellipse">
              <a:avLst/>
            </a:prstGeom>
            <a:solidFill>
              <a:srgbClr val="DA201D"/>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sz="1200"/>
            </a:p>
          </p:txBody>
        </p:sp>
      </p:grpSp>
      <p:grpSp>
        <p:nvGrpSpPr>
          <p:cNvPr id="95" name="Group 94"/>
          <p:cNvGrpSpPr/>
          <p:nvPr/>
        </p:nvGrpSpPr>
        <p:grpSpPr>
          <a:xfrm>
            <a:off x="4455385" y="2152164"/>
            <a:ext cx="1495769" cy="468878"/>
            <a:chOff x="4103612" y="2612384"/>
            <a:chExt cx="1521950" cy="480193"/>
          </a:xfrm>
        </p:grpSpPr>
        <p:sp>
          <p:nvSpPr>
            <p:cNvPr id="23" name="Text Box 24"/>
            <p:cNvSpPr txBox="1">
              <a:spLocks noChangeArrowheads="1"/>
            </p:cNvSpPr>
            <p:nvPr/>
          </p:nvSpPr>
          <p:spPr bwMode="auto">
            <a:xfrm>
              <a:off x="4103612" y="2612384"/>
              <a:ext cx="1521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spcBef>
                  <a:spcPct val="50000"/>
                </a:spcBef>
                <a:buFontTx/>
                <a:buNone/>
              </a:pPr>
              <a:r>
                <a:rPr lang="fr-CA" sz="1200" b="1">
                  <a:solidFill>
                    <a:srgbClr val="DA201D"/>
                  </a:solidFill>
                  <a:ea typeface="MS PGothic" pitchFamily="34" charset="-128"/>
                  <a:cs typeface="Arial" pitchFamily="34" charset="0"/>
                </a:rPr>
                <a:t>Désespoir</a:t>
              </a:r>
            </a:p>
          </p:txBody>
        </p:sp>
        <p:sp>
          <p:nvSpPr>
            <p:cNvPr id="66" name="Oval 65"/>
            <p:cNvSpPr/>
            <p:nvPr/>
          </p:nvSpPr>
          <p:spPr>
            <a:xfrm>
              <a:off x="4412791" y="2883357"/>
              <a:ext cx="197383" cy="209220"/>
            </a:xfrm>
            <a:prstGeom prst="ellipse">
              <a:avLst/>
            </a:prstGeom>
            <a:solidFill>
              <a:srgbClr val="DA201D"/>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sz="1200"/>
            </a:p>
          </p:txBody>
        </p:sp>
      </p:grpSp>
      <p:grpSp>
        <p:nvGrpSpPr>
          <p:cNvPr id="96" name="Group 95"/>
          <p:cNvGrpSpPr/>
          <p:nvPr/>
        </p:nvGrpSpPr>
        <p:grpSpPr>
          <a:xfrm>
            <a:off x="5031075" y="2582150"/>
            <a:ext cx="997179" cy="464335"/>
            <a:chOff x="4660673" y="3017599"/>
            <a:chExt cx="1014633" cy="475541"/>
          </a:xfrm>
        </p:grpSpPr>
        <p:sp>
          <p:nvSpPr>
            <p:cNvPr id="24" name="Text Box 25"/>
            <p:cNvSpPr txBox="1">
              <a:spLocks noChangeArrowheads="1"/>
            </p:cNvSpPr>
            <p:nvPr/>
          </p:nvSpPr>
          <p:spPr bwMode="auto">
            <a:xfrm>
              <a:off x="4660673" y="3017599"/>
              <a:ext cx="10146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spcBef>
                  <a:spcPct val="50000"/>
                </a:spcBef>
                <a:buFontTx/>
                <a:buNone/>
              </a:pPr>
              <a:r>
                <a:rPr lang="fr-CA" sz="1200" b="1">
                  <a:solidFill>
                    <a:srgbClr val="DA201D"/>
                  </a:solidFill>
                  <a:ea typeface="MS PGothic" pitchFamily="34" charset="-128"/>
                  <a:cs typeface="Arial" pitchFamily="34" charset="0"/>
                </a:rPr>
                <a:t>Panique</a:t>
              </a:r>
            </a:p>
          </p:txBody>
        </p:sp>
        <p:sp>
          <p:nvSpPr>
            <p:cNvPr id="67" name="Oval 66"/>
            <p:cNvSpPr/>
            <p:nvPr/>
          </p:nvSpPr>
          <p:spPr>
            <a:xfrm>
              <a:off x="4800801" y="3283920"/>
              <a:ext cx="197383" cy="209220"/>
            </a:xfrm>
            <a:prstGeom prst="ellipse">
              <a:avLst/>
            </a:prstGeom>
            <a:solidFill>
              <a:srgbClr val="DA201D"/>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sz="1200"/>
            </a:p>
          </p:txBody>
        </p:sp>
      </p:grpSp>
      <p:grpSp>
        <p:nvGrpSpPr>
          <p:cNvPr id="104" name="Group 103"/>
          <p:cNvGrpSpPr/>
          <p:nvPr/>
        </p:nvGrpSpPr>
        <p:grpSpPr>
          <a:xfrm>
            <a:off x="5391819" y="2862645"/>
            <a:ext cx="1237003" cy="442541"/>
            <a:chOff x="5239165" y="3100346"/>
            <a:chExt cx="1258655" cy="453220"/>
          </a:xfrm>
        </p:grpSpPr>
        <p:sp>
          <p:nvSpPr>
            <p:cNvPr id="25" name="Text Box 26"/>
            <p:cNvSpPr txBox="1">
              <a:spLocks noChangeArrowheads="1"/>
            </p:cNvSpPr>
            <p:nvPr/>
          </p:nvSpPr>
          <p:spPr bwMode="auto">
            <a:xfrm>
              <a:off x="5239165" y="3100346"/>
              <a:ext cx="12586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spcBef>
                  <a:spcPct val="50000"/>
                </a:spcBef>
                <a:buFontTx/>
                <a:buNone/>
              </a:pPr>
              <a:r>
                <a:rPr lang="fr-CA" sz="1200" b="1">
                  <a:solidFill>
                    <a:srgbClr val="DA201D"/>
                  </a:solidFill>
                  <a:ea typeface="MS PGothic" pitchFamily="34" charset="-128"/>
                  <a:cs typeface="Arial" pitchFamily="34" charset="0"/>
                </a:rPr>
                <a:t>Capitulation</a:t>
              </a:r>
            </a:p>
          </p:txBody>
        </p:sp>
        <p:sp>
          <p:nvSpPr>
            <p:cNvPr id="68" name="Oval 67"/>
            <p:cNvSpPr/>
            <p:nvPr/>
          </p:nvSpPr>
          <p:spPr>
            <a:xfrm>
              <a:off x="5406282" y="3344346"/>
              <a:ext cx="197383" cy="209220"/>
            </a:xfrm>
            <a:prstGeom prst="ellipse">
              <a:avLst/>
            </a:prstGeom>
            <a:solidFill>
              <a:srgbClr val="DA201D"/>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sz="1200"/>
            </a:p>
          </p:txBody>
        </p:sp>
      </p:grpSp>
      <p:grpSp>
        <p:nvGrpSpPr>
          <p:cNvPr id="98" name="Group 97"/>
          <p:cNvGrpSpPr/>
          <p:nvPr/>
        </p:nvGrpSpPr>
        <p:grpSpPr>
          <a:xfrm>
            <a:off x="5772600" y="3217139"/>
            <a:ext cx="2077457" cy="451594"/>
            <a:chOff x="5422647" y="3719945"/>
            <a:chExt cx="2113820" cy="462492"/>
          </a:xfrm>
        </p:grpSpPr>
        <p:sp>
          <p:nvSpPr>
            <p:cNvPr id="26" name="Text Box 27"/>
            <p:cNvSpPr txBox="1">
              <a:spLocks noChangeArrowheads="1"/>
            </p:cNvSpPr>
            <p:nvPr/>
          </p:nvSpPr>
          <p:spPr bwMode="auto">
            <a:xfrm>
              <a:off x="5422647" y="3719945"/>
              <a:ext cx="21138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spcBef>
                  <a:spcPct val="50000"/>
                </a:spcBef>
                <a:buFontTx/>
                <a:buNone/>
              </a:pPr>
              <a:r>
                <a:rPr lang="fr-CA" sz="1200" b="1">
                  <a:solidFill>
                    <a:srgbClr val="DA201D"/>
                  </a:solidFill>
                  <a:ea typeface="MS PGothic" pitchFamily="34" charset="-128"/>
                  <a:cs typeface="Arial" pitchFamily="34" charset="0"/>
                </a:rPr>
                <a:t>Abattement</a:t>
              </a:r>
            </a:p>
          </p:txBody>
        </p:sp>
        <p:sp>
          <p:nvSpPr>
            <p:cNvPr id="69" name="Oval 68"/>
            <p:cNvSpPr/>
            <p:nvPr/>
          </p:nvSpPr>
          <p:spPr>
            <a:xfrm>
              <a:off x="5651050" y="3973217"/>
              <a:ext cx="197383" cy="209220"/>
            </a:xfrm>
            <a:prstGeom prst="ellipse">
              <a:avLst/>
            </a:prstGeom>
            <a:solidFill>
              <a:srgbClr val="DA201D"/>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sz="1200"/>
            </a:p>
          </p:txBody>
        </p:sp>
      </p:grpSp>
      <p:grpSp>
        <p:nvGrpSpPr>
          <p:cNvPr id="99" name="Group 98"/>
          <p:cNvGrpSpPr/>
          <p:nvPr/>
        </p:nvGrpSpPr>
        <p:grpSpPr>
          <a:xfrm>
            <a:off x="6271902" y="3560381"/>
            <a:ext cx="1329573" cy="469014"/>
            <a:chOff x="5789109" y="3813557"/>
            <a:chExt cx="1352845" cy="480332"/>
          </a:xfrm>
        </p:grpSpPr>
        <p:sp>
          <p:nvSpPr>
            <p:cNvPr id="27" name="Text Box 28"/>
            <p:cNvSpPr txBox="1">
              <a:spLocks noChangeArrowheads="1"/>
            </p:cNvSpPr>
            <p:nvPr/>
          </p:nvSpPr>
          <p:spPr bwMode="auto">
            <a:xfrm>
              <a:off x="5789109" y="3813557"/>
              <a:ext cx="13528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spcBef>
                  <a:spcPct val="50000"/>
                </a:spcBef>
                <a:buFontTx/>
                <a:buNone/>
              </a:pPr>
              <a:r>
                <a:rPr lang="fr-CA" sz="1200" b="1">
                  <a:solidFill>
                    <a:srgbClr val="DA201D"/>
                  </a:solidFill>
                  <a:ea typeface="MS PGothic" pitchFamily="34" charset="-128"/>
                  <a:cs typeface="Arial" pitchFamily="34" charset="0"/>
                </a:rPr>
                <a:t>Dépression</a:t>
              </a:r>
            </a:p>
          </p:txBody>
        </p:sp>
        <p:sp>
          <p:nvSpPr>
            <p:cNvPr id="70" name="Oval 69"/>
            <p:cNvSpPr/>
            <p:nvPr/>
          </p:nvSpPr>
          <p:spPr>
            <a:xfrm>
              <a:off x="6126144" y="4084669"/>
              <a:ext cx="197383" cy="209220"/>
            </a:xfrm>
            <a:prstGeom prst="ellipse">
              <a:avLst/>
            </a:prstGeom>
            <a:solidFill>
              <a:srgbClr val="DA201D"/>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sz="1200"/>
            </a:p>
          </p:txBody>
        </p:sp>
      </p:grpSp>
      <p:grpSp>
        <p:nvGrpSpPr>
          <p:cNvPr id="100" name="Group 99"/>
          <p:cNvGrpSpPr/>
          <p:nvPr/>
        </p:nvGrpSpPr>
        <p:grpSpPr>
          <a:xfrm>
            <a:off x="7164913" y="3590491"/>
            <a:ext cx="997179" cy="461649"/>
            <a:chOff x="6139527" y="3647981"/>
            <a:chExt cx="1014633" cy="472789"/>
          </a:xfrm>
        </p:grpSpPr>
        <p:sp>
          <p:nvSpPr>
            <p:cNvPr id="35" name="Text Box 40"/>
            <p:cNvSpPr txBox="1">
              <a:spLocks noChangeArrowheads="1"/>
            </p:cNvSpPr>
            <p:nvPr/>
          </p:nvSpPr>
          <p:spPr bwMode="auto">
            <a:xfrm>
              <a:off x="6139527" y="3647981"/>
              <a:ext cx="10146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spcBef>
                  <a:spcPct val="50000"/>
                </a:spcBef>
                <a:buFontTx/>
                <a:buNone/>
              </a:pPr>
              <a:r>
                <a:rPr lang="fr-CA" sz="1200" b="1" dirty="0">
                  <a:solidFill>
                    <a:srgbClr val="8DC63F"/>
                  </a:solidFill>
                  <a:ea typeface="MS PGothic" pitchFamily="34" charset="-128"/>
                  <a:cs typeface="Arial" pitchFamily="34" charset="0"/>
                </a:rPr>
                <a:t>Espoir</a:t>
              </a:r>
            </a:p>
          </p:txBody>
        </p:sp>
        <p:sp>
          <p:nvSpPr>
            <p:cNvPr id="71" name="Oval 70"/>
            <p:cNvSpPr/>
            <p:nvPr/>
          </p:nvSpPr>
          <p:spPr>
            <a:xfrm>
              <a:off x="6317320" y="3911550"/>
              <a:ext cx="197383" cy="209220"/>
            </a:xfrm>
            <a:prstGeom prst="ellipse">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sz="1200"/>
            </a:p>
          </p:txBody>
        </p:sp>
      </p:grpSp>
      <p:grpSp>
        <p:nvGrpSpPr>
          <p:cNvPr id="101" name="Group 100"/>
          <p:cNvGrpSpPr/>
          <p:nvPr/>
        </p:nvGrpSpPr>
        <p:grpSpPr>
          <a:xfrm>
            <a:off x="7316134" y="3256165"/>
            <a:ext cx="1168174" cy="452805"/>
            <a:chOff x="6206665" y="3237263"/>
            <a:chExt cx="1188622" cy="463732"/>
          </a:xfrm>
        </p:grpSpPr>
        <p:sp>
          <p:nvSpPr>
            <p:cNvPr id="33" name="Text Box 38"/>
            <p:cNvSpPr txBox="1">
              <a:spLocks noChangeArrowheads="1"/>
            </p:cNvSpPr>
            <p:nvPr/>
          </p:nvSpPr>
          <p:spPr bwMode="auto">
            <a:xfrm>
              <a:off x="6206665" y="3237263"/>
              <a:ext cx="1188622" cy="283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spcBef>
                  <a:spcPct val="50000"/>
                </a:spcBef>
                <a:buFontTx/>
                <a:buNone/>
              </a:pPr>
              <a:r>
                <a:rPr lang="fr-CA" sz="1200" b="1" dirty="0">
                  <a:solidFill>
                    <a:srgbClr val="8DC63F"/>
                  </a:solidFill>
                  <a:ea typeface="MS PGothic" pitchFamily="34" charset="-128"/>
                  <a:cs typeface="Arial" pitchFamily="34" charset="0"/>
                </a:rPr>
                <a:t>Soulagement</a:t>
              </a:r>
            </a:p>
          </p:txBody>
        </p:sp>
        <p:sp>
          <p:nvSpPr>
            <p:cNvPr id="72" name="Oval 71"/>
            <p:cNvSpPr/>
            <p:nvPr/>
          </p:nvSpPr>
          <p:spPr>
            <a:xfrm>
              <a:off x="6678504" y="3491775"/>
              <a:ext cx="197383" cy="209220"/>
            </a:xfrm>
            <a:prstGeom prst="ellipse">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sz="1200"/>
            </a:p>
          </p:txBody>
        </p:sp>
      </p:grpSp>
      <p:grpSp>
        <p:nvGrpSpPr>
          <p:cNvPr id="102" name="Group 101"/>
          <p:cNvGrpSpPr/>
          <p:nvPr/>
        </p:nvGrpSpPr>
        <p:grpSpPr>
          <a:xfrm>
            <a:off x="7810325" y="2808975"/>
            <a:ext cx="1005891" cy="486697"/>
            <a:chOff x="6492186" y="2799986"/>
            <a:chExt cx="1023498" cy="498442"/>
          </a:xfrm>
        </p:grpSpPr>
        <p:sp>
          <p:nvSpPr>
            <p:cNvPr id="34" name="Text Box 39"/>
            <p:cNvSpPr txBox="1">
              <a:spLocks noChangeArrowheads="1"/>
            </p:cNvSpPr>
            <p:nvPr/>
          </p:nvSpPr>
          <p:spPr bwMode="auto">
            <a:xfrm>
              <a:off x="6492186" y="2799986"/>
              <a:ext cx="1023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fr-CA" sz="1200" b="1" dirty="0">
                  <a:solidFill>
                    <a:srgbClr val="8DC63F"/>
                  </a:solidFill>
                  <a:ea typeface="MS PGothic" pitchFamily="34" charset="-128"/>
                  <a:cs typeface="Arial" pitchFamily="34" charset="0"/>
                </a:rPr>
                <a:t>Optimisme</a:t>
              </a:r>
            </a:p>
          </p:txBody>
        </p:sp>
        <p:sp>
          <p:nvSpPr>
            <p:cNvPr id="73" name="Oval 72"/>
            <p:cNvSpPr/>
            <p:nvPr/>
          </p:nvSpPr>
          <p:spPr>
            <a:xfrm>
              <a:off x="6915097" y="3089208"/>
              <a:ext cx="197383" cy="209220"/>
            </a:xfrm>
            <a:prstGeom prst="ellipse">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sz="1200"/>
            </a:p>
          </p:txBody>
        </p:sp>
      </p:grpSp>
      <p:grpSp>
        <p:nvGrpSpPr>
          <p:cNvPr id="86" name="Group 85"/>
          <p:cNvGrpSpPr/>
          <p:nvPr/>
        </p:nvGrpSpPr>
        <p:grpSpPr>
          <a:xfrm>
            <a:off x="6454332" y="1576411"/>
            <a:ext cx="1302054" cy="1676917"/>
            <a:chOff x="5672958" y="2134668"/>
            <a:chExt cx="1324846" cy="1717384"/>
          </a:xfrm>
        </p:grpSpPr>
        <p:cxnSp>
          <p:nvCxnSpPr>
            <p:cNvPr id="75" name="Straight Arrow Connector 74"/>
            <p:cNvCxnSpPr/>
            <p:nvPr/>
          </p:nvCxnSpPr>
          <p:spPr>
            <a:xfrm flipH="1">
              <a:off x="5672958" y="2698971"/>
              <a:ext cx="546373" cy="1153081"/>
            </a:xfrm>
            <a:prstGeom prst="straightConnector1">
              <a:avLst/>
            </a:prstGeom>
            <a:ln>
              <a:solidFill>
                <a:srgbClr val="0B7FC8"/>
              </a:solidFill>
              <a:tailEnd type="arrow"/>
            </a:ln>
            <a:effectLst/>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5672958" y="2134668"/>
              <a:ext cx="1324846" cy="658919"/>
            </a:xfrm>
            <a:prstGeom prst="rect">
              <a:avLst/>
            </a:prstGeom>
            <a:solidFill>
              <a:srgbClr val="0079C1"/>
            </a:solidFill>
            <a:ln>
              <a:solidFill>
                <a:schemeClr val="accent1"/>
              </a:solidFill>
            </a:ln>
          </p:spPr>
          <p:txBody>
            <a:bodyPr wrap="square" lIns="0" tIns="0" rIns="0" bIns="0" rtlCol="0" anchor="ctr">
              <a:noAutofit/>
            </a:bodyPr>
            <a:lstStyle/>
            <a:p>
              <a:pPr algn="ctr">
                <a:spcBef>
                  <a:spcPts val="1000"/>
                </a:spcBef>
              </a:pPr>
              <a:r>
                <a:rPr lang="fr-CA" sz="1050" b="1" dirty="0">
                  <a:solidFill>
                    <a:schemeClr val="bg1"/>
                  </a:solidFill>
                  <a:latin typeface="Dax Offc Pro" panose="020B0504030101020102" pitchFamily="34" charset="0"/>
                  <a:cs typeface="Arial"/>
                </a:rPr>
                <a:t>Point où la plupart des gens vendent</a:t>
              </a:r>
            </a:p>
          </p:txBody>
        </p:sp>
      </p:grpSp>
      <p:grpSp>
        <p:nvGrpSpPr>
          <p:cNvPr id="85" name="Group 84"/>
          <p:cNvGrpSpPr/>
          <p:nvPr/>
        </p:nvGrpSpPr>
        <p:grpSpPr>
          <a:xfrm>
            <a:off x="4768603" y="3907529"/>
            <a:ext cx="1769802" cy="1027747"/>
            <a:chOff x="6266853" y="3867931"/>
            <a:chExt cx="1800781" cy="1052549"/>
          </a:xfrm>
        </p:grpSpPr>
        <p:sp>
          <p:nvSpPr>
            <p:cNvPr id="48" name="TextBox 47"/>
            <p:cNvSpPr txBox="1"/>
            <p:nvPr/>
          </p:nvSpPr>
          <p:spPr>
            <a:xfrm>
              <a:off x="6266853" y="4225526"/>
              <a:ext cx="1062696" cy="694954"/>
            </a:xfrm>
            <a:prstGeom prst="rect">
              <a:avLst/>
            </a:prstGeom>
            <a:solidFill>
              <a:srgbClr val="0079C1"/>
            </a:solidFill>
            <a:ln>
              <a:solidFill>
                <a:schemeClr val="accent1"/>
              </a:solidFill>
            </a:ln>
          </p:spPr>
          <p:txBody>
            <a:bodyPr wrap="square" lIns="0" tIns="0" rIns="0" bIns="0" rtlCol="0" anchor="ctr">
              <a:noAutofit/>
            </a:bodyPr>
            <a:lstStyle/>
            <a:p>
              <a:pPr algn="ctr">
                <a:spcBef>
                  <a:spcPts val="1000"/>
                </a:spcBef>
              </a:pPr>
              <a:r>
                <a:rPr lang="fr-CA" sz="1050" b="1" dirty="0">
                  <a:solidFill>
                    <a:schemeClr val="bg1"/>
                  </a:solidFill>
                  <a:latin typeface="Dax Offc Pro" panose="020B0504030101020102" pitchFamily="34" charset="0"/>
                  <a:cs typeface="Arial"/>
                </a:rPr>
                <a:t>Le point de plus propice</a:t>
              </a:r>
            </a:p>
          </p:txBody>
        </p:sp>
        <p:cxnSp>
          <p:nvCxnSpPr>
            <p:cNvPr id="79" name="Straight Arrow Connector 78"/>
            <p:cNvCxnSpPr>
              <a:stCxn id="48" idx="3"/>
            </p:cNvCxnSpPr>
            <p:nvPr/>
          </p:nvCxnSpPr>
          <p:spPr>
            <a:xfrm flipV="1">
              <a:off x="7329549" y="3867931"/>
              <a:ext cx="738085" cy="705072"/>
            </a:xfrm>
            <a:prstGeom prst="straightConnector1">
              <a:avLst/>
            </a:prstGeom>
            <a:ln>
              <a:solidFill>
                <a:srgbClr val="0B7FC8"/>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60" name="Oval 59"/>
          <p:cNvSpPr/>
          <p:nvPr/>
        </p:nvSpPr>
        <p:spPr>
          <a:xfrm>
            <a:off x="8028913" y="146757"/>
            <a:ext cx="681643" cy="681643"/>
          </a:xfrm>
          <a:prstGeom prst="ellipse">
            <a:avLst/>
          </a:prstGeom>
          <a:solidFill>
            <a:srgbClr val="ED1C24"/>
          </a:solidFill>
          <a:ln>
            <a:noFill/>
          </a:ln>
          <a:effectLst>
            <a:innerShdw blurRad="63500" dist="50800" dir="27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p>
        </p:txBody>
      </p:sp>
      <p:sp>
        <p:nvSpPr>
          <p:cNvPr id="61" name="Text Box 31"/>
          <p:cNvSpPr txBox="1">
            <a:spLocks noChangeArrowheads="1"/>
          </p:cNvSpPr>
          <p:nvPr/>
        </p:nvSpPr>
        <p:spPr bwMode="auto">
          <a:xfrm>
            <a:off x="8273811" y="229356"/>
            <a:ext cx="132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fr-CA" sz="2800" b="1">
                <a:solidFill>
                  <a:schemeClr val="bg1"/>
                </a:solidFill>
                <a:ea typeface="MS PGothic" pitchFamily="34" charset="-128"/>
                <a:cs typeface="Arial" pitchFamily="34" charset="0"/>
              </a:rPr>
              <a:t>6</a:t>
            </a:r>
          </a:p>
        </p:txBody>
      </p:sp>
    </p:spTree>
    <p:extLst>
      <p:ext uri="{BB962C8B-B14F-4D97-AF65-F5344CB8AC3E}">
        <p14:creationId xmlns:p14="http://schemas.microsoft.com/office/powerpoint/2010/main" val="218330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1000"/>
                            </p:stCondLst>
                            <p:childTnLst>
                              <p:par>
                                <p:cTn id="8" presetID="10" presetClass="entr" presetSubtype="0" fill="hold" nodeType="afterEffect">
                                  <p:stCondLst>
                                    <p:cond delay="10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500"/>
                                        <p:tgtEl>
                                          <p:spTgt spid="88"/>
                                        </p:tgtEl>
                                      </p:cBhvr>
                                    </p:animEffect>
                                  </p:childTnLst>
                                </p:cTn>
                              </p:par>
                            </p:childTnLst>
                          </p:cTn>
                        </p:par>
                        <p:par>
                          <p:cTn id="11" fill="hold">
                            <p:stCondLst>
                              <p:cond delay="1600"/>
                            </p:stCondLst>
                            <p:childTnLst>
                              <p:par>
                                <p:cTn id="12" presetID="10" presetClass="entr" presetSubtype="0" fill="hold" nodeType="afterEffect">
                                  <p:stCondLst>
                                    <p:cond delay="100"/>
                                  </p:stCondLst>
                                  <p:childTnLst>
                                    <p:set>
                                      <p:cBhvr>
                                        <p:cTn id="13" dur="1" fill="hold">
                                          <p:stCondLst>
                                            <p:cond delay="0"/>
                                          </p:stCondLst>
                                        </p:cTn>
                                        <p:tgtEl>
                                          <p:spTgt spid="89"/>
                                        </p:tgtEl>
                                        <p:attrNameLst>
                                          <p:attrName>style.visibility</p:attrName>
                                        </p:attrNameLst>
                                      </p:cBhvr>
                                      <p:to>
                                        <p:strVal val="visible"/>
                                      </p:to>
                                    </p:set>
                                    <p:animEffect transition="in" filter="fade">
                                      <p:cBhvr>
                                        <p:cTn id="14" dur="500"/>
                                        <p:tgtEl>
                                          <p:spTgt spid="89"/>
                                        </p:tgtEl>
                                      </p:cBhvr>
                                    </p:animEffect>
                                  </p:childTnLst>
                                </p:cTn>
                              </p:par>
                            </p:childTnLst>
                          </p:cTn>
                        </p:par>
                        <p:par>
                          <p:cTn id="15" fill="hold">
                            <p:stCondLst>
                              <p:cond delay="2200"/>
                            </p:stCondLst>
                            <p:childTnLst>
                              <p:par>
                                <p:cTn id="16" presetID="10" presetClass="entr" presetSubtype="0" fill="hold" nodeType="afterEffect">
                                  <p:stCondLst>
                                    <p:cond delay="100"/>
                                  </p:stCondLst>
                                  <p:childTnLst>
                                    <p:set>
                                      <p:cBhvr>
                                        <p:cTn id="17" dur="1" fill="hold">
                                          <p:stCondLst>
                                            <p:cond delay="0"/>
                                          </p:stCondLst>
                                        </p:cTn>
                                        <p:tgtEl>
                                          <p:spTgt spid="90"/>
                                        </p:tgtEl>
                                        <p:attrNameLst>
                                          <p:attrName>style.visibility</p:attrName>
                                        </p:attrNameLst>
                                      </p:cBhvr>
                                      <p:to>
                                        <p:strVal val="visible"/>
                                      </p:to>
                                    </p:set>
                                    <p:animEffect transition="in" filter="fade">
                                      <p:cBhvr>
                                        <p:cTn id="18" dur="500"/>
                                        <p:tgtEl>
                                          <p:spTgt spid="90"/>
                                        </p:tgtEl>
                                      </p:cBhvr>
                                    </p:animEffect>
                                  </p:childTnLst>
                                </p:cTn>
                              </p:par>
                            </p:childTnLst>
                          </p:cTn>
                        </p:par>
                        <p:par>
                          <p:cTn id="19" fill="hold">
                            <p:stCondLst>
                              <p:cond delay="2800"/>
                            </p:stCondLst>
                            <p:childTnLst>
                              <p:par>
                                <p:cTn id="20" presetID="10" presetClass="entr" presetSubtype="0" fill="hold" nodeType="afterEffect">
                                  <p:stCondLst>
                                    <p:cond delay="100"/>
                                  </p:stCondLst>
                                  <p:childTnLst>
                                    <p:set>
                                      <p:cBhvr>
                                        <p:cTn id="21" dur="1" fill="hold">
                                          <p:stCondLst>
                                            <p:cond delay="0"/>
                                          </p:stCondLst>
                                        </p:cTn>
                                        <p:tgtEl>
                                          <p:spTgt spid="91"/>
                                        </p:tgtEl>
                                        <p:attrNameLst>
                                          <p:attrName>style.visibility</p:attrName>
                                        </p:attrNameLst>
                                      </p:cBhvr>
                                      <p:to>
                                        <p:strVal val="visible"/>
                                      </p:to>
                                    </p:set>
                                    <p:animEffect transition="in" filter="fade">
                                      <p:cBhvr>
                                        <p:cTn id="22" dur="500"/>
                                        <p:tgtEl>
                                          <p:spTgt spid="91"/>
                                        </p:tgtEl>
                                      </p:cBhvr>
                                    </p:animEffect>
                                  </p:childTnLst>
                                </p:cTn>
                              </p:par>
                            </p:childTnLst>
                          </p:cTn>
                        </p:par>
                        <p:par>
                          <p:cTn id="23" fill="hold">
                            <p:stCondLst>
                              <p:cond delay="3400"/>
                            </p:stCondLst>
                            <p:childTnLst>
                              <p:par>
                                <p:cTn id="24" presetID="10" presetClass="entr" presetSubtype="0" fill="hold" nodeType="afterEffect">
                                  <p:stCondLst>
                                    <p:cond delay="100"/>
                                  </p:stCondLst>
                                  <p:childTnLst>
                                    <p:set>
                                      <p:cBhvr>
                                        <p:cTn id="25" dur="1" fill="hold">
                                          <p:stCondLst>
                                            <p:cond delay="0"/>
                                          </p:stCondLst>
                                        </p:cTn>
                                        <p:tgtEl>
                                          <p:spTgt spid="92"/>
                                        </p:tgtEl>
                                        <p:attrNameLst>
                                          <p:attrName>style.visibility</p:attrName>
                                        </p:attrNameLst>
                                      </p:cBhvr>
                                      <p:to>
                                        <p:strVal val="visible"/>
                                      </p:to>
                                    </p:set>
                                    <p:animEffect transition="in" filter="fade">
                                      <p:cBhvr>
                                        <p:cTn id="26" dur="500"/>
                                        <p:tgtEl>
                                          <p:spTgt spid="92"/>
                                        </p:tgtEl>
                                      </p:cBhvr>
                                    </p:animEffect>
                                  </p:childTnLst>
                                </p:cTn>
                              </p:par>
                            </p:childTnLst>
                          </p:cTn>
                        </p:par>
                        <p:par>
                          <p:cTn id="27" fill="hold">
                            <p:stCondLst>
                              <p:cond delay="4000"/>
                            </p:stCondLst>
                            <p:childTnLst>
                              <p:par>
                                <p:cTn id="28" presetID="10" presetClass="entr" presetSubtype="0" fill="hold" nodeType="afterEffect">
                                  <p:stCondLst>
                                    <p:cond delay="100"/>
                                  </p:stCondLst>
                                  <p:childTnLst>
                                    <p:set>
                                      <p:cBhvr>
                                        <p:cTn id="29" dur="1" fill="hold">
                                          <p:stCondLst>
                                            <p:cond delay="0"/>
                                          </p:stCondLst>
                                        </p:cTn>
                                        <p:tgtEl>
                                          <p:spTgt spid="93"/>
                                        </p:tgtEl>
                                        <p:attrNameLst>
                                          <p:attrName>style.visibility</p:attrName>
                                        </p:attrNameLst>
                                      </p:cBhvr>
                                      <p:to>
                                        <p:strVal val="visible"/>
                                      </p:to>
                                    </p:set>
                                    <p:animEffect transition="in" filter="fade">
                                      <p:cBhvr>
                                        <p:cTn id="30" dur="500"/>
                                        <p:tgtEl>
                                          <p:spTgt spid="93"/>
                                        </p:tgtEl>
                                      </p:cBhvr>
                                    </p:animEffect>
                                  </p:childTnLst>
                                </p:cTn>
                              </p:par>
                            </p:childTnLst>
                          </p:cTn>
                        </p:par>
                        <p:par>
                          <p:cTn id="31" fill="hold">
                            <p:stCondLst>
                              <p:cond delay="4600"/>
                            </p:stCondLst>
                            <p:childTnLst>
                              <p:par>
                                <p:cTn id="32" presetID="10" presetClass="entr" presetSubtype="0" fill="hold" nodeType="afterEffect">
                                  <p:stCondLst>
                                    <p:cond delay="100"/>
                                  </p:stCondLst>
                                  <p:childTnLst>
                                    <p:set>
                                      <p:cBhvr>
                                        <p:cTn id="33" dur="1" fill="hold">
                                          <p:stCondLst>
                                            <p:cond delay="0"/>
                                          </p:stCondLst>
                                        </p:cTn>
                                        <p:tgtEl>
                                          <p:spTgt spid="94"/>
                                        </p:tgtEl>
                                        <p:attrNameLst>
                                          <p:attrName>style.visibility</p:attrName>
                                        </p:attrNameLst>
                                      </p:cBhvr>
                                      <p:to>
                                        <p:strVal val="visible"/>
                                      </p:to>
                                    </p:set>
                                    <p:animEffect transition="in" filter="fade">
                                      <p:cBhvr>
                                        <p:cTn id="34" dur="500"/>
                                        <p:tgtEl>
                                          <p:spTgt spid="94"/>
                                        </p:tgtEl>
                                      </p:cBhvr>
                                    </p:animEffect>
                                  </p:childTnLst>
                                </p:cTn>
                              </p:par>
                            </p:childTnLst>
                          </p:cTn>
                        </p:par>
                        <p:par>
                          <p:cTn id="35" fill="hold">
                            <p:stCondLst>
                              <p:cond delay="5200"/>
                            </p:stCondLst>
                            <p:childTnLst>
                              <p:par>
                                <p:cTn id="36" presetID="10" presetClass="entr" presetSubtype="0" fill="hold" nodeType="afterEffect">
                                  <p:stCondLst>
                                    <p:cond delay="100"/>
                                  </p:stCondLst>
                                  <p:childTnLst>
                                    <p:set>
                                      <p:cBhvr>
                                        <p:cTn id="37" dur="1" fill="hold">
                                          <p:stCondLst>
                                            <p:cond delay="0"/>
                                          </p:stCondLst>
                                        </p:cTn>
                                        <p:tgtEl>
                                          <p:spTgt spid="95"/>
                                        </p:tgtEl>
                                        <p:attrNameLst>
                                          <p:attrName>style.visibility</p:attrName>
                                        </p:attrNameLst>
                                      </p:cBhvr>
                                      <p:to>
                                        <p:strVal val="visible"/>
                                      </p:to>
                                    </p:set>
                                    <p:animEffect transition="in" filter="fade">
                                      <p:cBhvr>
                                        <p:cTn id="38" dur="500"/>
                                        <p:tgtEl>
                                          <p:spTgt spid="95"/>
                                        </p:tgtEl>
                                      </p:cBhvr>
                                    </p:animEffect>
                                  </p:childTnLst>
                                </p:cTn>
                              </p:par>
                            </p:childTnLst>
                          </p:cTn>
                        </p:par>
                        <p:par>
                          <p:cTn id="39" fill="hold">
                            <p:stCondLst>
                              <p:cond delay="5800"/>
                            </p:stCondLst>
                            <p:childTnLst>
                              <p:par>
                                <p:cTn id="40" presetID="10" presetClass="entr" presetSubtype="0" fill="hold" nodeType="afterEffect">
                                  <p:stCondLst>
                                    <p:cond delay="100"/>
                                  </p:stCondLst>
                                  <p:childTnLst>
                                    <p:set>
                                      <p:cBhvr>
                                        <p:cTn id="41" dur="1" fill="hold">
                                          <p:stCondLst>
                                            <p:cond delay="0"/>
                                          </p:stCondLst>
                                        </p:cTn>
                                        <p:tgtEl>
                                          <p:spTgt spid="96"/>
                                        </p:tgtEl>
                                        <p:attrNameLst>
                                          <p:attrName>style.visibility</p:attrName>
                                        </p:attrNameLst>
                                      </p:cBhvr>
                                      <p:to>
                                        <p:strVal val="visible"/>
                                      </p:to>
                                    </p:set>
                                    <p:animEffect transition="in" filter="fade">
                                      <p:cBhvr>
                                        <p:cTn id="42" dur="500"/>
                                        <p:tgtEl>
                                          <p:spTgt spid="96"/>
                                        </p:tgtEl>
                                      </p:cBhvr>
                                    </p:animEffect>
                                  </p:childTnLst>
                                </p:cTn>
                              </p:par>
                            </p:childTnLst>
                          </p:cTn>
                        </p:par>
                        <p:par>
                          <p:cTn id="43" fill="hold">
                            <p:stCondLst>
                              <p:cond delay="6400"/>
                            </p:stCondLst>
                            <p:childTnLst>
                              <p:par>
                                <p:cTn id="44" presetID="10" presetClass="entr" presetSubtype="0" fill="hold" nodeType="afterEffect">
                                  <p:stCondLst>
                                    <p:cond delay="100"/>
                                  </p:stCondLst>
                                  <p:childTnLst>
                                    <p:set>
                                      <p:cBhvr>
                                        <p:cTn id="45" dur="1" fill="hold">
                                          <p:stCondLst>
                                            <p:cond delay="0"/>
                                          </p:stCondLst>
                                        </p:cTn>
                                        <p:tgtEl>
                                          <p:spTgt spid="104"/>
                                        </p:tgtEl>
                                        <p:attrNameLst>
                                          <p:attrName>style.visibility</p:attrName>
                                        </p:attrNameLst>
                                      </p:cBhvr>
                                      <p:to>
                                        <p:strVal val="visible"/>
                                      </p:to>
                                    </p:set>
                                    <p:animEffect transition="in" filter="fade">
                                      <p:cBhvr>
                                        <p:cTn id="46" dur="500"/>
                                        <p:tgtEl>
                                          <p:spTgt spid="104"/>
                                        </p:tgtEl>
                                      </p:cBhvr>
                                    </p:animEffect>
                                  </p:childTnLst>
                                </p:cTn>
                              </p:par>
                            </p:childTnLst>
                          </p:cTn>
                        </p:par>
                        <p:par>
                          <p:cTn id="47" fill="hold">
                            <p:stCondLst>
                              <p:cond delay="7000"/>
                            </p:stCondLst>
                            <p:childTnLst>
                              <p:par>
                                <p:cTn id="48" presetID="10" presetClass="entr" presetSubtype="0" fill="hold" nodeType="afterEffect">
                                  <p:stCondLst>
                                    <p:cond delay="100"/>
                                  </p:stCondLst>
                                  <p:childTnLst>
                                    <p:set>
                                      <p:cBhvr>
                                        <p:cTn id="49" dur="1" fill="hold">
                                          <p:stCondLst>
                                            <p:cond delay="0"/>
                                          </p:stCondLst>
                                        </p:cTn>
                                        <p:tgtEl>
                                          <p:spTgt spid="98"/>
                                        </p:tgtEl>
                                        <p:attrNameLst>
                                          <p:attrName>style.visibility</p:attrName>
                                        </p:attrNameLst>
                                      </p:cBhvr>
                                      <p:to>
                                        <p:strVal val="visible"/>
                                      </p:to>
                                    </p:set>
                                    <p:animEffect transition="in" filter="fade">
                                      <p:cBhvr>
                                        <p:cTn id="50" dur="500"/>
                                        <p:tgtEl>
                                          <p:spTgt spid="98"/>
                                        </p:tgtEl>
                                      </p:cBhvr>
                                    </p:animEffect>
                                  </p:childTnLst>
                                </p:cTn>
                              </p:par>
                            </p:childTnLst>
                          </p:cTn>
                        </p:par>
                        <p:par>
                          <p:cTn id="51" fill="hold">
                            <p:stCondLst>
                              <p:cond delay="7600"/>
                            </p:stCondLst>
                            <p:childTnLst>
                              <p:par>
                                <p:cTn id="52" presetID="10" presetClass="entr" presetSubtype="0" fill="hold" nodeType="afterEffect">
                                  <p:stCondLst>
                                    <p:cond delay="100"/>
                                  </p:stCondLst>
                                  <p:childTnLst>
                                    <p:set>
                                      <p:cBhvr>
                                        <p:cTn id="53" dur="1" fill="hold">
                                          <p:stCondLst>
                                            <p:cond delay="0"/>
                                          </p:stCondLst>
                                        </p:cTn>
                                        <p:tgtEl>
                                          <p:spTgt spid="99"/>
                                        </p:tgtEl>
                                        <p:attrNameLst>
                                          <p:attrName>style.visibility</p:attrName>
                                        </p:attrNameLst>
                                      </p:cBhvr>
                                      <p:to>
                                        <p:strVal val="visible"/>
                                      </p:to>
                                    </p:set>
                                    <p:animEffect transition="in" filter="fade">
                                      <p:cBhvr>
                                        <p:cTn id="54" dur="500"/>
                                        <p:tgtEl>
                                          <p:spTgt spid="99"/>
                                        </p:tgtEl>
                                      </p:cBhvr>
                                    </p:animEffect>
                                  </p:childTnLst>
                                </p:cTn>
                              </p:par>
                            </p:childTnLst>
                          </p:cTn>
                        </p:par>
                        <p:par>
                          <p:cTn id="55" fill="hold">
                            <p:stCondLst>
                              <p:cond delay="8200"/>
                            </p:stCondLst>
                            <p:childTnLst>
                              <p:par>
                                <p:cTn id="56" presetID="10" presetClass="entr" presetSubtype="0" fill="hold" nodeType="afterEffect">
                                  <p:stCondLst>
                                    <p:cond delay="10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500"/>
                                        <p:tgtEl>
                                          <p:spTgt spid="100"/>
                                        </p:tgtEl>
                                      </p:cBhvr>
                                    </p:animEffect>
                                  </p:childTnLst>
                                </p:cTn>
                              </p:par>
                            </p:childTnLst>
                          </p:cTn>
                        </p:par>
                        <p:par>
                          <p:cTn id="59" fill="hold">
                            <p:stCondLst>
                              <p:cond delay="8800"/>
                            </p:stCondLst>
                            <p:childTnLst>
                              <p:par>
                                <p:cTn id="60" presetID="10" presetClass="entr" presetSubtype="0" fill="hold" nodeType="afterEffect">
                                  <p:stCondLst>
                                    <p:cond delay="100"/>
                                  </p:stCondLst>
                                  <p:childTnLst>
                                    <p:set>
                                      <p:cBhvr>
                                        <p:cTn id="61" dur="1" fill="hold">
                                          <p:stCondLst>
                                            <p:cond delay="0"/>
                                          </p:stCondLst>
                                        </p:cTn>
                                        <p:tgtEl>
                                          <p:spTgt spid="101"/>
                                        </p:tgtEl>
                                        <p:attrNameLst>
                                          <p:attrName>style.visibility</p:attrName>
                                        </p:attrNameLst>
                                      </p:cBhvr>
                                      <p:to>
                                        <p:strVal val="visible"/>
                                      </p:to>
                                    </p:set>
                                    <p:animEffect transition="in" filter="fade">
                                      <p:cBhvr>
                                        <p:cTn id="62" dur="500"/>
                                        <p:tgtEl>
                                          <p:spTgt spid="101"/>
                                        </p:tgtEl>
                                      </p:cBhvr>
                                    </p:animEffect>
                                  </p:childTnLst>
                                </p:cTn>
                              </p:par>
                            </p:childTnLst>
                          </p:cTn>
                        </p:par>
                        <p:par>
                          <p:cTn id="63" fill="hold">
                            <p:stCondLst>
                              <p:cond delay="9400"/>
                            </p:stCondLst>
                            <p:childTnLst>
                              <p:par>
                                <p:cTn id="64" presetID="10" presetClass="entr" presetSubtype="0" fill="hold" nodeType="afterEffect">
                                  <p:stCondLst>
                                    <p:cond delay="100"/>
                                  </p:stCondLst>
                                  <p:childTnLst>
                                    <p:set>
                                      <p:cBhvr>
                                        <p:cTn id="65" dur="1" fill="hold">
                                          <p:stCondLst>
                                            <p:cond delay="0"/>
                                          </p:stCondLst>
                                        </p:cTn>
                                        <p:tgtEl>
                                          <p:spTgt spid="102"/>
                                        </p:tgtEl>
                                        <p:attrNameLst>
                                          <p:attrName>style.visibility</p:attrName>
                                        </p:attrNameLst>
                                      </p:cBhvr>
                                      <p:to>
                                        <p:strVal val="visible"/>
                                      </p:to>
                                    </p:set>
                                    <p:animEffect transition="in" filter="fade">
                                      <p:cBhvr>
                                        <p:cTn id="66" dur="500"/>
                                        <p:tgtEl>
                                          <p:spTgt spid="102"/>
                                        </p:tgtEl>
                                      </p:cBhvr>
                                    </p:animEffect>
                                  </p:childTnLst>
                                </p:cTn>
                              </p:par>
                            </p:childTnLst>
                          </p:cTn>
                        </p:par>
                        <p:par>
                          <p:cTn id="67" fill="hold">
                            <p:stCondLst>
                              <p:cond delay="10000"/>
                            </p:stCondLst>
                            <p:childTnLst>
                              <p:par>
                                <p:cTn id="68" presetID="10" presetClass="entr" presetSubtype="0" fill="hold" nodeType="afterEffect">
                                  <p:stCondLst>
                                    <p:cond delay="100"/>
                                  </p:stCondLst>
                                  <p:childTnLst>
                                    <p:set>
                                      <p:cBhvr>
                                        <p:cTn id="69" dur="1" fill="hold">
                                          <p:stCondLst>
                                            <p:cond delay="0"/>
                                          </p:stCondLst>
                                        </p:cTn>
                                        <p:tgtEl>
                                          <p:spTgt spid="87"/>
                                        </p:tgtEl>
                                        <p:attrNameLst>
                                          <p:attrName>style.visibility</p:attrName>
                                        </p:attrNameLst>
                                      </p:cBhvr>
                                      <p:to>
                                        <p:strVal val="visible"/>
                                      </p:to>
                                    </p:set>
                                    <p:animEffect transition="in" filter="fade">
                                      <p:cBhvr>
                                        <p:cTn id="70" dur="500"/>
                                        <p:tgtEl>
                                          <p:spTgt spid="87"/>
                                        </p:tgtEl>
                                      </p:cBhvr>
                                    </p:animEffect>
                                  </p:childTnLst>
                                </p:cTn>
                              </p:par>
                            </p:childTnLst>
                          </p:cTn>
                        </p:par>
                        <p:par>
                          <p:cTn id="71" fill="hold">
                            <p:stCondLst>
                              <p:cond delay="10600"/>
                            </p:stCondLst>
                            <p:childTnLst>
                              <p:par>
                                <p:cTn id="72" presetID="10" presetClass="entr" presetSubtype="0" fill="hold" nodeType="afterEffect">
                                  <p:stCondLst>
                                    <p:cond delay="100"/>
                                  </p:stCondLst>
                                  <p:childTnLst>
                                    <p:set>
                                      <p:cBhvr>
                                        <p:cTn id="73" dur="1" fill="hold">
                                          <p:stCondLst>
                                            <p:cond delay="0"/>
                                          </p:stCondLst>
                                        </p:cTn>
                                        <p:tgtEl>
                                          <p:spTgt spid="86"/>
                                        </p:tgtEl>
                                        <p:attrNameLst>
                                          <p:attrName>style.visibility</p:attrName>
                                        </p:attrNameLst>
                                      </p:cBhvr>
                                      <p:to>
                                        <p:strVal val="visible"/>
                                      </p:to>
                                    </p:set>
                                    <p:animEffect transition="in" filter="fade">
                                      <p:cBhvr>
                                        <p:cTn id="74" dur="500"/>
                                        <p:tgtEl>
                                          <p:spTgt spid="86"/>
                                        </p:tgtEl>
                                      </p:cBhvr>
                                    </p:animEffect>
                                  </p:childTnLst>
                                </p:cTn>
                              </p:par>
                            </p:childTnLst>
                          </p:cTn>
                        </p:par>
                        <p:par>
                          <p:cTn id="75" fill="hold">
                            <p:stCondLst>
                              <p:cond delay="11200"/>
                            </p:stCondLst>
                            <p:childTnLst>
                              <p:par>
                                <p:cTn id="76" presetID="10" presetClass="entr" presetSubtype="0" fill="hold" nodeType="afterEffect">
                                  <p:stCondLst>
                                    <p:cond delay="100"/>
                                  </p:stCondLst>
                                  <p:childTnLst>
                                    <p:set>
                                      <p:cBhvr>
                                        <p:cTn id="77" dur="1" fill="hold">
                                          <p:stCondLst>
                                            <p:cond delay="0"/>
                                          </p:stCondLst>
                                        </p:cTn>
                                        <p:tgtEl>
                                          <p:spTgt spid="85"/>
                                        </p:tgtEl>
                                        <p:attrNameLst>
                                          <p:attrName>style.visibility</p:attrName>
                                        </p:attrNameLst>
                                      </p:cBhvr>
                                      <p:to>
                                        <p:strVal val="visible"/>
                                      </p:to>
                                    </p:set>
                                    <p:animEffect transition="in" filter="fade">
                                      <p:cBhvr>
                                        <p:cTn id="78" dur="500"/>
                                        <p:tgtEl>
                                          <p:spTgt spid="85"/>
                                        </p:tgtEl>
                                      </p:cBhvr>
                                    </p:animEffect>
                                  </p:childTnLst>
                                </p:cTn>
                              </p:par>
                            </p:childTnLst>
                          </p:cTn>
                        </p:par>
                        <p:par>
                          <p:cTn id="79" fill="hold">
                            <p:stCondLst>
                              <p:cond delay="11800"/>
                            </p:stCondLst>
                            <p:childTnLst>
                              <p:par>
                                <p:cTn id="80" presetID="53" presetClass="entr" presetSubtype="16" fill="hold" grpId="0" nodeType="afterEffect">
                                  <p:stCondLst>
                                    <p:cond delay="1000"/>
                                  </p:stCondLst>
                                  <p:childTnLst>
                                    <p:set>
                                      <p:cBhvr>
                                        <p:cTn id="81" dur="1" fill="hold">
                                          <p:stCondLst>
                                            <p:cond delay="0"/>
                                          </p:stCondLst>
                                        </p:cTn>
                                        <p:tgtEl>
                                          <p:spTgt spid="49"/>
                                        </p:tgtEl>
                                        <p:attrNameLst>
                                          <p:attrName>style.visibility</p:attrName>
                                        </p:attrNameLst>
                                      </p:cBhvr>
                                      <p:to>
                                        <p:strVal val="visible"/>
                                      </p:to>
                                    </p:set>
                                    <p:anim calcmode="lin" valueType="num">
                                      <p:cBhvr>
                                        <p:cTn id="82" dur="500" fill="hold"/>
                                        <p:tgtEl>
                                          <p:spTgt spid="49"/>
                                        </p:tgtEl>
                                        <p:attrNameLst>
                                          <p:attrName>ppt_w</p:attrName>
                                        </p:attrNameLst>
                                      </p:cBhvr>
                                      <p:tavLst>
                                        <p:tav tm="0">
                                          <p:val>
                                            <p:fltVal val="0"/>
                                          </p:val>
                                        </p:tav>
                                        <p:tav tm="100000">
                                          <p:val>
                                            <p:strVal val="#ppt_w"/>
                                          </p:val>
                                        </p:tav>
                                      </p:tavLst>
                                    </p:anim>
                                    <p:anim calcmode="lin" valueType="num">
                                      <p:cBhvr>
                                        <p:cTn id="83" dur="500" fill="hold"/>
                                        <p:tgtEl>
                                          <p:spTgt spid="49"/>
                                        </p:tgtEl>
                                        <p:attrNameLst>
                                          <p:attrName>ppt_h</p:attrName>
                                        </p:attrNameLst>
                                      </p:cBhvr>
                                      <p:tavLst>
                                        <p:tav tm="0">
                                          <p:val>
                                            <p:fltVal val="0"/>
                                          </p:val>
                                        </p:tav>
                                        <p:tav tm="100000">
                                          <p:val>
                                            <p:strVal val="#ppt_h"/>
                                          </p:val>
                                        </p:tav>
                                      </p:tavLst>
                                    </p:anim>
                                    <p:animEffect transition="in" filter="fade">
                                      <p:cBhvr>
                                        <p:cTn id="8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6AB923B-19CD-554A-A7CB-5C782A182CEF}" type="slidenum">
              <a:rPr lang="en-US" smtClean="0"/>
              <a:t>9</a:t>
            </a:fld>
            <a:endParaRPr lang="en-US"/>
          </a:p>
        </p:txBody>
      </p:sp>
      <p:sp>
        <p:nvSpPr>
          <p:cNvPr id="12" name="Title 1"/>
          <p:cNvSpPr>
            <a:spLocks noGrp="1"/>
          </p:cNvSpPr>
          <p:nvPr>
            <p:ph type="title"/>
          </p:nvPr>
        </p:nvSpPr>
        <p:spPr>
          <a:xfrm>
            <a:off x="452027" y="8215"/>
            <a:ext cx="6076085" cy="914400"/>
          </a:xfrm>
        </p:spPr>
        <p:txBody>
          <a:bodyPr/>
          <a:lstStyle/>
          <a:p>
            <a:r>
              <a:rPr lang="fr-CA" sz="2800" b="1" dirty="0">
                <a:latin typeface="Dax Offc Pro" panose="020B0504030101020102" pitchFamily="34" charset="0"/>
              </a:rPr>
              <a:t>Sixième écueil : </a:t>
            </a:r>
            <a:r>
              <a:rPr lang="fr-CA" sz="2800" dirty="0">
                <a:latin typeface="Dax Offc Pro" panose="020B0504030101020102" pitchFamily="34" charset="0"/>
              </a:rPr>
              <a:t>Investissement basé sur l’émotion</a:t>
            </a:r>
          </a:p>
        </p:txBody>
      </p:sp>
      <p:sp>
        <p:nvSpPr>
          <p:cNvPr id="7" name="TextBox 6"/>
          <p:cNvSpPr txBox="1"/>
          <p:nvPr/>
        </p:nvSpPr>
        <p:spPr>
          <a:xfrm>
            <a:off x="1962371" y="1120084"/>
            <a:ext cx="5219258" cy="252028"/>
          </a:xfrm>
          <a:prstGeom prst="rect">
            <a:avLst/>
          </a:prstGeom>
          <a:noFill/>
        </p:spPr>
        <p:txBody>
          <a:bodyPr wrap="square" lIns="0" tIns="0" rIns="0" bIns="0" rtlCol="0">
            <a:noAutofit/>
          </a:bodyPr>
          <a:lstStyle/>
          <a:p>
            <a:pPr algn="ctr">
              <a:spcBef>
                <a:spcPts val="1000"/>
              </a:spcBef>
            </a:pPr>
            <a:r>
              <a:rPr lang="fr-CA" sz="2000" dirty="0">
                <a:latin typeface="Arial"/>
                <a:cs typeface="Arial"/>
              </a:rPr>
              <a:t>     </a:t>
            </a:r>
            <a:r>
              <a:rPr lang="fr-CA" sz="2000" b="1" dirty="0">
                <a:latin typeface="Dax Offc Pro" panose="020B0504030101020102" pitchFamily="34" charset="0"/>
                <a:cs typeface="Arial"/>
              </a:rPr>
              <a:t>L’indice de CNN sur la peur et la cupidité</a:t>
            </a:r>
          </a:p>
        </p:txBody>
      </p:sp>
      <p:grpSp>
        <p:nvGrpSpPr>
          <p:cNvPr id="6" name="Group 5"/>
          <p:cNvGrpSpPr/>
          <p:nvPr/>
        </p:nvGrpSpPr>
        <p:grpSpPr>
          <a:xfrm>
            <a:off x="1008276" y="4981282"/>
            <a:ext cx="7331591" cy="265952"/>
            <a:chOff x="1008276" y="4981282"/>
            <a:chExt cx="7331591" cy="265952"/>
          </a:xfrm>
        </p:grpSpPr>
        <p:sp>
          <p:nvSpPr>
            <p:cNvPr id="11" name="TextBox 10"/>
            <p:cNvSpPr txBox="1"/>
            <p:nvPr/>
          </p:nvSpPr>
          <p:spPr>
            <a:xfrm>
              <a:off x="1008276" y="4995206"/>
              <a:ext cx="2457562" cy="252028"/>
            </a:xfrm>
            <a:prstGeom prst="rect">
              <a:avLst/>
            </a:prstGeom>
            <a:noFill/>
          </p:spPr>
          <p:txBody>
            <a:bodyPr wrap="square" lIns="0" tIns="0" rIns="0" bIns="0" rtlCol="0">
              <a:noAutofit/>
            </a:bodyPr>
            <a:lstStyle/>
            <a:p>
              <a:pPr algn="ctr">
                <a:spcBef>
                  <a:spcPts val="1000"/>
                </a:spcBef>
              </a:pPr>
              <a:r>
                <a:rPr lang="fr-CA" sz="1600" b="1" dirty="0">
                  <a:solidFill>
                    <a:srgbClr val="FF0000"/>
                  </a:solidFill>
                  <a:latin typeface="Dax Offc Pro" panose="020B0504030101020102" pitchFamily="34" charset="0"/>
                  <a:cs typeface="Arial"/>
                </a:rPr>
                <a:t>Peur extrême</a:t>
              </a:r>
            </a:p>
          </p:txBody>
        </p:sp>
        <p:sp>
          <p:nvSpPr>
            <p:cNvPr id="13" name="TextBox 12"/>
            <p:cNvSpPr txBox="1"/>
            <p:nvPr/>
          </p:nvSpPr>
          <p:spPr>
            <a:xfrm>
              <a:off x="5882305" y="4981282"/>
              <a:ext cx="2457562" cy="252028"/>
            </a:xfrm>
            <a:prstGeom prst="rect">
              <a:avLst/>
            </a:prstGeom>
            <a:noFill/>
          </p:spPr>
          <p:txBody>
            <a:bodyPr wrap="square" lIns="0" tIns="0" rIns="0" bIns="0" rtlCol="0">
              <a:noAutofit/>
            </a:bodyPr>
            <a:lstStyle/>
            <a:p>
              <a:pPr algn="ctr">
                <a:spcBef>
                  <a:spcPts val="1000"/>
                </a:spcBef>
              </a:pPr>
              <a:r>
                <a:rPr lang="fr-CA" sz="1600" b="1" dirty="0">
                  <a:solidFill>
                    <a:srgbClr val="00B050"/>
                  </a:solidFill>
                  <a:latin typeface="Dax Offc Pro" panose="020B0504030101020102" pitchFamily="34" charset="0"/>
                  <a:cs typeface="Arial"/>
                </a:rPr>
                <a:t>Cupidité extrême</a:t>
              </a:r>
            </a:p>
          </p:txBody>
        </p:sp>
      </p:grpSp>
      <p:sp>
        <p:nvSpPr>
          <p:cNvPr id="21" name="TextBox 1"/>
          <p:cNvSpPr txBox="1">
            <a:spLocks noChangeArrowheads="1"/>
          </p:cNvSpPr>
          <p:nvPr/>
        </p:nvSpPr>
        <p:spPr bwMode="auto">
          <a:xfrm>
            <a:off x="452027" y="5543350"/>
            <a:ext cx="8222407" cy="363386"/>
          </a:xfrm>
          <a:prstGeom prst="rect">
            <a:avLst/>
          </a:prstGeom>
          <a:solidFill>
            <a:srgbClr val="0B7FC8"/>
          </a:solidFill>
          <a:ln w="28575">
            <a:solidFill>
              <a:srgbClr val="0B7FC8"/>
            </a:solidFill>
          </a:ln>
          <a:effectLst/>
        </p:spPr>
        <p:txBody>
          <a:bodyPr wrap="square" lIns="85554" tIns="42776" rIns="85554" bIns="42776">
            <a:spAutoFit/>
          </a:bodyPr>
          <a:lstStyle>
            <a:defPPr>
              <a:defRPr lang="en-US"/>
            </a:defPPr>
            <a:lvl1pPr algn="ctr">
              <a:defRPr sz="2000">
                <a:solidFill>
                  <a:schemeClr val="bg1"/>
                </a:solidFill>
                <a:latin typeface="Arial" panose="020B0604020202020204" pitchFamily="34" charset="0"/>
                <a:cs typeface="Arial" panose="020B0604020202020204" pitchFamily="34" charset="0"/>
              </a:defRPr>
            </a:lvl1pPr>
          </a:lstStyle>
          <a:p>
            <a:r>
              <a:rPr lang="fr-CA" sz="1800" b="1" dirty="0">
                <a:latin typeface="Dax Offc Pro" panose="020B0504030101020102" pitchFamily="34" charset="0"/>
              </a:rPr>
              <a:t>Ne laissez pas la cupidité ou la peur contrôler vos décisions de placement.</a:t>
            </a:r>
          </a:p>
        </p:txBody>
      </p:sp>
      <p:sp>
        <p:nvSpPr>
          <p:cNvPr id="17" name="Oval 16">
            <a:extLst>
              <a:ext uri="{FF2B5EF4-FFF2-40B4-BE49-F238E27FC236}">
                <a16:creationId xmlns:a16="http://schemas.microsoft.com/office/drawing/2014/main" id="{3C96F1B2-7AB0-48F8-8920-4C83C57ED3E7}"/>
              </a:ext>
            </a:extLst>
          </p:cNvPr>
          <p:cNvSpPr/>
          <p:nvPr/>
        </p:nvSpPr>
        <p:spPr>
          <a:xfrm>
            <a:off x="8028913" y="146757"/>
            <a:ext cx="681643" cy="681643"/>
          </a:xfrm>
          <a:prstGeom prst="ellipse">
            <a:avLst/>
          </a:prstGeom>
          <a:solidFill>
            <a:srgbClr val="ED1C24"/>
          </a:solidFill>
          <a:ln>
            <a:noFill/>
          </a:ln>
          <a:effectLst>
            <a:innerShdw blurRad="63500" dist="50800" dir="27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p>
        </p:txBody>
      </p:sp>
      <p:sp>
        <p:nvSpPr>
          <p:cNvPr id="20" name="Text Box 31">
            <a:extLst>
              <a:ext uri="{FF2B5EF4-FFF2-40B4-BE49-F238E27FC236}">
                <a16:creationId xmlns:a16="http://schemas.microsoft.com/office/drawing/2014/main" id="{E29FE16A-5C5A-4241-A2F6-398CB9130E24}"/>
              </a:ext>
            </a:extLst>
          </p:cNvPr>
          <p:cNvSpPr txBox="1">
            <a:spLocks noChangeArrowheads="1"/>
          </p:cNvSpPr>
          <p:nvPr/>
        </p:nvSpPr>
        <p:spPr bwMode="auto">
          <a:xfrm>
            <a:off x="8273811" y="229356"/>
            <a:ext cx="132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fr-CA" sz="2800" b="1">
                <a:solidFill>
                  <a:schemeClr val="bg1"/>
                </a:solidFill>
                <a:ea typeface="MS PGothic" pitchFamily="34" charset="-128"/>
                <a:cs typeface="Arial" pitchFamily="34" charset="0"/>
              </a:rPr>
              <a:t>6</a:t>
            </a:r>
          </a:p>
        </p:txBody>
      </p:sp>
      <p:pic>
        <p:nvPicPr>
          <p:cNvPr id="8" name="Picture 7">
            <a:extLst>
              <a:ext uri="{FF2B5EF4-FFF2-40B4-BE49-F238E27FC236}">
                <a16:creationId xmlns:a16="http://schemas.microsoft.com/office/drawing/2014/main" id="{4E244F13-4E83-1961-7899-7B35409EF858}"/>
              </a:ext>
            </a:extLst>
          </p:cNvPr>
          <p:cNvPicPr>
            <a:picLocks noChangeAspect="1"/>
          </p:cNvPicPr>
          <p:nvPr/>
        </p:nvPicPr>
        <p:blipFill>
          <a:blip r:embed="rId3"/>
          <a:stretch>
            <a:fillRect/>
          </a:stretch>
        </p:blipFill>
        <p:spPr>
          <a:xfrm>
            <a:off x="1533957" y="1544352"/>
            <a:ext cx="6076085" cy="3343213"/>
          </a:xfrm>
          <a:prstGeom prst="rect">
            <a:avLst/>
          </a:prstGeom>
        </p:spPr>
      </p:pic>
      <p:grpSp>
        <p:nvGrpSpPr>
          <p:cNvPr id="15" name="Group 14"/>
          <p:cNvGrpSpPr/>
          <p:nvPr/>
        </p:nvGrpSpPr>
        <p:grpSpPr>
          <a:xfrm>
            <a:off x="452026" y="1999746"/>
            <a:ext cx="1804095" cy="762307"/>
            <a:chOff x="2056952" y="1659268"/>
            <a:chExt cx="1804095" cy="762307"/>
          </a:xfrm>
        </p:grpSpPr>
        <p:sp>
          <p:nvSpPr>
            <p:cNvPr id="14" name="TextBox 13"/>
            <p:cNvSpPr txBox="1"/>
            <p:nvPr/>
          </p:nvSpPr>
          <p:spPr>
            <a:xfrm>
              <a:off x="2056952" y="1752984"/>
              <a:ext cx="1254225" cy="668591"/>
            </a:xfrm>
            <a:prstGeom prst="rect">
              <a:avLst/>
            </a:prstGeom>
            <a:noFill/>
          </p:spPr>
          <p:txBody>
            <a:bodyPr wrap="square" lIns="0" tIns="0" rIns="0" bIns="0" rtlCol="0">
              <a:noAutofit/>
            </a:bodyPr>
            <a:lstStyle/>
            <a:p>
              <a:pPr>
                <a:spcBef>
                  <a:spcPts val="1000"/>
                </a:spcBef>
              </a:pPr>
              <a:r>
                <a:rPr lang="fr-CA" sz="1600" b="1" dirty="0">
                  <a:solidFill>
                    <a:srgbClr val="FF0000"/>
                  </a:solidFill>
                  <a:latin typeface="Dax Offc Pro" panose="020B0504030101020102" pitchFamily="34" charset="0"/>
                  <a:cs typeface="Arial"/>
                </a:rPr>
                <a:t>Aujourd’hui : Crainte</a:t>
              </a:r>
            </a:p>
          </p:txBody>
        </p:sp>
        <p:sp>
          <p:nvSpPr>
            <p:cNvPr id="19" name="Text Box 31"/>
            <p:cNvSpPr txBox="1">
              <a:spLocks noChangeArrowheads="1"/>
            </p:cNvSpPr>
            <p:nvPr/>
          </p:nvSpPr>
          <p:spPr bwMode="auto">
            <a:xfrm>
              <a:off x="3378338" y="1659268"/>
              <a:ext cx="482709" cy="400110"/>
            </a:xfrm>
            <a:prstGeom prst="rect">
              <a:avLst/>
            </a:prstGeom>
            <a:solidFill>
              <a:srgbClr val="FF0000"/>
            </a:solidFill>
            <a:ln w="9525">
              <a:solidFill>
                <a:srgbClr val="000000"/>
              </a:solidFill>
              <a:miter lim="800000"/>
              <a:headEnd/>
              <a:tailEnd/>
            </a:ln>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fr-CA" sz="2000" b="1" dirty="0">
                  <a:solidFill>
                    <a:schemeClr val="bg1"/>
                  </a:solidFill>
                  <a:latin typeface="Dax Offc Pro" panose="020B0504030101020102" pitchFamily="34" charset="0"/>
                  <a:ea typeface="MS PGothic" pitchFamily="34" charset="-128"/>
                  <a:cs typeface="Arial" pitchFamily="34" charset="0"/>
                </a:rPr>
                <a:t>17</a:t>
              </a:r>
            </a:p>
          </p:txBody>
        </p:sp>
      </p:grpSp>
      <p:sp>
        <p:nvSpPr>
          <p:cNvPr id="9" name="TextBox 8">
            <a:extLst>
              <a:ext uri="{FF2B5EF4-FFF2-40B4-BE49-F238E27FC236}">
                <a16:creationId xmlns:a16="http://schemas.microsoft.com/office/drawing/2014/main" id="{1617C04E-889C-18E0-4AAD-E2B1FF2423C4}"/>
              </a:ext>
            </a:extLst>
          </p:cNvPr>
          <p:cNvSpPr txBox="1"/>
          <p:nvPr/>
        </p:nvSpPr>
        <p:spPr>
          <a:xfrm>
            <a:off x="2467429" y="6386286"/>
            <a:ext cx="4119109" cy="207013"/>
          </a:xfrm>
          <a:prstGeom prst="rect">
            <a:avLst/>
          </a:prstGeom>
          <a:noFill/>
        </p:spPr>
        <p:txBody>
          <a:bodyPr wrap="square" lIns="0" tIns="0" rIns="0" bIns="0" rtlCol="0">
            <a:noAutofit/>
          </a:bodyPr>
          <a:lstStyle/>
          <a:p>
            <a:pPr>
              <a:spcBef>
                <a:spcPts val="1000"/>
              </a:spcBef>
            </a:pPr>
            <a:r>
              <a:rPr lang="fr-CA" sz="1000">
                <a:latin typeface="Dax Offc Pro" panose="020B0504030101020102" pitchFamily="34" charset="0"/>
                <a:cs typeface="Arial"/>
              </a:rPr>
              <a:t>Source : </a:t>
            </a:r>
            <a:r>
              <a:rPr lang="fr-CA" sz="1000">
                <a:latin typeface="Dax Offc Pro" panose="020B0504030101020102" pitchFamily="34" charset="0"/>
                <a:cs typeface="Arial"/>
                <a:hlinkClick r:id="rId4"/>
              </a:rPr>
              <a:t>CNN</a:t>
            </a:r>
          </a:p>
        </p:txBody>
      </p:sp>
      <p:sp>
        <p:nvSpPr>
          <p:cNvPr id="2" name="CuadroTexto 2">
            <a:extLst>
              <a:ext uri="{FF2B5EF4-FFF2-40B4-BE49-F238E27FC236}">
                <a16:creationId xmlns:a16="http://schemas.microsoft.com/office/drawing/2014/main" id="{9AE4DBDB-0DB8-20B0-FAAC-30FD2ECF6EDA}"/>
              </a:ext>
            </a:extLst>
          </p:cNvPr>
          <p:cNvSpPr txBox="1"/>
          <p:nvPr/>
        </p:nvSpPr>
        <p:spPr>
          <a:xfrm>
            <a:off x="4080840" y="1792912"/>
            <a:ext cx="967410" cy="246221"/>
          </a:xfrm>
          <a:prstGeom prst="rect">
            <a:avLst/>
          </a:prstGeom>
          <a:solidFill>
            <a:srgbClr val="F7F7F7"/>
          </a:solidFill>
        </p:spPr>
        <p:txBody>
          <a:bodyPr wrap="square" lIns="0" tIns="0" rIns="0" bIns="0" rtlCol="0">
            <a:spAutoFit/>
          </a:bodyPr>
          <a:lstStyle/>
          <a:p>
            <a:pPr algn="ctr"/>
            <a:r>
              <a:rPr lang="fr-CA" sz="1600" b="1">
                <a:solidFill>
                  <a:schemeClr val="tx1">
                    <a:lumMod val="50000"/>
                    <a:lumOff val="50000"/>
                  </a:schemeClr>
                </a:solidFill>
                <a:latin typeface="Dax Offc Pro" panose="020B0504030101020102" pitchFamily="34" charset="0"/>
              </a:rPr>
              <a:t>NEUTRE</a:t>
            </a:r>
          </a:p>
        </p:txBody>
      </p:sp>
      <p:sp>
        <p:nvSpPr>
          <p:cNvPr id="3" name="CuadroTexto 3">
            <a:extLst>
              <a:ext uri="{FF2B5EF4-FFF2-40B4-BE49-F238E27FC236}">
                <a16:creationId xmlns:a16="http://schemas.microsoft.com/office/drawing/2014/main" id="{2B898E06-5F4D-BFE8-6774-FEFDBEF39EE8}"/>
              </a:ext>
            </a:extLst>
          </p:cNvPr>
          <p:cNvSpPr txBox="1"/>
          <p:nvPr/>
        </p:nvSpPr>
        <p:spPr>
          <a:xfrm rot="1795929">
            <a:off x="5443756" y="2125051"/>
            <a:ext cx="967410" cy="246221"/>
          </a:xfrm>
          <a:prstGeom prst="rect">
            <a:avLst/>
          </a:prstGeom>
          <a:solidFill>
            <a:srgbClr val="F7F7F7"/>
          </a:solidFill>
        </p:spPr>
        <p:txBody>
          <a:bodyPr wrap="square" lIns="0" tIns="0" rIns="0" bIns="0" rtlCol="0">
            <a:spAutoFit/>
          </a:bodyPr>
          <a:lstStyle/>
          <a:p>
            <a:pPr algn="ctr"/>
            <a:r>
              <a:rPr lang="fr-CA" sz="1600" b="1" dirty="0">
                <a:solidFill>
                  <a:schemeClr val="tx1">
                    <a:lumMod val="50000"/>
                    <a:lumOff val="50000"/>
                  </a:schemeClr>
                </a:solidFill>
                <a:latin typeface="Dax Offc Pro" panose="020B0504030101020102" pitchFamily="34" charset="0"/>
              </a:rPr>
              <a:t>CUPIDITÉ</a:t>
            </a:r>
          </a:p>
        </p:txBody>
      </p:sp>
      <p:sp>
        <p:nvSpPr>
          <p:cNvPr id="4" name="CuadroTexto 4">
            <a:extLst>
              <a:ext uri="{FF2B5EF4-FFF2-40B4-BE49-F238E27FC236}">
                <a16:creationId xmlns:a16="http://schemas.microsoft.com/office/drawing/2014/main" id="{D2C7E701-2B7B-AA57-8801-3BBCC844D835}"/>
              </a:ext>
            </a:extLst>
          </p:cNvPr>
          <p:cNvSpPr txBox="1"/>
          <p:nvPr/>
        </p:nvSpPr>
        <p:spPr>
          <a:xfrm rot="4036436">
            <a:off x="6415829" y="3360717"/>
            <a:ext cx="1107372" cy="492443"/>
          </a:xfrm>
          <a:prstGeom prst="rect">
            <a:avLst/>
          </a:prstGeom>
          <a:solidFill>
            <a:srgbClr val="F7F7F7"/>
          </a:solidFill>
        </p:spPr>
        <p:txBody>
          <a:bodyPr wrap="square" lIns="0" tIns="0" rIns="0" bIns="0" rtlCol="0">
            <a:spAutoFit/>
          </a:bodyPr>
          <a:lstStyle/>
          <a:p>
            <a:pPr algn="ctr"/>
            <a:r>
              <a:rPr lang="fr-CA" sz="1600" b="1">
                <a:solidFill>
                  <a:schemeClr val="tx1">
                    <a:lumMod val="50000"/>
                    <a:lumOff val="50000"/>
                  </a:schemeClr>
                </a:solidFill>
                <a:latin typeface="Dax Offc Pro" panose="020B0504030101020102" pitchFamily="34" charset="0"/>
              </a:rPr>
              <a:t>CUPIDITÉ EXTRÊME</a:t>
            </a:r>
          </a:p>
        </p:txBody>
      </p:sp>
      <p:sp>
        <p:nvSpPr>
          <p:cNvPr id="10" name="CuadroTexto 5">
            <a:extLst>
              <a:ext uri="{FF2B5EF4-FFF2-40B4-BE49-F238E27FC236}">
                <a16:creationId xmlns:a16="http://schemas.microsoft.com/office/drawing/2014/main" id="{6543B765-F612-A5D4-2E76-C1C38A71A4BE}"/>
              </a:ext>
            </a:extLst>
          </p:cNvPr>
          <p:cNvSpPr txBox="1"/>
          <p:nvPr/>
        </p:nvSpPr>
        <p:spPr>
          <a:xfrm rot="19879697">
            <a:off x="2715078" y="2133004"/>
            <a:ext cx="967410" cy="246221"/>
          </a:xfrm>
          <a:prstGeom prst="rect">
            <a:avLst/>
          </a:prstGeom>
          <a:solidFill>
            <a:srgbClr val="F7F7F7"/>
          </a:solidFill>
        </p:spPr>
        <p:txBody>
          <a:bodyPr wrap="square" lIns="0" tIns="0" rIns="0" bIns="0" rtlCol="0">
            <a:spAutoFit/>
          </a:bodyPr>
          <a:lstStyle/>
          <a:p>
            <a:pPr algn="ctr"/>
            <a:r>
              <a:rPr lang="fr-CA" sz="1600" b="1">
                <a:solidFill>
                  <a:schemeClr val="tx1">
                    <a:lumMod val="50000"/>
                    <a:lumOff val="50000"/>
                  </a:schemeClr>
                </a:solidFill>
                <a:latin typeface="Dax Offc Pro" panose="020B0504030101020102" pitchFamily="34" charset="0"/>
              </a:rPr>
              <a:t>PEUR</a:t>
            </a:r>
          </a:p>
        </p:txBody>
      </p:sp>
      <p:sp>
        <p:nvSpPr>
          <p:cNvPr id="16" name="CuadroTexto 6">
            <a:extLst>
              <a:ext uri="{FF2B5EF4-FFF2-40B4-BE49-F238E27FC236}">
                <a16:creationId xmlns:a16="http://schemas.microsoft.com/office/drawing/2014/main" id="{F35ED604-9005-AABD-DF42-F16A1F435D7F}"/>
              </a:ext>
            </a:extLst>
          </p:cNvPr>
          <p:cNvSpPr txBox="1"/>
          <p:nvPr/>
        </p:nvSpPr>
        <p:spPr>
          <a:xfrm rot="17459322">
            <a:off x="1586383" y="3444150"/>
            <a:ext cx="1115591" cy="492443"/>
          </a:xfrm>
          <a:prstGeom prst="rect">
            <a:avLst/>
          </a:prstGeom>
          <a:solidFill>
            <a:srgbClr val="FFC0B7"/>
          </a:solidFill>
        </p:spPr>
        <p:txBody>
          <a:bodyPr wrap="square" lIns="0" tIns="0" rIns="0" bIns="0" rtlCol="0">
            <a:spAutoFit/>
          </a:bodyPr>
          <a:lstStyle/>
          <a:p>
            <a:pPr algn="ctr"/>
            <a:r>
              <a:rPr lang="fr-CA" sz="1600" b="1" dirty="0">
                <a:solidFill>
                  <a:schemeClr val="tx1">
                    <a:lumMod val="75000"/>
                    <a:lumOff val="25000"/>
                  </a:schemeClr>
                </a:solidFill>
                <a:latin typeface="Dax Offc Pro" panose="020B0504030101020102" pitchFamily="34" charset="0"/>
              </a:rPr>
              <a:t>PEUR EXTRÊME</a:t>
            </a:r>
          </a:p>
        </p:txBody>
      </p:sp>
    </p:spTree>
    <p:extLst>
      <p:ext uri="{BB962C8B-B14F-4D97-AF65-F5344CB8AC3E}">
        <p14:creationId xmlns:p14="http://schemas.microsoft.com/office/powerpoint/2010/main" val="193791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10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53" presetClass="entr" presetSubtype="16" fill="hold" grpId="0" nodeType="afterEffect">
                                  <p:stCondLst>
                                    <p:cond delay="100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theme/theme1.xml><?xml version="1.0" encoding="utf-8"?>
<a:theme xmlns:a="http://schemas.openxmlformats.org/drawingml/2006/main" name="BMOFinancialGroup_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9C1"/>
        </a:solidFill>
        <a:ln>
          <a:noFill/>
        </a:ln>
        <a:effectLst/>
      </a:spPr>
      <a:bodyPr lIns="0" tIns="0" rIns="0" bIns="0"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spcBef>
            <a:spcPts val="1000"/>
          </a:spcBef>
          <a:defRPr sz="2000" dirty="0" smtClean="0">
            <a:latin typeface="Arial"/>
            <a:cs typeface="Aria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13EB22CD9A824F89E0D34DF0DAF226" ma:contentTypeVersion="0" ma:contentTypeDescription="Create a new document." ma:contentTypeScope="" ma:versionID="56db8d72962deb0b926c0e4da47a81ed">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BA9EE1-CAB8-4949-B4D9-C92DC20E6E7D}">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98E7ED5-0E44-4B5E-ABA3-859D24777663}">
  <ds:schemaRefs>
    <ds:schemaRef ds:uri="http://purl.org/dc/elements/1.1/"/>
    <ds:schemaRef ds:uri="http://purl.org/dc/terms/"/>
    <ds:schemaRef ds:uri="http://schemas.microsoft.com/office/2006/metadata/contentType"/>
    <ds:schemaRef ds:uri="http://schemas.microsoft.com/office/2006/metadata/properties"/>
    <ds:schemaRef ds:uri="http://schemas.microsoft.com/office/2006/metadata/properties/metaAttributes"/>
    <ds:schemaRef ds:uri="http://schemas.microsoft.com/office/internal/2005/internalDocumentation"/>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3806D73-C72D-4FBD-A6C0-0719BB2183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60</TotalTime>
  <Words>9970</Words>
  <Application>Microsoft Office PowerPoint</Application>
  <PresentationFormat>On-screen Show (4:3)</PresentationFormat>
  <Paragraphs>527</Paragraphs>
  <Slides>28</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MS PGothic</vt:lpstr>
      <vt:lpstr>Arial</vt:lpstr>
      <vt:lpstr>Calibri</vt:lpstr>
      <vt:lpstr>Dax Offc Pro</vt:lpstr>
      <vt:lpstr>ProximaNova-Regular</vt:lpstr>
      <vt:lpstr>Wingdings</vt:lpstr>
      <vt:lpstr>BMOFinancialGroup_En</vt:lpstr>
      <vt:lpstr>Comment éviter les six principaux écueils en matière de placement</vt:lpstr>
      <vt:lpstr>Introduction</vt:lpstr>
      <vt:lpstr>PowerPoint Presentation</vt:lpstr>
      <vt:lpstr>PowerPoint Presentation</vt:lpstr>
      <vt:lpstr>         </vt:lpstr>
      <vt:lpstr>         </vt:lpstr>
      <vt:lpstr>         </vt:lpstr>
      <vt:lpstr>Sixième écueil : Investissement basé sur l’émotion</vt:lpstr>
      <vt:lpstr>Sixième écueil : Investissement basé sur l’émotion</vt:lpstr>
      <vt:lpstr>Sixième écueil : Investissement basé sur l’émotion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 questions?</vt:lpstr>
      <vt:lpstr>Merci!</vt:lpstr>
      <vt:lpstr>Avis juridique</vt:lpstr>
      <vt:lpstr>Avis juridique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Avoid the Top Six Investing Pitfalls</dc:title>
  <dc:creator>Sedkowski, Veronica</dc:creator>
  <cp:lastModifiedBy>Sedkowski, Veronica</cp:lastModifiedBy>
  <cp:revision>47</cp:revision>
  <dcterms:created xsi:type="dcterms:W3CDTF">2021-08-11T18:04:37Z</dcterms:created>
  <dcterms:modified xsi:type="dcterms:W3CDTF">2025-04-30T16:10:04Z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cf00cb3-7a5d-4674-b157-6d675423df49_Enabled">
    <vt:lpwstr>true</vt:lpwstr>
  </property>
  <property fmtid="{D5CDD505-2E9C-101B-9397-08002B2CF9AE}" pid="3" name="MSIP_Label_0cf00cb3-7a5d-4674-b157-6d675423df49_SetDate">
    <vt:lpwstr>2025-04-02T19:43:54Z</vt:lpwstr>
  </property>
  <property fmtid="{D5CDD505-2E9C-101B-9397-08002B2CF9AE}" pid="4" name="MSIP_Label_0cf00cb3-7a5d-4674-b157-6d675423df49_Method">
    <vt:lpwstr>Standard</vt:lpwstr>
  </property>
  <property fmtid="{D5CDD505-2E9C-101B-9397-08002B2CF9AE}" pid="5" name="MSIP_Label_0cf00cb3-7a5d-4674-b157-6d675423df49_Name">
    <vt:lpwstr>Internal</vt:lpwstr>
  </property>
  <property fmtid="{D5CDD505-2E9C-101B-9397-08002B2CF9AE}" pid="6" name="MSIP_Label_0cf00cb3-7a5d-4674-b157-6d675423df49_SiteId">
    <vt:lpwstr>ece76e02-a02b-4c4a-906d-98a34c5ce07a</vt:lpwstr>
  </property>
  <property fmtid="{D5CDD505-2E9C-101B-9397-08002B2CF9AE}" pid="7" name="MSIP_Label_0cf00cb3-7a5d-4674-b157-6d675423df49_ActionId">
    <vt:lpwstr>d4f99d23-3cee-40bf-b41c-d98dbd7903c2</vt:lpwstr>
  </property>
  <property fmtid="{D5CDD505-2E9C-101B-9397-08002B2CF9AE}" pid="8" name="MSIP_Label_0cf00cb3-7a5d-4674-b157-6d675423df49_ContentBits">
    <vt:lpwstr>0</vt:lpwstr>
  </property>
</Properties>
</file>