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handoutMasterIdLst>
    <p:handoutMasterId r:id="rId34"/>
  </p:handoutMasterIdLst>
  <p:sldIdLst>
    <p:sldId id="318" r:id="rId5"/>
    <p:sldId id="324" r:id="rId6"/>
    <p:sldId id="361" r:id="rId7"/>
    <p:sldId id="362" r:id="rId8"/>
    <p:sldId id="347" r:id="rId9"/>
    <p:sldId id="348" r:id="rId10"/>
    <p:sldId id="334" r:id="rId11"/>
    <p:sldId id="286" r:id="rId12"/>
    <p:sldId id="288" r:id="rId13"/>
    <p:sldId id="357" r:id="rId14"/>
    <p:sldId id="287" r:id="rId15"/>
    <p:sldId id="350" r:id="rId16"/>
    <p:sldId id="352" r:id="rId17"/>
    <p:sldId id="345" r:id="rId18"/>
    <p:sldId id="343" r:id="rId19"/>
    <p:sldId id="338" r:id="rId20"/>
    <p:sldId id="296" r:id="rId21"/>
    <p:sldId id="351" r:id="rId22"/>
    <p:sldId id="299" r:id="rId23"/>
    <p:sldId id="349" r:id="rId24"/>
    <p:sldId id="311" r:id="rId25"/>
    <p:sldId id="319" r:id="rId26"/>
    <p:sldId id="313" r:id="rId27"/>
    <p:sldId id="316" r:id="rId28"/>
    <p:sldId id="283" r:id="rId29"/>
    <p:sldId id="321" r:id="rId30"/>
    <p:sldId id="363" r:id="rId31"/>
    <p:sldId id="364"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059F14"/>
    <a:srgbClr val="336600"/>
    <a:srgbClr val="666633"/>
    <a:srgbClr val="06BC17"/>
    <a:srgbClr val="44B7EF"/>
    <a:srgbClr val="96521A"/>
    <a:srgbClr val="00CC00"/>
    <a:srgbClr val="CC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2734E-5DD3-1F0B-43E5-C96DC6B4F66C}" v="62" dt="2025-04-15T19:28:57.952"/>
    <p1510:client id="{3AA400A0-9499-4076-99A2-A2281E330255}" v="21" dt="2025-04-16T19:15:02.2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6700F4-7BFA-423A-B6C8-175818C7DFF8}" type="doc">
      <dgm:prSet loTypeId="urn:microsoft.com/office/officeart/2005/8/layout/vList3" loCatId="list" qsTypeId="urn:microsoft.com/office/officeart/2005/8/quickstyle/simple1" qsCatId="simple" csTypeId="urn:microsoft.com/office/officeart/2005/8/colors/accent1_2" csCatId="accent1" phldr="1"/>
      <dgm:spPr/>
    </dgm:pt>
    <dgm:pt modelId="{AE19AD4E-A3F1-473D-9FD1-C29BC83DCC1F}">
      <dgm:prSet phldrT="[Text]" custT="1"/>
      <dgm:spPr>
        <a:solidFill>
          <a:srgbClr val="0079C1"/>
        </a:solidFill>
        <a:ln>
          <a:noFill/>
        </a:ln>
        <a:effectLst/>
        <a:scene3d>
          <a:camera prst="orthographicFront">
            <a:rot lat="0" lon="0" rev="0"/>
          </a:camera>
          <a:lightRig rig="balanced" dir="t">
            <a:rot lat="0" lon="0" rev="8700000"/>
          </a:lightRig>
        </a:scene3d>
        <a:sp3d/>
      </dgm:spPr>
      <dgm:t>
        <a:bodyPr/>
        <a:lstStyle/>
        <a:p>
          <a:r>
            <a:rPr lang="en-CA" sz="2000" b="1">
              <a:latin typeface="Dax Offc Pro" panose="020B0504030101020102" pitchFamily="34" charset="0"/>
              <a:cs typeface="Arial" panose="020B0604020202020204" pitchFamily="34" charset="0"/>
            </a:rPr>
            <a:t>Saving and Investing</a:t>
          </a:r>
        </a:p>
      </dgm:t>
    </dgm:pt>
    <dgm:pt modelId="{9236198D-3B06-42DD-A965-508873B3E023}" type="parTrans" cxnId="{438042E3-96B9-4890-9D54-B55084D4C396}">
      <dgm:prSet/>
      <dgm:spPr/>
      <dgm:t>
        <a:bodyPr/>
        <a:lstStyle/>
        <a:p>
          <a:endParaRPr lang="en-CA"/>
        </a:p>
      </dgm:t>
    </dgm:pt>
    <dgm:pt modelId="{00CA251E-00CA-4ECC-B486-B1F8CCEF44F2}" type="sibTrans" cxnId="{438042E3-96B9-4890-9D54-B55084D4C396}">
      <dgm:prSet/>
      <dgm:spPr/>
      <dgm:t>
        <a:bodyPr/>
        <a:lstStyle/>
        <a:p>
          <a:endParaRPr lang="en-CA"/>
        </a:p>
      </dgm:t>
    </dgm:pt>
    <dgm:pt modelId="{DCD54565-9C6E-48A7-80D2-F0C88FCEB5C3}">
      <dgm:prSet phldrT="[Text]" custT="1"/>
      <dgm:spPr>
        <a:solidFill>
          <a:srgbClr val="0079C1"/>
        </a:solidFill>
      </dgm:spPr>
      <dgm:t>
        <a:bodyPr/>
        <a:lstStyle/>
        <a:p>
          <a:r>
            <a:rPr lang="en-CA" sz="2000" b="1">
              <a:latin typeface="Dax Offc Pro" panose="020B0504030101020102" pitchFamily="34" charset="0"/>
              <a:cs typeface="Arial" panose="020B0604020202020204" pitchFamily="34" charset="0"/>
            </a:rPr>
            <a:t>Major Purchases and Managing Debt</a:t>
          </a:r>
        </a:p>
      </dgm:t>
    </dgm:pt>
    <dgm:pt modelId="{56A39D04-3FDC-4B0A-B833-ADDF51F4544B}" type="parTrans" cxnId="{3B696FAE-F2F5-4157-AEDF-718E4BC2A456}">
      <dgm:prSet/>
      <dgm:spPr/>
      <dgm:t>
        <a:bodyPr/>
        <a:lstStyle/>
        <a:p>
          <a:endParaRPr lang="en-CA"/>
        </a:p>
      </dgm:t>
    </dgm:pt>
    <dgm:pt modelId="{7041849E-F269-4727-BC0A-09338C0C2515}" type="sibTrans" cxnId="{3B696FAE-F2F5-4157-AEDF-718E4BC2A456}">
      <dgm:prSet/>
      <dgm:spPr/>
      <dgm:t>
        <a:bodyPr/>
        <a:lstStyle/>
        <a:p>
          <a:endParaRPr lang="en-CA"/>
        </a:p>
      </dgm:t>
    </dgm:pt>
    <dgm:pt modelId="{F2E049F9-20B0-40F2-88E2-CCBA57AA1022}">
      <dgm:prSet phldrT="[Text]" custT="1"/>
      <dgm:spPr>
        <a:solidFill>
          <a:srgbClr val="0079C1"/>
        </a:solidFill>
      </dgm:spPr>
      <dgm:t>
        <a:bodyPr/>
        <a:lstStyle/>
        <a:p>
          <a:r>
            <a:rPr lang="en-CA" sz="2000" b="1">
              <a:latin typeface="Dax Offc Pro" panose="020B0504030101020102" pitchFamily="34" charset="0"/>
              <a:cs typeface="Arial" panose="020B0604020202020204" pitchFamily="34" charset="0"/>
            </a:rPr>
            <a:t>Retirement and Education Savings</a:t>
          </a:r>
        </a:p>
      </dgm:t>
    </dgm:pt>
    <dgm:pt modelId="{DBDD4265-5745-4BF2-BA36-18C343E97B1C}" type="parTrans" cxnId="{5E4C438F-4EC7-4EAF-A513-342A8017FB53}">
      <dgm:prSet/>
      <dgm:spPr/>
      <dgm:t>
        <a:bodyPr/>
        <a:lstStyle/>
        <a:p>
          <a:endParaRPr lang="en-CA"/>
        </a:p>
      </dgm:t>
    </dgm:pt>
    <dgm:pt modelId="{594271EB-AC4F-4C18-9908-4BFF155EA500}" type="sibTrans" cxnId="{5E4C438F-4EC7-4EAF-A513-342A8017FB53}">
      <dgm:prSet/>
      <dgm:spPr/>
      <dgm:t>
        <a:bodyPr/>
        <a:lstStyle/>
        <a:p>
          <a:endParaRPr lang="en-CA"/>
        </a:p>
      </dgm:t>
    </dgm:pt>
    <dgm:pt modelId="{03947419-FF63-4CC6-B745-890018922D98}" type="pres">
      <dgm:prSet presAssocID="{B46700F4-7BFA-423A-B6C8-175818C7DFF8}" presName="linearFlow" presStyleCnt="0">
        <dgm:presLayoutVars>
          <dgm:dir/>
          <dgm:resizeHandles val="exact"/>
        </dgm:presLayoutVars>
      </dgm:prSet>
      <dgm:spPr/>
    </dgm:pt>
    <dgm:pt modelId="{A188BCE5-F54E-4D49-AAEE-5B80046A53CE}" type="pres">
      <dgm:prSet presAssocID="{AE19AD4E-A3F1-473D-9FD1-C29BC83DCC1F}" presName="composite" presStyleCnt="0"/>
      <dgm:spPr/>
    </dgm:pt>
    <dgm:pt modelId="{37F95DE5-5377-44CE-BADE-8A40D8E270F6}" type="pres">
      <dgm:prSet presAssocID="{AE19AD4E-A3F1-473D-9FD1-C29BC83DCC1F}"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18270A32-7E1F-4A82-A49E-9253F904A911}" type="pres">
      <dgm:prSet presAssocID="{AE19AD4E-A3F1-473D-9FD1-C29BC83DCC1F}" presName="txShp" presStyleLbl="node1" presStyleIdx="0" presStyleCnt="3">
        <dgm:presLayoutVars>
          <dgm:bulletEnabled val="1"/>
        </dgm:presLayoutVars>
      </dgm:prSet>
      <dgm:spPr/>
    </dgm:pt>
    <dgm:pt modelId="{172F00E9-E4AF-4FCF-BCDA-4F5F18DEFF2E}" type="pres">
      <dgm:prSet presAssocID="{00CA251E-00CA-4ECC-B486-B1F8CCEF44F2}" presName="spacing" presStyleCnt="0"/>
      <dgm:spPr/>
    </dgm:pt>
    <dgm:pt modelId="{86A2C5B8-002A-4CFA-90D8-577F5E7177CF}" type="pres">
      <dgm:prSet presAssocID="{DCD54565-9C6E-48A7-80D2-F0C88FCEB5C3}" presName="composite" presStyleCnt="0"/>
      <dgm:spPr/>
    </dgm:pt>
    <dgm:pt modelId="{A458436F-25E1-47BC-AA7D-1DB80B09A93C}" type="pres">
      <dgm:prSet presAssocID="{DCD54565-9C6E-48A7-80D2-F0C88FCEB5C3}"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dgm:spPr>
    </dgm:pt>
    <dgm:pt modelId="{FD4C572E-C7DC-4EDD-B72A-E540F2AAE671}" type="pres">
      <dgm:prSet presAssocID="{DCD54565-9C6E-48A7-80D2-F0C88FCEB5C3}" presName="txShp" presStyleLbl="node1" presStyleIdx="1" presStyleCnt="3">
        <dgm:presLayoutVars>
          <dgm:bulletEnabled val="1"/>
        </dgm:presLayoutVars>
      </dgm:prSet>
      <dgm:spPr/>
    </dgm:pt>
    <dgm:pt modelId="{88779491-ECD8-44F1-9957-CE060DDA65CF}" type="pres">
      <dgm:prSet presAssocID="{7041849E-F269-4727-BC0A-09338C0C2515}" presName="spacing" presStyleCnt="0"/>
      <dgm:spPr/>
    </dgm:pt>
    <dgm:pt modelId="{8F088E04-6402-4452-81AE-99D74BEC3F9C}" type="pres">
      <dgm:prSet presAssocID="{F2E049F9-20B0-40F2-88E2-CCBA57AA1022}" presName="composite" presStyleCnt="0"/>
      <dgm:spPr/>
    </dgm:pt>
    <dgm:pt modelId="{B7D46C9A-D51E-4E58-B7F5-BC6FE40670C9}" type="pres">
      <dgm:prSet presAssocID="{F2E049F9-20B0-40F2-88E2-CCBA57AA1022}"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dgm:spPr>
    </dgm:pt>
    <dgm:pt modelId="{9F2028D8-766F-45F5-A3BB-2F42299F7218}" type="pres">
      <dgm:prSet presAssocID="{F2E049F9-20B0-40F2-88E2-CCBA57AA1022}" presName="txShp" presStyleLbl="node1" presStyleIdx="2" presStyleCnt="3" custLinFactNeighborX="-85" custLinFactNeighborY="23442">
        <dgm:presLayoutVars>
          <dgm:bulletEnabled val="1"/>
        </dgm:presLayoutVars>
      </dgm:prSet>
      <dgm:spPr/>
    </dgm:pt>
  </dgm:ptLst>
  <dgm:cxnLst>
    <dgm:cxn modelId="{ACF9CC23-0818-4AD1-8CC9-587BA7A90099}" type="presOf" srcId="{B46700F4-7BFA-423A-B6C8-175818C7DFF8}" destId="{03947419-FF63-4CC6-B745-890018922D98}" srcOrd="0" destOrd="0" presId="urn:microsoft.com/office/officeart/2005/8/layout/vList3"/>
    <dgm:cxn modelId="{7B45F938-19B1-4824-A591-EB4CFD1F48A1}" type="presOf" srcId="{DCD54565-9C6E-48A7-80D2-F0C88FCEB5C3}" destId="{FD4C572E-C7DC-4EDD-B72A-E540F2AAE671}" srcOrd="0" destOrd="0" presId="urn:microsoft.com/office/officeart/2005/8/layout/vList3"/>
    <dgm:cxn modelId="{DCE52A50-F72F-437E-9A14-B1155032DCCB}" type="presOf" srcId="{AE19AD4E-A3F1-473D-9FD1-C29BC83DCC1F}" destId="{18270A32-7E1F-4A82-A49E-9253F904A911}" srcOrd="0" destOrd="0" presId="urn:microsoft.com/office/officeart/2005/8/layout/vList3"/>
    <dgm:cxn modelId="{1A81C084-254C-4903-A766-0462863DE4A5}" type="presOf" srcId="{F2E049F9-20B0-40F2-88E2-CCBA57AA1022}" destId="{9F2028D8-766F-45F5-A3BB-2F42299F7218}" srcOrd="0" destOrd="0" presId="urn:microsoft.com/office/officeart/2005/8/layout/vList3"/>
    <dgm:cxn modelId="{5E4C438F-4EC7-4EAF-A513-342A8017FB53}" srcId="{B46700F4-7BFA-423A-B6C8-175818C7DFF8}" destId="{F2E049F9-20B0-40F2-88E2-CCBA57AA1022}" srcOrd="2" destOrd="0" parTransId="{DBDD4265-5745-4BF2-BA36-18C343E97B1C}" sibTransId="{594271EB-AC4F-4C18-9908-4BFF155EA500}"/>
    <dgm:cxn modelId="{3B696FAE-F2F5-4157-AEDF-718E4BC2A456}" srcId="{B46700F4-7BFA-423A-B6C8-175818C7DFF8}" destId="{DCD54565-9C6E-48A7-80D2-F0C88FCEB5C3}" srcOrd="1" destOrd="0" parTransId="{56A39D04-3FDC-4B0A-B833-ADDF51F4544B}" sibTransId="{7041849E-F269-4727-BC0A-09338C0C2515}"/>
    <dgm:cxn modelId="{438042E3-96B9-4890-9D54-B55084D4C396}" srcId="{B46700F4-7BFA-423A-B6C8-175818C7DFF8}" destId="{AE19AD4E-A3F1-473D-9FD1-C29BC83DCC1F}" srcOrd="0" destOrd="0" parTransId="{9236198D-3B06-42DD-A965-508873B3E023}" sibTransId="{00CA251E-00CA-4ECC-B486-B1F8CCEF44F2}"/>
    <dgm:cxn modelId="{E25CBE71-3B06-4FE3-BCCA-DB03DD926B4D}" type="presParOf" srcId="{03947419-FF63-4CC6-B745-890018922D98}" destId="{A188BCE5-F54E-4D49-AAEE-5B80046A53CE}" srcOrd="0" destOrd="0" presId="urn:microsoft.com/office/officeart/2005/8/layout/vList3"/>
    <dgm:cxn modelId="{D31AA331-D2BC-4009-BF57-07BF5B06E80C}" type="presParOf" srcId="{A188BCE5-F54E-4D49-AAEE-5B80046A53CE}" destId="{37F95DE5-5377-44CE-BADE-8A40D8E270F6}" srcOrd="0" destOrd="0" presId="urn:microsoft.com/office/officeart/2005/8/layout/vList3"/>
    <dgm:cxn modelId="{1B9C53E2-8E99-45E1-A441-9A10CDDB10A6}" type="presParOf" srcId="{A188BCE5-F54E-4D49-AAEE-5B80046A53CE}" destId="{18270A32-7E1F-4A82-A49E-9253F904A911}" srcOrd="1" destOrd="0" presId="urn:microsoft.com/office/officeart/2005/8/layout/vList3"/>
    <dgm:cxn modelId="{9C907790-E7BF-4057-B987-377B1B210072}" type="presParOf" srcId="{03947419-FF63-4CC6-B745-890018922D98}" destId="{172F00E9-E4AF-4FCF-BCDA-4F5F18DEFF2E}" srcOrd="1" destOrd="0" presId="urn:microsoft.com/office/officeart/2005/8/layout/vList3"/>
    <dgm:cxn modelId="{C994A436-B1C1-420F-AD79-22750463F80E}" type="presParOf" srcId="{03947419-FF63-4CC6-B745-890018922D98}" destId="{86A2C5B8-002A-4CFA-90D8-577F5E7177CF}" srcOrd="2" destOrd="0" presId="urn:microsoft.com/office/officeart/2005/8/layout/vList3"/>
    <dgm:cxn modelId="{5A20D0B5-0F2F-430E-8FBA-F623512967B8}" type="presParOf" srcId="{86A2C5B8-002A-4CFA-90D8-577F5E7177CF}" destId="{A458436F-25E1-47BC-AA7D-1DB80B09A93C}" srcOrd="0" destOrd="0" presId="urn:microsoft.com/office/officeart/2005/8/layout/vList3"/>
    <dgm:cxn modelId="{89B0E2C9-346F-4143-B1EC-FB70FF8F8572}" type="presParOf" srcId="{86A2C5B8-002A-4CFA-90D8-577F5E7177CF}" destId="{FD4C572E-C7DC-4EDD-B72A-E540F2AAE671}" srcOrd="1" destOrd="0" presId="urn:microsoft.com/office/officeart/2005/8/layout/vList3"/>
    <dgm:cxn modelId="{66C43BC6-3006-49AE-BF93-BC1138A3C3E1}" type="presParOf" srcId="{03947419-FF63-4CC6-B745-890018922D98}" destId="{88779491-ECD8-44F1-9957-CE060DDA65CF}" srcOrd="3" destOrd="0" presId="urn:microsoft.com/office/officeart/2005/8/layout/vList3"/>
    <dgm:cxn modelId="{B31D72E1-435E-441F-AA0E-9AB31F8E79A0}" type="presParOf" srcId="{03947419-FF63-4CC6-B745-890018922D98}" destId="{8F088E04-6402-4452-81AE-99D74BEC3F9C}" srcOrd="4" destOrd="0" presId="urn:microsoft.com/office/officeart/2005/8/layout/vList3"/>
    <dgm:cxn modelId="{F1EB028E-A9E2-476B-8679-91F355CFE31E}" type="presParOf" srcId="{8F088E04-6402-4452-81AE-99D74BEC3F9C}" destId="{B7D46C9A-D51E-4E58-B7F5-BC6FE40670C9}" srcOrd="0" destOrd="0" presId="urn:microsoft.com/office/officeart/2005/8/layout/vList3"/>
    <dgm:cxn modelId="{F079239A-D558-4536-8626-6F3B59C974B3}" type="presParOf" srcId="{8F088E04-6402-4452-81AE-99D74BEC3F9C}" destId="{9F2028D8-766F-45F5-A3BB-2F42299F721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270A32-7E1F-4A82-A49E-9253F904A911}">
      <dsp:nvSpPr>
        <dsp:cNvPr id="0" name=""/>
        <dsp:cNvSpPr/>
      </dsp:nvSpPr>
      <dsp:spPr>
        <a:xfrm rot="10800000">
          <a:off x="1579649" y="273"/>
          <a:ext cx="5637226" cy="638987"/>
        </a:xfrm>
        <a:prstGeom prst="homePlate">
          <a:avLst/>
        </a:prstGeom>
        <a:solidFill>
          <a:srgbClr val="0079C1"/>
        </a:solidFill>
        <a:ln w="25400" cap="flat" cmpd="sng" algn="ctr">
          <a:noFill/>
          <a:prstDash val="solid"/>
        </a:ln>
        <a:effectLst/>
        <a:scene3d>
          <a:camera prst="orthographicFront">
            <a:rot lat="0" lon="0" rev="0"/>
          </a:camera>
          <a:lightRig rig="balanced" dir="t">
            <a:rot lat="0" lon="0" rev="8700000"/>
          </a:lightRig>
        </a:scene3d>
        <a:sp3d/>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Dax Offc Pro" panose="020B0504030101020102" pitchFamily="34" charset="0"/>
              <a:cs typeface="Arial" panose="020B0604020202020204" pitchFamily="34" charset="0"/>
            </a:rPr>
            <a:t>Saving and Investing</a:t>
          </a:r>
        </a:p>
      </dsp:txBody>
      <dsp:txXfrm rot="10800000">
        <a:off x="1739396" y="273"/>
        <a:ext cx="5477479" cy="638987"/>
      </dsp:txXfrm>
    </dsp:sp>
    <dsp:sp modelId="{37F95DE5-5377-44CE-BADE-8A40D8E270F6}">
      <dsp:nvSpPr>
        <dsp:cNvPr id="0" name=""/>
        <dsp:cNvSpPr/>
      </dsp:nvSpPr>
      <dsp:spPr>
        <a:xfrm>
          <a:off x="1260156" y="273"/>
          <a:ext cx="638987" cy="63898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4C572E-C7DC-4EDD-B72A-E540F2AAE671}">
      <dsp:nvSpPr>
        <dsp:cNvPr id="0" name=""/>
        <dsp:cNvSpPr/>
      </dsp:nvSpPr>
      <dsp:spPr>
        <a:xfrm rot="10800000">
          <a:off x="1579649" y="799006"/>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Dax Offc Pro" panose="020B0504030101020102" pitchFamily="34" charset="0"/>
              <a:cs typeface="Arial" panose="020B0604020202020204" pitchFamily="34" charset="0"/>
            </a:rPr>
            <a:t>Major Purchases and Managing Debt</a:t>
          </a:r>
        </a:p>
      </dsp:txBody>
      <dsp:txXfrm rot="10800000">
        <a:off x="1739396" y="799006"/>
        <a:ext cx="5477479" cy="638987"/>
      </dsp:txXfrm>
    </dsp:sp>
    <dsp:sp modelId="{A458436F-25E1-47BC-AA7D-1DB80B09A93C}">
      <dsp:nvSpPr>
        <dsp:cNvPr id="0" name=""/>
        <dsp:cNvSpPr/>
      </dsp:nvSpPr>
      <dsp:spPr>
        <a:xfrm>
          <a:off x="1260156" y="799006"/>
          <a:ext cx="638987" cy="63898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2028D8-766F-45F5-A3BB-2F42299F7218}">
      <dsp:nvSpPr>
        <dsp:cNvPr id="0" name=""/>
        <dsp:cNvSpPr/>
      </dsp:nvSpPr>
      <dsp:spPr>
        <a:xfrm rot="10800000">
          <a:off x="1574857" y="1598013"/>
          <a:ext cx="5637226" cy="638987"/>
        </a:xfrm>
        <a:prstGeom prst="homePlate">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776" tIns="76200" rIns="14224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Dax Offc Pro" panose="020B0504030101020102" pitchFamily="34" charset="0"/>
              <a:cs typeface="Arial" panose="020B0604020202020204" pitchFamily="34" charset="0"/>
            </a:rPr>
            <a:t>Retirement and Education Savings</a:t>
          </a:r>
        </a:p>
      </dsp:txBody>
      <dsp:txXfrm rot="10800000">
        <a:off x="1734604" y="1598013"/>
        <a:ext cx="5477479" cy="638987"/>
      </dsp:txXfrm>
    </dsp:sp>
    <dsp:sp modelId="{B7D46C9A-D51E-4E58-B7F5-BC6FE40670C9}">
      <dsp:nvSpPr>
        <dsp:cNvPr id="0" name=""/>
        <dsp:cNvSpPr/>
      </dsp:nvSpPr>
      <dsp:spPr>
        <a:xfrm>
          <a:off x="1260156" y="1597740"/>
          <a:ext cx="638987" cy="638987"/>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C078DB2-3BD9-A64E-9A59-E5BDFD1A272F}" type="datetimeFigureOut">
              <a:rPr lang="en-US" smtClean="0"/>
              <a:t>4/16/2025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8A511CDE-9E68-3F49-A9B0-24A9A5FD929E}" type="slidenum">
              <a:rPr lang="en-US" smtClean="0"/>
              <a:t>‹#›</a:t>
            </a:fld>
            <a:endParaRPr lang="en-US"/>
          </a:p>
        </p:txBody>
      </p:sp>
    </p:spTree>
    <p:extLst>
      <p:ext uri="{BB962C8B-B14F-4D97-AF65-F5344CB8AC3E}">
        <p14:creationId xmlns:p14="http://schemas.microsoft.com/office/powerpoint/2010/main" val="473828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C54BC96-B594-BD41-B8AB-96745BE59FB8}" type="datetimeFigureOut">
              <a:rPr lang="en-US" smtClean="0"/>
              <a:t>4/16/2025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B040601-F34C-A840-B24C-52E51A825DA8}" type="slidenum">
              <a:rPr lang="en-US" smtClean="0"/>
              <a:t>‹#›</a:t>
            </a:fld>
            <a:endParaRPr lang="en-US"/>
          </a:p>
        </p:txBody>
      </p:sp>
    </p:spTree>
    <p:extLst>
      <p:ext uri="{BB962C8B-B14F-4D97-AF65-F5344CB8AC3E}">
        <p14:creationId xmlns:p14="http://schemas.microsoft.com/office/powerpoint/2010/main" val="5985542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a:latin typeface="Arial" panose="020B0604020202020204" pitchFamily="34" charset="0"/>
                <a:cs typeface="Arial" panose="020B0604020202020204" pitchFamily="34" charset="0"/>
              </a:rPr>
              <a:t>[DO] </a:t>
            </a:r>
            <a:r>
              <a:rPr lang="en-CA" sz="1100" b="0">
                <a:latin typeface="Arial" panose="020B0604020202020204" pitchFamily="34" charset="0"/>
                <a:cs typeface="Arial" panose="020B0604020202020204" pitchFamily="34" charset="0"/>
              </a:rPr>
              <a:t>Welcome attendees</a:t>
            </a:r>
            <a:r>
              <a:rPr lang="en-CA" sz="1100" b="0" baseline="0">
                <a:latin typeface="Arial" panose="020B0604020202020204" pitchFamily="34" charset="0"/>
                <a:cs typeface="Arial" panose="020B0604020202020204" pitchFamily="34" charset="0"/>
              </a:rPr>
              <a:t> and thank them for joining you today.</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[SAY]</a:t>
            </a:r>
            <a:r>
              <a:rPr lang="en-CA" sz="1100" b="0" baseline="0">
                <a:latin typeface="Arial" panose="020B0604020202020204" pitchFamily="34" charset="0"/>
                <a:cs typeface="Arial" panose="020B0604020202020204" pitchFamily="34" charset="0"/>
              </a:rPr>
              <a:t> For the next 30 minutes, we are going to look at the top investing mistakes most of us make and how you can avoid them.</a:t>
            </a:r>
          </a:p>
          <a:p>
            <a:endParaRPr lang="en-CA" sz="1100" b="0" baseline="0">
              <a:latin typeface="Arial" panose="020B0604020202020204" pitchFamily="34" charset="0"/>
              <a:cs typeface="Arial" panose="020B0604020202020204" pitchFamily="34" charset="0"/>
            </a:endParaRPr>
          </a:p>
          <a:p>
            <a:endParaRPr lang="en-CA" sz="1100" b="0" baseline="0">
              <a:latin typeface="Arial" panose="020B0604020202020204" pitchFamily="34" charset="0"/>
              <a:cs typeface="Arial" panose="020B0604020202020204" pitchFamily="34" charset="0"/>
            </a:endParaRPr>
          </a:p>
          <a:p>
            <a:endParaRPr lang="en-CA" sz="1100" b="0" baseline="0">
              <a:latin typeface="Arial" panose="020B0604020202020204" pitchFamily="34" charset="0"/>
              <a:cs typeface="Arial" panose="020B0604020202020204" pitchFamily="34" charset="0"/>
            </a:endParaRPr>
          </a:p>
          <a:p>
            <a:endParaRPr lang="en-CA" sz="1100" b="1" baseline="0">
              <a:latin typeface="Arial" panose="020B0604020202020204" pitchFamily="34" charset="0"/>
              <a:cs typeface="Arial" panose="020B0604020202020204" pitchFamily="34" charset="0"/>
            </a:endParaRPr>
          </a:p>
          <a:p>
            <a:endParaRPr lang="en-CA" sz="1100" b="0" baseline="0">
              <a:latin typeface="Arial" panose="020B0604020202020204" pitchFamily="34" charset="0"/>
              <a:cs typeface="Arial" panose="020B0604020202020204" pitchFamily="34" charset="0"/>
            </a:endParaRPr>
          </a:p>
          <a:p>
            <a:endParaRPr lang="en-CA" sz="1100"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000" b="1">
                <a:latin typeface="Arial" pitchFamily="34" charset="0"/>
                <a:ea typeface="ヒラギノ角ゴ Pro W3"/>
                <a:cs typeface="Arial" panose="020B0604020202020204" pitchFamily="34" charset="0"/>
              </a:rPr>
              <a:t>[SAY]  </a:t>
            </a:r>
            <a:r>
              <a:rPr lang="en-US" altLang="en-US" sz="1000" b="0">
                <a:latin typeface="Arial" pitchFamily="34" charset="0"/>
                <a:ea typeface="ヒラギノ角ゴ Pro W3"/>
                <a:cs typeface="Arial" panose="020B0604020202020204" pitchFamily="34" charset="0"/>
              </a:rPr>
              <a:t>Before we move onto the next pitfall, let’s finish with a little thought experiment to show how our emotions affect the way we look at money and investing:</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Imagine that you’re walking down the street, and you find a nice, crisp $100 bill right in front of you on the sidewalk  Nobody’s around, and you have no way to know who it belongs to.  It’s yours now. How would you feel?  Pretty good, right?  Has this ever happened to you?  </a:t>
            </a:r>
            <a:r>
              <a:rPr lang="en-US" altLang="en-US" sz="1000" b="1" i="1">
                <a:latin typeface="Arial" pitchFamily="34" charset="0"/>
                <a:ea typeface="ヒラギノ角ゴ Pro W3"/>
                <a:cs typeface="Arial" panose="020B0604020202020204" pitchFamily="34" charset="0"/>
              </a:rPr>
              <a:t>Solicit reactions from audience. </a:t>
            </a: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Now, imagine that you get home and the bills gone.  You must have somehow dropped it outside, unbelievable!  How would you feel?  Would you say, “Easy come, easy go”?  Or would it bother you a bit more than that?  </a:t>
            </a:r>
            <a:r>
              <a:rPr lang="en-US" altLang="en-US" sz="1000" b="1" i="1">
                <a:latin typeface="Arial" pitchFamily="34" charset="0"/>
                <a:ea typeface="ヒラギノ角ゴ Pro W3"/>
                <a:cs typeface="Arial" panose="020B0604020202020204" pitchFamily="34" charset="0"/>
              </a:rPr>
              <a:t>Solicit reactions from audience. </a:t>
            </a: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Research shows that people tend to fear a given loss twice as much as they value an equivalent gain.  This means that in our thought experiment, for a lot of people, losing the $100 is enough to ruin their whole day.  But this doesn’t make sense, does it?  After all, you just wound up back at zero, right?  Getting upset about this makes as much sense as getting upset that you didn’t find $100 today.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sz="1000" b="0">
              <a:latin typeface="Arial" pitchFamily="34" charset="0"/>
              <a:ea typeface="ヒラギノ角ゴ Pro W3"/>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sz="1000" b="0">
                <a:latin typeface="Arial" pitchFamily="34" charset="0"/>
                <a:ea typeface="ヒラギノ角ゴ Pro W3"/>
                <a:cs typeface="Arial" panose="020B0604020202020204" pitchFamily="34" charset="0"/>
              </a:rPr>
              <a:t>But even though this doesn’t make sense, this is how a lot of people think about their investments.  They feel the losses more than the gains.  Now, I’m not talking about losses they can’t afford – I’m talking about the normal ups and downs that always happen with any investment.  A lot of people </a:t>
            </a:r>
            <a:r>
              <a:rPr lang="en-US" altLang="en-US" sz="1000" b="0" i="1">
                <a:latin typeface="Arial" pitchFamily="34" charset="0"/>
                <a:ea typeface="ヒラギノ角ゴ Pro W3"/>
                <a:cs typeface="Arial" panose="020B0604020202020204" pitchFamily="34" charset="0"/>
              </a:rPr>
              <a:t>feel</a:t>
            </a:r>
            <a:r>
              <a:rPr lang="en-US" altLang="en-US" sz="1000" b="0" i="0">
                <a:latin typeface="Arial" pitchFamily="34" charset="0"/>
                <a:ea typeface="ヒラギノ角ゴ Pro W3"/>
                <a:cs typeface="Arial" panose="020B0604020202020204" pitchFamily="34" charset="0"/>
              </a:rPr>
              <a:t> the loss a lot more than the gains, and they end up selling at times that don’t necessarily make sense for their overall goals.  Which leads us nicely to our next mistake…</a:t>
            </a:r>
            <a:endParaRPr lang="en-CA" altLang="en-US" sz="1000" b="0">
              <a:latin typeface="Arial" pitchFamily="34" charset="0"/>
              <a:ea typeface="ヒラギノ角ゴ Pro W3"/>
              <a:cs typeface="ヒラギノ角ゴ Pro W3"/>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10</a:t>
            </a:fld>
            <a:endParaRPr lang="en-US"/>
          </a:p>
        </p:txBody>
      </p:sp>
    </p:spTree>
    <p:extLst>
      <p:ext uri="{BB962C8B-B14F-4D97-AF65-F5344CB8AC3E}">
        <p14:creationId xmlns:p14="http://schemas.microsoft.com/office/powerpoint/2010/main" val="22589900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[ASK] So what do you think is the biggest risk for long-term investors?  </a:t>
            </a:r>
            <a:r>
              <a:rPr lang="en-CA" altLang="en-US" sz="1100">
                <a:latin typeface="Arial" pitchFamily="34" charset="0"/>
                <a:ea typeface="ヒラギノ角ゴ Pro W3"/>
                <a:cs typeface="Arial" panose="020B0604020202020204" pitchFamily="34" charset="0"/>
              </a:rPr>
              <a:t>(</a:t>
            </a:r>
            <a:r>
              <a:rPr lang="en-CA" altLang="en-US" sz="1100" i="1">
                <a:latin typeface="Arial" pitchFamily="34" charset="0"/>
                <a:ea typeface="ヒラギノ角ゴ Pro W3"/>
                <a:cs typeface="Arial" panose="020B0604020202020204" pitchFamily="34" charset="0"/>
              </a:rPr>
              <a:t>Solicit answers).  </a:t>
            </a:r>
            <a:r>
              <a:rPr lang="en-CA" altLang="en-US" sz="1100" b="1" i="1">
                <a:latin typeface="Arial" pitchFamily="34" charset="0"/>
                <a:ea typeface="ヒラギノ角ゴ Pro W3"/>
                <a:cs typeface="Arial" panose="020B0604020202020204" pitchFamily="34" charset="0"/>
              </a:rPr>
              <a:t>Is it short-term volatility? Inflation?  Taxes?  Interest</a:t>
            </a:r>
            <a:r>
              <a:rPr lang="en-CA" altLang="en-US" sz="1100" b="1" i="1" baseline="0">
                <a:latin typeface="Arial" pitchFamily="34" charset="0"/>
                <a:ea typeface="ヒラギノ角ゴ Pro W3"/>
                <a:cs typeface="Arial" panose="020B0604020202020204" pitchFamily="34" charset="0"/>
              </a:rPr>
              <a:t> rates</a:t>
            </a:r>
            <a:endParaRPr lang="en-CA" altLang="en-US" sz="1100">
              <a:latin typeface="Arial" pitchFamily="34" charset="0"/>
              <a:ea typeface="ヒラギノ角ゴ Pro W3"/>
              <a:cs typeface="Arial" panose="020B0604020202020204" pitchFamily="34" charset="0"/>
            </a:endParaRPr>
          </a:p>
          <a:p>
            <a:pPr marL="0" indent="0" algn="l">
              <a:buFont typeface="Arial" panose="020B0604020202020204" pitchFamily="34" charset="0"/>
              <a:buNone/>
              <a:defRPr/>
            </a:pPr>
            <a:endParaRPr lang="en-CA" altLang="en-US" sz="1100" b="1">
              <a:latin typeface="Arial" pitchFamily="34" charset="0"/>
              <a:ea typeface="ヒラギノ角ゴ Pro W3"/>
              <a:cs typeface="Arial" panose="020B0604020202020204" pitchFamily="34" charset="0"/>
            </a:endParaRPr>
          </a:p>
          <a:p>
            <a:pPr marL="0" indent="0" algn="l">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The risk for long-term investors is not hitting their investment goals. </a:t>
            </a:r>
            <a:endParaRPr lang="en-CA" altLang="en-US" sz="1100" b="1">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This leads us right</a:t>
            </a:r>
            <a:r>
              <a:rPr lang="en-CA" altLang="en-US" sz="1100" baseline="0">
                <a:latin typeface="Arial" pitchFamily="34" charset="0"/>
                <a:ea typeface="ヒラギノ角ゴ Pro W3"/>
                <a:cs typeface="Arial" panose="020B0604020202020204" pitchFamily="34" charset="0"/>
              </a:rPr>
              <a:t> to our next mistake: </a:t>
            </a:r>
            <a:r>
              <a:rPr lang="en-CA" altLang="en-US" sz="1100" b="1" baseline="0">
                <a:latin typeface="Arial" pitchFamily="34" charset="0"/>
                <a:ea typeface="ヒラギノ角ゴ Pro W3"/>
                <a:cs typeface="Arial" panose="020B0604020202020204" pitchFamily="34" charset="0"/>
              </a:rPr>
              <a:t>i</a:t>
            </a:r>
            <a:r>
              <a:rPr lang="en-CA" altLang="en-US" sz="1100" b="1">
                <a:latin typeface="Arial" pitchFamily="34" charset="0"/>
                <a:ea typeface="ヒラギノ角ゴ Pro W3"/>
                <a:cs typeface="Arial" panose="020B0604020202020204" pitchFamily="34" charset="0"/>
              </a:rPr>
              <a:t>nvesting too conservatively</a:t>
            </a:r>
            <a:r>
              <a:rPr lang="en-CA" altLang="en-US" sz="1100">
                <a:latin typeface="Arial" pitchFamily="34" charset="0"/>
                <a:ea typeface="ヒラギノ角ゴ Pro W3"/>
                <a:cs typeface="Arial" panose="020B0604020202020204" pitchFamily="34" charset="0"/>
              </a:rPr>
              <a:t>.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This is a basic principle of investing: the higher the risk, the higher the return you </a:t>
            </a:r>
            <a:r>
              <a:rPr lang="en-CA" sz="1100" i="1">
                <a:latin typeface="Arial" panose="020B0604020202020204" pitchFamily="34" charset="0"/>
                <a:cs typeface="Arial" panose="020B0604020202020204" pitchFamily="34" charset="0"/>
              </a:rPr>
              <a:t>may </a:t>
            </a:r>
            <a:r>
              <a:rPr lang="en-CA" sz="1100">
                <a:latin typeface="Arial" panose="020B0604020202020204" pitchFamily="34" charset="0"/>
                <a:cs typeface="Arial" panose="020B0604020202020204" pitchFamily="34" charset="0"/>
              </a:rPr>
              <a:t>earn.  The lower the risk, the lower the return will likely be on your investment.  There is no free lunch for investors – although you’re welcome to our snacks right there (</a:t>
            </a:r>
            <a:r>
              <a:rPr lang="en-CA" sz="1100" i="1">
                <a:latin typeface="Arial" panose="020B0604020202020204" pitchFamily="34" charset="0"/>
                <a:cs typeface="Arial" panose="020B0604020202020204" pitchFamily="34" charset="0"/>
              </a:rPr>
              <a:t>pointing at snacks</a:t>
            </a:r>
            <a:r>
              <a:rPr lang="en-CA" sz="1100">
                <a:latin typeface="Arial" panose="020B0604020202020204" pitchFamily="34" charset="0"/>
                <a:cs typeface="Arial" panose="020B0604020202020204" pitchFamily="34" charset="0"/>
              </a:rPr>
              <a:t>)! Virtually any investment has some risk.  The trade-off for that risk is the chance to earn a higher return on your investment.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When you’re building your portfolio, the key is to find the sweet spot, where you have the best chance of reaching your goals without taking on too much risk </a:t>
            </a:r>
            <a:r>
              <a:rPr lang="en-CA" sz="1100" u="sng">
                <a:latin typeface="Arial" panose="020B0604020202020204" pitchFamily="34" charset="0"/>
                <a:cs typeface="Arial" panose="020B0604020202020204" pitchFamily="34" charset="0"/>
              </a:rPr>
              <a:t>for your own circumstances</a:t>
            </a:r>
            <a:r>
              <a:rPr lang="en-CA" sz="1100">
                <a:latin typeface="Arial" panose="020B0604020202020204" pitchFamily="34" charset="0"/>
                <a:cs typeface="Arial" panose="020B0604020202020204" pitchFamily="34" charset="0"/>
              </a:rPr>
              <a:t>.  This sweet spot will be different for every person in this room.</a:t>
            </a:r>
          </a:p>
          <a:p>
            <a:pPr marL="0" indent="0">
              <a:buFont typeface="Arial" panose="020B0604020202020204" pitchFamily="34" charset="0"/>
              <a:buNone/>
              <a:defRPr/>
            </a:pPr>
            <a:endParaRPr lang="en-CA" altLang="en-US" sz="1100" b="1">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If you invest too conservatively, you may run the risk of falling short of what you’re saving for: a comfortable retirement, money for the kids’ education, money to buy a cottage – whatever your goals are.  On the other hand, you don’t want to bet the farm and lose more than you can afford, especially if you’re in the later stages of your career with less time to recoup any losses on your investments.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The lesson is this: Risk isn’t something to be avoided in your portfolio.  Instead, risk should be </a:t>
            </a:r>
            <a:r>
              <a:rPr lang="en-CA" sz="1100" i="1">
                <a:latin typeface="Arial" panose="020B0604020202020204" pitchFamily="34" charset="0"/>
                <a:cs typeface="Arial" panose="020B0604020202020204" pitchFamily="34" charset="0"/>
              </a:rPr>
              <a:t>managed</a:t>
            </a:r>
            <a:r>
              <a:rPr lang="en-CA" sz="1100">
                <a:latin typeface="Arial" panose="020B0604020202020204" pitchFamily="34" charset="0"/>
                <a:cs typeface="Arial" panose="020B0604020202020204" pitchFamily="34" charset="0"/>
              </a:rPr>
              <a:t> – according to your own situation.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11</a:t>
            </a:fld>
            <a:endParaRPr lang="en-US"/>
          </a:p>
        </p:txBody>
      </p:sp>
    </p:spTree>
    <p:extLst>
      <p:ext uri="{BB962C8B-B14F-4D97-AF65-F5344CB8AC3E}">
        <p14:creationId xmlns:p14="http://schemas.microsoft.com/office/powerpoint/2010/main" val="2253371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20838" y="101600"/>
            <a:ext cx="3802062" cy="2852738"/>
          </a:xfrm>
        </p:spPr>
      </p:sp>
      <p:sp>
        <p:nvSpPr>
          <p:cNvPr id="3" name="Notes Placeholder 2"/>
          <p:cNvSpPr>
            <a:spLocks noGrp="1"/>
          </p:cNvSpPr>
          <p:nvPr>
            <p:ph type="body" idx="1"/>
          </p:nvPr>
        </p:nvSpPr>
        <p:spPr>
          <a:xfrm>
            <a:off x="601888" y="3115800"/>
            <a:ext cx="560832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[SAY]</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 me ask you a question: How much do you think a cup of coffee at Tim Horton’s cost in 1964?  (</a:t>
            </a:r>
            <a:r>
              <a:rPr lang="en-CA" sz="1100" b="1" i="1">
                <a:latin typeface="Arial" panose="020B0604020202020204" pitchFamily="34" charset="0"/>
                <a:cs typeface="Arial" panose="020B0604020202020204" pitchFamily="34" charset="0"/>
              </a:rPr>
              <a:t>Take guesses from audience</a:t>
            </a:r>
            <a:r>
              <a:rPr lang="en-CA" sz="110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In 1964, a cup of coffee at Tim Horton’s cost just 10 cents.  Today it is $2.29  - that’s a huge increase! This shows how much inflation can threaten the value of your portfolio.  If your portfolio is too conservative, there’s a real risk that it won’t even keep pace with inflation, let alone outperform the market and give you the higher returns you’re looking for.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1964 was a long time ago.  But if you think that inflation isn’t a threat over the shorter term, think again.  Have a look at this chart:</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In the 10-year period from 2008 through 2018, we see a </a:t>
            </a:r>
            <a:r>
              <a:rPr lang="en-CA" sz="1100" i="1">
                <a:solidFill>
                  <a:srgbClr val="FF0000"/>
                </a:solidFill>
                <a:latin typeface="Arial" panose="020B0604020202020204" pitchFamily="34" charset="0"/>
                <a:cs typeface="Arial" panose="020B0604020202020204" pitchFamily="34" charset="0"/>
              </a:rPr>
              <a:t>18</a:t>
            </a:r>
            <a:r>
              <a:rPr lang="en-CA" sz="1100" i="1">
                <a:latin typeface="Arial" panose="020B0604020202020204" pitchFamily="34" charset="0"/>
                <a:cs typeface="Arial" panose="020B0604020202020204" pitchFamily="34" charset="0"/>
              </a:rPr>
              <a:t>% increase </a:t>
            </a:r>
            <a:r>
              <a:rPr lang="en-CA" sz="1100">
                <a:latin typeface="Arial" panose="020B0604020202020204" pitchFamily="34" charset="0"/>
                <a:cs typeface="Arial" panose="020B0604020202020204" pitchFamily="34" charset="0"/>
              </a:rPr>
              <a:t>in the average cost of groceries.  That’s a big increase.  What you bought at the grocery store for $100 in 2008 cost you $118 by the end of 2018.  Maybe you don’t really notice it when bread goes up 10 cents, or milk goes up 15 cents.  It doesn’t seem like a lot, but make no mistake, inflation really</a:t>
            </a:r>
            <a:r>
              <a:rPr lang="en-CA" sz="1100" baseline="0">
                <a:latin typeface="Arial" panose="020B0604020202020204" pitchFamily="34" charset="0"/>
                <a:cs typeface="Arial" panose="020B0604020202020204" pitchFamily="34" charset="0"/>
              </a:rPr>
              <a:t> adds up over time.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And it doesn’t just affect things you buy every day like food or clothing.  It is also one of the biggest threats to the real value of your portfolio, especially if cash, GIC’s or bonds make up a large part of it.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Who here likes GICs? Don’t get me wrong – it may make sense for you to hold some of your money in GICs.  But if too much is in GICs, it’s unlikely that you’ll see the growth you need, especially after inflation eats away at your returns.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Remember, it isn’t enough for your investments to grow.  They need to grow at a higher rate than inflation.  Otherwise, you’re not getting any richer.  And even beating inflation probably isn’t enough – you need to beat it by enough for your returns </a:t>
            </a:r>
            <a:r>
              <a:rPr lang="en-CA" sz="1100" i="1">
                <a:latin typeface="Arial" panose="020B0604020202020204" pitchFamily="34" charset="0"/>
                <a:cs typeface="Arial" panose="020B0604020202020204" pitchFamily="34" charset="0"/>
              </a:rPr>
              <a:t>after inflation  and taxes </a:t>
            </a:r>
            <a:r>
              <a:rPr lang="en-CA" sz="1100">
                <a:latin typeface="Arial" panose="020B0604020202020204" pitchFamily="34" charset="0"/>
                <a:cs typeface="Arial" panose="020B0604020202020204" pitchFamily="34" charset="0"/>
              </a:rPr>
              <a:t>to meet your goals.  So inflation is just one hurdle to get over.  </a:t>
            </a:r>
          </a:p>
        </p:txBody>
      </p:sp>
      <p:sp>
        <p:nvSpPr>
          <p:cNvPr id="4" name="Slide Number Placeholder 3"/>
          <p:cNvSpPr>
            <a:spLocks noGrp="1"/>
          </p:cNvSpPr>
          <p:nvPr>
            <p:ph type="sldNum" sz="quarter" idx="10"/>
          </p:nvPr>
        </p:nvSpPr>
        <p:spPr/>
        <p:txBody>
          <a:bodyPr/>
          <a:lstStyle/>
          <a:p>
            <a:fld id="{6B040601-F34C-A840-B24C-52E51A825DA8}" type="slidenum">
              <a:rPr lang="en-US" smtClean="0"/>
              <a:t>12</a:t>
            </a:fld>
            <a:endParaRPr lang="en-US"/>
          </a:p>
        </p:txBody>
      </p:sp>
    </p:spTree>
    <p:extLst>
      <p:ext uri="{BB962C8B-B14F-4D97-AF65-F5344CB8AC3E}">
        <p14:creationId xmlns:p14="http://schemas.microsoft.com/office/powerpoint/2010/main" val="33322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322263"/>
            <a:ext cx="4648200" cy="3486150"/>
          </a:xfrm>
        </p:spPr>
      </p:sp>
      <p:sp>
        <p:nvSpPr>
          <p:cNvPr id="3" name="Notes Placeholder 2"/>
          <p:cNvSpPr>
            <a:spLocks noGrp="1"/>
          </p:cNvSpPr>
          <p:nvPr>
            <p:ph type="body" idx="1"/>
          </p:nvPr>
        </p:nvSpPr>
        <p:spPr>
          <a:xfrm>
            <a:off x="176270" y="4052234"/>
            <a:ext cx="661012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[SAY]</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 what can you do to protect your capital from inflation?  The key is to make sure that your portfolio holds enough in equity-based investments, like mutual funds that invest in stocks.  Over the long term, equities have proven to be an effective way to help insulate your portfolio from inflation.  </a:t>
            </a:r>
          </a:p>
          <a:p>
            <a:pPr marL="171450" indent="-171450">
              <a:buFont typeface="Arial" panose="020B0604020202020204" pitchFamily="34" charset="0"/>
              <a:buChar char="•"/>
              <a:defRPr/>
            </a:pPr>
            <a:r>
              <a:rPr lang="en-US" sz="1100"/>
              <a:t>Looking back to rolling 10-year time periods, equities have proven to significantly outperform both 1-year and 5-year GICs. This means that if you’re looking to grow your wealth with an investment time horizon of more than 10 years, long-term equity investments are your most effective option. Long-term investment in equities is the best way for you to maximize upside potential and reach your financial goals.</a:t>
            </a: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[ASK]</a:t>
            </a:r>
          </a:p>
          <a:p>
            <a:pPr marL="0" indent="0">
              <a:buFont typeface="Arial" panose="020B0604020202020204" pitchFamily="34" charset="0"/>
              <a:buNone/>
              <a:defRPr/>
            </a:pPr>
            <a:r>
              <a:rPr lang="en-CA" sz="1100" b="1">
                <a:latin typeface="Arial" pitchFamily="34" charset="0"/>
                <a:cs typeface="Arial" panose="020B0604020202020204" pitchFamily="34" charset="0"/>
              </a:rPr>
              <a:t>Does anyone know what an index is?  The first person to answer wins a free Dow Jones! </a:t>
            </a:r>
            <a:r>
              <a:rPr lang="en-CA" sz="1100">
                <a:latin typeface="Arial" pitchFamily="34" charset="0"/>
                <a:cs typeface="Arial" panose="020B0604020202020204" pitchFamily="34" charset="0"/>
              </a:rPr>
              <a:t>(</a:t>
            </a:r>
            <a:r>
              <a:rPr lang="en-CA" sz="1100" i="1">
                <a:latin typeface="Arial" pitchFamily="34" charset="0"/>
                <a:cs typeface="Arial" panose="020B0604020202020204" pitchFamily="34" charset="0"/>
              </a:rPr>
              <a:t>Let attendees share answers)</a:t>
            </a:r>
          </a:p>
          <a:p>
            <a:pPr marL="0" indent="0">
              <a:buFont typeface="Arial" panose="020B0604020202020204" pitchFamily="34" charset="0"/>
              <a:buNone/>
              <a:defRPr/>
            </a:pPr>
            <a:endParaRPr lang="en-CA" sz="1100" i="1">
              <a:latin typeface="Arial" pitchFamily="34" charset="0"/>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sz="1100">
                <a:latin typeface="Arial" pitchFamily="34" charset="0"/>
                <a:cs typeface="Arial" panose="020B0604020202020204" pitchFamily="34" charset="0"/>
              </a:rPr>
              <a:t>Basically, an index is a grouping of a certain type of investments like stocks or bonds that is used to measure how that type of security is performing in general.  For example, the S&amp;P 500 index contains the stocks of 500 of the biggest American companies, and it gives an idea of how the stocks of large American companies are performing in general.  </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So moving on, what do we see?   Inflation averaged 1.59% per year during this time.  The 1-year GIC Index trailed inflation, at 0.93%, so clearly 1-year GIC’s weren’t the way to go in terms of beating inflation.  The 5-year GIC index beat inflation, but just barely, with a 1.65% average return.  Canadian bonds and Canadian balanced (a mix of bonds and stocks) beat inflation handily, but the real star of this show is Canadian equities, which returned close to 5.2% per year.</a:t>
            </a: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Cash, GICs and bonds may play other important roles in your portfolio, but equities are key to help protect your portfolio from inflation.  </a:t>
            </a:r>
          </a:p>
        </p:txBody>
      </p:sp>
      <p:sp>
        <p:nvSpPr>
          <p:cNvPr id="4" name="Slide Number Placeholder 3"/>
          <p:cNvSpPr>
            <a:spLocks noGrp="1"/>
          </p:cNvSpPr>
          <p:nvPr>
            <p:ph type="sldNum" sz="quarter" idx="10"/>
          </p:nvPr>
        </p:nvSpPr>
        <p:spPr/>
        <p:txBody>
          <a:bodyPr/>
          <a:lstStyle/>
          <a:p>
            <a:fld id="{6B040601-F34C-A840-B24C-52E51A825DA8}" type="slidenum">
              <a:rPr lang="en-US" smtClean="0"/>
              <a:t>13</a:t>
            </a:fld>
            <a:endParaRPr lang="en-US"/>
          </a:p>
        </p:txBody>
      </p:sp>
    </p:spTree>
    <p:extLst>
      <p:ext uri="{BB962C8B-B14F-4D97-AF65-F5344CB8AC3E}">
        <p14:creationId xmlns:p14="http://schemas.microsoft.com/office/powerpoint/2010/main" val="1918129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70125" y="157163"/>
            <a:ext cx="2830513" cy="2124075"/>
          </a:xfrm>
        </p:spPr>
      </p:sp>
      <p:sp>
        <p:nvSpPr>
          <p:cNvPr id="3" name="Notes Placeholder 2"/>
          <p:cNvSpPr>
            <a:spLocks noGrp="1"/>
          </p:cNvSpPr>
          <p:nvPr>
            <p:ph type="body" idx="1"/>
          </p:nvPr>
        </p:nvSpPr>
        <p:spPr>
          <a:xfrm>
            <a:off x="149417" y="2167319"/>
            <a:ext cx="6753339" cy="4183380"/>
          </a:xfrm>
        </p:spPr>
        <p:txBody>
          <a:bodyPr/>
          <a:lstStyle/>
          <a:p>
            <a:pPr marL="112691" indent="-112691">
              <a:defRPr/>
            </a:pPr>
            <a:r>
              <a:rPr lang="en-US" sz="1100"/>
              <a:t>Compounding is one of the most effective ways for investors to increase their wealth over time. Compounding is the reinvestment of earnings back into the initial investment, meaning you can earn income on top of income. By making regular contributions you can enjoy the long term benefit of compounding. The longer you stay invested, the longer your money works for you and the more your wealth can grow!</a:t>
            </a:r>
          </a:p>
          <a:p>
            <a:pPr marL="112691" indent="-112691">
              <a:defRPr/>
            </a:pP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r>
              <a:rPr lang="en-CA" sz="1100">
                <a:latin typeface="Arial" panose="020B0604020202020204" pitchFamily="34" charset="0"/>
                <a:cs typeface="Arial" panose="020B0604020202020204" pitchFamily="34" charset="0"/>
              </a:rPr>
              <a:t>Making use of RRSPs, TFSAs, and perhaps spousal RRSPs, RESPs, and RDSPs can help your money grow further by protecting your assets from the taxman.  All of these can help you build and protect your wealth.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Let’s quickly look at some of the main ways that these plans can help.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Contributions to your RRSP reduce the taxable income you have to report when you do your taxes.  This is an immediate benefit, and one of the main reasons why it makes sense to maximize your contributions each year – something most Canadians don’t do.  Once your money is in your RRSP, it is free to grow and compound tax-sheltered, as long as it stays in your RRSP.  Since RRSPs are about saving for retirement, you will probably be in a lower tax bracket once you do start to take money from your RRSP, which means that you’ll probably pay less taxes.  It just makes sense – reduce your taxable income today, grow your money without the burden of taxes, and then take it out when you’re in a lower tax bracket.</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TFSAs are another great option available to Canadians.  You can contribute up to $6,000 this year, and you may be able to contribute as much as $63,500 this year if you’ve never contributed before.  While your TFSA contributions aren’t tax-deductible like RRSP contributions, you will never be taxed on your TFSA.  Tax-free growth on $6,000 can really add up over the years.  Plus, unlike RRSP’s, there is no maximum age, so a TFSA can help</a:t>
            </a:r>
            <a:r>
              <a:rPr lang="en-CA" sz="1100" baseline="0">
                <a:latin typeface="Arial" panose="020B0604020202020204" pitchFamily="34" charset="0"/>
                <a:cs typeface="Arial" panose="020B0604020202020204" pitchFamily="34" charset="0"/>
              </a:rPr>
              <a:t> you build your </a:t>
            </a:r>
            <a:r>
              <a:rPr lang="en-CA" sz="1100">
                <a:latin typeface="Arial" panose="020B0604020202020204" pitchFamily="34" charset="0"/>
                <a:cs typeface="Arial" panose="020B0604020202020204" pitchFamily="34" charset="0"/>
              </a:rPr>
              <a:t>wealth for the rest of your life.  </a:t>
            </a:r>
          </a:p>
          <a:p>
            <a:pPr marL="171450" indent="-171450">
              <a:buFont typeface="Arial" panose="020B0604020202020204" pitchFamily="34" charset="0"/>
              <a:buChar char="•"/>
              <a:defRPr/>
            </a:pPr>
            <a:endParaRPr lang="en-US" sz="110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Have a look at this chart.  It shows just how powerful TFSAs can be – a difference</a:t>
            </a:r>
            <a:r>
              <a:rPr lang="en-CA" sz="1100" baseline="0">
                <a:latin typeface="Arial" panose="020B0604020202020204" pitchFamily="34" charset="0"/>
                <a:cs typeface="Arial" panose="020B0604020202020204" pitchFamily="34" charset="0"/>
              </a:rPr>
              <a:t> of more than $100 thousand from investing $6,000 annually for 25 years</a:t>
            </a:r>
            <a:r>
              <a:rPr lang="en-CA" sz="1100">
                <a:latin typeface="Arial" panose="020B0604020202020204" pitchFamily="34" charset="0"/>
                <a:cs typeface="Arial" panose="020B0604020202020204" pitchFamily="34" charset="0"/>
              </a:rPr>
              <a:t>, assuming an 6% annual return, when compared with a non-registered account with earnings taxed annually at 40%.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RESPs are</a:t>
            </a:r>
            <a:r>
              <a:rPr lang="en-CA" sz="1100" baseline="0">
                <a:latin typeface="Arial" panose="020B0604020202020204" pitchFamily="34" charset="0"/>
                <a:cs typeface="Arial" panose="020B0604020202020204" pitchFamily="34" charset="0"/>
              </a:rPr>
              <a:t> also a great way for you to </a:t>
            </a:r>
            <a:r>
              <a:rPr lang="en-CA" sz="1100">
                <a:latin typeface="Arial" panose="020B0604020202020204" pitchFamily="34" charset="0"/>
                <a:cs typeface="Arial" panose="020B0604020202020204" pitchFamily="34" charset="0"/>
              </a:rPr>
              <a:t>save for a loved one’s post-secondary education, which I’m sure you know can be very expensive.  A 4-year university degree often costs upwards of $60,000, and this cost is expected to keep growing.  An RESP can help you tackle high tuition costs by providing valuable grants and bonds to eligible beneficiaries: Including up to $7,200 per beneficiary for the CESG grant, up to $2,000 Canada Learning Bond per beneficiary, plus other grants or bonds that may be available.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 RESP can go a long way toward making post-secondary affordable.  </a:t>
            </a:r>
          </a:p>
        </p:txBody>
      </p:sp>
      <p:sp>
        <p:nvSpPr>
          <p:cNvPr id="4" name="Slide Number Placeholder 3"/>
          <p:cNvSpPr>
            <a:spLocks noGrp="1"/>
          </p:cNvSpPr>
          <p:nvPr>
            <p:ph type="sldNum" sz="quarter" idx="10"/>
          </p:nvPr>
        </p:nvSpPr>
        <p:spPr/>
        <p:txBody>
          <a:bodyPr/>
          <a:lstStyle/>
          <a:p>
            <a:fld id="{6B040601-F34C-A840-B24C-52E51A825DA8}" type="slidenum">
              <a:rPr lang="en-US" smtClean="0"/>
              <a:t>14</a:t>
            </a:fld>
            <a:endParaRPr lang="en-US"/>
          </a:p>
        </p:txBody>
      </p:sp>
    </p:spTree>
    <p:extLst>
      <p:ext uri="{BB962C8B-B14F-4D97-AF65-F5344CB8AC3E}">
        <p14:creationId xmlns:p14="http://schemas.microsoft.com/office/powerpoint/2010/main" val="4468268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152" y="4183063"/>
            <a:ext cx="6742323" cy="4183380"/>
          </a:xfrm>
        </p:spPr>
        <p:txBody>
          <a:bodyPr/>
          <a:lstStyle/>
          <a:p>
            <a:pPr marL="112691" marR="0" indent="-112691" algn="l" defTabSz="457200" rtl="0" eaLnBrk="1" fontAlgn="auto" latinLnBrk="0" hangingPunct="1">
              <a:lnSpc>
                <a:spcPct val="100000"/>
              </a:lnSpc>
              <a:spcBef>
                <a:spcPts val="0"/>
              </a:spcBef>
              <a:spcAft>
                <a:spcPts val="0"/>
              </a:spcAft>
              <a:buClrTx/>
              <a:buSzTx/>
              <a:buFontTx/>
              <a:buNone/>
              <a:tabLst/>
              <a:defRPr/>
            </a:pPr>
            <a:r>
              <a:rPr lang="en-CA" altLang="en-US" sz="1100" b="1">
                <a:latin typeface="Arial" pitchFamily="34" charset="0"/>
                <a:ea typeface="ヒラギノ角ゴ Pro W3"/>
                <a:cs typeface="Arial" panose="020B0604020202020204" pitchFamily="34" charset="0"/>
              </a:rPr>
              <a:t>[SAY]  </a:t>
            </a:r>
          </a:p>
          <a:p>
            <a:pPr marL="112691" marR="0" indent="-112691" algn="l" defTabSz="457200" rtl="0" eaLnBrk="1" fontAlgn="auto" latinLnBrk="0" hangingPunct="1">
              <a:lnSpc>
                <a:spcPct val="100000"/>
              </a:lnSpc>
              <a:spcBef>
                <a:spcPts val="0"/>
              </a:spcBef>
              <a:spcAft>
                <a:spcPts val="0"/>
              </a:spcAft>
              <a:buClrTx/>
              <a:buSzTx/>
              <a:buFontTx/>
              <a:buNone/>
              <a:tabLst/>
              <a:defRPr/>
            </a:pPr>
            <a:endParaRPr lang="en-CA" altLang="en-US" sz="1100" b="1">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b="0">
                <a:latin typeface="Arial" pitchFamily="34" charset="0"/>
                <a:ea typeface="ヒラギノ角ゴ Pro W3"/>
                <a:cs typeface="Arial" panose="020B0604020202020204" pitchFamily="34" charset="0"/>
              </a:rPr>
              <a:t>Our</a:t>
            </a:r>
            <a:r>
              <a:rPr lang="en-CA" altLang="en-US" sz="1100" b="0" baseline="0">
                <a:latin typeface="Arial" pitchFamily="34" charset="0"/>
                <a:ea typeface="ヒラギノ角ゴ Pro W3"/>
                <a:cs typeface="Arial" panose="020B0604020202020204" pitchFamily="34" charset="0"/>
              </a:rPr>
              <a:t> next mistake is </a:t>
            </a:r>
            <a:r>
              <a:rPr lang="en-CA" altLang="en-US" sz="1100" b="1" i="0" baseline="0">
                <a:latin typeface="Arial" pitchFamily="34" charset="0"/>
                <a:ea typeface="ヒラギノ角ゴ Pro W3"/>
                <a:cs typeface="Arial" panose="020B0604020202020204" pitchFamily="34" charset="0"/>
              </a:rPr>
              <a:t>Not staying invested</a:t>
            </a:r>
            <a:r>
              <a:rPr lang="en-CA" altLang="en-US" sz="1100" b="0" i="0" baseline="0">
                <a:latin typeface="Arial" pitchFamily="34" charset="0"/>
                <a:ea typeface="ヒラギノ角ゴ Pro W3"/>
                <a:cs typeface="Arial" panose="020B0604020202020204" pitchFamily="34" charset="0"/>
              </a:rPr>
              <a:t>.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At</a:t>
            </a:r>
            <a:r>
              <a:rPr lang="en-CA" sz="1100" baseline="0">
                <a:latin typeface="Arial" panose="020B0604020202020204" pitchFamily="34" charset="0"/>
                <a:cs typeface="Arial" panose="020B0604020202020204" pitchFamily="34" charset="0"/>
              </a:rPr>
              <a:t> any moment, you can find a dozen reasons not to stay invested, or not to invest in the first place.  </a:t>
            </a:r>
            <a:r>
              <a:rPr lang="en-CA" sz="1100">
                <a:latin typeface="Arial" panose="020B0604020202020204" pitchFamily="34" charset="0"/>
                <a:cs typeface="Arial" panose="020B0604020202020204" pitchFamily="34" charset="0"/>
              </a:rPr>
              <a:t>In just the last 30 years of so, we’ve seen crisis after crisis:  the Black Monday stock market crash in 1987, wars and terrorism, the subprime mortgage crisis and credit crunch in 2007-8, and the trade disputes and political discord making headlines in many countries today, to name a few.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b="0" i="0"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As we talked about for emotional investing, the stock market can be volatile, especially over the short-term.</a:t>
            </a:r>
            <a:r>
              <a:rPr lang="en-CA" sz="1100" baseline="0">
                <a:latin typeface="Arial" panose="020B0604020202020204" pitchFamily="34" charset="0"/>
                <a:cs typeface="Arial" panose="020B0604020202020204" pitchFamily="34" charset="0"/>
              </a:rPr>
              <a:t>  These day-to-day fluctuations and noise in the market can be scary and cause you to miss out on opportunities.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However, over the longer term historically, stock market returns have tended to be a lot more attractive, with a bias to the upside,</a:t>
            </a:r>
            <a:r>
              <a:rPr lang="en-CA" sz="1100" baseline="0">
                <a:latin typeface="Arial" panose="020B0604020202020204" pitchFamily="34" charset="0"/>
                <a:cs typeface="Arial" panose="020B0604020202020204" pitchFamily="34" charset="0"/>
              </a:rPr>
              <a:t> meaning that those investors who kept a diversified portfolio were generously rewarded over the long term.  </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altLang="en-US" sz="1100" b="1" baseline="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Have a look at this graph: it shows that Canadian equities have significantly recovered after taking falls, while also beating inflation </a:t>
            </a:r>
            <a:r>
              <a:rPr lang="en-CA" sz="1100" i="1">
                <a:latin typeface="Arial" panose="020B0604020202020204" pitchFamily="34" charset="0"/>
                <a:cs typeface="Arial" panose="020B0604020202020204" pitchFamily="34" charset="0"/>
              </a:rPr>
              <a:t>and </a:t>
            </a:r>
            <a:r>
              <a:rPr lang="en-CA" sz="1100">
                <a:latin typeface="Arial" panose="020B0604020202020204" pitchFamily="34" charset="0"/>
                <a:cs typeface="Arial" panose="020B0604020202020204" pitchFamily="34" charset="0"/>
              </a:rPr>
              <a:t>5 year GICs.  In fact, during the time this chart covers, Canadian equities would have given you over </a:t>
            </a:r>
            <a:r>
              <a:rPr lang="en-CA" sz="1100" i="1">
                <a:latin typeface="Arial" panose="020B0604020202020204" pitchFamily="34" charset="0"/>
                <a:cs typeface="Arial" panose="020B0604020202020204" pitchFamily="34" charset="0"/>
              </a:rPr>
              <a:t>10 times</a:t>
            </a:r>
            <a:r>
              <a:rPr lang="en-CA" sz="1100">
                <a:latin typeface="Arial" panose="020B0604020202020204" pitchFamily="34" charset="0"/>
                <a:cs typeface="Arial" panose="020B0604020202020204" pitchFamily="34" charset="0"/>
              </a:rPr>
              <a:t> the return on your initial investment, even with all of the short-term turmoil that took place during that time period.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15</a:t>
            </a:fld>
            <a:endParaRPr lang="en-US"/>
          </a:p>
        </p:txBody>
      </p:sp>
    </p:spTree>
    <p:extLst>
      <p:ext uri="{BB962C8B-B14F-4D97-AF65-F5344CB8AC3E}">
        <p14:creationId xmlns:p14="http://schemas.microsoft.com/office/powerpoint/2010/main" val="455829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The key is to start investing as early as possible, so that your investments have the most time to benefit from the potential long-term growth of the equity markets.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One great way to do this is by setting up a Continuous Savings Plan (CSP).  A CSP helps you build and preserve your wealth by automatically investing into mutual funds on a set schedule, like every month or every week, using money in your bank account.  This simple approach is convenient and affordable, and also helps to take emotions out of investing.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I’m sure you’ve heard the expression “Buy low, sell high”.  This is Investing 101.  A CSP can help with the “Buy low” half of this equation, by something called “dollar cost averaging”.  What this means is that when you regularly invest a set amount, like $100 per month, you will end up buying more mutual fund units when prices are low, and fewer when prices are high, and this helps reduce the average cost that you pay per unit.  This is especially useful when markets are volatile, and potentially gives you a better return.  Just have a look at this chart.</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Another long-term benefit of CSPs is compounding.  Compounding is one of the most effective ways for you to increase your wealth over time.  Compounding is the reinvestment of earnings back into your initial investment, meaning that you can earn income on top of income.  The longer you stay invested, the longer your investments have to grow from compounding to help you build your wealth.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With a CSP, even a small amount regularly adds up over a small time!  </a:t>
            </a:r>
          </a:p>
        </p:txBody>
      </p:sp>
      <p:sp>
        <p:nvSpPr>
          <p:cNvPr id="4" name="Slide Number Placeholder 3"/>
          <p:cNvSpPr>
            <a:spLocks noGrp="1"/>
          </p:cNvSpPr>
          <p:nvPr>
            <p:ph type="sldNum" sz="quarter" idx="10"/>
          </p:nvPr>
        </p:nvSpPr>
        <p:spPr/>
        <p:txBody>
          <a:bodyPr/>
          <a:lstStyle/>
          <a:p>
            <a:fld id="{6B040601-F34C-A840-B24C-52E51A825DA8}" type="slidenum">
              <a:rPr lang="en-US" smtClean="0"/>
              <a:t>16</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The next mistake we’ll talk about is putting all of your eggs into one basket.  </a:t>
            </a:r>
          </a:p>
          <a:p>
            <a:pPr marL="171450" indent="-171450">
              <a:buFont typeface="Arial" panose="020B0604020202020204" pitchFamily="34" charset="0"/>
              <a:buChar char="•"/>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As an investor, it is crucial to hold the right mix of asset classes for your investment goals and your risk level.  Studies have shown</a:t>
            </a:r>
            <a:r>
              <a:rPr lang="en-CA" altLang="en-US" sz="1100" baseline="0">
                <a:latin typeface="Arial" pitchFamily="34" charset="0"/>
                <a:cs typeface="Arial" panose="020B0604020202020204" pitchFamily="34" charset="0"/>
              </a:rPr>
              <a:t> that the mix of asset classes can explain up to 92% of the variation in returns on long-term investments.  </a:t>
            </a:r>
          </a:p>
          <a:p>
            <a:pPr marL="171450" indent="-171450">
              <a:buFont typeface="Arial" panose="020B0604020202020204" pitchFamily="34" charset="0"/>
              <a:buChar char="•"/>
              <a:defRPr/>
            </a:pPr>
            <a:endParaRPr lang="en-CA" altLang="en-US" sz="11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First, what is an asset class?  </a:t>
            </a:r>
            <a:r>
              <a:rPr lang="en-CA" altLang="en-US" sz="1100">
                <a:latin typeface="Arial" panose="020B0604020202020204" pitchFamily="34" charset="0"/>
                <a:ea typeface="ヒラギノ角ゴ Pro W3"/>
                <a:cs typeface="Arial" panose="020B0604020202020204" pitchFamily="34" charset="0"/>
              </a:rPr>
              <a:t>An asset class is </a:t>
            </a:r>
            <a:r>
              <a:rPr lang="en-US" altLang="en-US" sz="1100">
                <a:latin typeface="Arial" panose="020B0604020202020204" pitchFamily="34" charset="0"/>
                <a:ea typeface="ヒラギノ角ゴ Pro W3"/>
                <a:cs typeface="Arial" panose="020B0604020202020204" pitchFamily="34" charset="0"/>
              </a:rPr>
              <a:t>a type of investment like equities (such as stocks), fixed income (like bonds), real estate or cash.  Canadian stocks are an asset class.  US stocks are another.  So are corporate bonds, Japanese stocks, and commodities, to name a few.  There are a lot of asset classes you can get exposure to through your investments, and each one will react to what’s happening in the economy and the markets in its own way.  </a:t>
            </a:r>
          </a:p>
          <a:p>
            <a:pPr marL="0" indent="0">
              <a:buFont typeface="Arial" panose="020B0604020202020204" pitchFamily="34" charset="0"/>
              <a:buNone/>
              <a:defRPr/>
            </a:pPr>
            <a:endParaRPr lang="en-US" altLang="en-US" sz="110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US" altLang="en-US" sz="1100">
                <a:latin typeface="Arial" panose="020B0604020202020204" pitchFamily="34" charset="0"/>
                <a:ea typeface="ヒラギノ角ゴ Pro W3"/>
                <a:cs typeface="Arial" panose="020B0604020202020204" pitchFamily="34" charset="0"/>
              </a:rPr>
              <a:t>Some have the potential for higher returns than others.  Some tend to be quite risky, like emerging markets stocks, and some are very safe, like Treasury bills.  Generally, the higher the potential return, the higher the risk.  That’s the trade-off.  </a:t>
            </a:r>
          </a:p>
          <a:p>
            <a:pPr marL="171450" indent="-171450">
              <a:buFont typeface="Arial" panose="020B0604020202020204" pitchFamily="34" charset="0"/>
              <a:buChar char="•"/>
              <a:defRPr/>
            </a:pPr>
            <a:endParaRPr lang="en-US" altLang="en-US" sz="1100">
              <a:latin typeface="Arial" panose="020B0604020202020204"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US" altLang="en-US" sz="1100">
                <a:latin typeface="Arial" panose="020B0604020202020204" pitchFamily="34" charset="0"/>
                <a:ea typeface="ヒラギノ角ゴ Pro W3"/>
                <a:cs typeface="Arial" panose="020B0604020202020204" pitchFamily="34" charset="0"/>
              </a:rPr>
              <a:t>We touched on this fact when we talked about how Canadian equities have outperformed 5-year GIC’s over the long term.  </a:t>
            </a:r>
          </a:p>
        </p:txBody>
      </p:sp>
      <p:sp>
        <p:nvSpPr>
          <p:cNvPr id="4" name="Slide Number Placeholder 3"/>
          <p:cNvSpPr>
            <a:spLocks noGrp="1"/>
          </p:cNvSpPr>
          <p:nvPr>
            <p:ph type="sldNum" sz="quarter" idx="10"/>
          </p:nvPr>
        </p:nvSpPr>
        <p:spPr/>
        <p:txBody>
          <a:bodyPr/>
          <a:lstStyle/>
          <a:p>
            <a:fld id="{6B040601-F34C-A840-B24C-52E51A825DA8}" type="slidenum">
              <a:rPr lang="en-US" smtClean="0"/>
              <a:t>17</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200" b="1">
                <a:latin typeface="Arial" panose="020B0604020202020204" pitchFamily="34" charset="0"/>
                <a:ea typeface="ヒラギノ角ゴ Pro W3"/>
                <a:cs typeface="Arial" panose="020B0604020202020204" pitchFamily="34" charset="0"/>
              </a:rPr>
              <a:t>[SPEAKING POINTS]</a:t>
            </a:r>
          </a:p>
          <a:p>
            <a:pPr marL="112691" indent="-112691">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a:latin typeface="Arial" pitchFamily="34" charset="0"/>
                <a:cs typeface="Arial" panose="020B0604020202020204" pitchFamily="34" charset="0"/>
              </a:rPr>
              <a:t>So why do you need to have a variety of asset classes?  If stocks are doing well, why shouldn’t you invest your whole portfolio in stocks?  How can you have too much of a good thing?  </a:t>
            </a:r>
          </a:p>
          <a:p>
            <a:pPr marL="171450" indent="-171450">
              <a:buFont typeface="Arial" panose="020B0604020202020204" pitchFamily="34" charset="0"/>
              <a:buChar char="•"/>
              <a:defRPr/>
            </a:pPr>
            <a:endParaRPr lang="en-CA" altLang="en-US" sz="12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a:latin typeface="Arial" pitchFamily="34" charset="0"/>
                <a:cs typeface="Arial" panose="020B0604020202020204" pitchFamily="34" charset="0"/>
              </a:rPr>
              <a:t>The reason</a:t>
            </a:r>
            <a:r>
              <a:rPr lang="en-CA" altLang="en-US" sz="1200" baseline="0">
                <a:latin typeface="Arial" pitchFamily="34" charset="0"/>
                <a:cs typeface="Arial" panose="020B0604020202020204" pitchFamily="34" charset="0"/>
              </a:rPr>
              <a:t> is simple: You shouldn’t put all of your eggs in one basket.  By spreading out your investments across asset classes, you’re spreading out your risk.  This gives you more safety while keeping some potential for growth.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baseline="0">
                <a:latin typeface="Arial" pitchFamily="34" charset="0"/>
                <a:cs typeface="Arial" panose="020B0604020202020204" pitchFamily="34" charset="0"/>
              </a:rPr>
              <a:t>How does this work?  Lets say that stocks start to underperform.  Well, if you’re also holding fixed income (like bonds or mutual funds that invest in bonds), those fixed income investments may perform better than stocks, and this might offset some or all of the stock underperformance.  </a:t>
            </a:r>
          </a:p>
          <a:p>
            <a:pPr marL="171450" indent="-171450">
              <a:buFont typeface="Arial" panose="020B0604020202020204" pitchFamily="34" charset="0"/>
              <a:buChar char="•"/>
              <a:defRPr/>
            </a:pPr>
            <a:endParaRPr lang="en-CA" altLang="en-US" sz="1200" baseline="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200" baseline="0">
                <a:latin typeface="Arial" pitchFamily="34" charset="0"/>
                <a:cs typeface="Arial" panose="020B0604020202020204" pitchFamily="34" charset="0"/>
              </a:rPr>
              <a:t>How much you should  hold in equities, fixed income, or other asset classes will depend on things like how soon you’ll need draw on your investments, your income, your debt level, your personal assets, etc. </a:t>
            </a:r>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18</a:t>
            </a:fld>
            <a:endParaRPr lang="en-US"/>
          </a:p>
        </p:txBody>
      </p:sp>
    </p:spTree>
    <p:extLst>
      <p:ext uri="{BB962C8B-B14F-4D97-AF65-F5344CB8AC3E}">
        <p14:creationId xmlns:p14="http://schemas.microsoft.com/office/powerpoint/2010/main" val="1836559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This</a:t>
            </a:r>
            <a:r>
              <a:rPr lang="en-CA" sz="1100" baseline="0">
                <a:latin typeface="Arial" panose="020B0604020202020204" pitchFamily="34" charset="0"/>
                <a:cs typeface="Arial" panose="020B0604020202020204" pitchFamily="34" charset="0"/>
              </a:rPr>
              <a:t> point about not putting all of your eggs in one basket leads directly to our number one mistake investors make.  But before we look at this, let’</a:t>
            </a:r>
            <a:r>
              <a:rPr lang="en-CA" sz="1100">
                <a:latin typeface="Arial" panose="020B0604020202020204" pitchFamily="34" charset="0"/>
                <a:cs typeface="Arial" panose="020B0604020202020204" pitchFamily="34" charset="0"/>
              </a:rPr>
              <a:t>s have a quick recap of what we’ve talked about so far:</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6: Investing Based</a:t>
            </a:r>
            <a:r>
              <a:rPr lang="en-CA" sz="1100" baseline="0">
                <a:latin typeface="Arial" panose="020B0604020202020204" pitchFamily="34" charset="0"/>
                <a:cs typeface="Arial" panose="020B0604020202020204" pitchFamily="34" charset="0"/>
              </a:rPr>
              <a:t> on Emotions</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5: Investing Too Conservatively</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4: Underestimating the Impact of Tax on Your Wealth</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3: Not Staying Invested</a:t>
            </a: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Number 2: Putting All Your Eggs Into</a:t>
            </a:r>
            <a:r>
              <a:rPr lang="en-CA" sz="1100" baseline="0">
                <a:latin typeface="Arial" panose="020B0604020202020204" pitchFamily="34" charset="0"/>
                <a:cs typeface="Arial" panose="020B0604020202020204" pitchFamily="34" charset="0"/>
              </a:rPr>
              <a:t> One Basket</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19</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CA" altLang="en-US" sz="1100">
                <a:latin typeface="Arial" panose="020B0604020202020204" pitchFamily="34" charset="0"/>
                <a:cs typeface="Arial" panose="020B0604020202020204" pitchFamily="34" charset="0"/>
              </a:rPr>
              <a:t>Personal Reflection Slide – Speaking Points are on Slide:</a:t>
            </a:r>
            <a:br>
              <a:rPr lang="en-CA" altLang="en-US" sz="1100">
                <a:latin typeface="Arial" panose="020B0604020202020204" pitchFamily="34" charset="0"/>
                <a:cs typeface="Arial" panose="020B0604020202020204" pitchFamily="34" charset="0"/>
              </a:rPr>
            </a:br>
            <a:endParaRPr lang="en-CA" altLang="en-US" sz="1100">
              <a:latin typeface="Arial" panose="020B0604020202020204" pitchFamily="34" charset="0"/>
              <a:cs typeface="Arial" panose="020B0604020202020204" pitchFamily="34" charset="0"/>
            </a:endParaRPr>
          </a:p>
          <a:p>
            <a:pPr eaLnBrk="1" hangingPunct="1"/>
            <a:r>
              <a:rPr lang="en-CA" altLang="en-US" sz="1100">
                <a:latin typeface="Arial" panose="020B0604020202020204" pitchFamily="34" charset="0"/>
                <a:cs typeface="Arial" panose="020B0604020202020204" pitchFamily="34" charset="0"/>
              </a:rPr>
              <a:t>Purpose: To build rapport; sharing something personal about the presenter beyond the professional bio; helps resonate with various members of the audience as they may also relate in some elements. </a:t>
            </a:r>
            <a:br>
              <a:rPr lang="en-CA" altLang="en-US" sz="1100">
                <a:latin typeface="Arial" panose="020B0604020202020204" pitchFamily="34" charset="0"/>
                <a:cs typeface="Arial" panose="020B0604020202020204" pitchFamily="34" charset="0"/>
              </a:rPr>
            </a:br>
            <a:endParaRPr lang="en-CA" altLang="en-US" sz="1100">
              <a:latin typeface="Arial" panose="020B0604020202020204" pitchFamily="34" charset="0"/>
              <a:cs typeface="Arial" panose="020B0604020202020204" pitchFamily="34" charset="0"/>
            </a:endParaRPr>
          </a:p>
          <a:p>
            <a:pPr eaLnBrk="1" hangingPunct="1"/>
            <a:r>
              <a:rPr lang="en-CA" altLang="en-US" sz="1100" b="1">
                <a:latin typeface="Arial" panose="020B0604020202020204" pitchFamily="34" charset="0"/>
                <a:cs typeface="Arial" panose="020B0604020202020204" pitchFamily="34" charset="0"/>
              </a:rPr>
              <a:t>SAY: </a:t>
            </a:r>
            <a:r>
              <a:rPr lang="en-CA" altLang="en-US" sz="1100">
                <a:latin typeface="Arial" panose="020B0604020202020204" pitchFamily="34" charset="0"/>
                <a:cs typeface="Arial" panose="020B0604020202020204" pitchFamily="34" charset="0"/>
              </a:rPr>
              <a:t>We all lead different lives with different priorities and we all have multiple roles. I’d like to share my story with you and then I will ask a few of you to volunteer your story. </a:t>
            </a:r>
            <a:endParaRPr lang="en-CA" altLang="en-US" sz="1100" b="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a:t>
            </a:fld>
            <a:endParaRPr lang="en-US"/>
          </a:p>
        </p:txBody>
      </p:sp>
    </p:spTree>
    <p:extLst>
      <p:ext uri="{BB962C8B-B14F-4D97-AF65-F5344CB8AC3E}">
        <p14:creationId xmlns:p14="http://schemas.microsoft.com/office/powerpoint/2010/main" val="6920145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CA" altLang="en-US" sz="1200" b="1">
                <a:latin typeface="Arial" pitchFamily="34" charset="0"/>
                <a:ea typeface="ヒラギノ角ゴ Pro W3"/>
                <a:cs typeface="Arial" panose="020B0604020202020204" pitchFamily="34" charset="0"/>
              </a:rPr>
              <a:t>[SPEAKING POINTS]</a:t>
            </a:r>
          </a:p>
          <a:p>
            <a:pPr marL="0" marR="0" indent="0" algn="l" defTabSz="457200" rtl="0" eaLnBrk="1" fontAlgn="auto" latinLnBrk="0" hangingPunct="1">
              <a:lnSpc>
                <a:spcPct val="100000"/>
              </a:lnSpc>
              <a:spcBef>
                <a:spcPts val="0"/>
              </a:spcBef>
              <a:spcAft>
                <a:spcPts val="0"/>
              </a:spcAft>
              <a:buClrTx/>
              <a:buSzTx/>
              <a:buFontTx/>
              <a:buNone/>
              <a:tabLst/>
              <a:defRPr/>
            </a:pPr>
            <a:endParaRPr lang="en-CA" sz="12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a:latin typeface="Arial" panose="020B0604020202020204" pitchFamily="34" charset="0"/>
                <a:cs typeface="Arial" panose="020B0604020202020204" pitchFamily="34" charset="0"/>
              </a:rPr>
              <a:t>So let’s have a drum roll for number one…</a:t>
            </a:r>
          </a:p>
        </p:txBody>
      </p:sp>
      <p:sp>
        <p:nvSpPr>
          <p:cNvPr id="4" name="Slide Number Placeholder 3"/>
          <p:cNvSpPr>
            <a:spLocks noGrp="1"/>
          </p:cNvSpPr>
          <p:nvPr>
            <p:ph type="sldNum" sz="quarter" idx="10"/>
          </p:nvPr>
        </p:nvSpPr>
        <p:spPr/>
        <p:txBody>
          <a:bodyPr/>
          <a:lstStyle/>
          <a:p>
            <a:fld id="{6B040601-F34C-A840-B24C-52E51A825DA8}" type="slidenum">
              <a:rPr lang="en-US" smtClean="0"/>
              <a:t>20</a:t>
            </a:fld>
            <a:endParaRPr lang="en-US"/>
          </a:p>
        </p:txBody>
      </p:sp>
    </p:spTree>
    <p:extLst>
      <p:ext uri="{BB962C8B-B14F-4D97-AF65-F5344CB8AC3E}">
        <p14:creationId xmlns:p14="http://schemas.microsoft.com/office/powerpoint/2010/main" val="2316204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1">
                <a:latin typeface="Arial" panose="020B0604020202020204" pitchFamily="34" charset="0"/>
                <a:cs typeface="Arial" panose="020B0604020202020204" pitchFamily="34" charset="0"/>
              </a:rPr>
              <a:t>Not having a financial plan.  </a:t>
            </a:r>
            <a:r>
              <a:rPr lang="en-CA" sz="1100">
                <a:latin typeface="Arial" panose="020B0604020202020204" pitchFamily="34" charset="0"/>
                <a:cs typeface="Arial" panose="020B0604020202020204" pitchFamily="34" charset="0"/>
              </a:rPr>
              <a:t>Everything we’ve talked about so far leads to this, and it is the single biggest investing mistake you can make.  A financial plan can help you avoid all of the other mistakes we’ve looked at.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Lets look</a:t>
            </a:r>
            <a:r>
              <a:rPr lang="en-CA" sz="1100" baseline="0">
                <a:latin typeface="Arial" panose="020B0604020202020204" pitchFamily="34" charset="0"/>
                <a:cs typeface="Arial" panose="020B0604020202020204" pitchFamily="34" charset="0"/>
              </a:rPr>
              <a:t> at a couple of statistics.  What percentage of Canadians do you think plan to rely on lottery winnings to help fund their retirement? </a:t>
            </a:r>
            <a:r>
              <a:rPr lang="en-CA" sz="1100" b="1" i="1" baseline="0">
                <a:latin typeface="Arial" panose="020B0604020202020204" pitchFamily="34" charset="0"/>
                <a:cs typeface="Arial" panose="020B0604020202020204" pitchFamily="34" charset="0"/>
              </a:rPr>
              <a:t>(Solicit guesses from audience)</a:t>
            </a:r>
            <a:r>
              <a:rPr lang="en-CA" sz="1100" b="0" i="0" baseline="0">
                <a:latin typeface="Arial" panose="020B0604020202020204" pitchFamily="34" charset="0"/>
                <a:cs typeface="Arial" panose="020B0604020202020204" pitchFamily="34" charset="0"/>
              </a:rPr>
              <a:t>.  34%!  I wonder how many of these people would say investments are too risky, while betting their retirement goals on something that they’re virtually guaranteed to lose money on.  </a:t>
            </a: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What percentage of Canadians</a:t>
            </a:r>
            <a:r>
              <a:rPr lang="en-CA" sz="1100" baseline="0">
                <a:latin typeface="Arial" panose="020B0604020202020204" pitchFamily="34" charset="0"/>
                <a:cs typeface="Arial" panose="020B0604020202020204" pitchFamily="34" charset="0"/>
              </a:rPr>
              <a:t> have a financial plan?  Only 50% and only a 3</a:t>
            </a:r>
            <a:r>
              <a:rPr lang="en-CA" sz="1100" baseline="30000">
                <a:latin typeface="Arial" panose="020B0604020202020204" pitchFamily="34" charset="0"/>
                <a:cs typeface="Arial" panose="020B0604020202020204" pitchFamily="34" charset="0"/>
              </a:rPr>
              <a:t>rd</a:t>
            </a:r>
            <a:r>
              <a:rPr lang="en-CA" sz="1100" baseline="0">
                <a:latin typeface="Arial" panose="020B0604020202020204" pitchFamily="34" charset="0"/>
                <a:cs typeface="Arial" panose="020B0604020202020204" pitchFamily="34" charset="0"/>
              </a:rPr>
              <a:t> of those with a plan updated it in the last year.  So most Canadians either have no plan, or have an outdated plan that may no longer be optimized to meet their needs.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But what about those people that do have a financial plan that is regularly updated to meet their needs?  These investors have confidence and peace of mind: </a:t>
            </a:r>
            <a:r>
              <a:rPr lang="en-CA" altLang="en-US" sz="1100">
                <a:solidFill>
                  <a:schemeClr val="bg1"/>
                </a:solidFill>
                <a:latin typeface="Arial" panose="020B0604020202020204" pitchFamily="34" charset="0"/>
                <a:cs typeface="Arial" panose="020B0604020202020204" pitchFamily="34" charset="0"/>
              </a:rPr>
              <a:t>In fact, </a:t>
            </a:r>
          </a:p>
          <a:p>
            <a:pPr marL="628650" lvl="1" indent="-171450">
              <a:buFont typeface="Arial" panose="020B0604020202020204" pitchFamily="34" charset="0"/>
              <a:buChar char="•"/>
              <a:defRPr/>
            </a:pPr>
            <a:r>
              <a:rPr lang="en-CA" sz="1100" kern="1200">
                <a:solidFill>
                  <a:schemeClr val="tx1"/>
                </a:solidFill>
                <a:effectLst/>
                <a:latin typeface="Arial" panose="020B0604020202020204" pitchFamily="34" charset="0"/>
                <a:cs typeface="Arial" panose="020B0604020202020204" pitchFamily="34" charset="0"/>
              </a:rPr>
              <a:t>93% of survey respondents agreed they can trust their advisor to give sound advice, and 84% agreed they realize a better return on their investment.</a:t>
            </a:r>
            <a:endParaRPr lang="en-CA" altLang="en-US" sz="1100">
              <a:solidFill>
                <a:schemeClr val="bg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21</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43100" y="150813"/>
            <a:ext cx="3352800" cy="2514600"/>
          </a:xfrm>
        </p:spPr>
      </p:sp>
      <p:sp>
        <p:nvSpPr>
          <p:cNvPr id="3" name="Notes Placeholder 2"/>
          <p:cNvSpPr>
            <a:spLocks noGrp="1"/>
          </p:cNvSpPr>
          <p:nvPr>
            <p:ph type="body" idx="1"/>
          </p:nvPr>
        </p:nvSpPr>
        <p:spPr>
          <a:xfrm>
            <a:off x="127000" y="2955290"/>
            <a:ext cx="668020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a:t>
            </a:r>
            <a:r>
              <a:rPr lang="en-CA" altLang="en-US" sz="1100" b="1" baseline="0">
                <a:latin typeface="Arial" pitchFamily="34" charset="0"/>
                <a:ea typeface="ヒラギノ角ゴ Pro W3"/>
                <a:cs typeface="Arial" panose="020B0604020202020204" pitchFamily="34" charset="0"/>
              </a:rPr>
              <a:t> POINTS</a:t>
            </a:r>
            <a:r>
              <a:rPr lang="en-CA" altLang="en-US" sz="1100" b="1">
                <a:latin typeface="Arial" pitchFamily="34" charset="0"/>
                <a:ea typeface="ヒラギノ角ゴ Pro W3"/>
                <a:cs typeface="Arial" panose="020B0604020202020204" pitchFamily="34" charset="0"/>
              </a:rPr>
              <a:t>]</a:t>
            </a:r>
            <a:endParaRPr lang="en-CA" sz="1100">
              <a:latin typeface="Arial" panose="020B0604020202020204" pitchFamily="34" charset="0"/>
              <a:cs typeface="Arial" panose="020B0604020202020204" pitchFamily="34" charset="0"/>
            </a:endParaRP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There’s also a lot of confusion about what a plan is.  Many Canadians would say, “I do have a plan.  I have an RRSP”.  An RRSP, a TFSA, a pension plan – these are just </a:t>
            </a:r>
            <a:r>
              <a:rPr lang="en-CA" sz="1100" i="1" baseline="0">
                <a:latin typeface="Arial" panose="020B0604020202020204" pitchFamily="34" charset="0"/>
                <a:cs typeface="Arial" panose="020B0604020202020204" pitchFamily="34" charset="0"/>
              </a:rPr>
              <a:t>vehicles</a:t>
            </a:r>
            <a:r>
              <a:rPr lang="en-CA" sz="1100" baseline="0">
                <a:latin typeface="Arial" panose="020B0604020202020204" pitchFamily="34" charset="0"/>
                <a:cs typeface="Arial" panose="020B0604020202020204" pitchFamily="34" charset="0"/>
              </a:rPr>
              <a:t> to get you where you want to go.  Having an RRSP without a financial plan is like driving a car with no destination.  </a:t>
            </a: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Let’s say that you’re taking a trip.  Maybe you decide to drive to Florida with the family for a vacation – you would never just drive due south and hope you’ll eventually get there without</a:t>
            </a:r>
            <a:r>
              <a:rPr lang="en-CA" altLang="en-US" sz="1100" baseline="0">
                <a:latin typeface="Arial" pitchFamily="34" charset="0"/>
                <a:cs typeface="Arial" panose="020B0604020202020204" pitchFamily="34" charset="0"/>
              </a:rPr>
              <a:t> </a:t>
            </a:r>
            <a:r>
              <a:rPr lang="en-CA" altLang="en-US" sz="1100">
                <a:latin typeface="Arial" pitchFamily="34" charset="0"/>
                <a:cs typeface="Arial" panose="020B0604020202020204" pitchFamily="34" charset="0"/>
              </a:rPr>
              <a:t>driving into the ocean.  No – you would bring a map, or a GPS, to make sure you arrive safely and on schedule – according to plan.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altLang="en-US" sz="110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An</a:t>
            </a:r>
            <a:r>
              <a:rPr lang="en-CA" altLang="en-US" sz="1100" baseline="0">
                <a:latin typeface="Arial" pitchFamily="34" charset="0"/>
                <a:cs typeface="Arial" panose="020B0604020202020204" pitchFamily="34" charset="0"/>
              </a:rPr>
              <a:t> RRSP without a plan is like getting on a plane without knowing where it will take you – something I doubt most of us would do.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As ridiculous as these examples sound, this is how many people invest and plan for their</a:t>
            </a:r>
            <a:r>
              <a:rPr lang="en-CA" altLang="en-US" sz="1100" baseline="0">
                <a:latin typeface="Arial" pitchFamily="34" charset="0"/>
                <a:cs typeface="Arial" panose="020B0604020202020204" pitchFamily="34" charset="0"/>
              </a:rPr>
              <a:t> future financial goals</a:t>
            </a:r>
            <a:r>
              <a:rPr lang="en-CA" altLang="en-US" sz="1100">
                <a:latin typeface="Arial" pitchFamily="34" charset="0"/>
                <a:cs typeface="Arial" panose="020B0604020202020204" pitchFamily="34" charset="0"/>
              </a:rPr>
              <a:t> – they have no real plan other than to “make money”.  </a:t>
            </a:r>
          </a:p>
          <a:p>
            <a:pPr marL="171450" indent="-171450">
              <a:buFont typeface="Arial" panose="020B0604020202020204" pitchFamily="34" charset="0"/>
              <a:buChar char="•"/>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Or maybe they used to have a plan, but it’s gone so far off-target over the years that they’ll never reach their goals if they don’t stop to figure out where they are and what direction they’re heading.</a:t>
            </a:r>
          </a:p>
          <a:p>
            <a:pPr marL="112691" indent="-112691">
              <a:defRPr/>
            </a:pPr>
            <a:endParaRPr lang="en-CA" altLang="en-US" sz="1100">
              <a:latin typeface="Arial"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a:latin typeface="Arial" panose="020B0604020202020204" pitchFamily="34" charset="0"/>
                <a:cs typeface="Arial" panose="020B0604020202020204" pitchFamily="34" charset="0"/>
              </a:rPr>
              <a:t>A financial</a:t>
            </a:r>
            <a:r>
              <a:rPr lang="en-CA" sz="1100" baseline="0">
                <a:latin typeface="Arial" panose="020B0604020202020204" pitchFamily="34" charset="0"/>
                <a:cs typeface="Arial" panose="020B0604020202020204" pitchFamily="34" charset="0"/>
              </a:rPr>
              <a:t> plan should take stock of your own situation right now, and be regularly reviewed to make sure you’re still on track.  It provides a framework to assess how close you are to your goals, and has a strategy to get there.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1"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baseline="0">
                <a:latin typeface="Arial" pitchFamily="34" charset="0"/>
                <a:cs typeface="Arial" panose="020B0604020202020204" pitchFamily="34" charset="0"/>
              </a:rPr>
              <a:t>A BMO Financial Planner</a:t>
            </a:r>
            <a:r>
              <a:rPr lang="en-CA" altLang="en-US" sz="1100">
                <a:latin typeface="Arial" pitchFamily="34" charset="0"/>
                <a:cs typeface="Arial" panose="020B0604020202020204" pitchFamily="34" charset="0"/>
              </a:rPr>
              <a:t> can provide you with the roadmap</a:t>
            </a:r>
            <a:r>
              <a:rPr lang="en-CA" altLang="en-US" sz="1100" baseline="0">
                <a:latin typeface="Arial" pitchFamily="34" charset="0"/>
                <a:cs typeface="Arial" panose="020B0604020202020204" pitchFamily="34" charset="0"/>
              </a:rPr>
              <a:t> you need to reach your financial goals.</a:t>
            </a: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100">
                <a:latin typeface="Arial" pitchFamily="34" charset="0"/>
                <a:cs typeface="Arial" panose="020B0604020202020204" pitchFamily="34" charset="0"/>
              </a:rPr>
              <a:t>Everything depends on a plan, and that plan is as unique as you are,</a:t>
            </a:r>
            <a:r>
              <a:rPr lang="en-CA" altLang="en-US" sz="1100" baseline="0">
                <a:latin typeface="Arial" pitchFamily="34" charset="0"/>
                <a:cs typeface="Arial" panose="020B0604020202020204" pitchFamily="34" charset="0"/>
              </a:rPr>
              <a:t> reflecting your lifestyle and values.  </a:t>
            </a: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altLang="en-US"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There is no one size-fits all solution.  This</a:t>
            </a:r>
            <a:r>
              <a:rPr lang="en-CA" altLang="en-US" sz="1100" baseline="0">
                <a:latin typeface="Arial" pitchFamily="34" charset="0"/>
                <a:cs typeface="Arial" panose="020B0604020202020204" pitchFamily="34" charset="0"/>
              </a:rPr>
              <a:t> image shows just some of what goes into a BMO financial plan.  Your plan is comprehensive – it takes into account your income and expenses today and in the future, your personal assets, your personal and family situation, current and future economic circumstances and much more.  This is the level of detail you need in order to have real confidence.  A lot of things can impact your finances along the way, for good or for bad, and a financial plan will help you stay on track when there are some bends in the road. </a:t>
            </a:r>
            <a:endParaRPr lang="en-CA" altLang="en-US" sz="1100">
              <a:latin typeface="Arial"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22</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a:t>
            </a:r>
            <a:r>
              <a:rPr lang="en-CA" sz="1100" baseline="0">
                <a:latin typeface="Arial" panose="020B0604020202020204" pitchFamily="34" charset="0"/>
                <a:cs typeface="Arial" panose="020B0604020202020204" pitchFamily="34" charset="0"/>
              </a:rPr>
              <a:t> we know that a plan is absolutely crucial to having piece of mind about your retirement and financial goals.  But why should you make BMO your partner as you work toward those goals?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The answer is simple: We have the most comprehensive suite of wealth management solutions.  N</a:t>
            </a:r>
            <a:r>
              <a:rPr lang="en-CA" altLang="en-US" sz="1100">
                <a:latin typeface="Arial" pitchFamily="34" charset="0"/>
                <a:cs typeface="Arial" panose="020B0604020202020204" pitchFamily="34" charset="0"/>
              </a:rPr>
              <a:t>o other group in Canada can match our range of capabilities to provide the right solutions, to the right clients, at the right time.</a:t>
            </a:r>
            <a:r>
              <a:rPr lang="en-US" altLang="en-US" sz="1100">
                <a:solidFill>
                  <a:srgbClr val="000000"/>
                </a:solidFill>
                <a:latin typeface="Arial" pitchFamily="34" charset="0"/>
                <a:cs typeface="Arial" panose="020B0604020202020204" pitchFamily="34" charset="0"/>
              </a:rPr>
              <a:t> </a:t>
            </a:r>
          </a:p>
          <a:p>
            <a:pPr marL="0" indent="0">
              <a:buFont typeface="Arial" panose="020B0604020202020204" pitchFamily="34" charset="0"/>
              <a:buNone/>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BMO Global Asset Management is one of the top 10 asset managers in Canada, managing more than $380 billion on behalf of clients.  </a:t>
            </a:r>
          </a:p>
          <a:p>
            <a:pPr marL="171450" indent="-171450">
              <a:buFont typeface="Arial" panose="020B0604020202020204" pitchFamily="34" charset="0"/>
              <a:buChar char="•"/>
              <a:defRPr/>
            </a:pPr>
            <a:endParaRPr lang="en-CA" sz="1100" baseline="0">
              <a:latin typeface="Arial" panose="020B0604020202020204" pitchFamily="34" charset="0"/>
              <a:cs typeface="Arial" panose="020B0604020202020204" pitchFamily="34" charset="0"/>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100" baseline="0">
                <a:latin typeface="Arial" panose="020B0604020202020204" pitchFamily="34" charset="0"/>
                <a:cs typeface="Arial" panose="020B0604020202020204" pitchFamily="34" charset="0"/>
              </a:rPr>
              <a:t>We have wide selection of investment options and products to let you benefit from our expertise ranging from Mutual Funds, Managed Solutions, Speciality Funds and more…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100" baseline="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baseline="0">
                <a:latin typeface="Arial" panose="020B0604020202020204" pitchFamily="34" charset="0"/>
                <a:cs typeface="Arial" panose="020B0604020202020204" pitchFamily="34" charset="0"/>
              </a:rPr>
              <a:t>Most importantly, we’re committed to providing advice-led, outcome-oriented investment solutions to exceed your expectations.  </a:t>
            </a:r>
          </a:p>
          <a:p>
            <a:pPr marL="0" indent="0">
              <a:buFont typeface="Arial" panose="020B0604020202020204" pitchFamily="34" charset="0"/>
              <a:buNone/>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Please feel free to speak to me after the presentation if you have any questions or would like to book</a:t>
            </a:r>
            <a:r>
              <a:rPr lang="en-CA" sz="1100" baseline="0">
                <a:latin typeface="Arial" panose="020B0604020202020204" pitchFamily="34" charset="0"/>
                <a:cs typeface="Arial" panose="020B0604020202020204" pitchFamily="34" charset="0"/>
              </a:rPr>
              <a:t> an appointment with a Financial Planner.  </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23</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965325" y="150813"/>
            <a:ext cx="3524250" cy="2643187"/>
          </a:xfrm>
        </p:spPr>
      </p:sp>
      <p:sp>
        <p:nvSpPr>
          <p:cNvPr id="3" name="Notes Placeholder 2"/>
          <p:cNvSpPr>
            <a:spLocks noGrp="1"/>
          </p:cNvSpPr>
          <p:nvPr>
            <p:ph type="body" idx="1"/>
          </p:nvPr>
        </p:nvSpPr>
        <p:spPr>
          <a:xfrm>
            <a:off x="101601" y="2908300"/>
            <a:ext cx="6769100" cy="4183380"/>
          </a:xfrm>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So the most important question is this: Do you have a plan?  Or if you do have a plan, are you sure that it’s on track?  Can you and your loved ones afford to be unsure?</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If you don’t have a plan, a BMO</a:t>
            </a:r>
            <a:r>
              <a:rPr lang="en-CA" sz="1100" baseline="0">
                <a:latin typeface="Arial" panose="020B0604020202020204" pitchFamily="34" charset="0"/>
                <a:cs typeface="Arial" panose="020B0604020202020204" pitchFamily="34" charset="0"/>
              </a:rPr>
              <a:t> </a:t>
            </a:r>
            <a:r>
              <a:rPr lang="en-CA" sz="1100">
                <a:latin typeface="Arial" panose="020B0604020202020204" pitchFamily="34" charset="0"/>
                <a:cs typeface="Arial" panose="020B0604020202020204" pitchFamily="34" charset="0"/>
              </a:rPr>
              <a:t>Financial Planner can create a plan that is customized for you.  Your Planner will take the time to get to know you and understand your goals and your needs – now and in the future,  and build a plan that fits with the rest of your life and your values.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Your Planner will guide you through the important steps and decisions to keep you moving forward from day 1.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cs typeface="Arial" panose="020B0604020202020204" pitchFamily="34" charset="0"/>
              </a:rPr>
              <a:t>You might have more than one goal –  with some nearer than others.  Maybe you want to buy a summer cottage in 3 years, your daughter will go to university in 6 years, or you’re planning to retire in 15 years.  Your BMO Financial Planner can build a plan to help you get there.</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Aside from creating</a:t>
            </a:r>
            <a:r>
              <a:rPr lang="en-CA" sz="1100" baseline="0">
                <a:latin typeface="Arial" pitchFamily="34" charset="0"/>
                <a:cs typeface="Arial" panose="020B0604020202020204" pitchFamily="34" charset="0"/>
              </a:rPr>
              <a:t> a customized investment plan to meet your needs, a BMO Financial Planner can help you with estate planning, managing debt, and other goals.  </a:t>
            </a:r>
            <a:endParaRPr lang="en-CA" sz="1100">
              <a:latin typeface="Arial" pitchFamily="34" charset="0"/>
              <a:cs typeface="Arial" panose="020B0604020202020204" pitchFamily="34" charset="0"/>
            </a:endParaRP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 “set-it-and-forget-it” approach to planning sounds easy, but it won’t work for something this important.  Instead, your Planner will be a partner over the years to help you fine-tune your plan along the way as your life changes, to make sure you stay on track.  </a:t>
            </a:r>
          </a:p>
          <a:p>
            <a:pPr marL="0" indent="0">
              <a:buFont typeface="Arial" panose="020B0604020202020204" pitchFamily="34" charset="0"/>
              <a:buNone/>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If you already have a financial plan, a BMO Financial Planner can give you a free review to see how close you are to reaching your goals, and help you make any adjustments.  </a:t>
            </a:r>
          </a:p>
          <a:p>
            <a:pPr marL="171450" indent="-171450">
              <a:buFont typeface="Arial" panose="020B0604020202020204" pitchFamily="34" charset="0"/>
              <a:buChar char="•"/>
              <a:defRPr/>
            </a:pPr>
            <a:endParaRPr lang="en-CA" sz="1100">
              <a:latin typeface="Arial"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itchFamily="34" charset="0"/>
                <a:cs typeface="Arial" panose="020B0604020202020204" pitchFamily="34" charset="0"/>
              </a:rPr>
              <a:t>A financial plan will help you avoid all of the mistakes we’ve talked about:  It will keep you rooted and help you avoid the flash-in-the-pan market frenzies.  It will give your portfolio the right mix of investments to help you reach your goals without taking on too much risk.  It will structure your investments to protect your wealth from inflation and taxes.  A financial plan can do all of this and more, and a BMO Financial Planner can be your partner to help you save and invest for the future while enjoying your life today.  </a:t>
            </a:r>
            <a:endParaRPr lang="en-CA" altLang="en-US" sz="1100" b="1">
              <a:latin typeface="Arial" pitchFamily="34" charset="0"/>
              <a:ea typeface="ヒラギノ角ゴ Pro W3"/>
              <a:cs typeface="Arial" panose="020B0604020202020204" pitchFamily="34" charset="0"/>
            </a:endParaRPr>
          </a:p>
          <a:p>
            <a:pPr marL="112691" indent="-112691">
              <a:defRPr/>
            </a:pPr>
            <a:br>
              <a:rPr lang="en-CA" altLang="en-US" sz="1100" b="1">
                <a:latin typeface="Arial" pitchFamily="34" charset="0"/>
                <a:ea typeface="ヒラギノ角ゴ Pro W3"/>
                <a:cs typeface="Arial" panose="020B0604020202020204" pitchFamily="34" charset="0"/>
              </a:rPr>
            </a:b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Please feel free to speak to (</a:t>
            </a:r>
            <a:r>
              <a:rPr lang="en-CA" sz="1100" i="1">
                <a:latin typeface="Arial" panose="020B0604020202020204" pitchFamily="34" charset="0"/>
                <a:cs typeface="Arial" panose="020B0604020202020204" pitchFamily="34" charset="0"/>
              </a:rPr>
              <a:t>Name</a:t>
            </a:r>
            <a:r>
              <a:rPr lang="en-CA" sz="1100" i="1" baseline="0">
                <a:latin typeface="Arial" panose="020B0604020202020204" pitchFamily="34" charset="0"/>
                <a:cs typeface="Arial" panose="020B0604020202020204" pitchFamily="34" charset="0"/>
              </a:rPr>
              <a:t> of  </a:t>
            </a:r>
            <a:r>
              <a:rPr lang="en-CA" sz="1100" b="0" i="1" baseline="0">
                <a:latin typeface="Arial" panose="020B0604020202020204" pitchFamily="34" charset="0"/>
                <a:cs typeface="Arial" panose="020B0604020202020204" pitchFamily="34" charset="0"/>
              </a:rPr>
              <a:t>FP</a:t>
            </a:r>
            <a:r>
              <a:rPr lang="en-CA" sz="1100" i="0" baseline="0">
                <a:latin typeface="Arial" panose="020B0604020202020204" pitchFamily="34" charset="0"/>
                <a:cs typeface="Arial" panose="020B0604020202020204" pitchFamily="34" charset="0"/>
              </a:rPr>
              <a:t>) of I </a:t>
            </a:r>
            <a:r>
              <a:rPr lang="en-CA" sz="1100">
                <a:latin typeface="Arial" panose="020B0604020202020204" pitchFamily="34" charset="0"/>
                <a:cs typeface="Arial" panose="020B0604020202020204" pitchFamily="34" charset="0"/>
              </a:rPr>
              <a:t>after the presentation, or call 1-888-389-8030 to get started.</a:t>
            </a:r>
          </a:p>
        </p:txBody>
      </p:sp>
      <p:sp>
        <p:nvSpPr>
          <p:cNvPr id="4" name="Slide Number Placeholder 3"/>
          <p:cNvSpPr>
            <a:spLocks noGrp="1"/>
          </p:cNvSpPr>
          <p:nvPr>
            <p:ph type="sldNum" sz="quarter" idx="10"/>
          </p:nvPr>
        </p:nvSpPr>
        <p:spPr/>
        <p:txBody>
          <a:bodyPr/>
          <a:lstStyle/>
          <a:p>
            <a:fld id="{6B040601-F34C-A840-B24C-52E51A825DA8}" type="slidenum">
              <a:rPr lang="en-US" smtClean="0"/>
              <a:t>24</a:t>
            </a:fld>
            <a:endParaRPr lang="en-US"/>
          </a:p>
        </p:txBody>
      </p:sp>
    </p:spTree>
    <p:extLst>
      <p:ext uri="{BB962C8B-B14F-4D97-AF65-F5344CB8AC3E}">
        <p14:creationId xmlns:p14="http://schemas.microsoft.com/office/powerpoint/2010/main" val="33015468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12691" indent="-112691">
              <a:defRPr/>
            </a:pPr>
            <a:r>
              <a:rPr lang="en-CA" altLang="en-US" sz="1100" b="1">
                <a:latin typeface="Arial" pitchFamily="34" charset="0"/>
                <a:ea typeface="ヒラギノ角ゴ Pro W3"/>
                <a:cs typeface="Arial" panose="020B0604020202020204" pitchFamily="34" charset="0"/>
              </a:rPr>
              <a:t>[SPEAKING POINTS]</a:t>
            </a:r>
          </a:p>
          <a:p>
            <a:pPr marL="112691" indent="-112691">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a:latin typeface="Arial" panose="020B0604020202020204" pitchFamily="34" charset="0"/>
                <a:cs typeface="Arial" panose="020B0604020202020204" pitchFamily="34" charset="0"/>
              </a:rPr>
              <a:t>Does anyone have any questions?</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a:p>
            <a:pPr marL="171450" indent="-171450">
              <a:buFont typeface="Arial" panose="020B0604020202020204" pitchFamily="34" charset="0"/>
              <a:buChar char="•"/>
              <a:defRPr/>
            </a:pPr>
            <a:r>
              <a:rPr lang="en-CA" sz="1100" i="1">
                <a:latin typeface="Arial" panose="020B0604020202020204" pitchFamily="34" charset="0"/>
                <a:cs typeface="Arial" panose="020B0604020202020204" pitchFamily="34" charset="0"/>
              </a:rPr>
              <a:t>(After questions have been answered)</a:t>
            </a:r>
            <a:r>
              <a:rPr lang="en-CA" sz="1100">
                <a:latin typeface="Arial" panose="020B0604020202020204" pitchFamily="34" charset="0"/>
                <a:cs typeface="Arial" panose="020B0604020202020204" pitchFamily="34" charset="0"/>
              </a:rPr>
              <a:t> I would like to thank you all for coming this presentation.</a:t>
            </a:r>
            <a:endParaRPr lang="en-CA" sz="1100" i="1">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88D6D64B-7884-46D9-BE78-D32CFB4321B2}" type="slidenum">
              <a:rPr lang="en-US" altLang="en-US" smtClean="0"/>
              <a:pPr>
                <a:defRPr/>
              </a:pPr>
              <a:t>25</a:t>
            </a:fld>
            <a:endParaRPr lang="en-US" altLang="en-US"/>
          </a:p>
        </p:txBody>
      </p:sp>
    </p:spTree>
    <p:extLst>
      <p:ext uri="{BB962C8B-B14F-4D97-AF65-F5344CB8AC3E}">
        <p14:creationId xmlns:p14="http://schemas.microsoft.com/office/powerpoint/2010/main" val="597055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a:p>
          <a:p>
            <a:endParaRPr lang="en-CA" b="0" baseline="0"/>
          </a:p>
          <a:p>
            <a:endParaRPr lang="en-CA" b="1"/>
          </a:p>
        </p:txBody>
      </p:sp>
      <p:sp>
        <p:nvSpPr>
          <p:cNvPr id="4" name="Slide Number Placeholder 3"/>
          <p:cNvSpPr>
            <a:spLocks noGrp="1"/>
          </p:cNvSpPr>
          <p:nvPr>
            <p:ph type="sldNum" sz="quarter" idx="10"/>
          </p:nvPr>
        </p:nvSpPr>
        <p:spPr/>
        <p:txBody>
          <a:bodyPr/>
          <a:lstStyle/>
          <a:p>
            <a:fld id="{6B040601-F34C-A840-B24C-52E51A825DA8}" type="slidenum">
              <a:rPr lang="en-US" smtClean="0"/>
              <a:t>26</a:t>
            </a:fld>
            <a:endParaRPr lang="en-US"/>
          </a:p>
        </p:txBody>
      </p:sp>
    </p:spTree>
    <p:extLst>
      <p:ext uri="{BB962C8B-B14F-4D97-AF65-F5344CB8AC3E}">
        <p14:creationId xmlns:p14="http://schemas.microsoft.com/office/powerpoint/2010/main" val="2010537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[SAY] So, we’re here to talk about the biggest pitfalls that people fall into when they invest their money.  Whether you’re a seasoned investor or just looking at your options, recognizing these mistakes and hazards can go a long way to helping you reach your goals, whatever you’re saving for: early retirement, a new home, your kids’ education, your small business, or something else.  </a:t>
            </a:r>
          </a:p>
          <a:p>
            <a:endParaRPr lang="en-US"/>
          </a:p>
          <a:p>
            <a:r>
              <a:rPr lang="en-US"/>
              <a:t>Why don’t we start out with a little activity.  How many of you would say you’re fairly seasoned investors – you’ve been around the block a few times, you’ve been investing a while.  Maybe we’ll never see you speaking on BNN, but you have a pretty good sense of how the markets work?  </a:t>
            </a:r>
            <a:r>
              <a:rPr lang="en-US" i="1"/>
              <a:t>[Attendees put up hands]</a:t>
            </a:r>
          </a:p>
          <a:p>
            <a:endParaRPr lang="en-US" i="1"/>
          </a:p>
          <a:p>
            <a:pPr marL="0" marR="0" lvl="0" indent="0" algn="l" defTabSz="457200" rtl="0" eaLnBrk="1" fontAlgn="auto" latinLnBrk="0" hangingPunct="1">
              <a:lnSpc>
                <a:spcPct val="100000"/>
              </a:lnSpc>
              <a:spcBef>
                <a:spcPts val="0"/>
              </a:spcBef>
              <a:spcAft>
                <a:spcPts val="0"/>
              </a:spcAft>
              <a:buClrTx/>
              <a:buSzTx/>
              <a:buFontTx/>
              <a:buNone/>
              <a:tabLst/>
              <a:defRPr/>
            </a:pPr>
            <a:r>
              <a:rPr lang="en-US"/>
              <a:t>And how many of you are maybe a bit newer, or at least not quite as savvy when it comes to equities and fixed income, indices and ETFs, carburetors and transmissions?  OK, maybe not those last two – but how many of you are maybe less knowledgeable about investing? </a:t>
            </a:r>
            <a:r>
              <a:rPr lang="en-US" i="1"/>
              <a:t>[Attendees put up hands]</a:t>
            </a:r>
          </a:p>
          <a:p>
            <a:endParaRPr lang="en-US"/>
          </a:p>
          <a:p>
            <a:endParaRPr lang="en-US"/>
          </a:p>
          <a:p>
            <a:r>
              <a:rPr lang="en-US"/>
              <a:t>I think it would be interesting to see how each group</a:t>
            </a:r>
          </a:p>
          <a:p>
            <a:endParaRPr lang="en-US"/>
          </a:p>
          <a:p>
            <a:endParaRPr lang="en-US"/>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3</a:t>
            </a:fld>
            <a:endParaRPr lang="en-US"/>
          </a:p>
        </p:txBody>
      </p:sp>
    </p:spTree>
    <p:extLst>
      <p:ext uri="{BB962C8B-B14F-4D97-AF65-F5344CB8AC3E}">
        <p14:creationId xmlns:p14="http://schemas.microsoft.com/office/powerpoint/2010/main" val="4239182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suggestions from the 2 groups, to see what they think are the biggest investing pitfalls]</a:t>
            </a:r>
          </a:p>
          <a:p>
            <a:endParaRPr lang="en-US"/>
          </a:p>
          <a:p>
            <a:r>
              <a:rPr lang="en-US"/>
              <a:t>I’d like to hear what each group thinks are the biggest investing pitfalls.  It will be interesting to see how the answers differ and see how many of your answers match what we’ll be talking about tonight.  </a:t>
            </a:r>
          </a:p>
          <a:p>
            <a:endParaRPr lang="en-CA"/>
          </a:p>
        </p:txBody>
      </p:sp>
      <p:sp>
        <p:nvSpPr>
          <p:cNvPr id="4" name="Slide Number Placeholder 3"/>
          <p:cNvSpPr>
            <a:spLocks noGrp="1"/>
          </p:cNvSpPr>
          <p:nvPr>
            <p:ph type="sldNum" sz="quarter" idx="10"/>
          </p:nvPr>
        </p:nvSpPr>
        <p:spPr/>
        <p:txBody>
          <a:bodyPr/>
          <a:lstStyle/>
          <a:p>
            <a:fld id="{6B040601-F34C-A840-B24C-52E51A825DA8}" type="slidenum">
              <a:rPr lang="en-US" smtClean="0"/>
              <a:t>4</a:t>
            </a:fld>
            <a:endParaRPr lang="en-US"/>
          </a:p>
        </p:txBody>
      </p:sp>
    </p:spTree>
    <p:extLst>
      <p:ext uri="{BB962C8B-B14F-4D97-AF65-F5344CB8AC3E}">
        <p14:creationId xmlns:p14="http://schemas.microsoft.com/office/powerpoint/2010/main" val="14739783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sz="1100">
                <a:latin typeface="Arial" panose="020B0604020202020204" pitchFamily="34" charset="0"/>
                <a:cs typeface="Arial" panose="020B0604020202020204" pitchFamily="34" charset="0"/>
              </a:rPr>
              <a:t>Read agenda items on the slide.</a:t>
            </a:r>
          </a:p>
        </p:txBody>
      </p:sp>
      <p:sp>
        <p:nvSpPr>
          <p:cNvPr id="4" name="Slide Number Placeholder 3"/>
          <p:cNvSpPr>
            <a:spLocks noGrp="1"/>
          </p:cNvSpPr>
          <p:nvPr>
            <p:ph type="sldNum" sz="quarter" idx="10"/>
          </p:nvPr>
        </p:nvSpPr>
        <p:spPr/>
        <p:txBody>
          <a:bodyPr/>
          <a:lstStyle/>
          <a:p>
            <a:fld id="{6B040601-F34C-A840-B24C-52E51A825DA8}" type="slidenum">
              <a:rPr lang="en-US" smtClean="0"/>
              <a:t>5</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b="1" baseline="0">
                <a:latin typeface="Arial" panose="020B0604020202020204" pitchFamily="34" charset="0"/>
                <a:cs typeface="Arial" panose="020B0604020202020204" pitchFamily="34" charset="0"/>
              </a:rPr>
              <a:t>[SAY]</a:t>
            </a:r>
            <a:r>
              <a:rPr lang="en-CA" sz="1100" b="0" baseline="0">
                <a:latin typeface="Arial" panose="020B0604020202020204" pitchFamily="34" charset="0"/>
                <a:cs typeface="Arial" panose="020B0604020202020204" pitchFamily="34" charset="0"/>
              </a:rPr>
              <a:t> Let’s start things off with a little game. </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Ask an audience member to pull out a coin and tell you the year on it.  </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[ASK] </a:t>
            </a:r>
            <a:r>
              <a:rPr lang="en-CA" sz="1100" b="0" baseline="0">
                <a:latin typeface="Arial" panose="020B0604020202020204" pitchFamily="34" charset="0"/>
                <a:cs typeface="Arial" panose="020B0604020202020204" pitchFamily="34" charset="0"/>
              </a:rPr>
              <a:t>Who remembers what was in the news that year?</a:t>
            </a:r>
          </a:p>
          <a:p>
            <a:endParaRPr lang="en-CA" sz="1100" b="0" baseline="0">
              <a:latin typeface="Arial" panose="020B0604020202020204" pitchFamily="34" charset="0"/>
              <a:cs typeface="Arial" panose="020B0604020202020204" pitchFamily="34" charset="0"/>
            </a:endParaRPr>
          </a:p>
          <a:p>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Referring to the chart on the next slide, say what happened in that year which kept some people out of the market</a:t>
            </a:r>
          </a:p>
          <a:p>
            <a:endParaRPr lang="en-CA" sz="1100" b="0" baseline="0">
              <a:latin typeface="Arial" panose="020B0604020202020204" pitchFamily="34" charset="0"/>
              <a:cs typeface="Arial" panose="020B06040202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CA" sz="1100" b="1" baseline="0">
                <a:latin typeface="Arial" panose="020B0604020202020204" pitchFamily="34" charset="0"/>
                <a:cs typeface="Arial" panose="020B0604020202020204" pitchFamily="34" charset="0"/>
              </a:rPr>
              <a:t>[DO]</a:t>
            </a:r>
            <a:r>
              <a:rPr lang="en-CA" sz="1100" b="0" baseline="0">
                <a:latin typeface="Arial" panose="020B0604020202020204" pitchFamily="34" charset="0"/>
                <a:cs typeface="Arial" panose="020B0604020202020204" pitchFamily="34" charset="0"/>
              </a:rPr>
              <a:t> Repeat the above: Ask for another coin, and share what happened that year, referring to the chart on the next slide.  </a:t>
            </a:r>
          </a:p>
          <a:p>
            <a:pPr marL="171450" indent="-171450">
              <a:buFont typeface="Arial" panose="020B0604020202020204" pitchFamily="34" charset="0"/>
              <a:buChar char="•"/>
              <a:defRPr/>
            </a:pP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6</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2691" indent="-112691">
              <a:defRPr/>
            </a:pPr>
            <a:r>
              <a:rPr lang="en-CA" sz="1100" b="1" baseline="0">
                <a:latin typeface="Arial" panose="020B0604020202020204" pitchFamily="34" charset="0"/>
                <a:cs typeface="Arial" panose="020B0604020202020204" pitchFamily="34" charset="0"/>
              </a:rPr>
              <a:t>[SAY]</a:t>
            </a:r>
            <a:r>
              <a:rPr lang="en-CA" sz="1100" b="0" baseline="0">
                <a:latin typeface="Arial" panose="020B0604020202020204" pitchFamily="34" charset="0"/>
                <a:cs typeface="Arial" panose="020B0604020202020204" pitchFamily="34" charset="0"/>
              </a:rPr>
              <a:t> </a:t>
            </a:r>
          </a:p>
          <a:p>
            <a:pPr marL="171450" indent="-171450">
              <a:buFont typeface="Arial" panose="020B0604020202020204" pitchFamily="34" charset="0"/>
              <a:buChar char="•"/>
              <a:defRPr/>
            </a:pPr>
            <a:r>
              <a:rPr lang="en-CA" sz="1100" b="0" baseline="0">
                <a:latin typeface="Arial" panose="020B0604020202020204" pitchFamily="34" charset="0"/>
                <a:cs typeface="Arial" panose="020B0604020202020204" pitchFamily="34" charset="0"/>
              </a:rPr>
              <a:t>This chart just shows that there is always a reason not to invest.  There is always some economic uncertainty, political instability, or other wild card that will keep some people out of the markets.  But what I hope today’s presentation will show you is that when you take steps to avoid the biggest investing pitfalls, you can have confidence that you’re on the right track to realize your financial goals – a comfortable retirement, money to travel or cover your kids’ education, a cottage to enjoy summer weekend getaways – whatever you’re saving for, even when the markets seem a bit unwelcoming.  </a:t>
            </a:r>
            <a:endParaRPr lang="en-CA" sz="110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6B040601-F34C-A840-B24C-52E51A825DA8}" type="slidenum">
              <a:rPr lang="en-US" smtClean="0"/>
              <a:t>7</a:t>
            </a:fld>
            <a:endParaRPr lang="en-US"/>
          </a:p>
        </p:txBody>
      </p:sp>
    </p:spTree>
    <p:extLst>
      <p:ext uri="{BB962C8B-B14F-4D97-AF65-F5344CB8AC3E}">
        <p14:creationId xmlns:p14="http://schemas.microsoft.com/office/powerpoint/2010/main" val="2657641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851025" y="101600"/>
            <a:ext cx="3338513" cy="2505075"/>
          </a:xfrm>
        </p:spPr>
      </p:sp>
      <p:sp>
        <p:nvSpPr>
          <p:cNvPr id="3" name="Notes Placeholder 2"/>
          <p:cNvSpPr>
            <a:spLocks noGrp="1"/>
          </p:cNvSpPr>
          <p:nvPr>
            <p:ph type="body" idx="1"/>
          </p:nvPr>
        </p:nvSpPr>
        <p:spPr>
          <a:xfrm>
            <a:off x="238332" y="2675125"/>
            <a:ext cx="6614160"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So let’s introduce investing mistake #6: </a:t>
            </a:r>
            <a:r>
              <a:rPr lang="en-CA" altLang="en-US" sz="1100" b="1">
                <a:latin typeface="Arial" pitchFamily="34" charset="0"/>
                <a:ea typeface="ヒラギノ角ゴ Pro W3"/>
                <a:cs typeface="Arial" panose="020B0604020202020204" pitchFamily="34" charset="0"/>
              </a:rPr>
              <a:t>Emotional investing</a:t>
            </a:r>
            <a:r>
              <a:rPr lang="en-CA" altLang="en-US" sz="1100">
                <a:latin typeface="Arial" pitchFamily="34" charset="0"/>
                <a:ea typeface="ヒラギノ角ゴ Pro W3"/>
                <a:cs typeface="Arial" panose="020B0604020202020204" pitchFamily="34" charset="0"/>
              </a:rPr>
              <a:t>.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Have you ever fallen in love with an investment?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This sounds like an odd question, but the truth is that investing can sometimes feel a lot like new love.  You’re full of hope and excitement about your new relationship, and you feel that thrill when things advance to the next level, as your investment keeps reaching higher highs.  When this happens, you’re in the stages on the far left on our chart – optimism, excitement, euphoria. </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Maybe after a little while you notice some things that you want to change, but it’s not a deal-breaker for you – yet.  You rationalize it and explain it away when the investment has some missteps.  You’re in this for the long-haul, and you believe that they’ll change.  Poor performance, hints of financial trouble, some deals that don’t work out  - now we’re scratching the anxiety and denial part of our chart.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It can be very hard to know what to do when you’re on that ride.  Some investments do end up having great long-term performance, but many don’t.  What if you’ve invested both your emotions and your money into an investment that doesn’t perform how you had hoped, in spite of all the chances you’ve given it?  Is it time to break up? Now you’re moving quickly to the bottom of the chart – fear, panic, depression. Should you cut your losses and sell?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Maybe.  But be careful not to decide based on your emotions. </a:t>
            </a:r>
          </a:p>
          <a:p>
            <a:pPr marL="171450" indent="-171450">
              <a:buFont typeface="Arial" panose="020B0604020202020204" pitchFamily="34" charset="0"/>
              <a:buChar char="•"/>
              <a:defRPr/>
            </a:pPr>
            <a:endParaRPr lang="en-CA" altLang="en-US" sz="1100">
              <a:latin typeface="Arial" pitchFamily="34" charset="0"/>
              <a:ea typeface="ヒラギノ角ゴ Pro W3"/>
              <a:cs typeface="Arial" panose="020B0604020202020204" pitchFamily="34" charset="0"/>
            </a:endParaRPr>
          </a:p>
          <a:p>
            <a:pPr marL="0" indent="0">
              <a:buFont typeface="Arial" panose="020B0604020202020204" pitchFamily="34" charset="0"/>
              <a:buNone/>
              <a:defRPr/>
            </a:pPr>
            <a:r>
              <a:rPr lang="en-CA" altLang="en-US" sz="1100" b="1">
                <a:latin typeface="Arial" pitchFamily="34" charset="0"/>
                <a:ea typeface="ヒラギノ角ゴ Pro W3"/>
                <a:cs typeface="Arial" panose="020B0604020202020204" pitchFamily="34" charset="0"/>
              </a:rPr>
              <a:t>[SAY]</a:t>
            </a: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Any time you make an investment decision – to buy, sell, or keep holding, there should always be a strong reason.  You may not always make the right decision, but the chances are you’ll make better decisions than investors who are on the emotional roller coaster and decide based on feelings instead of facts.</a:t>
            </a:r>
          </a:p>
          <a:p>
            <a:pPr marL="0" indent="0">
              <a:buFont typeface="Arial" panose="020B0604020202020204" pitchFamily="34" charset="0"/>
              <a:buNone/>
              <a:defRPr/>
            </a:pPr>
            <a:endParaRPr lang="en-CA" altLang="en-US" sz="1100">
              <a:latin typeface="Arial" pitchFamily="34" charset="0"/>
              <a:ea typeface="ヒラギノ角ゴ Pro W3"/>
              <a:cs typeface="Arial" panose="020B0604020202020204" pitchFamily="34" charset="0"/>
            </a:endParaRPr>
          </a:p>
          <a:p>
            <a:pPr marL="171450" indent="-171450">
              <a:buFont typeface="Arial" panose="020B0604020202020204" pitchFamily="34" charset="0"/>
              <a:buChar char="•"/>
              <a:defRPr/>
            </a:pPr>
            <a:r>
              <a:rPr lang="en-CA" altLang="en-US" sz="1100">
                <a:latin typeface="Arial" pitchFamily="34" charset="0"/>
                <a:ea typeface="ヒラギノ角ゴ Pro W3"/>
                <a:cs typeface="Arial" panose="020B0604020202020204" pitchFamily="34" charset="0"/>
              </a:rPr>
              <a:t>The first step to avoid the roller coaster is to be aware that it exists.  This way you can catch yourself when your emotional investment is as big as your financial investment.</a:t>
            </a:r>
          </a:p>
        </p:txBody>
      </p:sp>
      <p:sp>
        <p:nvSpPr>
          <p:cNvPr id="4" name="Slide Number Placeholder 3"/>
          <p:cNvSpPr>
            <a:spLocks noGrp="1"/>
          </p:cNvSpPr>
          <p:nvPr>
            <p:ph type="sldNum" sz="quarter" idx="10"/>
          </p:nvPr>
        </p:nvSpPr>
        <p:spPr/>
        <p:txBody>
          <a:bodyPr/>
          <a:lstStyle/>
          <a:p>
            <a:fld id="{6B040601-F34C-A840-B24C-52E51A825DA8}" type="slidenum">
              <a:rPr lang="en-US" smtClean="0"/>
              <a:t>8</a:t>
            </a:fld>
            <a:endParaRPr lang="en-US"/>
          </a:p>
        </p:txBody>
      </p:sp>
    </p:spTree>
    <p:extLst>
      <p:ext uri="{BB962C8B-B14F-4D97-AF65-F5344CB8AC3E}">
        <p14:creationId xmlns:p14="http://schemas.microsoft.com/office/powerpoint/2010/main" val="2273165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1425" y="114300"/>
            <a:ext cx="1982788" cy="1487488"/>
          </a:xfrm>
        </p:spPr>
      </p:sp>
      <p:sp>
        <p:nvSpPr>
          <p:cNvPr id="3" name="Notes Placeholder 2"/>
          <p:cNvSpPr>
            <a:spLocks noGrp="1"/>
          </p:cNvSpPr>
          <p:nvPr>
            <p:ph type="body" idx="1"/>
          </p:nvPr>
        </p:nvSpPr>
        <p:spPr>
          <a:xfrm>
            <a:off x="66788" y="1739040"/>
            <a:ext cx="6874525" cy="4183380"/>
          </a:xfrm>
        </p:spPr>
        <p:txBody>
          <a:bodyPr/>
          <a:lstStyle/>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altLang="en-US" sz="1000" b="1">
                <a:latin typeface="Arial" pitchFamily="34" charset="0"/>
                <a:ea typeface="ヒラギノ角ゴ Pro W3"/>
                <a:cs typeface="Arial" panose="020B0604020202020204" pitchFamily="34" charset="0"/>
              </a:rPr>
              <a:t>[SAY] </a:t>
            </a:r>
            <a:r>
              <a:rPr lang="en-CA" altLang="en-US" sz="1000">
                <a:latin typeface="Arial" pitchFamily="34" charset="0"/>
                <a:ea typeface="ヒラギノ角ゴ Pro W3"/>
                <a:cs typeface="ヒラギノ角ゴ Pro W3"/>
              </a:rPr>
              <a:t>What we’ve just talked about is what an individual investor feels.  But what if a large number of people are feeling the same thing at the same time about the same investment?  This can happen too. It’s like when you tell all your friends about the amazing person you’ve just met – well, in this case, thousands of people are talking about the same person.  And there’s going to be a lot of disappointment if those hopes weren’t built on something solid.  </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Remember, stock markets can be volatile, especially over the short term, and prices can sometimes move in ways that don’t reflect what they’re worth.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When headlines in the papers and business analysts on TV are touting some stock that is supposed to outperform the market, it’s easy to get caught up in the hype – even when the facts don’t support it.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If someone you know has also gotten on board with that hot investment that’s the talk of Wall Street at the moment, this can be a powerful one-two combo that’s hard to dodge.  Maybe its your colleague, your in-law, your golf partner –  this immediately gives it an aura of credibility.  Just as we’re more likely to trust someone that our friends trust, we’re more likely to trust an investment if someone we know, and respect also trusts it.</a:t>
            </a:r>
            <a:r>
              <a:rPr lang="en-CA" altLang="en-US" sz="1000" baseline="0">
                <a:latin typeface="Arial" pitchFamily="34" charset="0"/>
                <a:ea typeface="ヒラギノ角ゴ Pro W3"/>
                <a:cs typeface="ヒラギノ角ゴ Pro W3"/>
              </a:rPr>
              <a:t>  </a:t>
            </a:r>
            <a:r>
              <a:rPr lang="en-CA" altLang="en-US" sz="1000">
                <a:latin typeface="Arial" pitchFamily="34" charset="0"/>
                <a:ea typeface="ヒラギノ角ゴ Pro W3"/>
                <a:cs typeface="ヒラギノ角ゴ Pro W3"/>
              </a:rPr>
              <a:t>Your friends may be good judges of character – after all, they’re friends with you! – but this probably doesn’t carry over to knowing what investments are right for you.</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Your financial decisions are just too important to base on second-hand hopes and assurances.  There has to be something more before you place down your money.</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0" indent="0">
              <a:buFont typeface="Arial" panose="020B0604020202020204" pitchFamily="34" charset="0"/>
              <a:buNone/>
              <a:defRPr/>
            </a:pPr>
            <a:r>
              <a:rPr lang="en-CA" altLang="en-US" sz="1000" b="1">
                <a:latin typeface="Arial" pitchFamily="34" charset="0"/>
                <a:ea typeface="ヒラギノ角ゴ Pro W3"/>
                <a:cs typeface="ヒラギノ角ゴ Pro W3"/>
              </a:rPr>
              <a:t>[ASK] Does anyone remember any tech companies that imploded when the tech bubble popped? </a:t>
            </a:r>
            <a:r>
              <a:rPr lang="en-CA" altLang="en-US" sz="1000" i="1">
                <a:latin typeface="Arial" pitchFamily="34" charset="0"/>
                <a:ea typeface="ヒラギノ角ゴ Pro W3"/>
                <a:cs typeface="ヒラギノ角ゴ Pro W3"/>
              </a:rPr>
              <a:t>(Some answers:  1)</a:t>
            </a:r>
            <a:r>
              <a:rPr lang="en-CA" altLang="en-US" sz="1000" b="1" i="1">
                <a:latin typeface="Arial" pitchFamily="34" charset="0"/>
                <a:ea typeface="ヒラギノ角ゴ Pro W3"/>
                <a:cs typeface="ヒラギノ角ゴ Pro W3"/>
              </a:rPr>
              <a:t>The Learning Company</a:t>
            </a:r>
            <a:r>
              <a:rPr lang="en-CA" altLang="en-US" sz="1000" i="1">
                <a:latin typeface="Arial" pitchFamily="34" charset="0"/>
                <a:ea typeface="ヒラギノ角ゴ Pro W3"/>
                <a:cs typeface="ヒラギノ角ゴ Pro W3"/>
              </a:rPr>
              <a:t> (Creator of </a:t>
            </a:r>
            <a:r>
              <a:rPr lang="en-CA" altLang="en-US" sz="1000">
                <a:latin typeface="Arial" pitchFamily="34" charset="0"/>
                <a:ea typeface="ヒラギノ角ゴ Pro W3"/>
                <a:cs typeface="ヒラギノ角ゴ Pro W3"/>
              </a:rPr>
              <a:t>Where in the World is Carmen </a:t>
            </a:r>
            <a:r>
              <a:rPr lang="en-CA" altLang="en-US" sz="1000" err="1">
                <a:latin typeface="Arial" pitchFamily="34" charset="0"/>
                <a:ea typeface="ヒラギノ角ゴ Pro W3"/>
                <a:cs typeface="ヒラギノ角ゴ Pro W3"/>
              </a:rPr>
              <a:t>Sandiego</a:t>
            </a:r>
            <a:r>
              <a:rPr lang="en-CA" altLang="en-US" sz="1000">
                <a:latin typeface="Arial" pitchFamily="34" charset="0"/>
                <a:ea typeface="ヒラギノ角ゴ Pro W3"/>
                <a:cs typeface="ヒラギノ角ゴ Pro W3"/>
              </a:rPr>
              <a:t>? </a:t>
            </a:r>
            <a:r>
              <a:rPr lang="en-CA" altLang="en-US" sz="1000" i="1">
                <a:latin typeface="Arial" pitchFamily="34" charset="0"/>
                <a:ea typeface="ヒラギノ角ゴ Pro W3"/>
                <a:cs typeface="ヒラギノ角ゴ Pro W3"/>
              </a:rPr>
              <a:t>Acquired by Mattel for $3.6 billion in 1999, and sold for one tenth that price a year later 2)  </a:t>
            </a:r>
            <a:r>
              <a:rPr lang="en-CA" altLang="en-US" sz="1000" b="1" i="1">
                <a:latin typeface="Arial" pitchFamily="34" charset="0"/>
                <a:ea typeface="ヒラギノ角ゴ Pro W3"/>
                <a:cs typeface="ヒラギノ角ゴ Pro W3"/>
              </a:rPr>
              <a:t>Pets.com</a:t>
            </a:r>
            <a:r>
              <a:rPr lang="en-CA" altLang="en-US" sz="1000" i="1">
                <a:latin typeface="Arial" pitchFamily="34" charset="0"/>
                <a:ea typeface="ヒラギノ角ゴ Pro W3"/>
                <a:cs typeface="ヒラギノ角ゴ Pro W3"/>
              </a:rPr>
              <a:t>, online pet supply retailer, shares went from  $14 to under $1 before the company folded in 2000  3) </a:t>
            </a:r>
            <a:r>
              <a:rPr lang="en-CA" altLang="en-US" sz="1000" b="1" i="1" err="1">
                <a:latin typeface="Arial" pitchFamily="34" charset="0"/>
                <a:ea typeface="ヒラギノ角ゴ Pro W3"/>
                <a:cs typeface="ヒラギノ角ゴ Pro W3"/>
              </a:rPr>
              <a:t>Etoys</a:t>
            </a:r>
            <a:r>
              <a:rPr lang="en-CA" altLang="en-US" sz="1000" i="1">
                <a:latin typeface="Arial" pitchFamily="34" charset="0"/>
                <a:ea typeface="ヒラギノ角ゴ Pro W3"/>
                <a:cs typeface="ヒラギノ角ゴ Pro W3"/>
              </a:rPr>
              <a:t>, online toy retailer , went from $86 to 9 cents per share and shut down in 2001 (although it actually came back to life later under new ownership).</a:t>
            </a:r>
          </a:p>
          <a:p>
            <a:pPr marL="0" indent="0">
              <a:buFont typeface="Arial" panose="020B0604020202020204" pitchFamily="34" charset="0"/>
              <a:buNone/>
              <a:defRPr/>
            </a:pPr>
            <a:endParaRPr lang="en-CA" altLang="en-US" sz="1000">
              <a:latin typeface="Arial" pitchFamily="34" charset="0"/>
              <a:ea typeface="ヒラギノ角ゴ Pro W3"/>
              <a:cs typeface="ヒラギノ角ゴ Pro W3"/>
            </a:endParaRPr>
          </a:p>
          <a:p>
            <a:pPr marL="0" indent="0">
              <a:buFont typeface="Arial" panose="020B0604020202020204" pitchFamily="34" charset="0"/>
              <a:buNone/>
              <a:defRPr/>
            </a:pPr>
            <a:r>
              <a:rPr lang="en-CA" altLang="en-US" sz="1000" b="1">
                <a:latin typeface="Arial" pitchFamily="34" charset="0"/>
                <a:ea typeface="ヒラギノ角ゴ Pro W3"/>
                <a:cs typeface="ヒラギノ角ゴ Pro W3"/>
              </a:rPr>
              <a:t>[SAY]</a:t>
            </a: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In reality, many of the new internet businesses were run poorly with no real long-term strategy, and it was inevitable that this bubble would pop spectacularly, which happened in 2000-2001, when companies with sky-high stock prices a few short years before filed for bankruptcy.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It works the other way as well.  Sometimes, investors rush to sell off their shares of a company that has good management and products, healthy finances and a strong market.  When this happens, it will push the company’s share price down over the short-term, and many investors will interpret this as confirmation that the company really is a loser, even if the facts don’t support this.  If you follow the crowd, you may end up selling a good investment for a lower price than it’s really worth.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altLang="en-US" sz="1000">
                <a:latin typeface="Arial" pitchFamily="34" charset="0"/>
                <a:ea typeface="ヒラギノ角ゴ Pro W3"/>
                <a:cs typeface="ヒラギノ角ゴ Pro W3"/>
              </a:rPr>
              <a:t>CNN has an interesting tool called the “Fear and Greed Index” on their website </a:t>
            </a:r>
            <a:r>
              <a:rPr lang="en-CA" altLang="en-US" sz="1000" b="1">
                <a:ea typeface="ヒラギノ角ゴ Pro W3"/>
              </a:rPr>
              <a:t>[Action: CLICK ON</a:t>
            </a:r>
            <a:r>
              <a:rPr lang="en-CA" altLang="en-US" sz="1000" b="1" baseline="0">
                <a:ea typeface="ヒラギノ角ゴ Pro W3"/>
              </a:rPr>
              <a:t> GRAPHIC TO OPEN HYPERLINK</a:t>
            </a:r>
            <a:r>
              <a:rPr lang="en-CA" altLang="en-US" sz="1000" b="1">
                <a:ea typeface="ヒラギノ角ゴ Pro W3"/>
              </a:rPr>
              <a:t>]</a:t>
            </a:r>
            <a:r>
              <a:rPr lang="en-CA" altLang="en-US" sz="1000">
                <a:latin typeface="Arial" pitchFamily="34" charset="0"/>
                <a:ea typeface="ヒラギノ角ゴ Pro W3"/>
                <a:cs typeface="ヒラギノ角ゴ Pro W3"/>
              </a:rPr>
              <a:t>, which reports the sentiment of the market in real time, and shows just how quickly it can shift – going from extreme greed to extreme fear, often with little warning. </a:t>
            </a:r>
            <a:r>
              <a:rPr lang="en-CA" altLang="en-US" sz="1000" b="1">
                <a:ea typeface="ヒラギノ角ゴ Pro W3"/>
              </a:rPr>
              <a:t>[Action: LEAVE</a:t>
            </a:r>
            <a:r>
              <a:rPr lang="en-CA" altLang="en-US" sz="1000" b="1" baseline="0">
                <a:ea typeface="ヒラギノ角ゴ Pro W3"/>
              </a:rPr>
              <a:t> CNN PAGE AND RETURN TO POWERPOINT</a:t>
            </a:r>
            <a:r>
              <a:rPr lang="en-CA" altLang="en-US" sz="1000" b="1">
                <a:ea typeface="ヒラギノ角ゴ Pro W3"/>
              </a:rPr>
              <a:t>]</a:t>
            </a: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It </a:t>
            </a:r>
            <a:r>
              <a:rPr lang="en-CA" altLang="en-US" sz="1000" i="1">
                <a:latin typeface="Arial" pitchFamily="34" charset="0"/>
                <a:ea typeface="ヒラギノ角ゴ Pro W3"/>
                <a:cs typeface="ヒラギノ角ゴ Pro W3"/>
              </a:rPr>
              <a:t>may</a:t>
            </a:r>
            <a:r>
              <a:rPr lang="en-CA" altLang="en-US" sz="1000">
                <a:latin typeface="Arial" pitchFamily="34" charset="0"/>
                <a:ea typeface="ヒラギノ角ゴ Pro W3"/>
                <a:cs typeface="ヒラギノ角ゴ Pro W3"/>
              </a:rPr>
              <a:t> make sense for you to buy or sell, or maybe not – just make sure you have a strong reason in either case. Don’t let fear or greed control your investment decisions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CA" altLang="en-US" sz="1000">
                <a:latin typeface="Arial" pitchFamily="34" charset="0"/>
                <a:ea typeface="ヒラギノ角ゴ Pro W3"/>
                <a:cs typeface="ヒラギノ角ゴ Pro W3"/>
              </a:rPr>
              <a:t>The lesson is clear: Following your heart might be a good idea for your love life, but it’s rarely a good idea for your investments.   </a:t>
            </a:r>
          </a:p>
          <a:p>
            <a:pPr marL="171450" indent="-171450">
              <a:buFont typeface="Arial" panose="020B0604020202020204" pitchFamily="34" charset="0"/>
              <a:buChar char="•"/>
              <a:defRPr/>
            </a:pPr>
            <a:endParaRPr lang="en-CA" altLang="en-US" sz="1000">
              <a:latin typeface="Arial" pitchFamily="34" charset="0"/>
              <a:ea typeface="ヒラギノ角ゴ Pro W3"/>
              <a:cs typeface="ヒラギノ角ゴ Pro W3"/>
            </a:endParaRPr>
          </a:p>
          <a:p>
            <a:pPr marL="171450" indent="-171450">
              <a:buFont typeface="Arial" panose="020B0604020202020204" pitchFamily="34" charset="0"/>
              <a:buChar char="•"/>
              <a:defRPr/>
            </a:pPr>
            <a:r>
              <a:rPr lang="en-US" altLang="en-US" sz="1000">
                <a:latin typeface="Arial" pitchFamily="34" charset="0"/>
                <a:ea typeface="ヒラギノ角ゴ Pro W3"/>
                <a:cs typeface="ヒラギノ角ゴ Pro W3"/>
              </a:rPr>
              <a:t>T</a:t>
            </a:r>
            <a:r>
              <a:rPr lang="en-CA" altLang="en-US" sz="1000">
                <a:latin typeface="Arial" pitchFamily="34" charset="0"/>
                <a:ea typeface="ヒラギノ角ゴ Pro W3"/>
                <a:cs typeface="ヒラギノ角ゴ Pro W3"/>
              </a:rPr>
              <a:t>hat’s why even the pros use models or even AI to help take the emotion out of investing – after all, we’re all human – and portfolio managers use special models and processes that help them stay true to what their investors are counting on them to do – invest according to the fund’s mandate, and not let their own emotions drive their decisions.  </a:t>
            </a:r>
          </a:p>
        </p:txBody>
      </p:sp>
      <p:sp>
        <p:nvSpPr>
          <p:cNvPr id="4" name="Slide Number Placeholder 3"/>
          <p:cNvSpPr>
            <a:spLocks noGrp="1"/>
          </p:cNvSpPr>
          <p:nvPr>
            <p:ph type="sldNum" sz="quarter" idx="10"/>
          </p:nvPr>
        </p:nvSpPr>
        <p:spPr/>
        <p:txBody>
          <a:bodyPr/>
          <a:lstStyle/>
          <a:p>
            <a:fld id="{6B040601-F34C-A840-B24C-52E51A825DA8}" type="slidenum">
              <a:rPr lang="en-US" smtClean="0"/>
              <a:t>9</a:t>
            </a:fld>
            <a:endParaRPr lang="en-US"/>
          </a:p>
        </p:txBody>
      </p:sp>
    </p:spTree>
    <p:extLst>
      <p:ext uri="{BB962C8B-B14F-4D97-AF65-F5344CB8AC3E}">
        <p14:creationId xmlns:p14="http://schemas.microsoft.com/office/powerpoint/2010/main" val="4294093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spTree>
      <p:nvGrpSpPr>
        <p:cNvPr id="1" name=""/>
        <p:cNvGrpSpPr/>
        <p:nvPr/>
      </p:nvGrpSpPr>
      <p:grpSpPr>
        <a:xfrm>
          <a:off x="0" y="0"/>
          <a:ext cx="0" cy="0"/>
          <a:chOff x="0" y="0"/>
          <a:chExt cx="0" cy="0"/>
        </a:xfrm>
      </p:grpSpPr>
      <p:pic>
        <p:nvPicPr>
          <p:cNvPr id="7" name="Picture 6" descr="BMOFG_EN_cover.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7216"/>
            <a:ext cx="9144000" cy="1700784"/>
          </a:xfrm>
          <a:prstGeom prst="rect">
            <a:avLst/>
          </a:prstGeom>
        </p:spPr>
      </p:pic>
      <p:sp>
        <p:nvSpPr>
          <p:cNvPr id="2" name="Title 1"/>
          <p:cNvSpPr>
            <a:spLocks noGrp="1"/>
          </p:cNvSpPr>
          <p:nvPr>
            <p:ph type="ctrTitle"/>
          </p:nvPr>
        </p:nvSpPr>
        <p:spPr>
          <a:xfrm>
            <a:off x="457200" y="1219201"/>
            <a:ext cx="8229600" cy="1523999"/>
          </a:xfrm>
        </p:spPr>
        <p:txBody>
          <a:bodyPr anchor="b" anchorCtr="0"/>
          <a:lstStyle>
            <a:lvl1pPr>
              <a:defRPr sz="4200" b="0">
                <a:solidFill>
                  <a:srgbClr val="0079C1"/>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457200" y="3352799"/>
            <a:ext cx="5943600" cy="838201"/>
          </a:xfrm>
        </p:spPr>
        <p:txBody>
          <a:bodyPr/>
          <a:lstStyle>
            <a:lvl1pPr marL="0" indent="0" algn="l">
              <a:spcBef>
                <a:spcPts val="0"/>
              </a:spcBef>
              <a:buNone/>
              <a:defRPr sz="1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fld id="{C329B6F8-0838-364E-9ED0-4B1CD492F56A}" type="datetime4">
              <a:rPr lang="en-US" smtClean="0"/>
              <a:pPr/>
              <a:t>April 16, 2025</a:t>
            </a:fld>
            <a:endParaRPr lang="en-US"/>
          </a:p>
        </p:txBody>
      </p:sp>
      <p:sp>
        <p:nvSpPr>
          <p:cNvPr id="5" name="Footer Placeholder 4"/>
          <p:cNvSpPr>
            <a:spLocks noGrp="1"/>
          </p:cNvSpPr>
          <p:nvPr>
            <p:ph type="ftr" sz="quarter" idx="11"/>
          </p:nvPr>
        </p:nvSpPr>
        <p:spPr>
          <a:xfrm>
            <a:off x="4572000" y="6248400"/>
            <a:ext cx="3657600" cy="609600"/>
          </a:xfrm>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12" name="Line 19"/>
          <p:cNvSpPr>
            <a:spLocks noChangeShapeType="1"/>
          </p:cNvSpPr>
          <p:nvPr userDrawn="1"/>
        </p:nvSpPr>
        <p:spPr bwMode="auto">
          <a:xfrm>
            <a:off x="457200" y="3048000"/>
            <a:ext cx="8229600" cy="0"/>
          </a:xfrm>
          <a:prstGeom prst="line">
            <a:avLst/>
          </a:prstGeom>
          <a:noFill/>
          <a:ln w="9525">
            <a:solidFill>
              <a:srgbClr val="CACACA"/>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969116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Rectangle 6"/>
          <p:cNvSpPr>
            <a:spLocks noGrp="1" noChangeArrowheads="1"/>
          </p:cNvSpPr>
          <p:nvPr>
            <p:ph type="sldNum" sz="quarter" idx="10"/>
          </p:nvPr>
        </p:nvSpPr>
        <p:spPr>
          <a:ln/>
        </p:spPr>
        <p:txBody>
          <a:bodyPr/>
          <a:lstStyle>
            <a:lvl1pPr>
              <a:defRPr/>
            </a:lvl1pPr>
          </a:lstStyle>
          <a:p>
            <a:pPr>
              <a:defRPr/>
            </a:pPr>
            <a:fld id="{3F6B12A3-09D6-462C-A631-C545ECD60356}" type="slidenum">
              <a:rPr lang="en-US" altLang="en-US"/>
              <a:pPr>
                <a:defRPr/>
              </a:pPr>
              <a:t>‹#›</a:t>
            </a:fld>
            <a:endParaRPr lang="en-US" altLang="en-US"/>
          </a:p>
        </p:txBody>
      </p:sp>
      <p:pic>
        <p:nvPicPr>
          <p:cNvPr id="6" name="Picture 5">
            <a:extLst>
              <a:ext uri="{FF2B5EF4-FFF2-40B4-BE49-F238E27FC236}">
                <a16:creationId xmlns:a16="http://schemas.microsoft.com/office/drawing/2014/main" id="{A78DC376-46DE-A90E-CDAF-385ACE71CE6C}"/>
              </a:ext>
            </a:extLst>
          </p:cNvPr>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8573356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pic>
        <p:nvPicPr>
          <p:cNvPr id="8" name="Picture 7" descr="E_6_Save4Web_Maximum.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87696"/>
          </a:xfrm>
          <a:prstGeom prst="rect">
            <a:avLst/>
          </a:prstGeom>
        </p:spPr>
      </p:pic>
      <p:sp>
        <p:nvSpPr>
          <p:cNvPr id="7" name="Oval 6"/>
          <p:cNvSpPr/>
          <p:nvPr userDrawn="1"/>
        </p:nvSpPr>
        <p:spPr>
          <a:xfrm>
            <a:off x="4038600" y="2626112"/>
            <a:ext cx="3429000" cy="3429000"/>
          </a:xfrm>
          <a:prstGeom prst="ellipse">
            <a:avLst/>
          </a:prstGeom>
          <a:solidFill>
            <a:srgbClr val="0079C1">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pic>
        <p:nvPicPr>
          <p:cNvPr id="14" name="Picture 13" descr="BMOFG_EN_cover.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5157216"/>
            <a:ext cx="9144000" cy="1700784"/>
          </a:xfrm>
          <a:prstGeom prst="rect">
            <a:avLst/>
          </a:prstGeom>
        </p:spPr>
      </p:pic>
      <p:grpSp>
        <p:nvGrpSpPr>
          <p:cNvPr id="13" name="Group 12"/>
          <p:cNvGrpSpPr/>
          <p:nvPr userDrawn="1"/>
        </p:nvGrpSpPr>
        <p:grpSpPr>
          <a:xfrm>
            <a:off x="468901" y="288832"/>
            <a:ext cx="4587968" cy="4587968"/>
            <a:chOff x="-304800" y="288832"/>
            <a:chExt cx="4587968" cy="4587968"/>
          </a:xfrm>
        </p:grpSpPr>
        <p:sp>
          <p:nvSpPr>
            <p:cNvPr id="9" name="Oval 8"/>
            <p:cNvSpPr/>
            <p:nvPr userDrawn="1"/>
          </p:nvSpPr>
          <p:spPr>
            <a:xfrm>
              <a:off x="-238054" y="370275"/>
              <a:ext cx="4419600" cy="441960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0" name="Oval 9"/>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grpSp>
      <p:sp>
        <p:nvSpPr>
          <p:cNvPr id="2" name="Title 1"/>
          <p:cNvSpPr>
            <a:spLocks noGrp="1"/>
          </p:cNvSpPr>
          <p:nvPr>
            <p:ph type="ctrTitle"/>
          </p:nvPr>
        </p:nvSpPr>
        <p:spPr>
          <a:xfrm>
            <a:off x="1219200" y="1219201"/>
            <a:ext cx="3124199" cy="2666999"/>
          </a:xfrm>
        </p:spPr>
        <p:txBody>
          <a:bodyPr/>
          <a:lstStyle>
            <a:lvl1pPr>
              <a:defRPr sz="3200" b="0">
                <a:solidFill>
                  <a:srgbClr val="FFFFFF"/>
                </a:solidFill>
                <a:latin typeface="Arial"/>
                <a:cs typeface="Arial"/>
              </a:defRPr>
            </a:lvl1pPr>
          </a:lstStyle>
          <a:p>
            <a:r>
              <a:rPr lang="en-US"/>
              <a:t>Click to edit Master title style</a:t>
            </a:r>
          </a:p>
        </p:txBody>
      </p:sp>
      <p:sp>
        <p:nvSpPr>
          <p:cNvPr id="4" name="Date Placeholder 3"/>
          <p:cNvSpPr>
            <a:spLocks noGrp="1"/>
          </p:cNvSpPr>
          <p:nvPr>
            <p:ph type="dt" sz="half" idx="10"/>
          </p:nvPr>
        </p:nvSpPr>
        <p:spPr>
          <a:xfrm>
            <a:off x="6400800" y="5854700"/>
            <a:ext cx="2286000" cy="501650"/>
          </a:xfrm>
          <a:prstGeom prst="rect">
            <a:avLst/>
          </a:prstGeom>
        </p:spPr>
        <p:txBody>
          <a:bodyPr lIns="0" tIns="0" rIns="0" bIns="0" anchor="ctr" anchorCtr="0"/>
          <a:lstStyle>
            <a:lvl1pPr algn="r">
              <a:defRPr sz="1200">
                <a:solidFill>
                  <a:srgbClr val="FFFFFF"/>
                </a:solidFill>
                <a:latin typeface="Arial"/>
                <a:cs typeface="Arial"/>
              </a:defRPr>
            </a:lvl1pPr>
          </a:lstStyle>
          <a:p>
            <a:fld id="{C329B6F8-0838-364E-9ED0-4B1CD492F56A}" type="datetime4">
              <a:rPr lang="en-US" smtClean="0"/>
              <a:pPr/>
              <a:t>April 16, 2025</a:t>
            </a:fld>
            <a:endParaRPr lang="en-US"/>
          </a:p>
        </p:txBody>
      </p:sp>
      <p:sp>
        <p:nvSpPr>
          <p:cNvPr id="5" name="Footer Placeholder 4"/>
          <p:cNvSpPr>
            <a:spLocks noGrp="1"/>
          </p:cNvSpPr>
          <p:nvPr>
            <p:ph type="ftr" sz="quarter" idx="11"/>
          </p:nvPr>
        </p:nvSpPr>
        <p:spPr>
          <a:xfrm>
            <a:off x="4572000" y="6248400"/>
            <a:ext cx="3657600" cy="609600"/>
          </a:xfrm>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3" name="Subtitle 2"/>
          <p:cNvSpPr>
            <a:spLocks noGrp="1"/>
          </p:cNvSpPr>
          <p:nvPr>
            <p:ph type="subTitle" idx="1"/>
          </p:nvPr>
        </p:nvSpPr>
        <p:spPr>
          <a:xfrm>
            <a:off x="4935057" y="3733799"/>
            <a:ext cx="2219254" cy="914401"/>
          </a:xfrm>
        </p:spPr>
        <p:txBody>
          <a:bodyPr anchor="ctr" anchorCtr="0"/>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12" name="Picture 11" descr="A blue sign with white text and red circle&#10;&#10;AI-generated content may be incorrect.">
            <a:extLst>
              <a:ext uri="{FF2B5EF4-FFF2-40B4-BE49-F238E27FC236}">
                <a16:creationId xmlns:a16="http://schemas.microsoft.com/office/drawing/2014/main" id="{D568639F-CAA1-CE2B-46A8-8492A0C90D0E}"/>
              </a:ext>
            </a:extLst>
          </p:cNvPr>
          <p:cNvPicPr>
            <a:picLocks noChangeAspect="1"/>
          </p:cNvPicPr>
          <p:nvPr userDrawn="1"/>
        </p:nvPicPr>
        <p:blipFill>
          <a:blip r:embed="rId4"/>
          <a:stretch>
            <a:fillRect/>
          </a:stretch>
        </p:blipFill>
        <p:spPr>
          <a:xfrm>
            <a:off x="309562" y="5363522"/>
            <a:ext cx="3429000" cy="1410864"/>
          </a:xfrm>
          <a:prstGeom prst="rect">
            <a:avLst/>
          </a:prstGeom>
        </p:spPr>
      </p:pic>
    </p:spTree>
    <p:extLst>
      <p:ext uri="{BB962C8B-B14F-4D97-AF65-F5344CB8AC3E}">
        <p14:creationId xmlns:p14="http://schemas.microsoft.com/office/powerpoint/2010/main" val="2171219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ontent Large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p:cNvPicPr>
          <p:nvPr userDrawn="1"/>
        </p:nvPicPr>
        <p:blipFill>
          <a:blip r:embed="rId2"/>
          <a:srcRect/>
          <a:stretch/>
        </p:blipFill>
        <p:spPr>
          <a:xfrm>
            <a:off x="895572" y="6371307"/>
            <a:ext cx="723456" cy="368808"/>
          </a:xfrm>
          <a:prstGeom prst="rect">
            <a:avLst/>
          </a:prstGeom>
        </p:spPr>
      </p:pic>
    </p:spTree>
    <p:extLst>
      <p:ext uri="{BB962C8B-B14F-4D97-AF65-F5344CB8AC3E}">
        <p14:creationId xmlns:p14="http://schemas.microsoft.com/office/powerpoint/2010/main" val="375898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Footer Placeholder 4"/>
          <p:cNvSpPr>
            <a:spLocks noGrp="1"/>
          </p:cNvSpPr>
          <p:nvPr>
            <p:ph type="ftr" sz="quarter" idx="11"/>
          </p:nvPr>
        </p:nvSpPr>
        <p:spPr>
          <a:xfrm>
            <a:off x="4572000" y="6248400"/>
            <a:ext cx="3657600" cy="609600"/>
          </a:xfrm>
        </p:spPr>
        <p:txBody>
          <a:bodyPr/>
          <a:lstStyle/>
          <a:p>
            <a:r>
              <a:rPr lang="en-US"/>
              <a:t>Footer goes here</a:t>
            </a:r>
          </a:p>
        </p:txBody>
      </p:sp>
      <p:sp>
        <p:nvSpPr>
          <p:cNvPr id="15" name="Slide Number Placeholder 5"/>
          <p:cNvSpPr>
            <a:spLocks noGrp="1"/>
          </p:cNvSpPr>
          <p:nvPr>
            <p:ph type="sldNum" sz="quarter" idx="12"/>
          </p:nvPr>
        </p:nvSpPr>
        <p:spPr>
          <a:xfrm>
            <a:off x="8229600" y="6248400"/>
            <a:ext cx="457200" cy="609600"/>
          </a:xfrm>
        </p:spPr>
        <p:txBody>
          <a:bodyPr/>
          <a:lstStyle/>
          <a:p>
            <a:fld id="{86AB923B-19CD-554A-A7CB-5C782A182CEF}" type="slidenum">
              <a:rPr lang="en-US" smtClean="0"/>
              <a:t>‹#›</a:t>
            </a:fld>
            <a:endParaRPr lang="en-US"/>
          </a:p>
        </p:txBody>
      </p:sp>
      <p:pic>
        <p:nvPicPr>
          <p:cNvPr id="18" name="Picture 17"/>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542112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Large 1-col">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7" name="Picture 6"/>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295233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457200" y="1143000"/>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Content Placeholder 2"/>
          <p:cNvSpPr>
            <a:spLocks noGrp="1"/>
          </p:cNvSpPr>
          <p:nvPr>
            <p:ph idx="13"/>
          </p:nvPr>
        </p:nvSpPr>
        <p:spPr>
          <a:xfrm>
            <a:off x="4724400" y="1144710"/>
            <a:ext cx="3962400" cy="4983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2058316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Content Small 1-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3">
            <a:extLst>
              <a:ext uri="{FF2B5EF4-FFF2-40B4-BE49-F238E27FC236}">
                <a16:creationId xmlns:a16="http://schemas.microsoft.com/office/drawing/2014/main" id="{B30266D5-5AA1-D537-5B24-CAB72373DFAD}"/>
              </a:ext>
            </a:extLst>
          </p:cNvPr>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1948754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a:xfrm>
            <a:off x="457200" y="1143000"/>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9" name="Content Placeholder 2"/>
          <p:cNvSpPr>
            <a:spLocks noGrp="1"/>
          </p:cNvSpPr>
          <p:nvPr>
            <p:ph idx="13"/>
          </p:nvPr>
        </p:nvSpPr>
        <p:spPr>
          <a:xfrm>
            <a:off x="4713944" y="1143000"/>
            <a:ext cx="3962400" cy="4983163"/>
          </a:xfrm>
        </p:spPr>
        <p:txBody>
          <a:bodyPr/>
          <a:lstStyle>
            <a:lvl1pPr>
              <a:spcBef>
                <a:spcPts val="700"/>
              </a:spcBef>
              <a:defRPr sz="1400"/>
            </a:lvl1pPr>
            <a:lvl2pPr>
              <a:spcBef>
                <a:spcPts val="600"/>
              </a:spcBef>
              <a:defRPr sz="1200"/>
            </a:lvl2pPr>
            <a:lvl3pPr>
              <a:spcBef>
                <a:spcPts val="600"/>
              </a:spcBef>
              <a:defRPr sz="1200"/>
            </a:lvl3pPr>
            <a:lvl4pPr>
              <a:spcBef>
                <a:spcPts val="600"/>
              </a:spcBef>
              <a:defRPr sz="1200"/>
            </a:lvl4pPr>
            <a:lvl5pPr>
              <a:spcBef>
                <a:spcPts val="600"/>
              </a:spcBef>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a:extLst>
              <a:ext uri="{FF2B5EF4-FFF2-40B4-BE49-F238E27FC236}">
                <a16:creationId xmlns:a16="http://schemas.microsoft.com/office/drawing/2014/main" id="{43594FA5-DF3E-F9D4-F4C0-A0307D4FF89F}"/>
              </a:ext>
            </a:extLst>
          </p:cNvPr>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259739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isclos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9C1"/>
                </a:solidFill>
              </a:defRPr>
            </a:lvl1pPr>
          </a:lstStyle>
          <a:p>
            <a:r>
              <a:rPr lang="en-US"/>
              <a:t>Click to edit Master title style</a:t>
            </a:r>
          </a:p>
        </p:txBody>
      </p:sp>
      <p:sp>
        <p:nvSpPr>
          <p:cNvPr id="3" name="Content Placeholder 2"/>
          <p:cNvSpPr>
            <a:spLocks noGrp="1"/>
          </p:cNvSpPr>
          <p:nvPr>
            <p:ph idx="1"/>
          </p:nvPr>
        </p:nvSpPr>
        <p:spPr/>
        <p:txBody>
          <a:bodyPr/>
          <a:lstStyle>
            <a:lvl1pPr marL="0" indent="0">
              <a:buFont typeface="Arial"/>
              <a:buNone/>
              <a:defRPr sz="1000"/>
            </a:lvl1pPr>
            <a:lvl2pPr marL="0" indent="0">
              <a:spcBef>
                <a:spcPts val="1000"/>
              </a:spcBef>
              <a:buNone/>
              <a:defRPr sz="1000"/>
            </a:lvl2pPr>
            <a:lvl3pPr marL="0" indent="0">
              <a:spcBef>
                <a:spcPts val="1000"/>
              </a:spcBef>
              <a:buNone/>
              <a:defRPr sz="1000"/>
            </a:lvl3pPr>
            <a:lvl4pPr marL="0" indent="0">
              <a:spcBef>
                <a:spcPts val="1000"/>
              </a:spcBef>
              <a:buNone/>
              <a:defRPr sz="1000"/>
            </a:lvl4pPr>
            <a:lvl5pPr marL="0" indent="0">
              <a:spcBef>
                <a:spcPts val="1000"/>
              </a:spcBef>
              <a:buNone/>
              <a:defRPr sz="1000"/>
            </a:lvl5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Footer goes here</a:t>
            </a:r>
          </a:p>
        </p:txBody>
      </p:sp>
      <p:sp>
        <p:nvSpPr>
          <p:cNvPr id="6" name="Slide Number Placeholder 5"/>
          <p:cNvSpPr>
            <a:spLocks noGrp="1"/>
          </p:cNvSpPr>
          <p:nvPr>
            <p:ph type="sldNum" sz="quarter" idx="12"/>
          </p:nvPr>
        </p:nvSpPr>
        <p:spPr/>
        <p:txBody>
          <a:bodyPr/>
          <a:lstStyle/>
          <a:p>
            <a:fld id="{86AB923B-19CD-554A-A7CB-5C782A182CEF}" type="slidenum">
              <a:rPr lang="en-US" smtClean="0"/>
              <a:t>‹#›</a:t>
            </a:fld>
            <a:endParaRPr lang="en-US"/>
          </a:p>
        </p:txBody>
      </p:sp>
      <p:sp>
        <p:nvSpPr>
          <p:cNvPr id="8"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4" name="Picture 3">
            <a:extLst>
              <a:ext uri="{FF2B5EF4-FFF2-40B4-BE49-F238E27FC236}">
                <a16:creationId xmlns:a16="http://schemas.microsoft.com/office/drawing/2014/main" id="{D1E46386-281C-701E-8734-0CB60581019C}"/>
              </a:ext>
            </a:extLst>
          </p:cNvPr>
          <p:cNvPicPr>
            <a:picLocks noChangeAspect="1"/>
          </p:cNvPicPr>
          <p:nvPr userDrawn="1"/>
        </p:nvPicPr>
        <p:blipFill>
          <a:blip r:embed="rId2"/>
          <a:srcRect/>
          <a:stretch/>
        </p:blipFill>
        <p:spPr>
          <a:xfrm>
            <a:off x="895572" y="6362070"/>
            <a:ext cx="723456" cy="368808"/>
          </a:xfrm>
          <a:prstGeom prst="rect">
            <a:avLst/>
          </a:prstGeom>
        </p:spPr>
      </p:pic>
    </p:spTree>
    <p:extLst>
      <p:ext uri="{BB962C8B-B14F-4D97-AF65-F5344CB8AC3E}">
        <p14:creationId xmlns:p14="http://schemas.microsoft.com/office/powerpoint/2010/main" val="3254858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229600" y="6248400"/>
            <a:ext cx="457200" cy="609600"/>
          </a:xfrm>
          <a:prstGeom prst="rect">
            <a:avLst/>
          </a:prstGeom>
        </p:spPr>
        <p:txBody>
          <a:bodyPr vert="horz" lIns="0" tIns="0" rIns="0" bIns="0" rtlCol="0" anchor="ctr"/>
          <a:lstStyle>
            <a:lvl1pPr algn="r">
              <a:defRPr sz="800">
                <a:solidFill>
                  <a:schemeClr val="tx1"/>
                </a:solidFill>
                <a:latin typeface="Arial"/>
              </a:defRPr>
            </a:lvl1pPr>
          </a:lstStyle>
          <a:p>
            <a:fld id="{86AB923B-19CD-554A-A7CB-5C782A182CEF}" type="slidenum">
              <a:rPr lang="en-US" smtClean="0"/>
              <a:pPr/>
              <a:t>‹#›</a:t>
            </a:fld>
            <a:endParaRPr lang="en-US"/>
          </a:p>
        </p:txBody>
      </p:sp>
      <p:sp>
        <p:nvSpPr>
          <p:cNvPr id="5" name="Footer Placeholder 4"/>
          <p:cNvSpPr>
            <a:spLocks noGrp="1"/>
          </p:cNvSpPr>
          <p:nvPr>
            <p:ph type="ftr" sz="quarter" idx="3"/>
          </p:nvPr>
        </p:nvSpPr>
        <p:spPr>
          <a:xfrm>
            <a:off x="4572000" y="6248400"/>
            <a:ext cx="3657600" cy="609600"/>
          </a:xfrm>
          <a:prstGeom prst="rect">
            <a:avLst/>
          </a:prstGeom>
        </p:spPr>
        <p:txBody>
          <a:bodyPr vert="horz" lIns="0" tIns="0" rIns="0" bIns="0" rtlCol="0" anchor="ctr"/>
          <a:lstStyle>
            <a:lvl1pPr algn="r">
              <a:defRPr sz="800">
                <a:solidFill>
                  <a:schemeClr val="tx1"/>
                </a:solidFill>
                <a:latin typeface="Arial"/>
              </a:defRPr>
            </a:lvl1pPr>
          </a:lstStyle>
          <a:p>
            <a:r>
              <a:rPr lang="en-US"/>
              <a:t>Footer goes here</a:t>
            </a:r>
          </a:p>
        </p:txBody>
      </p:sp>
      <p:sp>
        <p:nvSpPr>
          <p:cNvPr id="2" name="Title Placeholder 1"/>
          <p:cNvSpPr>
            <a:spLocks noGrp="1"/>
          </p:cNvSpPr>
          <p:nvPr>
            <p:ph type="title"/>
          </p:nvPr>
        </p:nvSpPr>
        <p:spPr>
          <a:xfrm>
            <a:off x="457200" y="0"/>
            <a:ext cx="8229600" cy="914400"/>
          </a:xfrm>
          <a:prstGeom prst="rect">
            <a:avLst/>
          </a:prstGeom>
        </p:spPr>
        <p:txBody>
          <a:bodyPr vert="horz" lIns="0" tIns="0" rIns="0" bIns="0" rtlCol="0" anchor="ctr">
            <a:noAutofit/>
          </a:bodyPr>
          <a:lstStyle/>
          <a:p>
            <a:r>
              <a:rPr lang="en-US"/>
              <a:t>Click to edit Master title style</a:t>
            </a:r>
          </a:p>
        </p:txBody>
      </p:sp>
      <p:sp>
        <p:nvSpPr>
          <p:cNvPr id="3" name="Text Placeholder 2"/>
          <p:cNvSpPr>
            <a:spLocks noGrp="1"/>
          </p:cNvSpPr>
          <p:nvPr>
            <p:ph type="body" idx="1"/>
          </p:nvPr>
        </p:nvSpPr>
        <p:spPr>
          <a:xfrm>
            <a:off x="457200" y="1143000"/>
            <a:ext cx="8229600" cy="4983163"/>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5149171"/>
      </p:ext>
    </p:extLst>
  </p:cSld>
  <p:clrMap bg1="lt1" tx1="dk1" bg2="lt2" tx2="dk2" accent1="accent1" accent2="accent2" accent3="accent3" accent4="accent4" accent5="accent5" accent6="accent6" hlink="hlink" folHlink="folHlink"/>
  <p:sldLayoutIdLst>
    <p:sldLayoutId id="2147483652" r:id="rId1"/>
    <p:sldLayoutId id="2147483651" r:id="rId2"/>
    <p:sldLayoutId id="2147483650" r:id="rId3"/>
    <p:sldLayoutId id="2147483659" r:id="rId4"/>
    <p:sldLayoutId id="2147483658" r:id="rId5"/>
    <p:sldLayoutId id="2147483654" r:id="rId6"/>
    <p:sldLayoutId id="2147483653" r:id="rId7"/>
    <p:sldLayoutId id="2147483655" r:id="rId8"/>
    <p:sldLayoutId id="2147483656" r:id="rId9"/>
    <p:sldLayoutId id="2147483657" r:id="rId10"/>
  </p:sldLayoutIdLst>
  <p:hf hdr="0"/>
  <p:txStyles>
    <p:titleStyle>
      <a:lvl1pPr algn="l" defTabSz="457200" rtl="0" eaLnBrk="1" latinLnBrk="0" hangingPunct="1">
        <a:spcBef>
          <a:spcPct val="0"/>
        </a:spcBef>
        <a:buNone/>
        <a:defRPr sz="2400" b="0" i="0" kern="1200">
          <a:solidFill>
            <a:srgbClr val="0079C1"/>
          </a:solidFill>
          <a:latin typeface="Arial"/>
          <a:ea typeface="+mj-ea"/>
          <a:cs typeface="Arial"/>
        </a:defRPr>
      </a:lvl1pPr>
    </p:titleStyle>
    <p:bodyStyle>
      <a:lvl1pPr marL="225425" indent="-225425" algn="l" defTabSz="457200" rtl="0" eaLnBrk="1" latinLnBrk="0" hangingPunct="1">
        <a:spcBef>
          <a:spcPts val="1000"/>
        </a:spcBef>
        <a:buFont typeface="Arial"/>
        <a:buChar char="•"/>
        <a:defRPr sz="2000" kern="1200">
          <a:solidFill>
            <a:schemeClr val="tx1"/>
          </a:solidFill>
          <a:latin typeface="Arial"/>
          <a:ea typeface="+mn-ea"/>
          <a:cs typeface="Arial"/>
        </a:defRPr>
      </a:lvl1pPr>
      <a:lvl2pPr marL="458788" indent="-233363" algn="l" defTabSz="457200" rtl="0" eaLnBrk="1" latinLnBrk="0" hangingPunct="1">
        <a:spcBef>
          <a:spcPts val="800"/>
        </a:spcBef>
        <a:buFont typeface="Arial"/>
        <a:buChar char="–"/>
        <a:defRPr sz="1600" kern="1200">
          <a:solidFill>
            <a:schemeClr val="tx1"/>
          </a:solidFill>
          <a:latin typeface="Arial"/>
          <a:ea typeface="+mn-ea"/>
          <a:cs typeface="Arial"/>
        </a:defRPr>
      </a:lvl2pPr>
      <a:lvl3pPr marL="684213" indent="-225425" algn="l" defTabSz="457200" rtl="0" eaLnBrk="1" latinLnBrk="0" hangingPunct="1">
        <a:spcBef>
          <a:spcPts val="800"/>
        </a:spcBef>
        <a:buFont typeface="Arial"/>
        <a:buChar char="•"/>
        <a:defRPr sz="1600" kern="1200">
          <a:solidFill>
            <a:schemeClr val="tx1"/>
          </a:solidFill>
          <a:latin typeface="Arial"/>
          <a:ea typeface="+mn-ea"/>
          <a:cs typeface="Arial"/>
        </a:defRPr>
      </a:lvl3pPr>
      <a:lvl4pPr marL="917575" indent="-233363" algn="l" defTabSz="457200" rtl="0" eaLnBrk="1" latinLnBrk="0" hangingPunct="1">
        <a:spcBef>
          <a:spcPts val="800"/>
        </a:spcBef>
        <a:buFont typeface="Arial"/>
        <a:buChar char="–"/>
        <a:defRPr sz="1600" kern="1200">
          <a:solidFill>
            <a:schemeClr val="tx1"/>
          </a:solidFill>
          <a:latin typeface="Arial"/>
          <a:ea typeface="+mn-ea"/>
          <a:cs typeface="Arial"/>
        </a:defRPr>
      </a:lvl4pPr>
      <a:lvl5pPr marL="1143000" indent="-225425" algn="l" defTabSz="457200" rtl="0" eaLnBrk="1" latinLnBrk="0" hangingPunct="1">
        <a:spcBef>
          <a:spcPts val="8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150.statcan.gc.ca/t1/tbl1/en/tv.action?pid=1810024501&amp;pickMembers%5B0%5D=1.11&amp;cubeTimeFrame.startMonth=10&amp;cubeTimeFrame.startYear=2024&amp;cubeTimeFrame.endMonth=02&amp;cubeTimeFrame.endYear=2025&amp;referencePeriods=20241001%2C20250201"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timhortons-menu.ca/tim-hortons-coffee-menu-with-prices/#google_vignette"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hyperlink" Target="https://www.bmo.com/en-us/main/personal/calculators/"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bmogamhub.com/system/files/bmo_gam_accolades_retail_eng.pdf"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fundgradeaward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www.cnn.com/markets/fear-and-gre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1" y="1066800"/>
            <a:ext cx="3124199" cy="2666999"/>
          </a:xfrm>
        </p:spPr>
        <p:txBody>
          <a:bodyPr anchor="b">
            <a:normAutofit/>
          </a:bodyPr>
          <a:lstStyle/>
          <a:p>
            <a:r>
              <a:rPr lang="en-CA" sz="3600">
                <a:latin typeface="Dax Offc Pro" panose="020B0504030101020102" pitchFamily="34" charset="0"/>
              </a:rPr>
              <a:t>How to Avoid the Top Six Investing Pitfalls</a:t>
            </a:r>
          </a:p>
        </p:txBody>
      </p:sp>
      <p:sp>
        <p:nvSpPr>
          <p:cNvPr id="11" name="Date Placeholder 3">
            <a:extLst>
              <a:ext uri="{FF2B5EF4-FFF2-40B4-BE49-F238E27FC236}">
                <a16:creationId xmlns:a16="http://schemas.microsoft.com/office/drawing/2014/main" id="{BEB20665-FD1E-4303-9C41-4F1CE0F7212F}"/>
              </a:ext>
            </a:extLst>
          </p:cNvPr>
          <p:cNvSpPr>
            <a:spLocks noGrp="1"/>
          </p:cNvSpPr>
          <p:nvPr>
            <p:ph type="dt" sz="half" idx="10"/>
          </p:nvPr>
        </p:nvSpPr>
        <p:spPr/>
        <p:txBody>
          <a:bodyPr/>
          <a:lstStyle/>
          <a:p>
            <a:pPr>
              <a:spcAft>
                <a:spcPts val="600"/>
              </a:spcAft>
            </a:pPr>
            <a:fld id="{C329B6F8-0838-364E-9ED0-4B1CD492F56A}" type="datetime4">
              <a:rPr lang="en-US" smtClean="0">
                <a:latin typeface="Dax Offc Pro" panose="020B0504030101020102" pitchFamily="34" charset="0"/>
              </a:rPr>
              <a:pPr>
                <a:spcAft>
                  <a:spcPts val="600"/>
                </a:spcAft>
              </a:pPr>
              <a:t>April 16, 2025</a:t>
            </a:fld>
            <a:endParaRPr lang="en-US">
              <a:latin typeface="Dax Offc Pro" panose="020B0504030101020102" pitchFamily="34" charset="0"/>
            </a:endParaRPr>
          </a:p>
        </p:txBody>
      </p:sp>
      <p:sp>
        <p:nvSpPr>
          <p:cNvPr id="6" name="Subtitle 5"/>
          <p:cNvSpPr>
            <a:spLocks noGrp="1"/>
          </p:cNvSpPr>
          <p:nvPr>
            <p:ph type="subTitle" idx="1"/>
          </p:nvPr>
        </p:nvSpPr>
        <p:spPr/>
        <p:txBody>
          <a:bodyPr>
            <a:normAutofit/>
          </a:bodyPr>
          <a:lstStyle/>
          <a:p>
            <a:pPr>
              <a:spcAft>
                <a:spcPts val="600"/>
              </a:spcAft>
            </a:pPr>
            <a:r>
              <a:rPr lang="en-CA">
                <a:latin typeface="Dax Offc Pro" panose="020B0504030101020102" pitchFamily="34" charset="0"/>
              </a:rPr>
              <a:t>Insert presenter name</a:t>
            </a:r>
          </a:p>
        </p:txBody>
      </p:sp>
    </p:spTree>
    <p:extLst>
      <p:ext uri="{BB962C8B-B14F-4D97-AF65-F5344CB8AC3E}">
        <p14:creationId xmlns:p14="http://schemas.microsoft.com/office/powerpoint/2010/main" val="4201452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10</a:t>
            </a:fld>
            <a:endParaRPr lang="en-US"/>
          </a:p>
        </p:txBody>
      </p:sp>
      <p:sp>
        <p:nvSpPr>
          <p:cNvPr id="12" name="Title 1"/>
          <p:cNvSpPr>
            <a:spLocks noGrp="1"/>
          </p:cNvSpPr>
          <p:nvPr>
            <p:ph type="title"/>
          </p:nvPr>
        </p:nvSpPr>
        <p:spPr>
          <a:xfrm>
            <a:off x="452027" y="8215"/>
            <a:ext cx="8229600" cy="914400"/>
          </a:xfrm>
        </p:spPr>
        <p:txBody>
          <a:bodyPr/>
          <a:lstStyle/>
          <a:p>
            <a:r>
              <a:rPr lang="en-CA" altLang="en-US" sz="2800" b="1">
                <a:latin typeface="Dax Offc Pro" panose="020B0504030101020102" pitchFamily="34" charset="0"/>
              </a:rPr>
              <a:t>Pitfall #6: </a:t>
            </a:r>
            <a:r>
              <a:rPr lang="en-CA" altLang="en-US" sz="2800">
                <a:latin typeface="Dax Offc Pro" panose="020B0504030101020102" pitchFamily="34" charset="0"/>
              </a:rPr>
              <a:t>Investing Based on Emotion</a:t>
            </a:r>
            <a:endParaRPr lang="en-CA" sz="2800" strike="sngStrike">
              <a:latin typeface="Dax Offc Pro" panose="020B0504030101020102" pitchFamily="34" charset="0"/>
            </a:endParaRPr>
          </a:p>
        </p:txBody>
      </p:sp>
      <p:sp>
        <p:nvSpPr>
          <p:cNvPr id="21" name="TextBox 1"/>
          <p:cNvSpPr txBox="1">
            <a:spLocks noChangeArrowheads="1"/>
          </p:cNvSpPr>
          <p:nvPr/>
        </p:nvSpPr>
        <p:spPr bwMode="auto">
          <a:xfrm>
            <a:off x="452027" y="5712166"/>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US" altLang="en-US" b="1">
                <a:latin typeface="Dax Offc Pro" panose="020B0504030101020102" pitchFamily="34" charset="0"/>
              </a:rPr>
              <a:t>Remember to put the good and the bad into proper perspective.</a:t>
            </a:r>
            <a:endParaRPr lang="en-CA" altLang="en-US" b="1">
              <a:latin typeface="Dax Offc Pro" panose="020B0504030101020102" pitchFamily="34" charset="0"/>
            </a:endParaRPr>
          </a:p>
        </p:txBody>
      </p:sp>
      <p:grpSp>
        <p:nvGrpSpPr>
          <p:cNvPr id="100" name="Group 99">
            <a:extLst>
              <a:ext uri="{FF2B5EF4-FFF2-40B4-BE49-F238E27FC236}">
                <a16:creationId xmlns:a16="http://schemas.microsoft.com/office/drawing/2014/main" id="{FD5AAD76-9BF0-4FF5-AC45-59DCF4B17346}"/>
              </a:ext>
            </a:extLst>
          </p:cNvPr>
          <p:cNvGrpSpPr>
            <a:grpSpLocks noChangeAspect="1"/>
          </p:cNvGrpSpPr>
          <p:nvPr/>
        </p:nvGrpSpPr>
        <p:grpSpPr>
          <a:xfrm>
            <a:off x="3679417" y="2740847"/>
            <a:ext cx="1976397" cy="2772000"/>
            <a:chOff x="3706770" y="1295722"/>
            <a:chExt cx="2723681" cy="3820118"/>
          </a:xfrm>
        </p:grpSpPr>
        <p:grpSp>
          <p:nvGrpSpPr>
            <p:cNvPr id="67" name="Group 66">
              <a:extLst>
                <a:ext uri="{FF2B5EF4-FFF2-40B4-BE49-F238E27FC236}">
                  <a16:creationId xmlns:a16="http://schemas.microsoft.com/office/drawing/2014/main" id="{C3990C0A-B130-4DD9-A8AC-27AFC6A8DBC1}"/>
                </a:ext>
              </a:extLst>
            </p:cNvPr>
            <p:cNvGrpSpPr>
              <a:grpSpLocks noChangeAspect="1"/>
            </p:cNvGrpSpPr>
            <p:nvPr/>
          </p:nvGrpSpPr>
          <p:grpSpPr>
            <a:xfrm>
              <a:off x="3706770" y="1295722"/>
              <a:ext cx="2723681" cy="3820118"/>
              <a:chOff x="3705404" y="1402329"/>
              <a:chExt cx="3754986" cy="5266567"/>
            </a:xfrm>
          </p:grpSpPr>
          <p:grpSp>
            <p:nvGrpSpPr>
              <p:cNvPr id="68" name="Group 67">
                <a:extLst>
                  <a:ext uri="{FF2B5EF4-FFF2-40B4-BE49-F238E27FC236}">
                    <a16:creationId xmlns:a16="http://schemas.microsoft.com/office/drawing/2014/main" id="{0DC4D871-88F1-47FE-8D98-781314BE6C26}"/>
                  </a:ext>
                </a:extLst>
              </p:cNvPr>
              <p:cNvGrpSpPr>
                <a:grpSpLocks noChangeAspect="1"/>
              </p:cNvGrpSpPr>
              <p:nvPr/>
            </p:nvGrpSpPr>
            <p:grpSpPr>
              <a:xfrm>
                <a:off x="3705404" y="1402329"/>
                <a:ext cx="3754986" cy="5266567"/>
                <a:chOff x="3732609" y="1704818"/>
                <a:chExt cx="1962250" cy="2752158"/>
              </a:xfrm>
            </p:grpSpPr>
            <p:grpSp>
              <p:nvGrpSpPr>
                <p:cNvPr id="72" name="Group 71">
                  <a:extLst>
                    <a:ext uri="{FF2B5EF4-FFF2-40B4-BE49-F238E27FC236}">
                      <a16:creationId xmlns:a16="http://schemas.microsoft.com/office/drawing/2014/main" id="{4CCE7C91-D8C7-4789-A15E-90CEF5762DC5}"/>
                    </a:ext>
                  </a:extLst>
                </p:cNvPr>
                <p:cNvGrpSpPr>
                  <a:grpSpLocks noChangeAspect="1"/>
                </p:cNvGrpSpPr>
                <p:nvPr/>
              </p:nvGrpSpPr>
              <p:grpSpPr>
                <a:xfrm>
                  <a:off x="3839182" y="1977862"/>
                  <a:ext cx="1725530" cy="2479114"/>
                  <a:chOff x="3971926" y="2535306"/>
                  <a:chExt cx="1228650" cy="1765231"/>
                </a:xfrm>
              </p:grpSpPr>
              <p:sp>
                <p:nvSpPr>
                  <p:cNvPr id="80" name="Rectangle 79">
                    <a:extLst>
                      <a:ext uri="{FF2B5EF4-FFF2-40B4-BE49-F238E27FC236}">
                        <a16:creationId xmlns:a16="http://schemas.microsoft.com/office/drawing/2014/main" id="{1776CADF-0FE6-45D7-BC92-E1A5EA812C28}"/>
                      </a:ext>
                    </a:extLst>
                  </p:cNvPr>
                  <p:cNvSpPr/>
                  <p:nvPr/>
                </p:nvSpPr>
                <p:spPr>
                  <a:xfrm rot="5400000">
                    <a:off x="4498265" y="3786186"/>
                    <a:ext cx="180976" cy="581026"/>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1" name="Rectangle 80">
                    <a:extLst>
                      <a:ext uri="{FF2B5EF4-FFF2-40B4-BE49-F238E27FC236}">
                        <a16:creationId xmlns:a16="http://schemas.microsoft.com/office/drawing/2014/main" id="{FDDB9A24-4DBD-47FC-920E-3C0F4CA6C671}"/>
                      </a:ext>
                    </a:extLst>
                  </p:cNvPr>
                  <p:cNvSpPr/>
                  <p:nvPr/>
                </p:nvSpPr>
                <p:spPr>
                  <a:xfrm rot="5400000">
                    <a:off x="4494682" y="3749206"/>
                    <a:ext cx="171450" cy="93121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2" name="Rectangle 81">
                    <a:extLst>
                      <a:ext uri="{FF2B5EF4-FFF2-40B4-BE49-F238E27FC236}">
                        <a16:creationId xmlns:a16="http://schemas.microsoft.com/office/drawing/2014/main" id="{3661D600-2202-476C-80A7-4734DA20DBDA}"/>
                      </a:ext>
                    </a:extLst>
                  </p:cNvPr>
                  <p:cNvSpPr/>
                  <p:nvPr/>
                </p:nvSpPr>
                <p:spPr>
                  <a:xfrm rot="8914512">
                    <a:off x="5154857" y="283185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3" name="Rectangle 82">
                    <a:extLst>
                      <a:ext uri="{FF2B5EF4-FFF2-40B4-BE49-F238E27FC236}">
                        <a16:creationId xmlns:a16="http://schemas.microsoft.com/office/drawing/2014/main" id="{02A61EF5-DAC0-4CE0-B25B-1D53CCB64964}"/>
                      </a:ext>
                    </a:extLst>
                  </p:cNvPr>
                  <p:cNvSpPr/>
                  <p:nvPr/>
                </p:nvSpPr>
                <p:spPr>
                  <a:xfrm rot="1550284">
                    <a:off x="4897682" y="2850906"/>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5" name="Rectangle: Rounded Corners 84">
                    <a:extLst>
                      <a:ext uri="{FF2B5EF4-FFF2-40B4-BE49-F238E27FC236}">
                        <a16:creationId xmlns:a16="http://schemas.microsoft.com/office/drawing/2014/main" id="{DC25DE0E-8556-4FB7-9E3C-71EA2517B2F9}"/>
                      </a:ext>
                    </a:extLst>
                  </p:cNvPr>
                  <p:cNvSpPr/>
                  <p:nvPr/>
                </p:nvSpPr>
                <p:spPr>
                  <a:xfrm rot="16200000">
                    <a:off x="3933830" y="3309935"/>
                    <a:ext cx="1295398" cy="133351"/>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86" name="Oval 85">
                    <a:extLst>
                      <a:ext uri="{FF2B5EF4-FFF2-40B4-BE49-F238E27FC236}">
                        <a16:creationId xmlns:a16="http://schemas.microsoft.com/office/drawing/2014/main" id="{47016F25-FEDE-4589-889F-131CCF015D36}"/>
                      </a:ext>
                    </a:extLst>
                  </p:cNvPr>
                  <p:cNvSpPr>
                    <a:spLocks noChangeAspect="1"/>
                  </p:cNvSpPr>
                  <p:nvPr/>
                </p:nvSpPr>
                <p:spPr>
                  <a:xfrm>
                    <a:off x="4962526" y="2738437"/>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87" name="Rectangle 86">
                    <a:extLst>
                      <a:ext uri="{FF2B5EF4-FFF2-40B4-BE49-F238E27FC236}">
                        <a16:creationId xmlns:a16="http://schemas.microsoft.com/office/drawing/2014/main" id="{D99C81DC-70F0-4F4D-B384-AB57404706F7}"/>
                      </a:ext>
                    </a:extLst>
                  </p:cNvPr>
                  <p:cNvSpPr/>
                  <p:nvPr/>
                </p:nvSpPr>
                <p:spPr>
                  <a:xfrm rot="10800000">
                    <a:off x="5018229" y="2535306"/>
                    <a:ext cx="37597" cy="207689"/>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8" name="Rectangle 87">
                    <a:extLst>
                      <a:ext uri="{FF2B5EF4-FFF2-40B4-BE49-F238E27FC236}">
                        <a16:creationId xmlns:a16="http://schemas.microsoft.com/office/drawing/2014/main" id="{E8C78D2A-CCCC-41FF-9F0C-7A8FCECBB82F}"/>
                      </a:ext>
                    </a:extLst>
                  </p:cNvPr>
                  <p:cNvSpPr/>
                  <p:nvPr/>
                </p:nvSpPr>
                <p:spPr>
                  <a:xfrm rot="8914512">
                    <a:off x="4220889" y="3250176"/>
                    <a:ext cx="51032" cy="442997"/>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89" name="Rectangle 88">
                    <a:extLst>
                      <a:ext uri="{FF2B5EF4-FFF2-40B4-BE49-F238E27FC236}">
                        <a16:creationId xmlns:a16="http://schemas.microsoft.com/office/drawing/2014/main" id="{8AED8D65-FC4B-4D5A-9656-03ED69B83F0D}"/>
                      </a:ext>
                    </a:extLst>
                  </p:cNvPr>
                  <p:cNvSpPr/>
                  <p:nvPr/>
                </p:nvSpPr>
                <p:spPr>
                  <a:xfrm rot="1550284">
                    <a:off x="3971926" y="3264279"/>
                    <a:ext cx="45719" cy="430382"/>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sp>
                <p:nvSpPr>
                  <p:cNvPr id="90" name="Oval 89">
                    <a:extLst>
                      <a:ext uri="{FF2B5EF4-FFF2-40B4-BE49-F238E27FC236}">
                        <a16:creationId xmlns:a16="http://schemas.microsoft.com/office/drawing/2014/main" id="{D1EEA789-7214-4682-AF53-A41B6AFA2867}"/>
                      </a:ext>
                    </a:extLst>
                  </p:cNvPr>
                  <p:cNvSpPr>
                    <a:spLocks noChangeAspect="1"/>
                  </p:cNvSpPr>
                  <p:nvPr/>
                </p:nvSpPr>
                <p:spPr>
                  <a:xfrm>
                    <a:off x="4036770" y="3148012"/>
                    <a:ext cx="144000" cy="144000"/>
                  </a:xfrm>
                  <a:prstGeom prst="ellipse">
                    <a:avLst/>
                  </a:prstGeom>
                  <a:noFill/>
                  <a:ln w="28575">
                    <a:solidFill>
                      <a:srgbClr val="0079C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grpSp>
            <p:sp>
              <p:nvSpPr>
                <p:cNvPr id="73" name="Oval 72">
                  <a:extLst>
                    <a:ext uri="{FF2B5EF4-FFF2-40B4-BE49-F238E27FC236}">
                      <a16:creationId xmlns:a16="http://schemas.microsoft.com/office/drawing/2014/main" id="{C053AFD6-1CAD-42A4-AC07-3D4E6142E5FD}"/>
                    </a:ext>
                  </a:extLst>
                </p:cNvPr>
                <p:cNvSpPr>
                  <a:spLocks noChangeAspect="1"/>
                </p:cNvSpPr>
                <p:nvPr/>
              </p:nvSpPr>
              <p:spPr>
                <a:xfrm>
                  <a:off x="4457458" y="2111163"/>
                  <a:ext cx="440909" cy="440909"/>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4" name="Rectangle: Rounded Corners 73">
                  <a:extLst>
                    <a:ext uri="{FF2B5EF4-FFF2-40B4-BE49-F238E27FC236}">
                      <a16:creationId xmlns:a16="http://schemas.microsoft.com/office/drawing/2014/main" id="{1707B20E-9034-4C5C-8D7C-ED71385892B5}"/>
                    </a:ext>
                  </a:extLst>
                </p:cNvPr>
                <p:cNvSpPr/>
                <p:nvPr/>
              </p:nvSpPr>
              <p:spPr>
                <a:xfrm rot="16200000">
                  <a:off x="4357914" y="2121176"/>
                  <a:ext cx="635354" cy="101357"/>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75" name="Oval 74">
                  <a:extLst>
                    <a:ext uri="{FF2B5EF4-FFF2-40B4-BE49-F238E27FC236}">
                      <a16:creationId xmlns:a16="http://schemas.microsoft.com/office/drawing/2014/main" id="{A7DB614B-1C51-4AFC-AA38-53F7F77AE930}"/>
                    </a:ext>
                  </a:extLst>
                </p:cNvPr>
                <p:cNvSpPr>
                  <a:spLocks noChangeAspect="1"/>
                </p:cNvSpPr>
                <p:nvPr/>
              </p:nvSpPr>
              <p:spPr>
                <a:xfrm>
                  <a:off x="4545111" y="1704818"/>
                  <a:ext cx="252000" cy="252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78" name="Diagonal Stripe 77">
                  <a:extLst>
                    <a:ext uri="{FF2B5EF4-FFF2-40B4-BE49-F238E27FC236}">
                      <a16:creationId xmlns:a16="http://schemas.microsoft.com/office/drawing/2014/main" id="{D7ED956B-0C58-4C47-8403-647BE2A1C8A6}"/>
                    </a:ext>
                  </a:extLst>
                </p:cNvPr>
                <p:cNvSpPr>
                  <a:spLocks/>
                </p:cNvSpPr>
                <p:nvPr/>
              </p:nvSpPr>
              <p:spPr>
                <a:xfrm rot="13338869">
                  <a:off x="3732609" y="3236277"/>
                  <a:ext cx="649955" cy="606167"/>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ndParaRPr>
                </a:p>
              </p:txBody>
            </p:sp>
            <p:sp>
              <p:nvSpPr>
                <p:cNvPr id="79" name="Diagonal Stripe 78">
                  <a:extLst>
                    <a:ext uri="{FF2B5EF4-FFF2-40B4-BE49-F238E27FC236}">
                      <a16:creationId xmlns:a16="http://schemas.microsoft.com/office/drawing/2014/main" id="{0703FD04-6008-46BD-A0AF-D26FA7D43CC6}"/>
                    </a:ext>
                  </a:extLst>
                </p:cNvPr>
                <p:cNvSpPr>
                  <a:spLocks/>
                </p:cNvSpPr>
                <p:nvPr/>
              </p:nvSpPr>
              <p:spPr>
                <a:xfrm rot="13551779">
                  <a:off x="5037005" y="2604180"/>
                  <a:ext cx="653354" cy="662354"/>
                </a:xfrm>
                <a:prstGeom prst="diagStrip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solidFill>
                      <a:schemeClr val="tx1"/>
                    </a:solidFill>
                  </a:endParaRPr>
                </a:p>
              </p:txBody>
            </p:sp>
          </p:grpSp>
          <p:pic>
            <p:nvPicPr>
              <p:cNvPr id="69" name="Graphic 68" descr="Downward trend">
                <a:extLst>
                  <a:ext uri="{FF2B5EF4-FFF2-40B4-BE49-F238E27FC236}">
                    <a16:creationId xmlns:a16="http://schemas.microsoft.com/office/drawing/2014/main" id="{0368E70F-C5B3-4ED4-ABDB-254D734F94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78730" y="4259115"/>
                <a:ext cx="720000" cy="720000"/>
              </a:xfrm>
              <a:prstGeom prst="rect">
                <a:avLst/>
              </a:prstGeom>
            </p:spPr>
          </p:pic>
          <p:pic>
            <p:nvPicPr>
              <p:cNvPr id="70" name="Graphic 69" descr="Upward trend">
                <a:extLst>
                  <a:ext uri="{FF2B5EF4-FFF2-40B4-BE49-F238E27FC236}">
                    <a16:creationId xmlns:a16="http://schemas.microsoft.com/office/drawing/2014/main" id="{5DB261BE-487B-4B1A-A31A-AAA30CC7993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0151" y="3123254"/>
                <a:ext cx="720000" cy="720000"/>
              </a:xfrm>
              <a:prstGeom prst="rect">
                <a:avLst/>
              </a:prstGeom>
            </p:spPr>
          </p:pic>
          <p:sp>
            <p:nvSpPr>
              <p:cNvPr id="71" name="Rectangle 70">
                <a:extLst>
                  <a:ext uri="{FF2B5EF4-FFF2-40B4-BE49-F238E27FC236}">
                    <a16:creationId xmlns:a16="http://schemas.microsoft.com/office/drawing/2014/main" id="{2BCF7868-DC32-45DB-993A-2804E59EE883}"/>
                  </a:ext>
                </a:extLst>
              </p:cNvPr>
              <p:cNvSpPr/>
              <p:nvPr/>
            </p:nvSpPr>
            <p:spPr>
              <a:xfrm rot="10800000">
                <a:off x="4214881" y="3019761"/>
                <a:ext cx="101042" cy="558165"/>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200"/>
              </a:p>
            </p:txBody>
          </p:sp>
        </p:grpSp>
        <p:sp>
          <p:nvSpPr>
            <p:cNvPr id="91" name="Rectangle: Rounded Corners 90">
              <a:extLst>
                <a:ext uri="{FF2B5EF4-FFF2-40B4-BE49-F238E27FC236}">
                  <a16:creationId xmlns:a16="http://schemas.microsoft.com/office/drawing/2014/main" id="{9090423F-D020-4E73-9600-E13C9854FD31}"/>
                </a:ext>
              </a:extLst>
            </p:cNvPr>
            <p:cNvSpPr/>
            <p:nvPr/>
          </p:nvSpPr>
          <p:spPr>
            <a:xfrm rot="20239896">
              <a:off x="3814067" y="1943189"/>
              <a:ext cx="2381507" cy="186734"/>
            </a:xfrm>
            <a:prstGeom prst="round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CA" sz="1100"/>
            </a:p>
          </p:txBody>
        </p:sp>
        <p:sp>
          <p:nvSpPr>
            <p:cNvPr id="96" name="Isosceles Triangle 95">
              <a:extLst>
                <a:ext uri="{FF2B5EF4-FFF2-40B4-BE49-F238E27FC236}">
                  <a16:creationId xmlns:a16="http://schemas.microsoft.com/office/drawing/2014/main" id="{F432CEEB-BF0C-44B1-BAD0-EF1072C1DD08}"/>
                </a:ext>
              </a:extLst>
            </p:cNvPr>
            <p:cNvSpPr>
              <a:spLocks noChangeAspect="1"/>
            </p:cNvSpPr>
            <p:nvPr/>
          </p:nvSpPr>
          <p:spPr>
            <a:xfrm rot="20208056">
              <a:off x="4236501" y="1797932"/>
              <a:ext cx="1468667" cy="193650"/>
            </a:xfrm>
            <a:prstGeom prst="triangl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grpSp>
      <p:sp>
        <p:nvSpPr>
          <p:cNvPr id="99" name="TextBox 98">
            <a:extLst>
              <a:ext uri="{FF2B5EF4-FFF2-40B4-BE49-F238E27FC236}">
                <a16:creationId xmlns:a16="http://schemas.microsoft.com/office/drawing/2014/main" id="{5132B40C-D134-4FFC-831E-793D5C6F6F9F}"/>
              </a:ext>
            </a:extLst>
          </p:cNvPr>
          <p:cNvSpPr txBox="1"/>
          <p:nvPr/>
        </p:nvSpPr>
        <p:spPr>
          <a:xfrm>
            <a:off x="998806" y="1782515"/>
            <a:ext cx="7687994" cy="1553848"/>
          </a:xfrm>
          <a:prstGeom prst="rect">
            <a:avLst/>
          </a:prstGeom>
          <a:noFill/>
        </p:spPr>
        <p:txBody>
          <a:bodyPr wrap="square" lIns="0" tIns="0" rIns="0" bIns="0" rtlCol="0">
            <a:noAutofit/>
          </a:bodyPr>
          <a:lstStyle/>
          <a:p>
            <a:pPr>
              <a:spcBef>
                <a:spcPts val="1000"/>
              </a:spcBef>
            </a:pPr>
            <a:endParaRPr lang="en-US" sz="200">
              <a:latin typeface="Dax Offc Pro" panose="020B0504030101020102" pitchFamily="34" charset="0"/>
              <a:cs typeface="Arial"/>
            </a:endParaRPr>
          </a:p>
          <a:p>
            <a:pPr>
              <a:spcBef>
                <a:spcPts val="1000"/>
              </a:spcBef>
            </a:pPr>
            <a:r>
              <a:rPr lang="en-US" sz="2000">
                <a:latin typeface="Dax Offc Pro" panose="020B0504030101020102" pitchFamily="34" charset="0"/>
                <a:cs typeface="Arial"/>
              </a:rPr>
              <a:t>Research shows we fear loss </a:t>
            </a:r>
            <a:r>
              <a:rPr lang="en-US" sz="2000" i="1">
                <a:latin typeface="Dax Offc Pro" panose="020B0504030101020102" pitchFamily="34" charset="0"/>
                <a:cs typeface="Arial"/>
              </a:rPr>
              <a:t>twice as much </a:t>
            </a:r>
            <a:r>
              <a:rPr lang="en-US" sz="2000">
                <a:latin typeface="Dax Offc Pro" panose="020B0504030101020102" pitchFamily="34" charset="0"/>
                <a:cs typeface="Arial"/>
              </a:rPr>
              <a:t>we desire the equivalent gain.  This doesn’t really make sense, but it affects how people invest.   </a:t>
            </a:r>
            <a:endParaRPr lang="en-CA" sz="2000">
              <a:latin typeface="Dax Offc Pro" panose="020B0504030101020102" pitchFamily="34" charset="0"/>
              <a:cs typeface="Arial"/>
            </a:endParaRPr>
          </a:p>
        </p:txBody>
      </p:sp>
      <p:pic>
        <p:nvPicPr>
          <p:cNvPr id="102" name="Graphic 101" descr="Head with gears">
            <a:extLst>
              <a:ext uri="{FF2B5EF4-FFF2-40B4-BE49-F238E27FC236}">
                <a16:creationId xmlns:a16="http://schemas.microsoft.com/office/drawing/2014/main" id="{7FD33810-0FE9-488C-B808-94106C65273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82882" y="1901568"/>
            <a:ext cx="720000" cy="720000"/>
          </a:xfrm>
          <a:prstGeom prst="rect">
            <a:avLst/>
          </a:prstGeom>
        </p:spPr>
      </p:pic>
      <p:sp>
        <p:nvSpPr>
          <p:cNvPr id="103" name="TextBox 102">
            <a:extLst>
              <a:ext uri="{FF2B5EF4-FFF2-40B4-BE49-F238E27FC236}">
                <a16:creationId xmlns:a16="http://schemas.microsoft.com/office/drawing/2014/main" id="{72B77CEB-1C59-498F-82F5-05388309F1C0}"/>
              </a:ext>
            </a:extLst>
          </p:cNvPr>
          <p:cNvSpPr txBox="1"/>
          <p:nvPr/>
        </p:nvSpPr>
        <p:spPr>
          <a:xfrm>
            <a:off x="478330" y="980719"/>
            <a:ext cx="8521100" cy="845363"/>
          </a:xfrm>
          <a:prstGeom prst="rect">
            <a:avLst/>
          </a:prstGeom>
          <a:noFill/>
        </p:spPr>
        <p:txBody>
          <a:bodyPr wrap="square" lIns="0" tIns="0" rIns="0" bIns="0" rtlCol="0">
            <a:noAutofit/>
          </a:bodyPr>
          <a:lstStyle/>
          <a:p>
            <a:pPr>
              <a:spcBef>
                <a:spcPts val="1000"/>
              </a:spcBef>
            </a:pPr>
            <a:r>
              <a:rPr lang="en-US" sz="2400">
                <a:latin typeface="Dax Offc Pro" panose="020B0504030101020102" pitchFamily="34" charset="0"/>
                <a:cs typeface="Arial"/>
              </a:rPr>
              <a:t>If you found $100, </a:t>
            </a:r>
            <a:r>
              <a:rPr lang="en-US" sz="2400" b="1">
                <a:latin typeface="Dax Offc Pro" panose="020B0504030101020102" pitchFamily="34" charset="0"/>
                <a:cs typeface="Arial"/>
              </a:rPr>
              <a:t>how happy would you be</a:t>
            </a:r>
            <a:r>
              <a:rPr lang="en-US" sz="2400">
                <a:latin typeface="Dax Offc Pro" panose="020B0504030101020102" pitchFamily="34" charset="0"/>
                <a:cs typeface="Arial"/>
              </a:rPr>
              <a:t>?                              If you lost that same $100, </a:t>
            </a:r>
            <a:r>
              <a:rPr lang="en-US" sz="2400" b="1">
                <a:latin typeface="Dax Offc Pro" panose="020B0504030101020102" pitchFamily="34" charset="0"/>
                <a:cs typeface="Arial"/>
              </a:rPr>
              <a:t>how upset would you be</a:t>
            </a:r>
            <a:r>
              <a:rPr lang="en-US" sz="2400">
                <a:latin typeface="Dax Offc Pro" panose="020B0504030101020102" pitchFamily="34" charset="0"/>
                <a:cs typeface="Arial"/>
              </a:rPr>
              <a:t>?</a:t>
            </a:r>
          </a:p>
          <a:p>
            <a:pPr>
              <a:spcBef>
                <a:spcPts val="1000"/>
              </a:spcBef>
            </a:pPr>
            <a:endParaRPr lang="en-US" sz="200">
              <a:latin typeface="Dax Offc Pro" panose="020B0504030101020102" pitchFamily="34" charset="0"/>
              <a:cs typeface="Arial"/>
            </a:endParaRPr>
          </a:p>
        </p:txBody>
      </p:sp>
      <p:sp>
        <p:nvSpPr>
          <p:cNvPr id="32" name="Oval 31">
            <a:extLst>
              <a:ext uri="{FF2B5EF4-FFF2-40B4-BE49-F238E27FC236}">
                <a16:creationId xmlns:a16="http://schemas.microsoft.com/office/drawing/2014/main" id="{FDBE7923-BA88-475A-BE3C-89CDEA621B89}"/>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33" name="Text Box 31">
            <a:extLst>
              <a:ext uri="{FF2B5EF4-FFF2-40B4-BE49-F238E27FC236}">
                <a16:creationId xmlns:a16="http://schemas.microsoft.com/office/drawing/2014/main" id="{927363CD-4F5F-4408-9F20-73216DA2E96A}"/>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6</a:t>
            </a:r>
          </a:p>
        </p:txBody>
      </p:sp>
    </p:spTree>
    <p:extLst>
      <p:ext uri="{BB962C8B-B14F-4D97-AF65-F5344CB8AC3E}">
        <p14:creationId xmlns:p14="http://schemas.microsoft.com/office/powerpoint/2010/main" val="101622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11</a:t>
            </a:fld>
            <a:endParaRPr lang="en-US"/>
          </a:p>
        </p:txBody>
      </p:sp>
      <p:sp>
        <p:nvSpPr>
          <p:cNvPr id="41" name="TextBox 40"/>
          <p:cNvSpPr txBox="1">
            <a:spLocks noChangeArrowheads="1"/>
          </p:cNvSpPr>
          <p:nvPr/>
        </p:nvSpPr>
        <p:spPr bwMode="auto">
          <a:xfrm>
            <a:off x="1411105" y="1499435"/>
            <a:ext cx="6311441" cy="276404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pPr marL="342900" indent="-342900">
              <a:spcAft>
                <a:spcPts val="1200"/>
              </a:spcAft>
              <a:buClr>
                <a:srgbClr val="DA201D"/>
              </a:buClr>
              <a:buFont typeface="Wingdings" panose="05000000000000000000" pitchFamily="2" charset="2"/>
              <a:buChar char="§"/>
            </a:pPr>
            <a:r>
              <a:rPr lang="en-CA" altLang="en-US" sz="2400">
                <a:latin typeface="Dax Offc Pro" panose="020B0504030101020102" pitchFamily="34" charset="0"/>
                <a:cs typeface="Arial" panose="020B0604020202020204" pitchFamily="34" charset="0"/>
              </a:rPr>
              <a:t>What do you think is the </a:t>
            </a:r>
            <a:r>
              <a:rPr lang="en-CA" altLang="en-US" sz="2400" b="1">
                <a:solidFill>
                  <a:srgbClr val="0B7FC8"/>
                </a:solidFill>
                <a:latin typeface="Dax Offc Pro" panose="020B0504030101020102" pitchFamily="34" charset="0"/>
                <a:cs typeface="Arial" panose="020B0604020202020204" pitchFamily="34" charset="0"/>
              </a:rPr>
              <a:t>biggest</a:t>
            </a:r>
            <a:r>
              <a:rPr lang="en-CA" altLang="en-US" sz="2400">
                <a:solidFill>
                  <a:srgbClr val="0B7FC8"/>
                </a:solidFill>
                <a:latin typeface="Dax Offc Pro" panose="020B0504030101020102" pitchFamily="34" charset="0"/>
                <a:cs typeface="Arial" panose="020B0604020202020204" pitchFamily="34" charset="0"/>
              </a:rPr>
              <a:t> </a:t>
            </a:r>
            <a:r>
              <a:rPr lang="en-CA" altLang="en-US" sz="2400" b="1">
                <a:solidFill>
                  <a:srgbClr val="0B7FC8"/>
                </a:solidFill>
                <a:latin typeface="Dax Offc Pro" panose="020B0504030101020102" pitchFamily="34" charset="0"/>
                <a:cs typeface="Arial" panose="020B0604020202020204" pitchFamily="34" charset="0"/>
              </a:rPr>
              <a:t>risk</a:t>
            </a:r>
            <a:r>
              <a:rPr lang="en-CA" altLang="en-US" sz="2400">
                <a:solidFill>
                  <a:srgbClr val="0B7FC8"/>
                </a:solidFill>
                <a:latin typeface="Dax Offc Pro" panose="020B0504030101020102" pitchFamily="34" charset="0"/>
                <a:cs typeface="Arial" panose="020B0604020202020204" pitchFamily="34" charset="0"/>
              </a:rPr>
              <a:t> </a:t>
            </a:r>
            <a:r>
              <a:rPr lang="en-CA" altLang="en-US" sz="2400">
                <a:latin typeface="Dax Offc Pro" panose="020B0504030101020102" pitchFamily="34" charset="0"/>
                <a:cs typeface="Arial" panose="020B0604020202020204" pitchFamily="34" charset="0"/>
              </a:rPr>
              <a:t>that long-term investors face? </a:t>
            </a:r>
          </a:p>
          <a:p>
            <a:pPr marL="342900" indent="-342900">
              <a:spcAft>
                <a:spcPts val="1200"/>
              </a:spcAft>
              <a:buClr>
                <a:srgbClr val="DA201D"/>
              </a:buClr>
              <a:buFont typeface="Wingdings" panose="05000000000000000000" pitchFamily="2" charset="2"/>
              <a:buChar char="§"/>
            </a:pPr>
            <a:r>
              <a:rPr lang="en-CA" altLang="en-US" sz="2400">
                <a:latin typeface="Dax Offc Pro" panose="020B0504030101020102" pitchFamily="34" charset="0"/>
                <a:cs typeface="Arial" panose="020B0604020202020204" pitchFamily="34" charset="0"/>
              </a:rPr>
              <a:t>Short-term volatility in the markets? </a:t>
            </a:r>
          </a:p>
          <a:p>
            <a:pPr marL="342900" indent="-342900">
              <a:spcAft>
                <a:spcPts val="1200"/>
              </a:spcAft>
              <a:buClr>
                <a:srgbClr val="DA201D"/>
              </a:buClr>
              <a:buFont typeface="Wingdings" panose="05000000000000000000" pitchFamily="2" charset="2"/>
              <a:buChar char="§"/>
            </a:pPr>
            <a:r>
              <a:rPr lang="en-CA" altLang="en-US" sz="2400">
                <a:latin typeface="Dax Offc Pro" panose="020B0504030101020102" pitchFamily="34" charset="0"/>
                <a:cs typeface="Arial" panose="020B0604020202020204" pitchFamily="34" charset="0"/>
              </a:rPr>
              <a:t>Inflation? Taxes? Interest rates?</a:t>
            </a:r>
          </a:p>
          <a:p>
            <a:pPr marL="342900" indent="-342900">
              <a:spcAft>
                <a:spcPts val="1200"/>
              </a:spcAft>
              <a:buClr>
                <a:srgbClr val="DA201D"/>
              </a:buClr>
              <a:buFont typeface="Wingdings" panose="05000000000000000000" pitchFamily="2" charset="2"/>
              <a:buChar char="§"/>
            </a:pPr>
            <a:r>
              <a:rPr lang="en-CA" altLang="en-US" sz="2400">
                <a:latin typeface="Dax Offc Pro" panose="020B0504030101020102" pitchFamily="34" charset="0"/>
                <a:cs typeface="Arial" panose="020B0604020202020204" pitchFamily="34" charset="0"/>
              </a:rPr>
              <a:t>The biggest risk is </a:t>
            </a:r>
            <a:r>
              <a:rPr lang="en-CA" altLang="en-US" sz="2400" b="1">
                <a:solidFill>
                  <a:srgbClr val="0B7FC8"/>
                </a:solidFill>
                <a:latin typeface="Dax Offc Pro" panose="020B0504030101020102" pitchFamily="34" charset="0"/>
                <a:cs typeface="Arial" panose="020B0604020202020204" pitchFamily="34" charset="0"/>
              </a:rPr>
              <a:t>NOT</a:t>
            </a:r>
            <a:r>
              <a:rPr lang="en-CA" altLang="en-US" sz="2400">
                <a:solidFill>
                  <a:srgbClr val="0B7FC8"/>
                </a:solidFill>
                <a:latin typeface="Dax Offc Pro" panose="020B0504030101020102" pitchFamily="34" charset="0"/>
                <a:cs typeface="Arial" panose="020B0604020202020204" pitchFamily="34" charset="0"/>
              </a:rPr>
              <a:t> </a:t>
            </a:r>
            <a:r>
              <a:rPr lang="en-CA" altLang="en-US" sz="2400">
                <a:latin typeface="Dax Offc Pro" panose="020B0504030101020102" pitchFamily="34" charset="0"/>
                <a:cs typeface="Arial" panose="020B0604020202020204" pitchFamily="34" charset="0"/>
              </a:rPr>
              <a:t>hitting your investment goals! </a:t>
            </a:r>
          </a:p>
        </p:txBody>
      </p:sp>
      <p:sp>
        <p:nvSpPr>
          <p:cNvPr id="10"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#5: </a:t>
            </a:r>
            <a:r>
              <a:rPr lang="en-CA" altLang="en-US" sz="2800">
                <a:latin typeface="Dax Offc Pro" panose="020B0504030101020102" pitchFamily="34" charset="0"/>
              </a:rPr>
              <a:t>Investing Too Conservatively</a:t>
            </a:r>
            <a:endParaRPr lang="en-CA" sz="2800" strike="sngStrike">
              <a:latin typeface="Dax Offc Pro" panose="020B0504030101020102" pitchFamily="34" charset="0"/>
            </a:endParaRPr>
          </a:p>
        </p:txBody>
      </p:sp>
      <p:sp>
        <p:nvSpPr>
          <p:cNvPr id="14" name="Text Box 31"/>
          <p:cNvSpPr txBox="1">
            <a:spLocks noChangeArrowheads="1"/>
          </p:cNvSpPr>
          <p:nvPr/>
        </p:nvSpPr>
        <p:spPr bwMode="auto">
          <a:xfrm>
            <a:off x="8273811" y="423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latin typeface="Dax Offc Pro" panose="020B0504030101020102" pitchFamily="34" charset="0"/>
                <a:ea typeface="MS PGothic" pitchFamily="34" charset="-128"/>
                <a:cs typeface="Arial" pitchFamily="34" charset="0"/>
              </a:rPr>
              <a:t>5</a:t>
            </a:r>
          </a:p>
        </p:txBody>
      </p:sp>
      <p:sp>
        <p:nvSpPr>
          <p:cNvPr id="15" name="TextBox 1"/>
          <p:cNvSpPr txBox="1">
            <a:spLocks noChangeArrowheads="1"/>
          </p:cNvSpPr>
          <p:nvPr/>
        </p:nvSpPr>
        <p:spPr bwMode="auto">
          <a:xfrm>
            <a:off x="452026" y="4737460"/>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b="1">
                <a:latin typeface="Dax Offc Pro" panose="020B0504030101020102" pitchFamily="34" charset="0"/>
              </a:rPr>
              <a:t>Risk isn’t something to be feared. Instead, it should be managed</a:t>
            </a:r>
            <a:r>
              <a:rPr lang="en-CA" altLang="en-US" b="1"/>
              <a:t>.</a:t>
            </a:r>
          </a:p>
        </p:txBody>
      </p:sp>
      <p:sp>
        <p:nvSpPr>
          <p:cNvPr id="7" name="Oval 6">
            <a:extLst>
              <a:ext uri="{FF2B5EF4-FFF2-40B4-BE49-F238E27FC236}">
                <a16:creationId xmlns:a16="http://schemas.microsoft.com/office/drawing/2014/main" id="{E3EF0F8E-0BB3-4F74-BEC6-A3E678554DCD}"/>
              </a:ext>
            </a:extLst>
          </p:cNvPr>
          <p:cNvSpPr/>
          <p:nvPr/>
        </p:nvSpPr>
        <p:spPr>
          <a:xfrm>
            <a:off x="8181313" y="112135"/>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8" name="Text Box 31">
            <a:extLst>
              <a:ext uri="{FF2B5EF4-FFF2-40B4-BE49-F238E27FC236}">
                <a16:creationId xmlns:a16="http://schemas.microsoft.com/office/drawing/2014/main" id="{8E429D9F-741D-49C4-887F-BB77B3A2AAF1}"/>
              </a:ext>
            </a:extLst>
          </p:cNvPr>
          <p:cNvSpPr txBox="1">
            <a:spLocks noChangeArrowheads="1"/>
          </p:cNvSpPr>
          <p:nvPr/>
        </p:nvSpPr>
        <p:spPr bwMode="auto">
          <a:xfrm>
            <a:off x="8426211" y="194734"/>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5</a:t>
            </a:r>
          </a:p>
        </p:txBody>
      </p:sp>
      <p:sp>
        <p:nvSpPr>
          <p:cNvPr id="2" name="TextBox 1">
            <a:extLst>
              <a:ext uri="{FF2B5EF4-FFF2-40B4-BE49-F238E27FC236}">
                <a16:creationId xmlns:a16="http://schemas.microsoft.com/office/drawing/2014/main" id="{2F8B6782-3877-EF45-DDAF-8F6F714E352A}"/>
              </a:ext>
            </a:extLst>
          </p:cNvPr>
          <p:cNvSpPr txBox="1"/>
          <p:nvPr/>
        </p:nvSpPr>
        <p:spPr>
          <a:xfrm>
            <a:off x="3057525" y="6552467"/>
            <a:ext cx="5490796" cy="94897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en-US" sz="900">
                <a:solidFill>
                  <a:srgbClr val="222222"/>
                </a:solidFill>
                <a:latin typeface="ProximaNova-Regular"/>
                <a:cs typeface="Arial"/>
              </a:rPr>
              <a:t>Volatility: Measures how much the price of a security, derivative, or index fluctuates.</a:t>
            </a:r>
          </a:p>
          <a:p>
            <a:pPr>
              <a:spcBef>
                <a:spcPts val="1000"/>
              </a:spcBef>
            </a:pPr>
            <a:endParaRPr lang="en-US">
              <a:solidFill>
                <a:srgbClr val="AAAAAA"/>
              </a:solidFill>
              <a:latin typeface="ProximaNova-Regular"/>
              <a:cs typeface="Arial"/>
            </a:endParaRPr>
          </a:p>
          <a:p>
            <a:pPr>
              <a:spcBef>
                <a:spcPts val="1000"/>
              </a:spcBef>
            </a:pPr>
            <a:endParaRPr lang="en-US">
              <a:solidFill>
                <a:srgbClr val="AAAAAA"/>
              </a:solidFill>
              <a:latin typeface="ProximaNova-Regular"/>
              <a:cs typeface="Arial"/>
            </a:endParaRPr>
          </a:p>
        </p:txBody>
      </p:sp>
    </p:spTree>
    <p:extLst>
      <p:ext uri="{BB962C8B-B14F-4D97-AF65-F5344CB8AC3E}">
        <p14:creationId xmlns:p14="http://schemas.microsoft.com/office/powerpoint/2010/main" val="61557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1">
                                            <p:bg/>
                                          </p:spTgt>
                                        </p:tgtEl>
                                        <p:attrNameLst>
                                          <p:attrName>style.visibility</p:attrName>
                                        </p:attrNameLst>
                                      </p:cBhvr>
                                      <p:to>
                                        <p:strVal val="visible"/>
                                      </p:to>
                                    </p:set>
                                    <p:animEffect transition="in" filter="fade">
                                      <p:cBhvr>
                                        <p:cTn id="7" dur="500"/>
                                        <p:tgtEl>
                                          <p:spTgt spid="41">
                                            <p:bg/>
                                          </p:spTgt>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childTnLst>
                                </p:cTn>
                              </p:par>
                            </p:childTnLst>
                          </p:cTn>
                        </p:par>
                        <p:par>
                          <p:cTn id="12" fill="hold">
                            <p:stCondLst>
                              <p:cond delay="3000"/>
                            </p:stCondLst>
                            <p:childTnLst>
                              <p:par>
                                <p:cTn id="13" presetID="10" presetClass="entr" presetSubtype="0" fill="hold" grpId="0" nodeType="afterEffect">
                                  <p:stCondLst>
                                    <p:cond delay="1000"/>
                                  </p:stCondLst>
                                  <p:childTnLst>
                                    <p:set>
                                      <p:cBhvr>
                                        <p:cTn id="14" dur="1" fill="hold">
                                          <p:stCondLst>
                                            <p:cond delay="0"/>
                                          </p:stCondLst>
                                        </p:cTn>
                                        <p:tgtEl>
                                          <p:spTgt spid="41">
                                            <p:txEl>
                                              <p:pRg st="1" end="1"/>
                                            </p:txEl>
                                          </p:spTgt>
                                        </p:tgtEl>
                                        <p:attrNameLst>
                                          <p:attrName>style.visibility</p:attrName>
                                        </p:attrNameLst>
                                      </p:cBhvr>
                                      <p:to>
                                        <p:strVal val="visible"/>
                                      </p:to>
                                    </p:set>
                                    <p:animEffect transition="in" filter="fade">
                                      <p:cBhvr>
                                        <p:cTn id="15" dur="500"/>
                                        <p:tgtEl>
                                          <p:spTgt spid="41">
                                            <p:txEl>
                                              <p:pRg st="1" end="1"/>
                                            </p:txEl>
                                          </p:spTgt>
                                        </p:tgtEl>
                                      </p:cBhvr>
                                    </p:animEffect>
                                  </p:childTnLst>
                                </p:cTn>
                              </p:par>
                            </p:childTnLst>
                          </p:cTn>
                        </p:par>
                        <p:par>
                          <p:cTn id="16" fill="hold">
                            <p:stCondLst>
                              <p:cond delay="4500"/>
                            </p:stCondLst>
                            <p:childTnLst>
                              <p:par>
                                <p:cTn id="17" presetID="10" presetClass="entr" presetSubtype="0" fill="hold" grpId="0" nodeType="afterEffect">
                                  <p:stCondLst>
                                    <p:cond delay="1000"/>
                                  </p:stCondLst>
                                  <p:childTnLst>
                                    <p:set>
                                      <p:cBhvr>
                                        <p:cTn id="18" dur="1" fill="hold">
                                          <p:stCondLst>
                                            <p:cond delay="0"/>
                                          </p:stCondLst>
                                        </p:cTn>
                                        <p:tgtEl>
                                          <p:spTgt spid="41">
                                            <p:txEl>
                                              <p:pRg st="2" end="2"/>
                                            </p:txEl>
                                          </p:spTgt>
                                        </p:tgtEl>
                                        <p:attrNameLst>
                                          <p:attrName>style.visibility</p:attrName>
                                        </p:attrNameLst>
                                      </p:cBhvr>
                                      <p:to>
                                        <p:strVal val="visible"/>
                                      </p:to>
                                    </p:set>
                                    <p:animEffect transition="in" filter="fade">
                                      <p:cBhvr>
                                        <p:cTn id="19" dur="500"/>
                                        <p:tgtEl>
                                          <p:spTgt spid="41">
                                            <p:txEl>
                                              <p:pRg st="2" end="2"/>
                                            </p:txEl>
                                          </p:spTgt>
                                        </p:tgtEl>
                                      </p:cBhvr>
                                    </p:animEffect>
                                  </p:childTnLst>
                                </p:cTn>
                              </p:par>
                            </p:childTnLst>
                          </p:cTn>
                        </p:par>
                        <p:par>
                          <p:cTn id="20" fill="hold">
                            <p:stCondLst>
                              <p:cond delay="6000"/>
                            </p:stCondLst>
                            <p:childTnLst>
                              <p:par>
                                <p:cTn id="21" presetID="10" presetClass="entr" presetSubtype="0" fill="hold" grpId="0" nodeType="afterEffect">
                                  <p:stCondLst>
                                    <p:cond delay="1000"/>
                                  </p:stCondLst>
                                  <p:childTnLst>
                                    <p:set>
                                      <p:cBhvr>
                                        <p:cTn id="22" dur="1" fill="hold">
                                          <p:stCondLst>
                                            <p:cond delay="0"/>
                                          </p:stCondLst>
                                        </p:cTn>
                                        <p:tgtEl>
                                          <p:spTgt spid="41">
                                            <p:txEl>
                                              <p:pRg st="3" end="3"/>
                                            </p:txEl>
                                          </p:spTgt>
                                        </p:tgtEl>
                                        <p:attrNameLst>
                                          <p:attrName>style.visibility</p:attrName>
                                        </p:attrNameLst>
                                      </p:cBhvr>
                                      <p:to>
                                        <p:strVal val="visible"/>
                                      </p:to>
                                    </p:set>
                                    <p:animEffect transition="in" filter="fade">
                                      <p:cBhvr>
                                        <p:cTn id="23" dur="500"/>
                                        <p:tgtEl>
                                          <p:spTgt spid="41">
                                            <p:txEl>
                                              <p:pRg st="3" end="3"/>
                                            </p:txEl>
                                          </p:spTgt>
                                        </p:tgtEl>
                                      </p:cBhvr>
                                    </p:animEffect>
                                  </p:childTnLst>
                                </p:cTn>
                              </p:par>
                            </p:childTnLst>
                          </p:cTn>
                        </p:par>
                        <p:par>
                          <p:cTn id="24" fill="hold">
                            <p:stCondLst>
                              <p:cond delay="7500"/>
                            </p:stCondLst>
                            <p:childTnLst>
                              <p:par>
                                <p:cTn id="25" presetID="53" presetClass="entr" presetSubtype="16" fill="hold" grpId="0" nodeType="afterEffect">
                                  <p:stCondLst>
                                    <p:cond delay="10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uiExpand="1" build="p"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5" name="Slide Number Placeholder 4"/>
          <p:cNvSpPr>
            <a:spLocks noGrp="1"/>
          </p:cNvSpPr>
          <p:nvPr>
            <p:ph type="sldNum" sz="quarter" idx="12"/>
          </p:nvPr>
        </p:nvSpPr>
        <p:spPr/>
        <p:txBody>
          <a:bodyPr/>
          <a:lstStyle/>
          <a:p>
            <a:fld id="{86AB923B-19CD-554A-A7CB-5C782A182CEF}" type="slidenum">
              <a:rPr lang="en-US" smtClean="0"/>
              <a:t>12</a:t>
            </a:fld>
            <a:endParaRPr lang="en-US"/>
          </a:p>
        </p:txBody>
      </p:sp>
      <p:sp>
        <p:nvSpPr>
          <p:cNvPr id="12" name="TextBox 1"/>
          <p:cNvSpPr txBox="1">
            <a:spLocks noChangeArrowheads="1"/>
          </p:cNvSpPr>
          <p:nvPr/>
        </p:nvSpPr>
        <p:spPr bwMode="auto">
          <a:xfrm>
            <a:off x="452027" y="5280378"/>
            <a:ext cx="8222407" cy="91738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US" sz="1800" b="1">
                <a:latin typeface="Dax Offc Pro" panose="020B0504030101020102" pitchFamily="34" charset="0"/>
              </a:rPr>
              <a:t>If you want to keep up with the rising cost of living and eventually enjoy a financially secure retirement, you need to ensure that your money is growing at a higher rate than inflation.</a:t>
            </a:r>
            <a:endParaRPr lang="en-CA" altLang="en-US" sz="1800" b="1">
              <a:latin typeface="Dax Offc Pro" panose="020B0504030101020102" pitchFamily="34" charset="0"/>
            </a:endParaRPr>
          </a:p>
        </p:txBody>
      </p:sp>
      <p:sp>
        <p:nvSpPr>
          <p:cNvPr id="9" name="Title 1"/>
          <p:cNvSpPr txBox="1">
            <a:spLocks/>
          </p:cNvSpPr>
          <p:nvPr/>
        </p:nvSpPr>
        <p:spPr>
          <a:xfrm>
            <a:off x="452027" y="8215"/>
            <a:ext cx="706319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#5: </a:t>
            </a:r>
            <a:r>
              <a:rPr lang="en-CA" altLang="en-US" sz="2800">
                <a:latin typeface="Dax Offc Pro" panose="020B0504030101020102" pitchFamily="34" charset="0"/>
              </a:rPr>
              <a:t>Investing Too Conservatively</a:t>
            </a:r>
            <a:endParaRPr lang="en-CA" sz="2800" strike="sngStrike">
              <a:latin typeface="Dax Offc Pro" panose="020B0504030101020102" pitchFamily="34" charset="0"/>
            </a:endParaRPr>
          </a:p>
        </p:txBody>
      </p:sp>
      <p:sp>
        <p:nvSpPr>
          <p:cNvPr id="10"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5</a:t>
            </a:r>
          </a:p>
        </p:txBody>
      </p:sp>
      <p:sp>
        <p:nvSpPr>
          <p:cNvPr id="13" name="TextBox 12"/>
          <p:cNvSpPr txBox="1">
            <a:spLocks noChangeArrowheads="1"/>
          </p:cNvSpPr>
          <p:nvPr/>
        </p:nvSpPr>
        <p:spPr bwMode="auto">
          <a:xfrm>
            <a:off x="4095379" y="4370320"/>
            <a:ext cx="4547062" cy="732718"/>
          </a:xfrm>
          <a:prstGeom prst="rect">
            <a:avLst/>
          </a:prstGeom>
          <a:noFill/>
          <a:ln>
            <a:noFill/>
          </a:ln>
        </p:spPr>
        <p:txBody>
          <a:bodyPr wrap="square" lIns="85554" tIns="42776" rIns="85554" bIns="42776">
            <a:spAutoFit/>
          </a:bodyPr>
          <a:lstStyle/>
          <a:p>
            <a:pPr algn="ctr"/>
            <a:r>
              <a:rPr lang="en-CA" altLang="en-US" sz="1400">
                <a:latin typeface="Dax Offc Pro" panose="020B0504030101020102" pitchFamily="34" charset="0"/>
                <a:cs typeface="Arial" panose="020B0604020202020204" pitchFamily="34" charset="0"/>
              </a:rPr>
              <a:t>This chart illustrates the average total cost of one dozen eggs, one litre of partly skimmed milk,  </a:t>
            </a:r>
          </a:p>
          <a:p>
            <a:pPr algn="ctr"/>
            <a:r>
              <a:rPr lang="en-CA" altLang="en-US" sz="1400">
                <a:latin typeface="Dax Offc Pro" panose="020B0504030101020102" pitchFamily="34" charset="0"/>
                <a:cs typeface="Arial" panose="020B0604020202020204" pitchFamily="34" charset="0"/>
              </a:rPr>
              <a:t>and a loaf of bread in Canada each year.</a:t>
            </a:r>
          </a:p>
        </p:txBody>
      </p:sp>
      <p:sp>
        <p:nvSpPr>
          <p:cNvPr id="18" name="TextBox 17"/>
          <p:cNvSpPr txBox="1"/>
          <p:nvPr/>
        </p:nvSpPr>
        <p:spPr>
          <a:xfrm>
            <a:off x="2616295" y="1675531"/>
            <a:ext cx="2958169" cy="248337"/>
          </a:xfrm>
          <a:prstGeom prst="rect">
            <a:avLst/>
          </a:prstGeom>
          <a:noFill/>
        </p:spPr>
        <p:txBody>
          <a:bodyPr wrap="square" lIns="0" tIns="0" rIns="0" bIns="0" rtlCol="0">
            <a:noAutofit/>
          </a:bodyPr>
          <a:lstStyle/>
          <a:p>
            <a:pPr>
              <a:spcBef>
                <a:spcPts val="1000"/>
              </a:spcBef>
            </a:pPr>
            <a:endParaRPr lang="en-CA" sz="4000" b="1">
              <a:solidFill>
                <a:srgbClr val="FFFF00"/>
              </a:solidFill>
              <a:latin typeface="Arial"/>
              <a:cs typeface="Arial"/>
            </a:endParaRPr>
          </a:p>
        </p:txBody>
      </p:sp>
      <p:sp>
        <p:nvSpPr>
          <p:cNvPr id="4" name="Rectangle 3"/>
          <p:cNvSpPr/>
          <p:nvPr/>
        </p:nvSpPr>
        <p:spPr>
          <a:xfrm>
            <a:off x="3683488" y="6279642"/>
            <a:ext cx="4546112" cy="415498"/>
          </a:xfrm>
          <a:prstGeom prst="rect">
            <a:avLst/>
          </a:prstGeom>
        </p:spPr>
        <p:txBody>
          <a:bodyPr wrap="square" lIns="91440" tIns="45720" rIns="91440" bIns="45720" anchor="t">
            <a:spAutoFit/>
          </a:bodyPr>
          <a:lstStyle/>
          <a:p>
            <a:pPr>
              <a:spcBef>
                <a:spcPts val="1000"/>
              </a:spcBef>
            </a:pPr>
            <a:r>
              <a:rPr lang="en-US" sz="1050"/>
              <a:t>Source: </a:t>
            </a:r>
            <a:r>
              <a:rPr lang="en-US" sz="1050">
                <a:hlinkClick r:id="rId3"/>
              </a:rPr>
              <a:t>Statistics Canada</a:t>
            </a:r>
            <a:r>
              <a:rPr lang="en-US" sz="1050"/>
              <a:t>. BMO Asset Management Inc. The cost illustrates the total cost of one </a:t>
            </a:r>
            <a:r>
              <a:rPr lang="en-US" sz="1050" err="1"/>
              <a:t>litre</a:t>
            </a:r>
            <a:r>
              <a:rPr lang="en-US" sz="1050"/>
              <a:t> of milk, a dozen eggs and a loaf of bread. </a:t>
            </a:r>
            <a:endParaRPr lang="en-CA" sz="1050">
              <a:latin typeface="Dax Offc Pro" panose="020B0504030101020102" pitchFamily="34" charset="0"/>
              <a:cs typeface="Arial"/>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4059" y="4377057"/>
            <a:ext cx="2259429" cy="72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C7A6AAB8-7692-8B38-E1C5-179626D87629}"/>
              </a:ext>
            </a:extLst>
          </p:cNvPr>
          <p:cNvPicPr>
            <a:picLocks noChangeAspect="1"/>
          </p:cNvPicPr>
          <p:nvPr/>
        </p:nvPicPr>
        <p:blipFill>
          <a:blip r:embed="rId5"/>
          <a:stretch>
            <a:fillRect/>
          </a:stretch>
        </p:blipFill>
        <p:spPr>
          <a:xfrm>
            <a:off x="1043799" y="1004495"/>
            <a:ext cx="7038861" cy="3174722"/>
          </a:xfrm>
          <a:prstGeom prst="rect">
            <a:avLst/>
          </a:prstGeom>
        </p:spPr>
      </p:pic>
    </p:spTree>
    <p:extLst>
      <p:ext uri="{BB962C8B-B14F-4D97-AF65-F5344CB8AC3E}">
        <p14:creationId xmlns:p14="http://schemas.microsoft.com/office/powerpoint/2010/main" val="4197115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1500"/>
                            </p:stCondLst>
                            <p:childTnLst>
                              <p:par>
                                <p:cTn id="9" presetID="53" presetClass="entr" presetSubtype="16"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13</a:t>
            </a:fld>
            <a:endParaRPr lang="en-US"/>
          </a:p>
        </p:txBody>
      </p:sp>
      <p:sp>
        <p:nvSpPr>
          <p:cNvPr id="9" name="TextBox 1"/>
          <p:cNvSpPr txBox="1">
            <a:spLocks noChangeArrowheads="1"/>
          </p:cNvSpPr>
          <p:nvPr/>
        </p:nvSpPr>
        <p:spPr bwMode="auto">
          <a:xfrm>
            <a:off x="2028641" y="5936567"/>
            <a:ext cx="7093897" cy="778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US" sz="900"/>
              <a:t>Source: Morningstar, as at December 31, 2024. Past Performance is not indicative of future results. Canadian Equities and Canadian Bonds are represented by S&amp;P/TSX Composite Total Return Index and FTSE Canada Universe Bond Index. Canadian Balanced is represented by a 50/50 blend of Canadian Bonds and Canadian Equities, rebalanced monthly. 1 and 5-Year GIC Indices are represented by weighted average of posted GIC rates of the major financial institutions. BMO Global Asset Management is a brand name under which BMO Asset Management Inc. and BMO Investments Inc. operate. “BMO (M-bar roundel symbol)” is a registered trademark of Bank of Montreal, used under </a:t>
            </a:r>
            <a:r>
              <a:rPr lang="en-US" sz="900" err="1"/>
              <a:t>licence</a:t>
            </a:r>
            <a:endParaRPr lang="en-CA" altLang="en-US" sz="700">
              <a:latin typeface="Arial" panose="020B0604020202020204" pitchFamily="34" charset="0"/>
              <a:cs typeface="Arial" panose="020B0604020202020204" pitchFamily="34" charset="0"/>
            </a:endParaRPr>
          </a:p>
        </p:txBody>
      </p:sp>
      <p:sp>
        <p:nvSpPr>
          <p:cNvPr id="12" name="Title 1"/>
          <p:cNvSpPr txBox="1">
            <a:spLocks/>
          </p:cNvSpPr>
          <p:nvPr/>
        </p:nvSpPr>
        <p:spPr>
          <a:xfrm>
            <a:off x="452027" y="8215"/>
            <a:ext cx="733942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#5: </a:t>
            </a:r>
            <a:r>
              <a:rPr lang="en-CA" altLang="en-US" sz="2800">
                <a:latin typeface="Dax Offc Pro" panose="020B0504030101020102" pitchFamily="34" charset="0"/>
              </a:rPr>
              <a:t>Investing Too Conservatively</a:t>
            </a:r>
            <a:endParaRPr lang="en-CA" sz="2800" strike="sngStrike">
              <a:latin typeface="Dax Offc Pro" panose="020B0504030101020102" pitchFamily="34" charset="0"/>
            </a:endParaRPr>
          </a:p>
        </p:txBody>
      </p:sp>
      <p:sp>
        <p:nvSpPr>
          <p:cNvPr id="16" name="Text Box 31"/>
          <p:cNvSpPr txBox="1">
            <a:spLocks noChangeArrowheads="1"/>
          </p:cNvSpPr>
          <p:nvPr/>
        </p:nvSpPr>
        <p:spPr bwMode="auto">
          <a:xfrm>
            <a:off x="8269847" y="727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5</a:t>
            </a:r>
          </a:p>
        </p:txBody>
      </p:sp>
      <p:sp>
        <p:nvSpPr>
          <p:cNvPr id="2" name="Rectangle 1">
            <a:extLst>
              <a:ext uri="{FF2B5EF4-FFF2-40B4-BE49-F238E27FC236}">
                <a16:creationId xmlns:a16="http://schemas.microsoft.com/office/drawing/2014/main" id="{2C84A86A-17DF-4816-A05E-9C3F7DC83D39}"/>
              </a:ext>
            </a:extLst>
          </p:cNvPr>
          <p:cNvSpPr/>
          <p:nvPr/>
        </p:nvSpPr>
        <p:spPr>
          <a:xfrm>
            <a:off x="769257" y="4684916"/>
            <a:ext cx="7785103" cy="1241365"/>
          </a:xfrm>
          <a:prstGeom prst="rect">
            <a:avLst/>
          </a:prstGeom>
          <a:solidFill>
            <a:srgbClr val="0079C1"/>
          </a:solidFill>
        </p:spPr>
        <p:txBody>
          <a:bodyPr wrap="square">
            <a:spAutoFit/>
          </a:bodyPr>
          <a:lstStyle/>
          <a:p>
            <a:pPr>
              <a:spcBef>
                <a:spcPts val="1000"/>
              </a:spcBef>
            </a:pPr>
            <a:r>
              <a:rPr lang="en-CA" b="1">
                <a:solidFill>
                  <a:schemeClr val="bg1"/>
                </a:solidFill>
                <a:latin typeface="Dax Offc Pro" panose="020B0504030101020102" pitchFamily="34" charset="0"/>
                <a:cs typeface="Arial"/>
              </a:rPr>
              <a:t>Did you know?</a:t>
            </a:r>
          </a:p>
          <a:p>
            <a:pPr>
              <a:spcBef>
                <a:spcPts val="1000"/>
              </a:spcBef>
            </a:pPr>
            <a:r>
              <a:rPr lang="en-CA" sz="1400">
                <a:solidFill>
                  <a:schemeClr val="bg1"/>
                </a:solidFill>
                <a:latin typeface="Dax Offc Pro" panose="020B0504030101020102" pitchFamily="34" charset="0"/>
                <a:cs typeface="Arial"/>
              </a:rPr>
              <a:t>Inflation has a big impact on our day-to-day life. A cup of coffee in 1964 at Tim Hortons cost 10 cents. Today, that same cup of coffee costs $2.07*</a:t>
            </a:r>
          </a:p>
          <a:p>
            <a:pPr>
              <a:spcBef>
                <a:spcPts val="1000"/>
              </a:spcBef>
            </a:pPr>
            <a:r>
              <a:rPr lang="en-CA" sz="1200">
                <a:solidFill>
                  <a:schemeClr val="bg1"/>
                </a:solidFill>
                <a:latin typeface="Dax Offc Pro" panose="020B0504030101020102" pitchFamily="34" charset="0"/>
                <a:cs typeface="Arial"/>
              </a:rPr>
              <a:t>Source: </a:t>
            </a:r>
            <a:r>
              <a:rPr lang="en-CA" sz="1200">
                <a:solidFill>
                  <a:schemeClr val="bg1"/>
                </a:solidFill>
                <a:latin typeface="Dax Offc Pro" panose="020B0504030101020102" pitchFamily="34" charset="0"/>
                <a:cs typeface="Arial"/>
                <a:hlinkClick r:id="rId3"/>
              </a:rPr>
              <a:t>Tim Hortons, February 2025</a:t>
            </a:r>
            <a:endParaRPr lang="en-CA" sz="1200">
              <a:solidFill>
                <a:schemeClr val="bg1"/>
              </a:solidFill>
              <a:latin typeface="Dax Offc Pro" panose="020B0504030101020102" pitchFamily="34" charset="0"/>
              <a:cs typeface="Arial"/>
            </a:endParaRPr>
          </a:p>
        </p:txBody>
      </p:sp>
      <p:sp>
        <p:nvSpPr>
          <p:cNvPr id="14" name="Text Box 31">
            <a:extLst>
              <a:ext uri="{FF2B5EF4-FFF2-40B4-BE49-F238E27FC236}">
                <a16:creationId xmlns:a16="http://schemas.microsoft.com/office/drawing/2014/main" id="{3294A85A-C03E-4BE3-848D-524BB0143B92}"/>
              </a:ext>
            </a:extLst>
          </p:cNvPr>
          <p:cNvSpPr txBox="1">
            <a:spLocks noChangeArrowheads="1"/>
          </p:cNvSpPr>
          <p:nvPr/>
        </p:nvSpPr>
        <p:spPr bwMode="auto">
          <a:xfrm>
            <a:off x="8422247" y="225129"/>
            <a:ext cx="1020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5</a:t>
            </a:r>
          </a:p>
        </p:txBody>
      </p:sp>
      <p:sp>
        <p:nvSpPr>
          <p:cNvPr id="15" name="Oval 14">
            <a:extLst>
              <a:ext uri="{FF2B5EF4-FFF2-40B4-BE49-F238E27FC236}">
                <a16:creationId xmlns:a16="http://schemas.microsoft.com/office/drawing/2014/main" id="{960B6A7C-6A47-4EAC-83DD-B837A203116F}"/>
              </a:ext>
            </a:extLst>
          </p:cNvPr>
          <p:cNvSpPr/>
          <p:nvPr/>
        </p:nvSpPr>
        <p:spPr>
          <a:xfrm>
            <a:off x="8177349" y="142530"/>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8" name="Text Box 31">
            <a:extLst>
              <a:ext uri="{FF2B5EF4-FFF2-40B4-BE49-F238E27FC236}">
                <a16:creationId xmlns:a16="http://schemas.microsoft.com/office/drawing/2014/main" id="{151ACE97-7EBC-4D4F-A770-56B3144D715B}"/>
              </a:ext>
            </a:extLst>
          </p:cNvPr>
          <p:cNvSpPr txBox="1">
            <a:spLocks noChangeArrowheads="1"/>
          </p:cNvSpPr>
          <p:nvPr/>
        </p:nvSpPr>
        <p:spPr bwMode="auto">
          <a:xfrm>
            <a:off x="8422247" y="225129"/>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5</a:t>
            </a:r>
          </a:p>
        </p:txBody>
      </p:sp>
      <p:pic>
        <p:nvPicPr>
          <p:cNvPr id="6" name="Picture 5">
            <a:extLst>
              <a:ext uri="{FF2B5EF4-FFF2-40B4-BE49-F238E27FC236}">
                <a16:creationId xmlns:a16="http://schemas.microsoft.com/office/drawing/2014/main" id="{2D538752-4B0C-6606-A3E8-161CFD5A5805}"/>
              </a:ext>
            </a:extLst>
          </p:cNvPr>
          <p:cNvPicPr>
            <a:picLocks noChangeAspect="1"/>
          </p:cNvPicPr>
          <p:nvPr/>
        </p:nvPicPr>
        <p:blipFill>
          <a:blip r:embed="rId4"/>
          <a:stretch>
            <a:fillRect/>
          </a:stretch>
        </p:blipFill>
        <p:spPr>
          <a:xfrm>
            <a:off x="102506" y="1035617"/>
            <a:ext cx="8938988" cy="3573475"/>
          </a:xfrm>
          <a:prstGeom prst="rect">
            <a:avLst/>
          </a:prstGeom>
        </p:spPr>
      </p:pic>
    </p:spTree>
    <p:extLst>
      <p:ext uri="{BB962C8B-B14F-4D97-AF65-F5344CB8AC3E}">
        <p14:creationId xmlns:p14="http://schemas.microsoft.com/office/powerpoint/2010/main" val="2673373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5" name="Slide Number Placeholder 4"/>
          <p:cNvSpPr>
            <a:spLocks noGrp="1"/>
          </p:cNvSpPr>
          <p:nvPr>
            <p:ph type="sldNum" sz="quarter" idx="12"/>
          </p:nvPr>
        </p:nvSpPr>
        <p:spPr/>
        <p:txBody>
          <a:bodyPr/>
          <a:lstStyle/>
          <a:p>
            <a:fld id="{86AB923B-19CD-554A-A7CB-5C782A182CEF}" type="slidenum">
              <a:rPr lang="en-US" smtClean="0"/>
              <a:t>14</a:t>
            </a:fld>
            <a:endParaRPr lang="en-US"/>
          </a:p>
        </p:txBody>
      </p:sp>
      <p:sp>
        <p:nvSpPr>
          <p:cNvPr id="8" name="Title 1"/>
          <p:cNvSpPr txBox="1">
            <a:spLocks/>
          </p:cNvSpPr>
          <p:nvPr/>
        </p:nvSpPr>
        <p:spPr>
          <a:xfrm>
            <a:off x="116380" y="8215"/>
            <a:ext cx="811322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#4: </a:t>
            </a:r>
            <a:r>
              <a:rPr lang="en-CA" altLang="en-US" sz="2800">
                <a:latin typeface="Dax Offc Pro" panose="020B0504030101020102" pitchFamily="34" charset="0"/>
              </a:rPr>
              <a:t>Underestimating the power of compounding</a:t>
            </a:r>
            <a:endParaRPr lang="en-CA" sz="2800" strike="sngStrike">
              <a:latin typeface="Dax Offc Pro" panose="020B0504030101020102" pitchFamily="34" charset="0"/>
            </a:endParaRPr>
          </a:p>
        </p:txBody>
      </p:sp>
      <p:sp>
        <p:nvSpPr>
          <p:cNvPr id="14"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4</a:t>
            </a:r>
          </a:p>
        </p:txBody>
      </p:sp>
      <p:sp>
        <p:nvSpPr>
          <p:cNvPr id="15" name="TextBox 1"/>
          <p:cNvSpPr txBox="1">
            <a:spLocks noChangeArrowheads="1"/>
          </p:cNvSpPr>
          <p:nvPr/>
        </p:nvSpPr>
        <p:spPr bwMode="auto">
          <a:xfrm>
            <a:off x="116379" y="1811448"/>
            <a:ext cx="2052055" cy="304104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US" sz="1600" b="1"/>
              <a:t>If you invest $100 a month for 20 years with a 6% annual compounded rate of return, you will end up with $46,435! </a:t>
            </a:r>
            <a:r>
              <a:rPr lang="en-CA" altLang="en-US" sz="1600">
                <a:latin typeface="Dax Offc Pro" panose="020B0504030101020102" pitchFamily="34" charset="0"/>
              </a:rPr>
              <a:t>RRSPs, TFSAs and RESPs are just some of the tax-smart vehicles that can help protect your wealth.</a:t>
            </a:r>
          </a:p>
        </p:txBody>
      </p:sp>
      <p:sp>
        <p:nvSpPr>
          <p:cNvPr id="2" name="TextBox 1"/>
          <p:cNvSpPr txBox="1"/>
          <p:nvPr/>
        </p:nvSpPr>
        <p:spPr>
          <a:xfrm>
            <a:off x="4092819" y="6375599"/>
            <a:ext cx="4307523" cy="355202"/>
          </a:xfrm>
          <a:prstGeom prst="rect">
            <a:avLst/>
          </a:prstGeom>
          <a:noFill/>
        </p:spPr>
        <p:txBody>
          <a:bodyPr wrap="square" lIns="0" tIns="0" rIns="0" bIns="0" rtlCol="0" anchor="t">
            <a:noAutofit/>
          </a:bodyPr>
          <a:lstStyle/>
          <a:p>
            <a:pPr>
              <a:spcBef>
                <a:spcPts val="1000"/>
              </a:spcBef>
            </a:pPr>
            <a:r>
              <a:rPr lang="en-US" sz="1000"/>
              <a:t>Source: This scenario assumes an investors is making a $100 monthly contribution for 20 years, with a 6% annual compounded rate of return.  </a:t>
            </a:r>
            <a:r>
              <a:rPr lang="en-US" sz="1000">
                <a:solidFill>
                  <a:srgbClr val="2F609F"/>
                </a:solidFill>
                <a:ea typeface="+mn-lt"/>
                <a:cs typeface="+mn-lt"/>
                <a:hlinkClick r:id="rId3"/>
              </a:rPr>
              <a:t>https://www.bmo.com/en-us/main/personal/calculators/</a:t>
            </a:r>
            <a:endParaRPr lang="en-CA" sz="900">
              <a:ea typeface="+mn-lt"/>
              <a:cs typeface="+mn-lt"/>
            </a:endParaRPr>
          </a:p>
        </p:txBody>
      </p:sp>
      <p:sp>
        <p:nvSpPr>
          <p:cNvPr id="3" name="Rectangle 2">
            <a:extLst>
              <a:ext uri="{FF2B5EF4-FFF2-40B4-BE49-F238E27FC236}">
                <a16:creationId xmlns:a16="http://schemas.microsoft.com/office/drawing/2014/main" id="{276138E9-6BD5-41F5-80C6-A0CA5000EA3F}"/>
              </a:ext>
            </a:extLst>
          </p:cNvPr>
          <p:cNvSpPr/>
          <p:nvPr/>
        </p:nvSpPr>
        <p:spPr>
          <a:xfrm>
            <a:off x="147177" y="5630803"/>
            <a:ext cx="9218815" cy="369332"/>
          </a:xfrm>
          <a:prstGeom prst="rect">
            <a:avLst/>
          </a:prstGeom>
        </p:spPr>
        <p:txBody>
          <a:bodyPr wrap="square">
            <a:spAutoFit/>
          </a:bodyPr>
          <a:lstStyle/>
          <a:p>
            <a:r>
              <a:rPr lang="en-US"/>
              <a:t>Investing is not only about how much money you have; it’s about how much time you have.</a:t>
            </a:r>
            <a:endParaRPr lang="en-CA"/>
          </a:p>
        </p:txBody>
      </p:sp>
      <p:pic>
        <p:nvPicPr>
          <p:cNvPr id="7" name="Picture 6">
            <a:extLst>
              <a:ext uri="{FF2B5EF4-FFF2-40B4-BE49-F238E27FC236}">
                <a16:creationId xmlns:a16="http://schemas.microsoft.com/office/drawing/2014/main" id="{B5002222-7A9E-4F6D-84F2-114D6A65C11F}"/>
              </a:ext>
            </a:extLst>
          </p:cNvPr>
          <p:cNvPicPr>
            <a:picLocks noChangeAspect="1"/>
          </p:cNvPicPr>
          <p:nvPr/>
        </p:nvPicPr>
        <p:blipFill>
          <a:blip r:embed="rId4"/>
          <a:stretch>
            <a:fillRect/>
          </a:stretch>
        </p:blipFill>
        <p:spPr>
          <a:xfrm>
            <a:off x="2375690" y="1438858"/>
            <a:ext cx="6457178" cy="3890982"/>
          </a:xfrm>
          <a:prstGeom prst="rect">
            <a:avLst/>
          </a:prstGeom>
          <a:ln>
            <a:solidFill>
              <a:schemeClr val="tx1"/>
            </a:solidFill>
          </a:ln>
        </p:spPr>
      </p:pic>
      <p:sp>
        <p:nvSpPr>
          <p:cNvPr id="4" name="TextBox 3">
            <a:extLst>
              <a:ext uri="{FF2B5EF4-FFF2-40B4-BE49-F238E27FC236}">
                <a16:creationId xmlns:a16="http://schemas.microsoft.com/office/drawing/2014/main" id="{E6C645D0-D662-4677-7123-627B84DBD850}"/>
              </a:ext>
            </a:extLst>
          </p:cNvPr>
          <p:cNvSpPr txBox="1"/>
          <p:nvPr/>
        </p:nvSpPr>
        <p:spPr>
          <a:xfrm>
            <a:off x="2376121" y="5332535"/>
            <a:ext cx="3721344"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en-US" sz="900">
                <a:solidFill>
                  <a:srgbClr val="222222"/>
                </a:solidFill>
                <a:highlight>
                  <a:srgbClr val="F6F6F6"/>
                </a:highlight>
                <a:latin typeface="ProximaNova-Regular"/>
                <a:cs typeface="Arial"/>
              </a:rPr>
              <a:t>"For illustrative purposes only"</a:t>
            </a:r>
            <a:endParaRPr lang="en-US" sz="900">
              <a:ea typeface="Calibri"/>
              <a:cs typeface="Calibri"/>
            </a:endParaRPr>
          </a:p>
        </p:txBody>
      </p:sp>
    </p:spTree>
    <p:extLst>
      <p:ext uri="{BB962C8B-B14F-4D97-AF65-F5344CB8AC3E}">
        <p14:creationId xmlns:p14="http://schemas.microsoft.com/office/powerpoint/2010/main" val="2173693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15</a:t>
            </a:fld>
            <a:endParaRPr lang="en-US"/>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#3: </a:t>
            </a:r>
            <a:r>
              <a:rPr lang="en-CA" altLang="en-US" sz="2800">
                <a:latin typeface="Dax Offc Pro" panose="020B0504030101020102" pitchFamily="34" charset="0"/>
              </a:rPr>
              <a:t>Not Staying Invested</a:t>
            </a:r>
            <a:endParaRPr lang="en-CA" sz="2800" strike="sngStrike">
              <a:latin typeface="Dax Offc Pro" panose="020B0504030101020102" pitchFamily="34" charset="0"/>
            </a:endParaRPr>
          </a:p>
        </p:txBody>
      </p:sp>
      <p:sp>
        <p:nvSpPr>
          <p:cNvPr id="41" name="TextBox 1"/>
          <p:cNvSpPr txBox="1">
            <a:spLocks noChangeArrowheads="1"/>
          </p:cNvSpPr>
          <p:nvPr/>
        </p:nvSpPr>
        <p:spPr bwMode="auto">
          <a:xfrm>
            <a:off x="5867575" y="2924975"/>
            <a:ext cx="2755772" cy="2056157"/>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US" sz="1600" b="1">
                <a:latin typeface="Dax Offc Pro" panose="020B0504030101020102" pitchFamily="34" charset="0"/>
              </a:rPr>
              <a:t>Day-to-day fluctuations and market noise can cause you to react and potentially miss out on market opportunities. </a:t>
            </a:r>
            <a:r>
              <a:rPr lang="en-CA" altLang="en-US" sz="1600" b="1">
                <a:latin typeface="Dax Offc Pro" panose="020B0504030101020102" pitchFamily="34" charset="0"/>
              </a:rPr>
              <a:t>It’s not about timing the market – it’s </a:t>
            </a:r>
            <a:r>
              <a:rPr lang="en-CA" altLang="en-US" sz="1600" b="1" i="1">
                <a:latin typeface="Dax Offc Pro" panose="020B0504030101020102" pitchFamily="34" charset="0"/>
              </a:rPr>
              <a:t>time in the market </a:t>
            </a:r>
            <a:r>
              <a:rPr lang="en-CA" altLang="en-US" sz="1600" b="1">
                <a:latin typeface="Dax Offc Pro" panose="020B0504030101020102" pitchFamily="34" charset="0"/>
              </a:rPr>
              <a:t>that pays off in the long run.  </a:t>
            </a:r>
          </a:p>
        </p:txBody>
      </p:sp>
      <p:sp>
        <p:nvSpPr>
          <p:cNvPr id="2" name="TextBox 1"/>
          <p:cNvSpPr txBox="1"/>
          <p:nvPr/>
        </p:nvSpPr>
        <p:spPr>
          <a:xfrm>
            <a:off x="5963632" y="1640094"/>
            <a:ext cx="2563659" cy="502111"/>
          </a:xfrm>
          <a:prstGeom prst="rect">
            <a:avLst/>
          </a:prstGeom>
          <a:noFill/>
        </p:spPr>
        <p:txBody>
          <a:bodyPr wrap="square" lIns="0" tIns="0" rIns="0" bIns="0" rtlCol="0">
            <a:noAutofit/>
          </a:bodyPr>
          <a:lstStyle/>
          <a:p>
            <a:pPr algn="ctr">
              <a:spcBef>
                <a:spcPts val="1000"/>
              </a:spcBef>
            </a:pPr>
            <a:r>
              <a:rPr lang="en-CA" b="1">
                <a:latin typeface="Dax Offc Pro" panose="020B0504030101020102" pitchFamily="34" charset="0"/>
                <a:cs typeface="Arial"/>
              </a:rPr>
              <a:t>Staying Invested for the long term and benefit from the rise.</a:t>
            </a:r>
          </a:p>
        </p:txBody>
      </p:sp>
      <p:sp>
        <p:nvSpPr>
          <p:cNvPr id="30" name="Oval 29">
            <a:extLst>
              <a:ext uri="{FF2B5EF4-FFF2-40B4-BE49-F238E27FC236}">
                <a16:creationId xmlns:a16="http://schemas.microsoft.com/office/drawing/2014/main" id="{E52238F7-474B-4EDE-957C-EB5B322FAC30}"/>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3"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latin typeface="Dax Offc Pro" panose="020B0504030101020102" pitchFamily="34" charset="0"/>
                <a:ea typeface="MS PGothic" pitchFamily="34" charset="-128"/>
                <a:cs typeface="Arial" pitchFamily="34" charset="0"/>
              </a:rPr>
              <a:t>3</a:t>
            </a:r>
          </a:p>
        </p:txBody>
      </p:sp>
      <p:pic>
        <p:nvPicPr>
          <p:cNvPr id="6" name="Picture 5">
            <a:extLst>
              <a:ext uri="{FF2B5EF4-FFF2-40B4-BE49-F238E27FC236}">
                <a16:creationId xmlns:a16="http://schemas.microsoft.com/office/drawing/2014/main" id="{050E4F01-DCFA-62BB-575C-9063B40CEE96}"/>
              </a:ext>
            </a:extLst>
          </p:cNvPr>
          <p:cNvPicPr>
            <a:picLocks noChangeAspect="1"/>
          </p:cNvPicPr>
          <p:nvPr/>
        </p:nvPicPr>
        <p:blipFill>
          <a:blip r:embed="rId3"/>
          <a:stretch>
            <a:fillRect/>
          </a:stretch>
        </p:blipFill>
        <p:spPr>
          <a:xfrm>
            <a:off x="754743" y="987545"/>
            <a:ext cx="4556190" cy="5260855"/>
          </a:xfrm>
          <a:prstGeom prst="rect">
            <a:avLst/>
          </a:prstGeom>
        </p:spPr>
      </p:pic>
    </p:spTree>
    <p:extLst>
      <p:ext uri="{BB962C8B-B14F-4D97-AF65-F5344CB8AC3E}">
        <p14:creationId xmlns:p14="http://schemas.microsoft.com/office/powerpoint/2010/main" val="1247513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41"/>
                                        </p:tgtEl>
                                        <p:attrNameLst>
                                          <p:attrName>style.visibility</p:attrName>
                                        </p:attrNameLst>
                                      </p:cBhvr>
                                      <p:to>
                                        <p:strVal val="visible"/>
                                      </p:to>
                                    </p:set>
                                    <p:anim calcmode="lin" valueType="num">
                                      <p:cBhvr>
                                        <p:cTn id="7" dur="500" fill="hold"/>
                                        <p:tgtEl>
                                          <p:spTgt spid="41"/>
                                        </p:tgtEl>
                                        <p:attrNameLst>
                                          <p:attrName>ppt_w</p:attrName>
                                        </p:attrNameLst>
                                      </p:cBhvr>
                                      <p:tavLst>
                                        <p:tav tm="0">
                                          <p:val>
                                            <p:fltVal val="0"/>
                                          </p:val>
                                        </p:tav>
                                        <p:tav tm="100000">
                                          <p:val>
                                            <p:strVal val="#ppt_w"/>
                                          </p:val>
                                        </p:tav>
                                      </p:tavLst>
                                    </p:anim>
                                    <p:anim calcmode="lin" valueType="num">
                                      <p:cBhvr>
                                        <p:cTn id="8" dur="500" fill="hold"/>
                                        <p:tgtEl>
                                          <p:spTgt spid="41"/>
                                        </p:tgtEl>
                                        <p:attrNameLst>
                                          <p:attrName>ppt_h</p:attrName>
                                        </p:attrNameLst>
                                      </p:cBhvr>
                                      <p:tavLst>
                                        <p:tav tm="0">
                                          <p:val>
                                            <p:fltVal val="0"/>
                                          </p:val>
                                        </p:tav>
                                        <p:tav tm="100000">
                                          <p:val>
                                            <p:strVal val="#ppt_h"/>
                                          </p:val>
                                        </p:tav>
                                      </p:tavLst>
                                    </p:anim>
                                    <p:animEffect transition="in" filter="fade">
                                      <p:cBhvr>
                                        <p:cTn id="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16</a:t>
            </a:fld>
            <a:endParaRPr lang="en-US"/>
          </a:p>
        </p:txBody>
      </p:sp>
      <p:sp>
        <p:nvSpPr>
          <p:cNvPr id="3" name="Rectangle 2"/>
          <p:cNvSpPr/>
          <p:nvPr/>
        </p:nvSpPr>
        <p:spPr>
          <a:xfrm>
            <a:off x="315395" y="5751250"/>
            <a:ext cx="8142805" cy="253916"/>
          </a:xfrm>
          <a:prstGeom prst="rect">
            <a:avLst/>
          </a:prstGeom>
        </p:spPr>
        <p:txBody>
          <a:bodyPr wrap="square">
            <a:spAutoFit/>
          </a:bodyPr>
          <a:lstStyle/>
          <a:p>
            <a:r>
              <a:rPr lang="en-US" sz="1050">
                <a:latin typeface="Dax Offc Pro" panose="020B0504030101020102" pitchFamily="34" charset="0"/>
                <a:cs typeface="Arial" panose="020B0604020202020204" pitchFamily="34" charset="0"/>
              </a:rPr>
              <a:t>Assumptions: Payments are made at the </a:t>
            </a:r>
            <a:r>
              <a:rPr lang="en-US" sz="1050" i="1">
                <a:latin typeface="Dax Offc Pro" panose="020B0504030101020102" pitchFamily="34" charset="0"/>
                <a:cs typeface="Arial" panose="020B0604020202020204" pitchFamily="34" charset="0"/>
              </a:rPr>
              <a:t>end of each month </a:t>
            </a:r>
            <a:r>
              <a:rPr lang="en-US" sz="1050">
                <a:latin typeface="Dax Offc Pro" panose="020B0504030101020102" pitchFamily="34" charset="0"/>
                <a:cs typeface="Arial" panose="020B0604020202020204" pitchFamily="34" charset="0"/>
              </a:rPr>
              <a:t>and a nominal annual rate of return of 6% is compounded monthly. </a:t>
            </a:r>
            <a:endParaRPr lang="en-CA" sz="1050">
              <a:latin typeface="Dax Offc Pro" panose="020B0504030101020102" pitchFamily="34" charset="0"/>
              <a:cs typeface="Arial" panose="020B0604020202020204" pitchFamily="34" charset="0"/>
            </a:endParaRPr>
          </a:p>
        </p:txBody>
      </p:sp>
      <p:sp>
        <p:nvSpPr>
          <p:cNvPr id="12" name="Title 1"/>
          <p:cNvSpPr txBox="1">
            <a:spLocks/>
          </p:cNvSpPr>
          <p:nvPr/>
        </p:nvSpPr>
        <p:spPr>
          <a:xfrm>
            <a:off x="452027" y="8215"/>
            <a:ext cx="726322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#3: </a:t>
            </a:r>
            <a:r>
              <a:rPr lang="en-CA" altLang="en-US" sz="2800">
                <a:latin typeface="Dax Offc Pro" panose="020B0504030101020102" pitchFamily="34" charset="0"/>
              </a:rPr>
              <a:t>Not Staying Invested</a:t>
            </a:r>
            <a:endParaRPr lang="en-CA" sz="2800" strike="sngStrike">
              <a:latin typeface="Dax Offc Pro" panose="020B0504030101020102" pitchFamily="34" charset="0"/>
            </a:endParaRPr>
          </a:p>
        </p:txBody>
      </p:sp>
      <p:sp>
        <p:nvSpPr>
          <p:cNvPr id="13" name="Text Box 31"/>
          <p:cNvSpPr txBox="1">
            <a:spLocks noChangeArrowheads="1"/>
          </p:cNvSpPr>
          <p:nvPr/>
        </p:nvSpPr>
        <p:spPr bwMode="auto">
          <a:xfrm>
            <a:off x="8197809" y="229356"/>
            <a:ext cx="27635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latin typeface="Dax Offc Pro" panose="020B0504030101020102" pitchFamily="34" charset="0"/>
                <a:ea typeface="MS PGothic" pitchFamily="34" charset="-128"/>
                <a:cs typeface="Arial" pitchFamily="34" charset="0"/>
              </a:rPr>
              <a:t>3</a:t>
            </a:r>
          </a:p>
        </p:txBody>
      </p:sp>
      <p:sp>
        <p:nvSpPr>
          <p:cNvPr id="14" name="TextBox 1"/>
          <p:cNvSpPr txBox="1">
            <a:spLocks noChangeArrowheads="1"/>
          </p:cNvSpPr>
          <p:nvPr/>
        </p:nvSpPr>
        <p:spPr bwMode="auto">
          <a:xfrm>
            <a:off x="452026" y="5119716"/>
            <a:ext cx="8222407"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US" altLang="en-US" sz="1600" b="1">
                <a:latin typeface="Dax Offc Pro" panose="020B0504030101020102" pitchFamily="34" charset="0"/>
              </a:rPr>
              <a:t>A Continuous Savings Plan (CSP) makes it easy and affordable to start investing for your long-term goals.</a:t>
            </a:r>
            <a:endParaRPr lang="en-CA" altLang="en-US" sz="1600" b="1">
              <a:latin typeface="Dax Offc Pro" panose="020B0504030101020102"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8" y="724703"/>
            <a:ext cx="9144000" cy="4389120"/>
          </a:xfrm>
          <a:prstGeom prst="rect">
            <a:avLst/>
          </a:prstGeom>
        </p:spPr>
      </p:pic>
      <p:sp>
        <p:nvSpPr>
          <p:cNvPr id="6" name="TextBox 5"/>
          <p:cNvSpPr txBox="1"/>
          <p:nvPr/>
        </p:nvSpPr>
        <p:spPr>
          <a:xfrm>
            <a:off x="6407264" y="6341995"/>
            <a:ext cx="1926348" cy="422410"/>
          </a:xfrm>
          <a:prstGeom prst="rect">
            <a:avLst/>
          </a:prstGeom>
          <a:noFill/>
        </p:spPr>
        <p:txBody>
          <a:bodyPr wrap="square" lIns="0" tIns="0" rIns="0" bIns="0" rtlCol="0">
            <a:noAutofit/>
          </a:bodyPr>
          <a:lstStyle/>
          <a:p>
            <a:pPr>
              <a:spcBef>
                <a:spcPts val="1000"/>
              </a:spcBef>
            </a:pPr>
            <a:r>
              <a:rPr lang="en-CA" sz="1050">
                <a:latin typeface="Dax Offc Pro" panose="020B0504030101020102" pitchFamily="34" charset="0"/>
                <a:cs typeface="Arial"/>
              </a:rPr>
              <a:t>Source: BMO Investments Inc</a:t>
            </a:r>
            <a:r>
              <a:rPr lang="en-CA" sz="800">
                <a:latin typeface="Arial"/>
                <a:cs typeface="Arial"/>
              </a:rPr>
              <a:t>.</a:t>
            </a:r>
          </a:p>
        </p:txBody>
      </p:sp>
      <p:sp>
        <p:nvSpPr>
          <p:cNvPr id="9" name="Oval 8">
            <a:extLst>
              <a:ext uri="{FF2B5EF4-FFF2-40B4-BE49-F238E27FC236}">
                <a16:creationId xmlns:a16="http://schemas.microsoft.com/office/drawing/2014/main" id="{F9EBCEC7-F588-476D-92BD-711636E17771}"/>
              </a:ext>
            </a:extLst>
          </p:cNvPr>
          <p:cNvSpPr/>
          <p:nvPr/>
        </p:nvSpPr>
        <p:spPr>
          <a:xfrm>
            <a:off x="7992790" y="150144"/>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0" name="Text Box 31">
            <a:extLst>
              <a:ext uri="{FF2B5EF4-FFF2-40B4-BE49-F238E27FC236}">
                <a16:creationId xmlns:a16="http://schemas.microsoft.com/office/drawing/2014/main" id="{C14A09E0-9C05-464A-84FB-71BD9136D14B}"/>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latin typeface="Dax Offc Pro" panose="020B0504030101020102" pitchFamily="34" charset="0"/>
                <a:ea typeface="MS PGothic" pitchFamily="34" charset="-128"/>
                <a:cs typeface="Arial" pitchFamily="34" charset="0"/>
              </a:rPr>
              <a:t>3</a:t>
            </a:r>
          </a:p>
        </p:txBody>
      </p:sp>
      <p:sp>
        <p:nvSpPr>
          <p:cNvPr id="7" name="TextBox 6">
            <a:extLst>
              <a:ext uri="{FF2B5EF4-FFF2-40B4-BE49-F238E27FC236}">
                <a16:creationId xmlns:a16="http://schemas.microsoft.com/office/drawing/2014/main" id="{04C40CF3-2BC5-5D48-4E37-1C02D7FC4C1E}"/>
              </a:ext>
            </a:extLst>
          </p:cNvPr>
          <p:cNvSpPr txBox="1"/>
          <p:nvPr/>
        </p:nvSpPr>
        <p:spPr>
          <a:xfrm>
            <a:off x="6970102" y="4969852"/>
            <a:ext cx="2743200" cy="1384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1000"/>
              </a:spcBef>
            </a:pPr>
            <a:r>
              <a:rPr lang="en-US" sz="900">
                <a:solidFill>
                  <a:srgbClr val="222222"/>
                </a:solidFill>
                <a:highlight>
                  <a:srgbClr val="F6F6F6"/>
                </a:highlight>
                <a:latin typeface="ProximaNova-Regular"/>
                <a:cs typeface="Arial"/>
              </a:rPr>
              <a:t>"For illustrative purposes only"</a:t>
            </a:r>
            <a:endParaRPr lang="en-US" sz="900">
              <a:ea typeface="Calibri"/>
              <a:cs typeface="Calibri"/>
            </a:endParaRPr>
          </a:p>
        </p:txBody>
      </p:sp>
    </p:spTree>
    <p:extLst>
      <p:ext uri="{BB962C8B-B14F-4D97-AF65-F5344CB8AC3E}">
        <p14:creationId xmlns:p14="http://schemas.microsoft.com/office/powerpoint/2010/main" val="479414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par>
                          <p:cTn id="16" fill="hold">
                            <p:stCondLst>
                              <p:cond delay="3500"/>
                            </p:stCondLst>
                            <p:childTnLst>
                              <p:par>
                                <p:cTn id="17" presetID="10" presetClass="entr" presetSubtype="0" fill="hold" grpId="0" nodeType="afterEffect">
                                  <p:stCondLst>
                                    <p:cond delay="100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17</a:t>
            </a:fld>
            <a:endParaRPr lang="en-US"/>
          </a:p>
        </p:txBody>
      </p:sp>
      <p:sp>
        <p:nvSpPr>
          <p:cNvPr id="11" name="Title 1"/>
          <p:cNvSpPr txBox="1">
            <a:spLocks/>
          </p:cNvSpPr>
          <p:nvPr/>
        </p:nvSpPr>
        <p:spPr>
          <a:xfrm>
            <a:off x="452027" y="8215"/>
            <a:ext cx="7129873"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#2: </a:t>
            </a:r>
            <a:r>
              <a:rPr lang="en-CA" altLang="en-US" sz="2800">
                <a:latin typeface="Dax Offc Pro" panose="020B0504030101020102" pitchFamily="34" charset="0"/>
              </a:rPr>
              <a:t>Putting All Your Eggs in One Basket</a:t>
            </a:r>
            <a:endParaRPr lang="en-CA" sz="2800" strike="sngStrike">
              <a:latin typeface="Dax Offc Pro" panose="020B0504030101020102" pitchFamily="34" charset="0"/>
            </a:endParaRPr>
          </a:p>
        </p:txBody>
      </p:sp>
      <p:sp>
        <p:nvSpPr>
          <p:cNvPr id="12" name="TextBox 1"/>
          <p:cNvSpPr txBox="1">
            <a:spLocks noChangeArrowheads="1"/>
          </p:cNvSpPr>
          <p:nvPr/>
        </p:nvSpPr>
        <p:spPr bwMode="auto">
          <a:xfrm>
            <a:off x="452026" y="4942789"/>
            <a:ext cx="8222407"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sz="1600" b="1">
                <a:latin typeface="Dax Offc Pro" panose="020B0504030101020102" pitchFamily="34" charset="0"/>
              </a:rPr>
              <a:t>Spreading your investments across asset classes helps protect your portfolio while leaving room for upside gains. </a:t>
            </a:r>
          </a:p>
        </p:txBody>
      </p:sp>
      <p:grpSp>
        <p:nvGrpSpPr>
          <p:cNvPr id="6" name="Group 5"/>
          <p:cNvGrpSpPr/>
          <p:nvPr/>
        </p:nvGrpSpPr>
        <p:grpSpPr>
          <a:xfrm>
            <a:off x="1205166" y="1659689"/>
            <a:ext cx="7111668" cy="2754563"/>
            <a:chOff x="1205166" y="1659689"/>
            <a:chExt cx="7111668" cy="2754563"/>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4227" y="1659689"/>
              <a:ext cx="4152607" cy="275456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5166" y="2019345"/>
              <a:ext cx="3112793" cy="2334595"/>
            </a:xfrm>
            <a:prstGeom prst="rect">
              <a:avLst/>
            </a:prstGeom>
          </p:spPr>
        </p:pic>
      </p:grpSp>
      <p:sp>
        <p:nvSpPr>
          <p:cNvPr id="8" name="Oval 7"/>
          <p:cNvSpPr/>
          <p:nvPr/>
        </p:nvSpPr>
        <p:spPr>
          <a:xfrm>
            <a:off x="7992791"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2</a:t>
            </a:r>
          </a:p>
        </p:txBody>
      </p:sp>
    </p:spTree>
    <p:extLst>
      <p:ext uri="{BB962C8B-B14F-4D97-AF65-F5344CB8AC3E}">
        <p14:creationId xmlns:p14="http://schemas.microsoft.com/office/powerpoint/2010/main" val="4065233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53" presetClass="entr" presetSubtype="16" fill="hold" grpId="0" nodeType="afterEffect">
                                  <p:stCondLst>
                                    <p:cond delay="100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99F033B-73AE-4936-8747-AD212E34D526}"/>
              </a:ext>
            </a:extLst>
          </p:cNvPr>
          <p:cNvSpPr>
            <a:spLocks noGrp="1"/>
          </p:cNvSpPr>
          <p:nvPr>
            <p:ph type="sldNum" sz="quarter" idx="12"/>
          </p:nvPr>
        </p:nvSpPr>
        <p:spPr/>
        <p:txBody>
          <a:bodyPr/>
          <a:lstStyle/>
          <a:p>
            <a:fld id="{86AB923B-19CD-554A-A7CB-5C782A182CEF}" type="slidenum">
              <a:rPr lang="en-US" smtClean="0"/>
              <a:t>18</a:t>
            </a:fld>
            <a:endParaRPr lang="en-US"/>
          </a:p>
        </p:txBody>
      </p:sp>
      <p:sp>
        <p:nvSpPr>
          <p:cNvPr id="7" name="TextBox 1">
            <a:extLst>
              <a:ext uri="{FF2B5EF4-FFF2-40B4-BE49-F238E27FC236}">
                <a16:creationId xmlns:a16="http://schemas.microsoft.com/office/drawing/2014/main" id="{7C25DAF9-3645-4C64-88D7-52E9268B11B8}"/>
              </a:ext>
            </a:extLst>
          </p:cNvPr>
          <p:cNvSpPr txBox="1">
            <a:spLocks noChangeArrowheads="1"/>
          </p:cNvSpPr>
          <p:nvPr/>
        </p:nvSpPr>
        <p:spPr bwMode="auto">
          <a:xfrm>
            <a:off x="452028" y="5600559"/>
            <a:ext cx="8222406"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sz="1600" b="1">
                <a:latin typeface="Dax Offc Pro" panose="020B0504030101020102" pitchFamily="34" charset="0"/>
              </a:rPr>
              <a:t>A well-diversified portfolio has the right mix of asset classes to maximize potential returns without taking on too much risk</a:t>
            </a:r>
            <a:r>
              <a:rPr lang="en-CA" altLang="en-US" sz="1600" b="1"/>
              <a:t>.</a:t>
            </a:r>
          </a:p>
        </p:txBody>
      </p:sp>
      <p:sp>
        <p:nvSpPr>
          <p:cNvPr id="8" name="Title 1">
            <a:extLst>
              <a:ext uri="{FF2B5EF4-FFF2-40B4-BE49-F238E27FC236}">
                <a16:creationId xmlns:a16="http://schemas.microsoft.com/office/drawing/2014/main" id="{69867E73-EFF2-4C74-B29A-707C0529505D}"/>
              </a:ext>
            </a:extLst>
          </p:cNvPr>
          <p:cNvSpPr txBox="1">
            <a:spLocks/>
          </p:cNvSpPr>
          <p:nvPr/>
        </p:nvSpPr>
        <p:spPr>
          <a:xfrm>
            <a:off x="457200" y="913061"/>
            <a:ext cx="8229600" cy="365858"/>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pPr algn="ctr"/>
            <a:r>
              <a:rPr lang="en-CA" altLang="en-US" sz="1600" b="1">
                <a:solidFill>
                  <a:schemeClr val="tx1"/>
                </a:solidFill>
                <a:latin typeface="Dax Offc Pro" panose="020B0504030101020102" pitchFamily="34" charset="0"/>
              </a:rPr>
              <a:t>Performance of Major Asset Classes: 2015 - 2024</a:t>
            </a:r>
            <a:endParaRPr lang="en-CA" sz="1600" b="1" strike="sngStrike">
              <a:solidFill>
                <a:schemeClr val="tx1"/>
              </a:solidFill>
              <a:latin typeface="Dax Offc Pro" panose="020B0504030101020102" pitchFamily="34" charset="0"/>
            </a:endParaRPr>
          </a:p>
        </p:txBody>
      </p:sp>
      <p:sp>
        <p:nvSpPr>
          <p:cNvPr id="13" name="Title 1">
            <a:extLst>
              <a:ext uri="{FF2B5EF4-FFF2-40B4-BE49-F238E27FC236}">
                <a16:creationId xmlns:a16="http://schemas.microsoft.com/office/drawing/2014/main" id="{96C419F5-0627-4D23-BBA2-D891AC399C9B}"/>
              </a:ext>
            </a:extLst>
          </p:cNvPr>
          <p:cNvSpPr txBox="1">
            <a:spLocks/>
          </p:cNvSpPr>
          <p:nvPr/>
        </p:nvSpPr>
        <p:spPr>
          <a:xfrm>
            <a:off x="452027" y="8215"/>
            <a:ext cx="69679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#2: </a:t>
            </a:r>
            <a:r>
              <a:rPr lang="en-CA" altLang="en-US" sz="2800">
                <a:latin typeface="Dax Offc Pro" panose="020B0504030101020102" pitchFamily="34" charset="0"/>
              </a:rPr>
              <a:t>Putting All Your Eggs in One Basket</a:t>
            </a:r>
            <a:endParaRPr lang="en-CA" sz="2800" strike="sngStrike">
              <a:latin typeface="Dax Offc Pro" panose="020B0504030101020102" pitchFamily="34" charset="0"/>
            </a:endParaRPr>
          </a:p>
        </p:txBody>
      </p:sp>
      <p:sp>
        <p:nvSpPr>
          <p:cNvPr id="14" name="Text Box 31">
            <a:extLst>
              <a:ext uri="{FF2B5EF4-FFF2-40B4-BE49-F238E27FC236}">
                <a16:creationId xmlns:a16="http://schemas.microsoft.com/office/drawing/2014/main" id="{07D6979F-0E43-4589-A314-1D47A4EB075C}"/>
              </a:ext>
            </a:extLst>
          </p:cNvPr>
          <p:cNvSpPr txBox="1">
            <a:spLocks noChangeArrowheads="1"/>
          </p:cNvSpPr>
          <p:nvPr/>
        </p:nvSpPr>
        <p:spPr bwMode="auto">
          <a:xfrm>
            <a:off x="8273811" y="440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2</a:t>
            </a:r>
          </a:p>
        </p:txBody>
      </p:sp>
      <p:sp>
        <p:nvSpPr>
          <p:cNvPr id="9" name="Oval 8">
            <a:extLst>
              <a:ext uri="{FF2B5EF4-FFF2-40B4-BE49-F238E27FC236}">
                <a16:creationId xmlns:a16="http://schemas.microsoft.com/office/drawing/2014/main" id="{3D2332D4-C4A5-4659-8F3F-8671455C57E4}"/>
              </a:ext>
            </a:extLst>
          </p:cNvPr>
          <p:cNvSpPr/>
          <p:nvPr/>
        </p:nvSpPr>
        <p:spPr>
          <a:xfrm>
            <a:off x="8145191" y="11385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0" name="Text Box 31">
            <a:extLst>
              <a:ext uri="{FF2B5EF4-FFF2-40B4-BE49-F238E27FC236}">
                <a16:creationId xmlns:a16="http://schemas.microsoft.com/office/drawing/2014/main" id="{84AD3770-27F9-4190-8594-B2208C6BA531}"/>
              </a:ext>
            </a:extLst>
          </p:cNvPr>
          <p:cNvSpPr txBox="1">
            <a:spLocks noChangeArrowheads="1"/>
          </p:cNvSpPr>
          <p:nvPr/>
        </p:nvSpPr>
        <p:spPr bwMode="auto">
          <a:xfrm>
            <a:off x="8426211" y="196450"/>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2</a:t>
            </a:r>
          </a:p>
        </p:txBody>
      </p:sp>
      <p:pic>
        <p:nvPicPr>
          <p:cNvPr id="4" name="Picture 3">
            <a:extLst>
              <a:ext uri="{FF2B5EF4-FFF2-40B4-BE49-F238E27FC236}">
                <a16:creationId xmlns:a16="http://schemas.microsoft.com/office/drawing/2014/main" id="{B1C0875A-09C3-8CBE-B799-39899C9E7A9A}"/>
              </a:ext>
            </a:extLst>
          </p:cNvPr>
          <p:cNvPicPr>
            <a:picLocks noChangeAspect="1"/>
          </p:cNvPicPr>
          <p:nvPr/>
        </p:nvPicPr>
        <p:blipFill>
          <a:blip r:embed="rId3"/>
          <a:stretch>
            <a:fillRect/>
          </a:stretch>
        </p:blipFill>
        <p:spPr>
          <a:xfrm>
            <a:off x="578725" y="1199807"/>
            <a:ext cx="7969011" cy="4273631"/>
          </a:xfrm>
          <a:prstGeom prst="rect">
            <a:avLst/>
          </a:prstGeom>
        </p:spPr>
      </p:pic>
    </p:spTree>
    <p:extLst>
      <p:ext uri="{BB962C8B-B14F-4D97-AF65-F5344CB8AC3E}">
        <p14:creationId xmlns:p14="http://schemas.microsoft.com/office/powerpoint/2010/main" val="97146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19</a:t>
            </a:fld>
            <a:endParaRPr lang="en-US"/>
          </a:p>
        </p:txBody>
      </p:sp>
      <p:sp>
        <p:nvSpPr>
          <p:cNvPr id="10" name="TextBox 13"/>
          <p:cNvSpPr txBox="1">
            <a:spLocks noChangeArrowheads="1"/>
          </p:cNvSpPr>
          <p:nvPr/>
        </p:nvSpPr>
        <p:spPr bwMode="auto">
          <a:xfrm>
            <a:off x="588329" y="1195729"/>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a:latin typeface="Dax Offc Pro" panose="020B0504030101020102" pitchFamily="34" charset="0"/>
              </a:rPr>
              <a:t>Mistake</a:t>
            </a:r>
          </a:p>
        </p:txBody>
      </p:sp>
      <p:sp>
        <p:nvSpPr>
          <p:cNvPr id="11" name="TextBox 10"/>
          <p:cNvSpPr txBox="1">
            <a:spLocks noChangeArrowheads="1"/>
          </p:cNvSpPr>
          <p:nvPr/>
        </p:nvSpPr>
        <p:spPr bwMode="auto">
          <a:xfrm>
            <a:off x="954805" y="1796658"/>
            <a:ext cx="3554368" cy="394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en-CA" altLang="en-US" sz="2000">
                <a:latin typeface="Dax Offc Pro" panose="020B0504030101020102" pitchFamily="34" charset="0"/>
                <a:cs typeface="Arial" panose="020B0604020202020204" pitchFamily="34" charset="0"/>
              </a:rPr>
              <a:t>Investing based on emotion</a:t>
            </a:r>
          </a:p>
        </p:txBody>
      </p:sp>
      <p:sp>
        <p:nvSpPr>
          <p:cNvPr id="12" name="Rectangle 11"/>
          <p:cNvSpPr>
            <a:spLocks noChangeArrowheads="1"/>
          </p:cNvSpPr>
          <p:nvPr/>
        </p:nvSpPr>
        <p:spPr bwMode="auto">
          <a:xfrm>
            <a:off x="952775" y="2514092"/>
            <a:ext cx="3686642"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Investing too conservatively</a:t>
            </a:r>
            <a:endParaRPr lang="en-CA" altLang="en-US" b="0">
              <a:latin typeface="Dax Offc Pro" pitchFamily="34" charset="0"/>
            </a:endParaRPr>
          </a:p>
        </p:txBody>
      </p:sp>
      <p:sp>
        <p:nvSpPr>
          <p:cNvPr id="13" name="Rectangle 12"/>
          <p:cNvSpPr>
            <a:spLocks noChangeArrowheads="1"/>
          </p:cNvSpPr>
          <p:nvPr/>
        </p:nvSpPr>
        <p:spPr bwMode="auto">
          <a:xfrm>
            <a:off x="966802" y="3212135"/>
            <a:ext cx="3542371" cy="70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Underestimating the power of compounding</a:t>
            </a:r>
          </a:p>
        </p:txBody>
      </p:sp>
      <p:sp>
        <p:nvSpPr>
          <p:cNvPr id="14" name="Rectangle 13"/>
          <p:cNvSpPr>
            <a:spLocks noChangeArrowheads="1"/>
          </p:cNvSpPr>
          <p:nvPr/>
        </p:nvSpPr>
        <p:spPr bwMode="auto">
          <a:xfrm>
            <a:off x="965596" y="4206156"/>
            <a:ext cx="2739979"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Not staying invested</a:t>
            </a:r>
            <a:endParaRPr lang="en-CA" altLang="en-US" b="0">
              <a:latin typeface="Dax Offc Pro" pitchFamily="34" charset="0"/>
            </a:endParaRPr>
          </a:p>
        </p:txBody>
      </p:sp>
      <p:sp>
        <p:nvSpPr>
          <p:cNvPr id="15" name="Rectangle 14"/>
          <p:cNvSpPr>
            <a:spLocks noChangeArrowheads="1"/>
          </p:cNvSpPr>
          <p:nvPr/>
        </p:nvSpPr>
        <p:spPr bwMode="auto">
          <a:xfrm>
            <a:off x="968864" y="5094214"/>
            <a:ext cx="3540309" cy="96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Putting all your eggs into </a:t>
            </a:r>
            <a:br>
              <a:rPr lang="en-CA" altLang="en-US" sz="2000">
                <a:latin typeface="Dax Offc Pro" panose="020B0504030101020102" pitchFamily="34" charset="0"/>
                <a:cs typeface="Arial" panose="020B0604020202020204" pitchFamily="34" charset="0"/>
              </a:rPr>
            </a:br>
            <a:r>
              <a:rPr lang="en-CA" altLang="en-US" sz="2000">
                <a:latin typeface="Dax Offc Pro" panose="020B0504030101020102" pitchFamily="34" charset="0"/>
                <a:cs typeface="Arial" panose="020B0604020202020204" pitchFamily="34" charset="0"/>
              </a:rPr>
              <a:t>one basket</a:t>
            </a:r>
          </a:p>
          <a:p>
            <a:r>
              <a:rPr lang="en-CA" altLang="en-US" sz="1700">
                <a:latin typeface="Dax Offc Pro" pitchFamily="34" charset="0"/>
              </a:rPr>
              <a:t>    </a:t>
            </a:r>
          </a:p>
        </p:txBody>
      </p:sp>
      <p:sp>
        <p:nvSpPr>
          <p:cNvPr id="17" name="TextBox 16"/>
          <p:cNvSpPr txBox="1">
            <a:spLocks noChangeArrowheads="1"/>
          </p:cNvSpPr>
          <p:nvPr/>
        </p:nvSpPr>
        <p:spPr bwMode="auto">
          <a:xfrm>
            <a:off x="4582886" y="1796799"/>
            <a:ext cx="3597467"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5570" tIns="42785" rIns="85570" bIns="42785">
            <a:spAutoFit/>
          </a:bodyPr>
          <a:lstStyle/>
          <a:p>
            <a:r>
              <a:rPr lang="en-CA" altLang="en-US" sz="2000">
                <a:latin typeface="Dax Offc Pro" panose="020B0504030101020102" pitchFamily="34" charset="0"/>
                <a:cs typeface="Arial" panose="020B0604020202020204" pitchFamily="34" charset="0"/>
              </a:rPr>
              <a:t>Make</a:t>
            </a:r>
            <a:r>
              <a:rPr lang="en-CA" altLang="en-US" sz="2000">
                <a:solidFill>
                  <a:srgbClr val="FF0000"/>
                </a:solidFill>
                <a:latin typeface="Dax Offc Pro" panose="020B0504030101020102" pitchFamily="34" charset="0"/>
                <a:cs typeface="Arial" panose="020B0604020202020204" pitchFamily="34" charset="0"/>
              </a:rPr>
              <a:t> </a:t>
            </a:r>
            <a:r>
              <a:rPr lang="en-CA" altLang="en-US" sz="2000">
                <a:latin typeface="Dax Offc Pro" panose="020B0504030101020102" pitchFamily="34" charset="0"/>
                <a:cs typeface="Arial" panose="020B0604020202020204" pitchFamily="34" charset="0"/>
              </a:rPr>
              <a:t>decisions based on a plan</a:t>
            </a:r>
          </a:p>
        </p:txBody>
      </p:sp>
      <p:sp>
        <p:nvSpPr>
          <p:cNvPr id="18" name="TextBox 17"/>
          <p:cNvSpPr txBox="1">
            <a:spLocks noChangeArrowheads="1"/>
          </p:cNvSpPr>
          <p:nvPr/>
        </p:nvSpPr>
        <p:spPr bwMode="auto">
          <a:xfrm>
            <a:off x="4582886" y="2513199"/>
            <a:ext cx="4511505" cy="394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Risk should be managed, not feared</a:t>
            </a:r>
          </a:p>
        </p:txBody>
      </p:sp>
      <p:sp>
        <p:nvSpPr>
          <p:cNvPr id="19" name="TextBox 18"/>
          <p:cNvSpPr txBox="1">
            <a:spLocks noChangeArrowheads="1"/>
          </p:cNvSpPr>
          <p:nvPr/>
        </p:nvSpPr>
        <p:spPr bwMode="auto">
          <a:xfrm>
            <a:off x="4582886" y="3206271"/>
            <a:ext cx="3948046" cy="70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Take advantage of tax-free and tax-deferred accounts</a:t>
            </a:r>
          </a:p>
        </p:txBody>
      </p:sp>
      <p:sp>
        <p:nvSpPr>
          <p:cNvPr id="20" name="TextBox 19"/>
          <p:cNvSpPr txBox="1">
            <a:spLocks noChangeArrowheads="1"/>
          </p:cNvSpPr>
          <p:nvPr/>
        </p:nvSpPr>
        <p:spPr bwMode="auto">
          <a:xfrm>
            <a:off x="4582886" y="4211342"/>
            <a:ext cx="4235570" cy="70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Staying in market long enough to capture long-term growth</a:t>
            </a:r>
          </a:p>
        </p:txBody>
      </p:sp>
      <p:sp>
        <p:nvSpPr>
          <p:cNvPr id="21" name="TextBox 20"/>
          <p:cNvSpPr txBox="1">
            <a:spLocks noChangeArrowheads="1"/>
          </p:cNvSpPr>
          <p:nvPr/>
        </p:nvSpPr>
        <p:spPr bwMode="auto">
          <a:xfrm>
            <a:off x="4582886" y="5101169"/>
            <a:ext cx="4107564" cy="701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5570" tIns="42785" rIns="85570" bIns="42785">
            <a:spAutoFit/>
          </a:bodyPr>
          <a:lstStyle/>
          <a:p>
            <a:r>
              <a:rPr lang="en-CA" altLang="en-US" sz="2000">
                <a:latin typeface="Dax Offc Pro" panose="020B0504030101020102" pitchFamily="34" charset="0"/>
                <a:cs typeface="Arial" panose="020B0604020202020204" pitchFamily="34" charset="0"/>
              </a:rPr>
              <a:t>Diversification is key to protecting your portfolio from downside risk</a:t>
            </a:r>
          </a:p>
        </p:txBody>
      </p:sp>
      <p:sp>
        <p:nvSpPr>
          <p:cNvPr id="23"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a:latin typeface="Dax Offc Pro" panose="020B0504030101020102" pitchFamily="34" charset="0"/>
              </a:rPr>
              <a:t>A Quick Recap of the Top Investing Mistakes</a:t>
            </a:r>
            <a:endParaRPr lang="en-CA" sz="2800" strike="sngStrike">
              <a:latin typeface="Dax Offc Pro" panose="020B0504030101020102" pitchFamily="34" charset="0"/>
            </a:endParaRPr>
          </a:p>
        </p:txBody>
      </p:sp>
      <p:grpSp>
        <p:nvGrpSpPr>
          <p:cNvPr id="29" name="Group 28"/>
          <p:cNvGrpSpPr/>
          <p:nvPr/>
        </p:nvGrpSpPr>
        <p:grpSpPr>
          <a:xfrm>
            <a:off x="576554" y="1826954"/>
            <a:ext cx="347076" cy="347359"/>
            <a:chOff x="7753635" y="1194161"/>
            <a:chExt cx="681643" cy="682198"/>
          </a:xfrm>
        </p:grpSpPr>
        <p:sp>
          <p:nvSpPr>
            <p:cNvPr id="30" name="Oval 29"/>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1"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600" b="1">
                  <a:solidFill>
                    <a:schemeClr val="bg1"/>
                  </a:solidFill>
                  <a:latin typeface="Dax Offc Pro" panose="020B0504030101020102" pitchFamily="34" charset="0"/>
                  <a:ea typeface="MS PGothic" pitchFamily="34" charset="-128"/>
                  <a:cs typeface="Arial" pitchFamily="34" charset="0"/>
                </a:rPr>
                <a:t>6</a:t>
              </a:r>
            </a:p>
          </p:txBody>
        </p:sp>
      </p:grpSp>
      <p:grpSp>
        <p:nvGrpSpPr>
          <p:cNvPr id="32" name="Group 31"/>
          <p:cNvGrpSpPr/>
          <p:nvPr/>
        </p:nvGrpSpPr>
        <p:grpSpPr>
          <a:xfrm>
            <a:off x="576554" y="2537503"/>
            <a:ext cx="347076" cy="347359"/>
            <a:chOff x="7753635" y="1194161"/>
            <a:chExt cx="681643" cy="682198"/>
          </a:xfrm>
        </p:grpSpPr>
        <p:sp>
          <p:nvSpPr>
            <p:cNvPr id="33" name="Oval 32"/>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4" name="Text Box 31"/>
            <p:cNvSpPr txBox="1">
              <a:spLocks noChangeArrowheads="1"/>
            </p:cNvSpPr>
            <p:nvPr/>
          </p:nvSpPr>
          <p:spPr bwMode="auto">
            <a:xfrm>
              <a:off x="8038511"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600" b="1">
                  <a:solidFill>
                    <a:schemeClr val="bg1"/>
                  </a:solidFill>
                  <a:latin typeface="Dax Offc Pro" panose="020B0504030101020102" pitchFamily="34" charset="0"/>
                  <a:ea typeface="MS PGothic" pitchFamily="34" charset="-128"/>
                  <a:cs typeface="Arial" pitchFamily="34" charset="0"/>
                </a:rPr>
                <a:t>5</a:t>
              </a:r>
            </a:p>
          </p:txBody>
        </p:sp>
      </p:grpSp>
      <p:grpSp>
        <p:nvGrpSpPr>
          <p:cNvPr id="35" name="Group 34"/>
          <p:cNvGrpSpPr/>
          <p:nvPr/>
        </p:nvGrpSpPr>
        <p:grpSpPr>
          <a:xfrm>
            <a:off x="574082" y="3379910"/>
            <a:ext cx="347076" cy="347359"/>
            <a:chOff x="7753635" y="1194161"/>
            <a:chExt cx="681643" cy="682198"/>
          </a:xfrm>
        </p:grpSpPr>
        <p:sp>
          <p:nvSpPr>
            <p:cNvPr id="36" name="Oval 35"/>
            <p:cNvSpPr/>
            <p:nvPr/>
          </p:nvSpPr>
          <p:spPr>
            <a:xfrm>
              <a:off x="7753635" y="1194161"/>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37" name="Text Box 31"/>
            <p:cNvSpPr txBox="1">
              <a:spLocks noChangeArrowheads="1"/>
            </p:cNvSpPr>
            <p:nvPr/>
          </p:nvSpPr>
          <p:spPr bwMode="auto">
            <a:xfrm>
              <a:off x="8026040"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600" b="1">
                  <a:solidFill>
                    <a:schemeClr val="bg1"/>
                  </a:solidFill>
                  <a:latin typeface="Dax Offc Pro" panose="020B0504030101020102" pitchFamily="34" charset="0"/>
                  <a:ea typeface="MS PGothic" pitchFamily="34" charset="-128"/>
                  <a:cs typeface="Arial" pitchFamily="34" charset="0"/>
                </a:rPr>
                <a:t>4</a:t>
              </a:r>
            </a:p>
          </p:txBody>
        </p:sp>
      </p:grpSp>
      <p:grpSp>
        <p:nvGrpSpPr>
          <p:cNvPr id="38" name="Group 37"/>
          <p:cNvGrpSpPr/>
          <p:nvPr/>
        </p:nvGrpSpPr>
        <p:grpSpPr>
          <a:xfrm>
            <a:off x="581525" y="4229567"/>
            <a:ext cx="347076" cy="347359"/>
            <a:chOff x="7753635" y="1194161"/>
            <a:chExt cx="681643" cy="682198"/>
          </a:xfrm>
        </p:grpSpPr>
        <p:sp>
          <p:nvSpPr>
            <p:cNvPr id="39" name="Oval 38"/>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40" name="Text Box 31"/>
            <p:cNvSpPr txBox="1">
              <a:spLocks noChangeArrowheads="1"/>
            </p:cNvSpPr>
            <p:nvPr/>
          </p:nvSpPr>
          <p:spPr bwMode="auto">
            <a:xfrm>
              <a:off x="8050983" y="1211454"/>
              <a:ext cx="132114" cy="66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600" b="1">
                  <a:solidFill>
                    <a:schemeClr val="bg1"/>
                  </a:solidFill>
                  <a:latin typeface="Dax Offc Pro" panose="020B0504030101020102" pitchFamily="34" charset="0"/>
                  <a:ea typeface="MS PGothic" pitchFamily="34" charset="-128"/>
                  <a:cs typeface="Arial" pitchFamily="34" charset="0"/>
                </a:rPr>
                <a:t>3</a:t>
              </a:r>
            </a:p>
          </p:txBody>
        </p:sp>
      </p:grpSp>
      <p:grpSp>
        <p:nvGrpSpPr>
          <p:cNvPr id="41" name="Group 40"/>
          <p:cNvGrpSpPr/>
          <p:nvPr/>
        </p:nvGrpSpPr>
        <p:grpSpPr>
          <a:xfrm>
            <a:off x="580051" y="5258804"/>
            <a:ext cx="347076" cy="347359"/>
            <a:chOff x="7753635" y="1194161"/>
            <a:chExt cx="681643" cy="682199"/>
          </a:xfrm>
        </p:grpSpPr>
        <p:sp>
          <p:nvSpPr>
            <p:cNvPr id="42" name="Oval 41"/>
            <p:cNvSpPr/>
            <p:nvPr/>
          </p:nvSpPr>
          <p:spPr>
            <a:xfrm>
              <a:off x="7753635" y="1194161"/>
              <a:ext cx="681643" cy="68164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43" name="Text Box 31"/>
            <p:cNvSpPr txBox="1">
              <a:spLocks noChangeArrowheads="1"/>
            </p:cNvSpPr>
            <p:nvPr/>
          </p:nvSpPr>
          <p:spPr bwMode="auto">
            <a:xfrm>
              <a:off x="8050982" y="1211454"/>
              <a:ext cx="132114" cy="66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600" b="1">
                  <a:solidFill>
                    <a:schemeClr val="bg1"/>
                  </a:solidFill>
                  <a:latin typeface="Dax Offc Pro" panose="020B0504030101020102" pitchFamily="34" charset="0"/>
                  <a:ea typeface="MS PGothic" pitchFamily="34" charset="-128"/>
                  <a:cs typeface="Arial" pitchFamily="34" charset="0"/>
                </a:rPr>
                <a:t>2</a:t>
              </a:r>
            </a:p>
          </p:txBody>
        </p:sp>
      </p:grpSp>
      <p:sp>
        <p:nvSpPr>
          <p:cNvPr id="44" name="TextBox 13"/>
          <p:cNvSpPr txBox="1">
            <a:spLocks noChangeArrowheads="1"/>
          </p:cNvSpPr>
          <p:nvPr/>
        </p:nvSpPr>
        <p:spPr bwMode="auto">
          <a:xfrm>
            <a:off x="4674939" y="1199267"/>
            <a:ext cx="3754263" cy="394182"/>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a:latin typeface="Dax Offc Pro" panose="020B0504030101020102" pitchFamily="34" charset="0"/>
              </a:rPr>
              <a:t>Key Lesson</a:t>
            </a:r>
          </a:p>
        </p:txBody>
      </p:sp>
    </p:spTree>
    <p:extLst>
      <p:ext uri="{BB962C8B-B14F-4D97-AF65-F5344CB8AC3E}">
        <p14:creationId xmlns:p14="http://schemas.microsoft.com/office/powerpoint/2010/main" val="221704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10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childTnLst>
                          </p:cTn>
                        </p:par>
                        <p:par>
                          <p:cTn id="11" fill="hold">
                            <p:stCondLst>
                              <p:cond delay="600"/>
                            </p:stCondLst>
                            <p:childTnLst>
                              <p:par>
                                <p:cTn id="12" presetID="21" presetClass="entr" presetSubtype="1" fill="hold" nodeType="after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wheel(1)">
                                      <p:cBhvr>
                                        <p:cTn id="14" dur="500"/>
                                        <p:tgtEl>
                                          <p:spTgt spid="29"/>
                                        </p:tgtEl>
                                      </p:cBhvr>
                                    </p:animEffect>
                                  </p:childTnLst>
                                </p:cTn>
                              </p:par>
                            </p:childTnLst>
                          </p:cTn>
                        </p:par>
                        <p:par>
                          <p:cTn id="15" fill="hold">
                            <p:stCondLst>
                              <p:cond delay="1100"/>
                            </p:stCondLst>
                            <p:childTnLst>
                              <p:par>
                                <p:cTn id="16" presetID="10" presetClass="entr" presetSubtype="0" fill="hold" grpId="0" nodeType="afterEffect">
                                  <p:stCondLst>
                                    <p:cond delay="1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par>
                          <p:cTn id="19" fill="hold">
                            <p:stCondLst>
                              <p:cond delay="1700"/>
                            </p:stCondLst>
                            <p:childTnLst>
                              <p:par>
                                <p:cTn id="20" presetID="10" presetClass="entr" presetSubtype="0" fill="hold" grpId="0" nodeType="afterEffect">
                                  <p:stCondLst>
                                    <p:cond delay="1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par>
                          <p:cTn id="23" fill="hold">
                            <p:stCondLst>
                              <p:cond delay="2300"/>
                            </p:stCondLst>
                            <p:childTnLst>
                              <p:par>
                                <p:cTn id="24" presetID="21" presetClass="entr" presetSubtype="1" fill="hold" nodeType="afterEffect">
                                  <p:stCondLst>
                                    <p:cond delay="100"/>
                                  </p:stCondLst>
                                  <p:childTnLst>
                                    <p:set>
                                      <p:cBhvr>
                                        <p:cTn id="25" dur="1" fill="hold">
                                          <p:stCondLst>
                                            <p:cond delay="0"/>
                                          </p:stCondLst>
                                        </p:cTn>
                                        <p:tgtEl>
                                          <p:spTgt spid="32"/>
                                        </p:tgtEl>
                                        <p:attrNameLst>
                                          <p:attrName>style.visibility</p:attrName>
                                        </p:attrNameLst>
                                      </p:cBhvr>
                                      <p:to>
                                        <p:strVal val="visible"/>
                                      </p:to>
                                    </p:set>
                                    <p:animEffect transition="in" filter="wheel(1)">
                                      <p:cBhvr>
                                        <p:cTn id="26" dur="500"/>
                                        <p:tgtEl>
                                          <p:spTgt spid="32"/>
                                        </p:tgtEl>
                                      </p:cBhvr>
                                    </p:animEffect>
                                  </p:childTnLst>
                                </p:cTn>
                              </p:par>
                            </p:childTnLst>
                          </p:cTn>
                        </p:par>
                        <p:par>
                          <p:cTn id="27" fill="hold">
                            <p:stCondLst>
                              <p:cond delay="2900"/>
                            </p:stCondLst>
                            <p:childTnLst>
                              <p:par>
                                <p:cTn id="28" presetID="10" presetClass="entr" presetSubtype="0" fill="hold" grpId="0" nodeType="afterEffect">
                                  <p:stCondLst>
                                    <p:cond delay="1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par>
                          <p:cTn id="31" fill="hold">
                            <p:stCondLst>
                              <p:cond delay="3500"/>
                            </p:stCondLst>
                            <p:childTnLst>
                              <p:par>
                                <p:cTn id="32" presetID="10" presetClass="entr" presetSubtype="0" fill="hold" grpId="0" nodeType="afterEffect">
                                  <p:stCondLst>
                                    <p:cond delay="10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par>
                          <p:cTn id="35" fill="hold">
                            <p:stCondLst>
                              <p:cond delay="4100"/>
                            </p:stCondLst>
                            <p:childTnLst>
                              <p:par>
                                <p:cTn id="36" presetID="21" presetClass="entr" presetSubtype="1" fill="hold" nodeType="afterEffect">
                                  <p:stCondLst>
                                    <p:cond delay="100"/>
                                  </p:stCondLst>
                                  <p:childTnLst>
                                    <p:set>
                                      <p:cBhvr>
                                        <p:cTn id="37" dur="1" fill="hold">
                                          <p:stCondLst>
                                            <p:cond delay="0"/>
                                          </p:stCondLst>
                                        </p:cTn>
                                        <p:tgtEl>
                                          <p:spTgt spid="35"/>
                                        </p:tgtEl>
                                        <p:attrNameLst>
                                          <p:attrName>style.visibility</p:attrName>
                                        </p:attrNameLst>
                                      </p:cBhvr>
                                      <p:to>
                                        <p:strVal val="visible"/>
                                      </p:to>
                                    </p:set>
                                    <p:animEffect transition="in" filter="wheel(1)">
                                      <p:cBhvr>
                                        <p:cTn id="38" dur="500"/>
                                        <p:tgtEl>
                                          <p:spTgt spid="35"/>
                                        </p:tgtEl>
                                      </p:cBhvr>
                                    </p:animEffect>
                                  </p:childTnLst>
                                </p:cTn>
                              </p:par>
                            </p:childTnLst>
                          </p:cTn>
                        </p:par>
                        <p:par>
                          <p:cTn id="39" fill="hold">
                            <p:stCondLst>
                              <p:cond delay="4700"/>
                            </p:stCondLst>
                            <p:childTnLst>
                              <p:par>
                                <p:cTn id="40" presetID="10" presetClass="entr" presetSubtype="0" fill="hold" grpId="0" nodeType="afterEffect">
                                  <p:stCondLst>
                                    <p:cond delay="10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par>
                          <p:cTn id="43" fill="hold">
                            <p:stCondLst>
                              <p:cond delay="5300"/>
                            </p:stCondLst>
                            <p:childTnLst>
                              <p:par>
                                <p:cTn id="44" presetID="10" presetClass="entr" presetSubtype="0" fill="hold" grpId="0" nodeType="afterEffect">
                                  <p:stCondLst>
                                    <p:cond delay="10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childTnLst>
                          </p:cTn>
                        </p:par>
                        <p:par>
                          <p:cTn id="47" fill="hold">
                            <p:stCondLst>
                              <p:cond delay="5900"/>
                            </p:stCondLst>
                            <p:childTnLst>
                              <p:par>
                                <p:cTn id="48" presetID="21" presetClass="entr" presetSubtype="1" fill="hold" nodeType="afterEffect">
                                  <p:stCondLst>
                                    <p:cond delay="100"/>
                                  </p:stCondLst>
                                  <p:childTnLst>
                                    <p:set>
                                      <p:cBhvr>
                                        <p:cTn id="49" dur="1" fill="hold">
                                          <p:stCondLst>
                                            <p:cond delay="0"/>
                                          </p:stCondLst>
                                        </p:cTn>
                                        <p:tgtEl>
                                          <p:spTgt spid="38"/>
                                        </p:tgtEl>
                                        <p:attrNameLst>
                                          <p:attrName>style.visibility</p:attrName>
                                        </p:attrNameLst>
                                      </p:cBhvr>
                                      <p:to>
                                        <p:strVal val="visible"/>
                                      </p:to>
                                    </p:set>
                                    <p:animEffect transition="in" filter="wheel(1)">
                                      <p:cBhvr>
                                        <p:cTn id="50" dur="500"/>
                                        <p:tgtEl>
                                          <p:spTgt spid="38"/>
                                        </p:tgtEl>
                                      </p:cBhvr>
                                    </p:animEffect>
                                  </p:childTnLst>
                                </p:cTn>
                              </p:par>
                            </p:childTnLst>
                          </p:cTn>
                        </p:par>
                        <p:par>
                          <p:cTn id="51" fill="hold">
                            <p:stCondLst>
                              <p:cond delay="6500"/>
                            </p:stCondLst>
                            <p:childTnLst>
                              <p:par>
                                <p:cTn id="52" presetID="10" presetClass="entr" presetSubtype="0" fill="hold" grpId="0" nodeType="afterEffect">
                                  <p:stCondLst>
                                    <p:cond delay="10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par>
                          <p:cTn id="55" fill="hold">
                            <p:stCondLst>
                              <p:cond delay="7100"/>
                            </p:stCondLst>
                            <p:childTnLst>
                              <p:par>
                                <p:cTn id="56" presetID="10" presetClass="entr" presetSubtype="0" fill="hold" grpId="0" nodeType="afterEffect">
                                  <p:stCondLst>
                                    <p:cond delay="10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childTnLst>
                          </p:cTn>
                        </p:par>
                        <p:par>
                          <p:cTn id="59" fill="hold">
                            <p:stCondLst>
                              <p:cond delay="7700"/>
                            </p:stCondLst>
                            <p:childTnLst>
                              <p:par>
                                <p:cTn id="60" presetID="21" presetClass="entr" presetSubtype="1" fill="hold" nodeType="afterEffect">
                                  <p:stCondLst>
                                    <p:cond delay="100"/>
                                  </p:stCondLst>
                                  <p:childTnLst>
                                    <p:set>
                                      <p:cBhvr>
                                        <p:cTn id="61" dur="1" fill="hold">
                                          <p:stCondLst>
                                            <p:cond delay="0"/>
                                          </p:stCondLst>
                                        </p:cTn>
                                        <p:tgtEl>
                                          <p:spTgt spid="41"/>
                                        </p:tgtEl>
                                        <p:attrNameLst>
                                          <p:attrName>style.visibility</p:attrName>
                                        </p:attrNameLst>
                                      </p:cBhvr>
                                      <p:to>
                                        <p:strVal val="visible"/>
                                      </p:to>
                                    </p:set>
                                    <p:animEffect transition="in" filter="wheel(1)">
                                      <p:cBhvr>
                                        <p:cTn id="62" dur="500"/>
                                        <p:tgtEl>
                                          <p:spTgt spid="41"/>
                                        </p:tgtEl>
                                      </p:cBhvr>
                                    </p:animEffect>
                                  </p:childTnLst>
                                </p:cTn>
                              </p:par>
                            </p:childTnLst>
                          </p:cTn>
                        </p:par>
                        <p:par>
                          <p:cTn id="63" fill="hold">
                            <p:stCondLst>
                              <p:cond delay="8300"/>
                            </p:stCondLst>
                            <p:childTnLst>
                              <p:par>
                                <p:cTn id="64" presetID="10" presetClass="entr" presetSubtype="0" fill="hold" grpId="0" nodeType="afterEffect">
                                  <p:stCondLst>
                                    <p:cond delay="10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500"/>
                                        <p:tgtEl>
                                          <p:spTgt spid="15"/>
                                        </p:tgtEl>
                                      </p:cBhvr>
                                    </p:animEffect>
                                  </p:childTnLst>
                                </p:cTn>
                              </p:par>
                            </p:childTnLst>
                          </p:cTn>
                        </p:par>
                        <p:par>
                          <p:cTn id="67" fill="hold">
                            <p:stCondLst>
                              <p:cond delay="8900"/>
                            </p:stCondLst>
                            <p:childTnLst>
                              <p:par>
                                <p:cTn id="68" presetID="10" presetClass="entr" presetSubtype="0" fill="hold" grpId="0" nodeType="afterEffect">
                                  <p:stCondLst>
                                    <p:cond delay="10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17" grpId="0"/>
      <p:bldP spid="18" grpId="0"/>
      <p:bldP spid="19" grpId="0"/>
      <p:bldP spid="20" grpId="0"/>
      <p:bldP spid="21" grpId="0"/>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027" y="8215"/>
            <a:ext cx="8229600" cy="914400"/>
          </a:xfrm>
        </p:spPr>
        <p:txBody>
          <a:bodyPr/>
          <a:lstStyle/>
          <a:p>
            <a:r>
              <a:rPr lang="en-CA" altLang="en-US" sz="2800">
                <a:latin typeface="Dax Offc Pro" panose="020B0504030101020102" pitchFamily="34" charset="0"/>
              </a:rPr>
              <a:t>Introduction</a:t>
            </a:r>
            <a:endParaRPr lang="en-CA" sz="2800" strike="sngStrike">
              <a:latin typeface="Dax Offc Pro" panose="020B0504030101020102" pitchFamily="34" charset="0"/>
            </a:endParaRPr>
          </a:p>
        </p:txBody>
      </p:sp>
      <p:sp>
        <p:nvSpPr>
          <p:cNvPr id="5" name="Slide Number Placeholder 4"/>
          <p:cNvSpPr>
            <a:spLocks noGrp="1"/>
          </p:cNvSpPr>
          <p:nvPr>
            <p:ph type="sldNum" sz="quarter" idx="12"/>
          </p:nvPr>
        </p:nvSpPr>
        <p:spPr/>
        <p:txBody>
          <a:bodyPr/>
          <a:lstStyle/>
          <a:p>
            <a:fld id="{86AB923B-19CD-554A-A7CB-5C782A182CEF}" type="slidenum">
              <a:rPr lang="en-US" smtClean="0"/>
              <a:t>2</a:t>
            </a:fld>
            <a:endParaRPr lang="en-US"/>
          </a:p>
        </p:txBody>
      </p:sp>
      <p:sp>
        <p:nvSpPr>
          <p:cNvPr id="51" name="TextBox 50"/>
          <p:cNvSpPr txBox="1">
            <a:spLocks noChangeArrowheads="1"/>
          </p:cNvSpPr>
          <p:nvPr/>
        </p:nvSpPr>
        <p:spPr bwMode="auto">
          <a:xfrm>
            <a:off x="452027" y="1648765"/>
            <a:ext cx="4290761" cy="273326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85554" tIns="42776" rIns="85554" bIns="42776">
            <a:spAutoFit/>
          </a:bodyPr>
          <a:lstStyle/>
          <a:p>
            <a:r>
              <a:rPr lang="en-CA" altLang="en-US" sz="1600">
                <a:solidFill>
                  <a:schemeClr val="tx1">
                    <a:lumMod val="50000"/>
                    <a:lumOff val="50000"/>
                  </a:schemeClr>
                </a:solidFill>
                <a:latin typeface="Dax Offc Pro" panose="020B0504030101020102" pitchFamily="34" charset="0"/>
                <a:cs typeface="Arial" panose="020B0604020202020204" pitchFamily="34" charset="0"/>
              </a:rPr>
              <a:t>Insert your personal information here using the following guidelines:</a:t>
            </a:r>
          </a:p>
          <a:p>
            <a:endParaRPr lang="en-CA" altLang="en-US" sz="2000">
              <a:solidFill>
                <a:srgbClr val="0079C1"/>
              </a:solidFill>
              <a:latin typeface="Dax Offc Pro" panose="020B0504030101020102" pitchFamily="34" charset="0"/>
              <a:cs typeface="Arial" panose="020B0604020202020204" pitchFamily="34" charset="0"/>
            </a:endParaRPr>
          </a:p>
          <a:p>
            <a:pPr marL="342900" indent="-342900">
              <a:buClr>
                <a:srgbClr val="DA201D"/>
              </a:buClr>
              <a:buFont typeface="Wingdings" panose="05000000000000000000" pitchFamily="2" charset="2"/>
              <a:buChar char="§"/>
            </a:pPr>
            <a:r>
              <a:rPr lang="en-CA" altLang="en-US" sz="2000">
                <a:solidFill>
                  <a:srgbClr val="0079C1"/>
                </a:solidFill>
                <a:latin typeface="Dax Offc Pro" panose="020B0504030101020102" pitchFamily="34" charset="0"/>
                <a:cs typeface="Arial" panose="020B0604020202020204" pitchFamily="34" charset="0"/>
              </a:rPr>
              <a:t>Hello, my name is [insert name];</a:t>
            </a:r>
          </a:p>
          <a:p>
            <a:pPr marL="342900" indent="-342900">
              <a:buClr>
                <a:srgbClr val="DA201D"/>
              </a:buClr>
              <a:buFont typeface="Wingdings" panose="05000000000000000000" pitchFamily="2" charset="2"/>
              <a:buChar char="§"/>
            </a:pPr>
            <a:r>
              <a:rPr lang="en-CA" altLang="en-US" sz="2000">
                <a:solidFill>
                  <a:srgbClr val="0079C1"/>
                </a:solidFill>
                <a:latin typeface="Dax Offc Pro" panose="020B0504030101020102" pitchFamily="34" charset="0"/>
                <a:cs typeface="Arial" panose="020B0604020202020204" pitchFamily="34" charset="0"/>
              </a:rPr>
              <a:t>What is your role and what value can you add</a:t>
            </a:r>
          </a:p>
          <a:p>
            <a:pPr marL="342900" indent="-342900">
              <a:buClr>
                <a:srgbClr val="DA201D"/>
              </a:buClr>
              <a:buFont typeface="Wingdings" panose="05000000000000000000" pitchFamily="2" charset="2"/>
              <a:buChar char="§"/>
            </a:pPr>
            <a:r>
              <a:rPr lang="en-CA" altLang="en-US" sz="2000">
                <a:solidFill>
                  <a:srgbClr val="0079C1"/>
                </a:solidFill>
                <a:latin typeface="Dax Offc Pro" panose="020B0504030101020102" pitchFamily="34" charset="0"/>
                <a:cs typeface="Arial" panose="020B0604020202020204" pitchFamily="34" charset="0"/>
              </a:rPr>
              <a:t>Make it personal</a:t>
            </a:r>
          </a:p>
          <a:p>
            <a:pPr marL="342900" indent="-342900">
              <a:buClr>
                <a:srgbClr val="DA201D"/>
              </a:buClr>
              <a:buFont typeface="Wingdings" panose="05000000000000000000" pitchFamily="2" charset="2"/>
              <a:buChar char="§"/>
            </a:pPr>
            <a:r>
              <a:rPr lang="en-CA" altLang="en-US" sz="2000">
                <a:solidFill>
                  <a:srgbClr val="0079C1"/>
                </a:solidFill>
                <a:latin typeface="Dax Offc Pro" panose="020B0504030101020102" pitchFamily="34" charset="0"/>
                <a:cs typeface="Arial" panose="020B0604020202020204" pitchFamily="34" charset="0"/>
              </a:rPr>
              <a:t>Make it human</a:t>
            </a:r>
          </a:p>
          <a:p>
            <a:pPr marL="342900" indent="-342900">
              <a:buClr>
                <a:srgbClr val="DA201D"/>
              </a:buClr>
              <a:buFont typeface="Wingdings" panose="05000000000000000000" pitchFamily="2" charset="2"/>
              <a:buChar char="§"/>
            </a:pPr>
            <a:r>
              <a:rPr lang="en-CA" altLang="en-US" sz="2000">
                <a:solidFill>
                  <a:srgbClr val="0079C1"/>
                </a:solidFill>
                <a:latin typeface="Dax Offc Pro" panose="020B0504030101020102" pitchFamily="34" charset="0"/>
                <a:cs typeface="Arial" panose="020B0604020202020204" pitchFamily="34" charset="0"/>
              </a:rPr>
              <a:t>Show “You’re here to help”</a:t>
            </a:r>
          </a:p>
        </p:txBody>
      </p:sp>
      <p:sp>
        <p:nvSpPr>
          <p:cNvPr id="3" name="Rectangle 2"/>
          <p:cNvSpPr/>
          <p:nvPr/>
        </p:nvSpPr>
        <p:spPr>
          <a:xfrm>
            <a:off x="5257799" y="1409396"/>
            <a:ext cx="3295651" cy="432465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defTabSz="855663" eaLnBrk="0" hangingPunct="0">
              <a:spcBef>
                <a:spcPct val="20000"/>
              </a:spcBef>
              <a:buClr>
                <a:srgbClr val="1466B0"/>
              </a:buClr>
              <a:defRPr/>
            </a:pPr>
            <a:r>
              <a:rPr lang="en-CA" sz="1600">
                <a:solidFill>
                  <a:schemeClr val="bg1"/>
                </a:solidFill>
                <a:latin typeface="Dax Offc Pro" panose="020B0504030101020102" pitchFamily="34" charset="0"/>
              </a:rPr>
              <a:t>Insert your professional </a:t>
            </a:r>
          </a:p>
          <a:p>
            <a:pPr algn="ctr" defTabSz="855663" eaLnBrk="0" hangingPunct="0">
              <a:spcBef>
                <a:spcPct val="20000"/>
              </a:spcBef>
              <a:buClr>
                <a:srgbClr val="1466B0"/>
              </a:buClr>
              <a:defRPr/>
            </a:pPr>
            <a:r>
              <a:rPr lang="en-CA" sz="1600">
                <a:solidFill>
                  <a:schemeClr val="bg1"/>
                </a:solidFill>
                <a:latin typeface="Dax Offc Pro" panose="020B0504030101020102" pitchFamily="34" charset="0"/>
              </a:rPr>
              <a:t>head shot here</a:t>
            </a:r>
          </a:p>
        </p:txBody>
      </p:sp>
    </p:spTree>
    <p:extLst>
      <p:ext uri="{BB962C8B-B14F-4D97-AF65-F5344CB8AC3E}">
        <p14:creationId xmlns:p14="http://schemas.microsoft.com/office/powerpoint/2010/main" val="107640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1500"/>
                            </p:stCondLst>
                            <p:childTnLst>
                              <p:par>
                                <p:cTn id="9" presetID="22" presetClass="entr" presetSubtype="4" fill="hold" grpId="0" nodeType="afterEffect">
                                  <p:stCondLst>
                                    <p:cond delay="100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20</a:t>
            </a:fld>
            <a:endParaRPr lang="en-US"/>
          </a:p>
        </p:txBody>
      </p:sp>
      <p:sp>
        <p:nvSpPr>
          <p:cNvPr id="6" name="Rectangle 5"/>
          <p:cNvSpPr/>
          <p:nvPr/>
        </p:nvSpPr>
        <p:spPr>
          <a:xfrm>
            <a:off x="3704137" y="1540678"/>
            <a:ext cx="1767763" cy="584775"/>
          </a:xfrm>
          <a:prstGeom prst="rect">
            <a:avLst/>
          </a:prstGeom>
        </p:spPr>
        <p:txBody>
          <a:bodyPr wrap="square">
            <a:spAutoFit/>
          </a:bodyPr>
          <a:lstStyle/>
          <a:p>
            <a:pPr algn="ctr"/>
            <a:r>
              <a:rPr lang="en-CA" sz="3200" b="1">
                <a:solidFill>
                  <a:srgbClr val="0079C1"/>
                </a:solidFill>
                <a:latin typeface="Dax Offc Pro" panose="020B0504030101020102" pitchFamily="34" charset="0"/>
                <a:cs typeface="Arial" panose="020B0604020202020204" pitchFamily="34" charset="0"/>
              </a:rPr>
              <a:t>And the</a:t>
            </a:r>
            <a:endParaRPr lang="en-CA" altLang="en-US" sz="3200" b="1">
              <a:solidFill>
                <a:srgbClr val="0079C1"/>
              </a:solidFill>
              <a:latin typeface="Dax Offc Pro" panose="020B0504030101020102" pitchFamily="34" charset="0"/>
              <a:cs typeface="Arial" panose="020B0604020202020204" pitchFamily="34" charset="0"/>
            </a:endParaRPr>
          </a:p>
        </p:txBody>
      </p:sp>
      <p:sp>
        <p:nvSpPr>
          <p:cNvPr id="7" name="Oval 6"/>
          <p:cNvSpPr/>
          <p:nvPr/>
        </p:nvSpPr>
        <p:spPr>
          <a:xfrm>
            <a:off x="3708689" y="2293069"/>
            <a:ext cx="1745672" cy="1745672"/>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latin typeface="Dax Offc Pro" panose="020B0504030101020102" pitchFamily="34" charset="0"/>
            </a:endParaRPr>
          </a:p>
        </p:txBody>
      </p:sp>
      <p:sp>
        <p:nvSpPr>
          <p:cNvPr id="8" name="Rectangle 7"/>
          <p:cNvSpPr/>
          <p:nvPr/>
        </p:nvSpPr>
        <p:spPr>
          <a:xfrm>
            <a:off x="1740185" y="4272684"/>
            <a:ext cx="5663630" cy="584775"/>
          </a:xfrm>
          <a:prstGeom prst="rect">
            <a:avLst/>
          </a:prstGeom>
        </p:spPr>
        <p:txBody>
          <a:bodyPr wrap="square">
            <a:spAutoFit/>
          </a:bodyPr>
          <a:lstStyle/>
          <a:p>
            <a:pPr algn="ctr"/>
            <a:r>
              <a:rPr lang="en-CA" sz="3200" b="1">
                <a:solidFill>
                  <a:srgbClr val="0079C1"/>
                </a:solidFill>
                <a:latin typeface="Dax Offc Pro" panose="020B0504030101020102" pitchFamily="34" charset="0"/>
                <a:cs typeface="Arial" panose="020B0604020202020204" pitchFamily="34" charset="0"/>
              </a:rPr>
              <a:t>mistake investors make is…</a:t>
            </a:r>
            <a:endParaRPr lang="en-CA" altLang="en-US" sz="3200" b="1">
              <a:solidFill>
                <a:srgbClr val="0079C1"/>
              </a:solidFill>
              <a:latin typeface="Dax Offc Pro" panose="020B0504030101020102" pitchFamily="34" charset="0"/>
              <a:cs typeface="Arial" panose="020B0604020202020204" pitchFamily="34" charset="0"/>
            </a:endParaRPr>
          </a:p>
        </p:txBody>
      </p:sp>
      <p:sp>
        <p:nvSpPr>
          <p:cNvPr id="9" name="Text Box 31"/>
          <p:cNvSpPr txBox="1">
            <a:spLocks noChangeArrowheads="1"/>
          </p:cNvSpPr>
          <p:nvPr/>
        </p:nvSpPr>
        <p:spPr bwMode="auto">
          <a:xfrm>
            <a:off x="4418850" y="2504603"/>
            <a:ext cx="33833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8000" b="1">
                <a:solidFill>
                  <a:schemeClr val="bg1"/>
                </a:solidFill>
                <a:latin typeface="Dax Offc Pro" panose="020B0504030101020102" pitchFamily="34" charset="0"/>
                <a:ea typeface="MS PGothic" pitchFamily="34" charset="-128"/>
                <a:cs typeface="Arial" pitchFamily="34" charset="0"/>
              </a:rPr>
              <a:t>1</a:t>
            </a:r>
          </a:p>
        </p:txBody>
      </p:sp>
    </p:spTree>
    <p:extLst>
      <p:ext uri="{BB962C8B-B14F-4D97-AF65-F5344CB8AC3E}">
        <p14:creationId xmlns:p14="http://schemas.microsoft.com/office/powerpoint/2010/main" val="5541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21</a:t>
            </a:fld>
            <a:endParaRPr lang="en-US"/>
          </a:p>
        </p:txBody>
      </p:sp>
      <p:sp>
        <p:nvSpPr>
          <p:cNvPr id="11" name="Title 1"/>
          <p:cNvSpPr txBox="1">
            <a:spLocks/>
          </p:cNvSpPr>
          <p:nvPr/>
        </p:nvSpPr>
        <p:spPr>
          <a:xfrm>
            <a:off x="452027" y="8215"/>
            <a:ext cx="7196548"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#1: </a:t>
            </a:r>
            <a:r>
              <a:rPr lang="en-CA" altLang="en-US" sz="2800">
                <a:latin typeface="Dax Offc Pro" panose="020B0504030101020102" pitchFamily="34" charset="0"/>
              </a:rPr>
              <a:t>Not Having a Financial Plan</a:t>
            </a:r>
            <a:endParaRPr lang="en-CA" sz="2800" strike="sngStrike">
              <a:latin typeface="Dax Offc Pro" panose="020B0504030101020102" pitchFamily="34" charset="0"/>
            </a:endParaRPr>
          </a:p>
        </p:txBody>
      </p:sp>
      <p:sp>
        <p:nvSpPr>
          <p:cNvPr id="9"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latin typeface="Dax Offc Pro" panose="020B0504030101020102" pitchFamily="34" charset="0"/>
                <a:ea typeface="MS PGothic" pitchFamily="34" charset="-128"/>
                <a:cs typeface="Arial" pitchFamily="34" charset="0"/>
              </a:rPr>
              <a:t>1</a:t>
            </a:r>
          </a:p>
        </p:txBody>
      </p:sp>
      <p:sp>
        <p:nvSpPr>
          <p:cNvPr id="10" name="TextBox 1"/>
          <p:cNvSpPr txBox="1">
            <a:spLocks noChangeArrowheads="1"/>
          </p:cNvSpPr>
          <p:nvPr/>
        </p:nvSpPr>
        <p:spPr bwMode="auto">
          <a:xfrm>
            <a:off x="452027" y="5544195"/>
            <a:ext cx="8222407"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sz="1600" b="1">
                <a:latin typeface="Dax Offc Pro" panose="020B0504030101020102" pitchFamily="34" charset="0"/>
              </a:rPr>
              <a:t>A financial plan can add tremendous value in the long run. </a:t>
            </a:r>
          </a:p>
        </p:txBody>
      </p:sp>
      <p:sp>
        <p:nvSpPr>
          <p:cNvPr id="15" name="TextBox 14"/>
          <p:cNvSpPr txBox="1"/>
          <p:nvPr/>
        </p:nvSpPr>
        <p:spPr>
          <a:xfrm>
            <a:off x="459042" y="5943893"/>
            <a:ext cx="5991634" cy="237418"/>
          </a:xfrm>
          <a:prstGeom prst="rect">
            <a:avLst/>
          </a:prstGeom>
          <a:noFill/>
        </p:spPr>
        <p:txBody>
          <a:bodyPr wrap="square" lIns="0" tIns="0" rIns="0" bIns="0" rtlCol="0">
            <a:noAutofit/>
          </a:bodyPr>
          <a:lstStyle/>
          <a:p>
            <a:pPr>
              <a:spcBef>
                <a:spcPts val="1000"/>
              </a:spcBef>
            </a:pPr>
            <a:r>
              <a:rPr lang="en-CA" sz="1000">
                <a:latin typeface="Dax Offc Pro" panose="020B0504030101020102" pitchFamily="34" charset="0"/>
                <a:cs typeface="Arial"/>
              </a:rPr>
              <a:t>Source:</a:t>
            </a:r>
            <a:r>
              <a:rPr lang="en-US" sz="1000"/>
              <a:t> Reach Your Financial Goals, IFIC, April 2016, referencing from Canadian Investors’ Perceptions of Mutual Funds and the Mutual Fund Industry, </a:t>
            </a:r>
            <a:r>
              <a:rPr lang="en-US" sz="1000" err="1"/>
              <a:t>Pollara</a:t>
            </a:r>
            <a:r>
              <a:rPr lang="en-US" sz="1000"/>
              <a:t>, 2016</a:t>
            </a:r>
            <a:endParaRPr lang="en-CA" sz="1000">
              <a:latin typeface="Dax Offc Pro" panose="020B0504030101020102" pitchFamily="34" charset="0"/>
              <a:cs typeface="Arial"/>
            </a:endParaRPr>
          </a:p>
        </p:txBody>
      </p:sp>
      <p:sp>
        <p:nvSpPr>
          <p:cNvPr id="12" name="Oval 11"/>
          <p:cNvSpPr/>
          <p:nvPr/>
        </p:nvSpPr>
        <p:spPr>
          <a:xfrm>
            <a:off x="8145191" y="17723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13" name="Text Box 31"/>
          <p:cNvSpPr txBox="1">
            <a:spLocks noChangeArrowheads="1"/>
          </p:cNvSpPr>
          <p:nvPr/>
        </p:nvSpPr>
        <p:spPr bwMode="auto">
          <a:xfrm>
            <a:off x="8426211" y="25983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1</a:t>
            </a:r>
          </a:p>
        </p:txBody>
      </p:sp>
      <p:pic>
        <p:nvPicPr>
          <p:cNvPr id="16" name="Picture 15">
            <a:extLst>
              <a:ext uri="{FF2B5EF4-FFF2-40B4-BE49-F238E27FC236}">
                <a16:creationId xmlns:a16="http://schemas.microsoft.com/office/drawing/2014/main" id="{7FBB9F6C-BCE1-493B-9B1C-B4207DD47BBA}"/>
              </a:ext>
            </a:extLst>
          </p:cNvPr>
          <p:cNvPicPr/>
          <p:nvPr/>
        </p:nvPicPr>
        <p:blipFill>
          <a:blip r:embed="rId3"/>
          <a:stretch>
            <a:fillRect/>
          </a:stretch>
        </p:blipFill>
        <p:spPr>
          <a:xfrm>
            <a:off x="292538" y="968427"/>
            <a:ext cx="8616142" cy="4436209"/>
          </a:xfrm>
          <a:prstGeom prst="rect">
            <a:avLst/>
          </a:prstGeom>
        </p:spPr>
      </p:pic>
    </p:spTree>
    <p:extLst>
      <p:ext uri="{BB962C8B-B14F-4D97-AF65-F5344CB8AC3E}">
        <p14:creationId xmlns:p14="http://schemas.microsoft.com/office/powerpoint/2010/main" val="4166450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1500"/>
                            </p:stCondLst>
                            <p:childTnLst>
                              <p:par>
                                <p:cTn id="11" presetID="10"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22</a:t>
            </a:fld>
            <a:endParaRPr lang="en-US"/>
          </a:p>
        </p:txBody>
      </p:sp>
      <p:sp>
        <p:nvSpPr>
          <p:cNvPr id="4" name="Rectangle 3"/>
          <p:cNvSpPr/>
          <p:nvPr/>
        </p:nvSpPr>
        <p:spPr>
          <a:xfrm>
            <a:off x="4794202" y="1937764"/>
            <a:ext cx="3922764" cy="2308324"/>
          </a:xfrm>
          <a:prstGeom prst="rect">
            <a:avLst/>
          </a:prstGeom>
        </p:spPr>
        <p:txBody>
          <a:bodyPr wrap="square">
            <a:spAutoFit/>
          </a:bodyPr>
          <a:lstStyle/>
          <a:p>
            <a:pPr marL="285750" indent="-285750">
              <a:buClr>
                <a:srgbClr val="DA201D"/>
              </a:buClr>
              <a:buFont typeface="Wingdings" panose="05000000000000000000" pitchFamily="2" charset="2"/>
              <a:buChar char="§"/>
            </a:pPr>
            <a:r>
              <a:rPr lang="en-US" sz="1600">
                <a:latin typeface="Dax Offc Pro" panose="020B0504030101020102" pitchFamily="34" charset="0"/>
                <a:cs typeface="Arial" panose="020B0604020202020204" pitchFamily="34" charset="0"/>
              </a:rPr>
              <a:t>Research shows that receiving financial advice results in far greater assets than forgoing advice. In fact, the longer you receive advice, the better the results seen</a:t>
            </a:r>
          </a:p>
          <a:p>
            <a:pPr marL="285750" indent="-285750">
              <a:buClr>
                <a:srgbClr val="DA201D"/>
              </a:buClr>
              <a:buFont typeface="Wingdings" panose="05000000000000000000" pitchFamily="2" charset="2"/>
              <a:buChar char="§"/>
            </a:pPr>
            <a:endParaRPr lang="en-US" sz="1600">
              <a:latin typeface="Dax Offc Pro" panose="020B0504030101020102" pitchFamily="34" charset="0"/>
              <a:cs typeface="Arial" panose="020B0604020202020204" pitchFamily="34" charset="0"/>
            </a:endParaRPr>
          </a:p>
          <a:p>
            <a:pPr marL="285750" indent="-285750">
              <a:buClr>
                <a:srgbClr val="DA201D"/>
              </a:buClr>
              <a:buFont typeface="Wingdings" panose="05000000000000000000" pitchFamily="2" charset="2"/>
              <a:buChar char="§"/>
            </a:pPr>
            <a:r>
              <a:rPr lang="en-CA" sz="1600">
                <a:latin typeface="Dax Offc Pro" panose="020B0504030101020102" pitchFamily="34" charset="0"/>
                <a:cs typeface="Arial"/>
              </a:rPr>
              <a:t>Financial advice may add the equivalent of up to 3% in net returns over non-advised accounts.</a:t>
            </a:r>
            <a:r>
              <a:rPr lang="en-CA" sz="1600" baseline="30000">
                <a:latin typeface="Dax Offc Pro" panose="020B0504030101020102" pitchFamily="34" charset="0"/>
                <a:cs typeface="Arial"/>
              </a:rPr>
              <a:t>*</a:t>
            </a:r>
            <a:r>
              <a:rPr lang="en-CA" sz="1600">
                <a:latin typeface="Dax Offc Pro" panose="020B0504030101020102" pitchFamily="34" charset="0"/>
                <a:cs typeface="Arial"/>
              </a:rPr>
              <a:t> </a:t>
            </a:r>
          </a:p>
        </p:txBody>
      </p:sp>
      <p:sp>
        <p:nvSpPr>
          <p:cNvPr id="7" name="Rectangle 6"/>
          <p:cNvSpPr/>
          <p:nvPr/>
        </p:nvSpPr>
        <p:spPr>
          <a:xfrm>
            <a:off x="461659" y="5851373"/>
            <a:ext cx="8212774" cy="369332"/>
          </a:xfrm>
          <a:prstGeom prst="rect">
            <a:avLst/>
          </a:prstGeom>
        </p:spPr>
        <p:txBody>
          <a:bodyPr wrap="square">
            <a:spAutoFit/>
          </a:bodyPr>
          <a:lstStyle/>
          <a:p>
            <a:pPr>
              <a:spcBef>
                <a:spcPts val="1000"/>
              </a:spcBef>
            </a:pPr>
            <a:r>
              <a:rPr lang="en-CA" sz="900">
                <a:latin typeface="Dax Offc Pro" panose="020B0504030101020102" pitchFamily="34" charset="0"/>
                <a:cs typeface="Arial"/>
              </a:rPr>
              <a:t>* </a:t>
            </a:r>
            <a:r>
              <a:rPr lang="en-US" sz="900"/>
              <a:t>*Source: More on the Value of Financial Advisors, by Claude </a:t>
            </a:r>
            <a:r>
              <a:rPr lang="en-US" sz="900" err="1"/>
              <a:t>Montmarquette</a:t>
            </a:r>
            <a:r>
              <a:rPr lang="en-US" sz="900"/>
              <a:t> and Alexandre </a:t>
            </a:r>
            <a:r>
              <a:rPr lang="en-US" sz="900" err="1"/>
              <a:t>Prud’Homme</a:t>
            </a:r>
            <a:r>
              <a:rPr lang="en-US" sz="900"/>
              <a:t>, CIRANO, 2020. The average household with a financial advisor for 15 years or more had asset values 2.3x higher than an average “comparable” household without a financial advisor.</a:t>
            </a:r>
            <a:endParaRPr lang="en-CA" sz="900">
              <a:latin typeface="Dax Offc Pro" panose="020B0504030101020102" pitchFamily="34" charset="0"/>
              <a:cs typeface="Arial"/>
            </a:endParaRPr>
          </a:p>
        </p:txBody>
      </p:sp>
      <p:sp>
        <p:nvSpPr>
          <p:cNvPr id="13"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b="1">
                <a:latin typeface="Dax Offc Pro" panose="020B0504030101020102" pitchFamily="34" charset="0"/>
              </a:rPr>
              <a:t>Pitfall #1: </a:t>
            </a:r>
            <a:r>
              <a:rPr lang="en-CA" altLang="en-US" sz="2800">
                <a:latin typeface="Dax Offc Pro" panose="020B0504030101020102" pitchFamily="34" charset="0"/>
              </a:rPr>
              <a:t>Not Having a Financial Plan</a:t>
            </a:r>
            <a:endParaRPr lang="en-CA" sz="2800" strike="sngStrike">
              <a:latin typeface="Dax Offc Pro" panose="020B0504030101020102" pitchFamily="34" charset="0"/>
            </a:endParaRPr>
          </a:p>
        </p:txBody>
      </p:sp>
      <p:sp>
        <p:nvSpPr>
          <p:cNvPr id="15"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1</a:t>
            </a:r>
          </a:p>
        </p:txBody>
      </p:sp>
      <p:sp>
        <p:nvSpPr>
          <p:cNvPr id="16" name="TextBox 1"/>
          <p:cNvSpPr txBox="1">
            <a:spLocks noChangeArrowheads="1"/>
          </p:cNvSpPr>
          <p:nvPr/>
        </p:nvSpPr>
        <p:spPr bwMode="auto">
          <a:xfrm>
            <a:off x="461658" y="5330265"/>
            <a:ext cx="8212775" cy="332609"/>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sz="1600" b="1">
                <a:latin typeface="Dax Offc Pro" panose="020B0504030101020102" pitchFamily="34" charset="0"/>
              </a:rPr>
              <a:t>A financial plan adds enormous value in the long run.  </a:t>
            </a:r>
          </a:p>
        </p:txBody>
      </p:sp>
      <p:grpSp>
        <p:nvGrpSpPr>
          <p:cNvPr id="17" name="Group 16"/>
          <p:cNvGrpSpPr/>
          <p:nvPr/>
        </p:nvGrpSpPr>
        <p:grpSpPr>
          <a:xfrm>
            <a:off x="344696" y="1275067"/>
            <a:ext cx="4480560" cy="3919765"/>
            <a:chOff x="461659" y="1264434"/>
            <a:chExt cx="4480560" cy="3919765"/>
          </a:xfrm>
        </p:grpSpPr>
        <p:sp>
          <p:nvSpPr>
            <p:cNvPr id="14" name="TextBox 13"/>
            <p:cNvSpPr txBox="1"/>
            <p:nvPr/>
          </p:nvSpPr>
          <p:spPr>
            <a:xfrm>
              <a:off x="461659" y="1264434"/>
              <a:ext cx="4480560" cy="508959"/>
            </a:xfrm>
            <a:prstGeom prst="rect">
              <a:avLst/>
            </a:prstGeom>
            <a:noFill/>
          </p:spPr>
          <p:txBody>
            <a:bodyPr wrap="square" lIns="0" tIns="0" rIns="0" bIns="0" rtlCol="0">
              <a:noAutofit/>
            </a:bodyPr>
            <a:lstStyle/>
            <a:p>
              <a:pPr algn="ctr">
                <a:spcBef>
                  <a:spcPts val="1000"/>
                </a:spcBef>
              </a:pPr>
              <a:r>
                <a:rPr lang="en-CA" sz="1400" b="1">
                  <a:latin typeface="Dax Offc Pro" panose="020B0504030101020102" pitchFamily="34" charset="0"/>
                  <a:cs typeface="Arial"/>
                </a:rPr>
                <a:t>Effect of Financial Advice on Level of Household Assets Compared with Non-Advised Households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450" y="1775839"/>
              <a:ext cx="3297083" cy="3408360"/>
            </a:xfrm>
            <a:prstGeom prst="rect">
              <a:avLst/>
            </a:prstGeom>
          </p:spPr>
        </p:pic>
      </p:grpSp>
      <p:sp>
        <p:nvSpPr>
          <p:cNvPr id="2" name="TextBox 1">
            <a:extLst>
              <a:ext uri="{FF2B5EF4-FFF2-40B4-BE49-F238E27FC236}">
                <a16:creationId xmlns:a16="http://schemas.microsoft.com/office/drawing/2014/main" id="{2A05380F-7B41-4D74-A6B7-EC2C6ED69F5C}"/>
              </a:ext>
            </a:extLst>
          </p:cNvPr>
          <p:cNvSpPr txBox="1"/>
          <p:nvPr/>
        </p:nvSpPr>
        <p:spPr>
          <a:xfrm>
            <a:off x="1250002" y="4368278"/>
            <a:ext cx="1018785" cy="463029"/>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4 to 6     Years</a:t>
            </a:r>
            <a:endParaRPr lang="en-CA" sz="1400">
              <a:latin typeface="Dax Offc Pro" panose="020B0504030101020102" pitchFamily="34" charset="0"/>
              <a:cs typeface="Arial"/>
            </a:endParaRPr>
          </a:p>
        </p:txBody>
      </p:sp>
      <p:sp>
        <p:nvSpPr>
          <p:cNvPr id="19" name="TextBox 18">
            <a:extLst>
              <a:ext uri="{FF2B5EF4-FFF2-40B4-BE49-F238E27FC236}">
                <a16:creationId xmlns:a16="http://schemas.microsoft.com/office/drawing/2014/main" id="{D49E260F-135B-4214-A83C-FEA53489E545}"/>
              </a:ext>
            </a:extLst>
          </p:cNvPr>
          <p:cNvSpPr txBox="1"/>
          <p:nvPr/>
        </p:nvSpPr>
        <p:spPr>
          <a:xfrm>
            <a:off x="2075583" y="4370656"/>
            <a:ext cx="1018785" cy="463029"/>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7 to 14    Years</a:t>
            </a:r>
            <a:endParaRPr lang="en-CA" sz="1400">
              <a:latin typeface="Dax Offc Pro" panose="020B0504030101020102" pitchFamily="34" charset="0"/>
              <a:cs typeface="Arial"/>
            </a:endParaRPr>
          </a:p>
        </p:txBody>
      </p:sp>
      <p:sp>
        <p:nvSpPr>
          <p:cNvPr id="20" name="TextBox 19">
            <a:extLst>
              <a:ext uri="{FF2B5EF4-FFF2-40B4-BE49-F238E27FC236}">
                <a16:creationId xmlns:a16="http://schemas.microsoft.com/office/drawing/2014/main" id="{67ED7560-2B3A-4B98-B2A4-367E9ADF5F3A}"/>
              </a:ext>
            </a:extLst>
          </p:cNvPr>
          <p:cNvSpPr txBox="1"/>
          <p:nvPr/>
        </p:nvSpPr>
        <p:spPr>
          <a:xfrm>
            <a:off x="3056766" y="4376364"/>
            <a:ext cx="1018785" cy="463029"/>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More than  15 years</a:t>
            </a:r>
            <a:endParaRPr lang="en-CA" sz="1400">
              <a:latin typeface="Dax Offc Pro" panose="020B0504030101020102" pitchFamily="34" charset="0"/>
              <a:cs typeface="Arial"/>
            </a:endParaRPr>
          </a:p>
        </p:txBody>
      </p:sp>
      <p:sp>
        <p:nvSpPr>
          <p:cNvPr id="21" name="TextBox 20">
            <a:extLst>
              <a:ext uri="{FF2B5EF4-FFF2-40B4-BE49-F238E27FC236}">
                <a16:creationId xmlns:a16="http://schemas.microsoft.com/office/drawing/2014/main" id="{5BC659A8-7642-4AAD-B546-798114A68479}"/>
              </a:ext>
            </a:extLst>
          </p:cNvPr>
          <p:cNvSpPr txBox="1"/>
          <p:nvPr/>
        </p:nvSpPr>
        <p:spPr>
          <a:xfrm>
            <a:off x="1473740" y="4810246"/>
            <a:ext cx="2220154" cy="463029"/>
          </a:xfrm>
          <a:prstGeom prst="rect">
            <a:avLst/>
          </a:prstGeom>
          <a:solidFill>
            <a:schemeClr val="bg1"/>
          </a:solidFill>
        </p:spPr>
        <p:txBody>
          <a:bodyPr wrap="square" lIns="0" tIns="0" rIns="0" bIns="0" rtlCol="0">
            <a:noAutofit/>
          </a:bodyPr>
          <a:lstStyle/>
          <a:p>
            <a:pPr algn="ctr">
              <a:spcBef>
                <a:spcPts val="1000"/>
              </a:spcBef>
            </a:pPr>
            <a:r>
              <a:rPr lang="en-US" sz="1400" b="1">
                <a:latin typeface="Dax Offc Pro" panose="020B0504030101020102" pitchFamily="34" charset="0"/>
                <a:cs typeface="Arial"/>
              </a:rPr>
              <a:t>Years of Financial Advice</a:t>
            </a:r>
            <a:endParaRPr lang="en-CA" sz="1400" b="1">
              <a:latin typeface="Dax Offc Pro" panose="020B0504030101020102" pitchFamily="34" charset="0"/>
              <a:cs typeface="Arial"/>
            </a:endParaRPr>
          </a:p>
        </p:txBody>
      </p:sp>
      <p:sp>
        <p:nvSpPr>
          <p:cNvPr id="22" name="TextBox 21">
            <a:extLst>
              <a:ext uri="{FF2B5EF4-FFF2-40B4-BE49-F238E27FC236}">
                <a16:creationId xmlns:a16="http://schemas.microsoft.com/office/drawing/2014/main" id="{4FD68827-59D6-4EEA-9D1A-377D17774E53}"/>
              </a:ext>
            </a:extLst>
          </p:cNvPr>
          <p:cNvSpPr txBox="1"/>
          <p:nvPr/>
        </p:nvSpPr>
        <p:spPr>
          <a:xfrm>
            <a:off x="884727" y="1919459"/>
            <a:ext cx="433515" cy="291468"/>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3.0x</a:t>
            </a:r>
            <a:endParaRPr lang="en-CA" sz="1400">
              <a:latin typeface="Dax Offc Pro" panose="020B0504030101020102" pitchFamily="34" charset="0"/>
              <a:cs typeface="Arial"/>
            </a:endParaRPr>
          </a:p>
        </p:txBody>
      </p:sp>
      <p:sp>
        <p:nvSpPr>
          <p:cNvPr id="23" name="TextBox 22">
            <a:extLst>
              <a:ext uri="{FF2B5EF4-FFF2-40B4-BE49-F238E27FC236}">
                <a16:creationId xmlns:a16="http://schemas.microsoft.com/office/drawing/2014/main" id="{6E218E8D-9BB4-4B17-AC76-1EA704AB65B5}"/>
              </a:ext>
            </a:extLst>
          </p:cNvPr>
          <p:cNvSpPr txBox="1"/>
          <p:nvPr/>
        </p:nvSpPr>
        <p:spPr>
          <a:xfrm>
            <a:off x="902324" y="2631419"/>
            <a:ext cx="433515" cy="291468"/>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2.0x</a:t>
            </a:r>
            <a:endParaRPr lang="en-CA" sz="1400">
              <a:latin typeface="Dax Offc Pro" panose="020B0504030101020102" pitchFamily="34" charset="0"/>
              <a:cs typeface="Arial"/>
            </a:endParaRPr>
          </a:p>
        </p:txBody>
      </p:sp>
      <p:sp>
        <p:nvSpPr>
          <p:cNvPr id="24" name="TextBox 23">
            <a:extLst>
              <a:ext uri="{FF2B5EF4-FFF2-40B4-BE49-F238E27FC236}">
                <a16:creationId xmlns:a16="http://schemas.microsoft.com/office/drawing/2014/main" id="{2AE83DB1-9160-4821-A12C-D7DAC6BDD188}"/>
              </a:ext>
            </a:extLst>
          </p:cNvPr>
          <p:cNvSpPr txBox="1"/>
          <p:nvPr/>
        </p:nvSpPr>
        <p:spPr>
          <a:xfrm>
            <a:off x="900648" y="3272867"/>
            <a:ext cx="433515" cy="291468"/>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1.0x</a:t>
            </a:r>
            <a:endParaRPr lang="en-CA" sz="1400">
              <a:latin typeface="Dax Offc Pro" panose="020B0504030101020102" pitchFamily="34" charset="0"/>
              <a:cs typeface="Arial"/>
            </a:endParaRPr>
          </a:p>
        </p:txBody>
      </p:sp>
      <p:sp>
        <p:nvSpPr>
          <p:cNvPr id="26" name="TextBox 25">
            <a:extLst>
              <a:ext uri="{FF2B5EF4-FFF2-40B4-BE49-F238E27FC236}">
                <a16:creationId xmlns:a16="http://schemas.microsoft.com/office/drawing/2014/main" id="{EB81D762-96A3-481F-9B27-DAC0E0205EC8}"/>
              </a:ext>
            </a:extLst>
          </p:cNvPr>
          <p:cNvSpPr txBox="1"/>
          <p:nvPr/>
        </p:nvSpPr>
        <p:spPr>
          <a:xfrm>
            <a:off x="898375" y="4144044"/>
            <a:ext cx="433515" cy="379401"/>
          </a:xfrm>
          <a:prstGeom prst="rect">
            <a:avLst/>
          </a:prstGeom>
          <a:solidFill>
            <a:schemeClr val="bg1"/>
          </a:solidFill>
        </p:spPr>
        <p:txBody>
          <a:bodyPr wrap="square" lIns="0" tIns="0" rIns="0" bIns="0" rtlCol="0">
            <a:noAutofit/>
          </a:bodyPr>
          <a:lstStyle/>
          <a:p>
            <a:pPr algn="ctr">
              <a:spcBef>
                <a:spcPts val="1000"/>
              </a:spcBef>
            </a:pPr>
            <a:r>
              <a:rPr lang="en-US" sz="1400">
                <a:latin typeface="Dax Offc Pro" panose="020B0504030101020102" pitchFamily="34" charset="0"/>
                <a:cs typeface="Arial"/>
              </a:rPr>
              <a:t>0.0x</a:t>
            </a:r>
            <a:endParaRPr lang="en-CA" sz="1400">
              <a:latin typeface="Dax Offc Pro" panose="020B0504030101020102" pitchFamily="34" charset="0"/>
              <a:cs typeface="Arial"/>
            </a:endParaRPr>
          </a:p>
        </p:txBody>
      </p:sp>
      <p:sp>
        <p:nvSpPr>
          <p:cNvPr id="25" name="TextBox 24">
            <a:extLst>
              <a:ext uri="{FF2B5EF4-FFF2-40B4-BE49-F238E27FC236}">
                <a16:creationId xmlns:a16="http://schemas.microsoft.com/office/drawing/2014/main" id="{8D820F10-68D5-4B63-B49E-004E4134BD36}"/>
              </a:ext>
            </a:extLst>
          </p:cNvPr>
          <p:cNvSpPr txBox="1"/>
          <p:nvPr/>
        </p:nvSpPr>
        <p:spPr>
          <a:xfrm>
            <a:off x="1421676" y="2866474"/>
            <a:ext cx="646895" cy="225451"/>
          </a:xfrm>
          <a:prstGeom prst="rect">
            <a:avLst/>
          </a:prstGeom>
          <a:solidFill>
            <a:schemeClr val="bg1"/>
          </a:solidFill>
        </p:spPr>
        <p:txBody>
          <a:bodyPr wrap="square" lIns="0" tIns="0" rIns="0" bIns="0" rtlCol="0">
            <a:noAutofit/>
          </a:bodyPr>
          <a:lstStyle/>
          <a:p>
            <a:pPr algn="ctr">
              <a:spcBef>
                <a:spcPts val="1000"/>
              </a:spcBef>
            </a:pPr>
            <a:r>
              <a:rPr lang="en-US" sz="1400" b="1">
                <a:latin typeface="Dax Offc Pro" panose="020B0504030101020102" pitchFamily="34" charset="0"/>
                <a:cs typeface="Arial"/>
              </a:rPr>
              <a:t>1.58x</a:t>
            </a:r>
            <a:endParaRPr lang="en-CA" sz="1400" b="1">
              <a:latin typeface="Dax Offc Pro" panose="020B0504030101020102" pitchFamily="34" charset="0"/>
              <a:cs typeface="Arial"/>
            </a:endParaRPr>
          </a:p>
        </p:txBody>
      </p:sp>
      <p:sp>
        <p:nvSpPr>
          <p:cNvPr id="27" name="TextBox 26">
            <a:extLst>
              <a:ext uri="{FF2B5EF4-FFF2-40B4-BE49-F238E27FC236}">
                <a16:creationId xmlns:a16="http://schemas.microsoft.com/office/drawing/2014/main" id="{C3FB8E6C-8F46-4440-9FF2-702FA4CBA5C1}"/>
              </a:ext>
            </a:extLst>
          </p:cNvPr>
          <p:cNvSpPr txBox="1"/>
          <p:nvPr/>
        </p:nvSpPr>
        <p:spPr>
          <a:xfrm>
            <a:off x="2071792" y="2512811"/>
            <a:ext cx="1018785" cy="248549"/>
          </a:xfrm>
          <a:prstGeom prst="rect">
            <a:avLst/>
          </a:prstGeom>
          <a:solidFill>
            <a:schemeClr val="bg1"/>
          </a:solidFill>
        </p:spPr>
        <p:txBody>
          <a:bodyPr wrap="square" lIns="0" tIns="0" rIns="0" bIns="0" rtlCol="0">
            <a:noAutofit/>
          </a:bodyPr>
          <a:lstStyle/>
          <a:p>
            <a:pPr algn="ctr">
              <a:spcBef>
                <a:spcPts val="1000"/>
              </a:spcBef>
            </a:pPr>
            <a:r>
              <a:rPr lang="en-US" sz="1400" b="1">
                <a:latin typeface="Dax Offc Pro" panose="020B0504030101020102" pitchFamily="34" charset="0"/>
                <a:cs typeface="Arial"/>
              </a:rPr>
              <a:t>2.1x</a:t>
            </a:r>
            <a:endParaRPr lang="en-CA" sz="1400" b="1">
              <a:latin typeface="Dax Offc Pro" panose="020B0504030101020102" pitchFamily="34" charset="0"/>
              <a:cs typeface="Arial"/>
            </a:endParaRPr>
          </a:p>
        </p:txBody>
      </p:sp>
      <p:sp>
        <p:nvSpPr>
          <p:cNvPr id="28" name="TextBox 27">
            <a:extLst>
              <a:ext uri="{FF2B5EF4-FFF2-40B4-BE49-F238E27FC236}">
                <a16:creationId xmlns:a16="http://schemas.microsoft.com/office/drawing/2014/main" id="{EAFFD38E-F773-4F9E-947C-0FE90AA5739B}"/>
              </a:ext>
            </a:extLst>
          </p:cNvPr>
          <p:cNvSpPr txBox="1"/>
          <p:nvPr/>
        </p:nvSpPr>
        <p:spPr>
          <a:xfrm>
            <a:off x="2941236" y="1996654"/>
            <a:ext cx="1018785" cy="248549"/>
          </a:xfrm>
          <a:prstGeom prst="rect">
            <a:avLst/>
          </a:prstGeom>
          <a:solidFill>
            <a:schemeClr val="bg1"/>
          </a:solidFill>
        </p:spPr>
        <p:txBody>
          <a:bodyPr wrap="square" lIns="0" tIns="0" rIns="0" bIns="0" rtlCol="0">
            <a:noAutofit/>
          </a:bodyPr>
          <a:lstStyle/>
          <a:p>
            <a:pPr algn="ctr">
              <a:spcBef>
                <a:spcPts val="1000"/>
              </a:spcBef>
            </a:pPr>
            <a:r>
              <a:rPr lang="en-US" sz="1400" b="1">
                <a:latin typeface="Dax Offc Pro" panose="020B0504030101020102" pitchFamily="34" charset="0"/>
                <a:cs typeface="Arial"/>
              </a:rPr>
              <a:t>2.3x</a:t>
            </a:r>
            <a:endParaRPr lang="en-CA" sz="1400" b="1">
              <a:latin typeface="Dax Offc Pro" panose="020B0504030101020102" pitchFamily="34" charset="0"/>
              <a:cs typeface="Arial"/>
            </a:endParaRPr>
          </a:p>
        </p:txBody>
      </p:sp>
    </p:spTree>
    <p:extLst>
      <p:ext uri="{BB962C8B-B14F-4D97-AF65-F5344CB8AC3E}">
        <p14:creationId xmlns:p14="http://schemas.microsoft.com/office/powerpoint/2010/main" val="276791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0" presetClass="entr" presetSubtype="0" fill="hold" grpId="0" nodeType="afterEffect">
                                  <p:stCondLst>
                                    <p:cond delay="100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3500"/>
                            </p:stCondLst>
                            <p:childTnLst>
                              <p:par>
                                <p:cTn id="15" presetID="10" presetClass="entr" presetSubtype="0" fill="hold" grpId="0" nodeType="afterEffect">
                                  <p:stCondLst>
                                    <p:cond delay="100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par>
                          <p:cTn id="18" fill="hold">
                            <p:stCondLst>
                              <p:cond delay="5000"/>
                            </p:stCondLst>
                            <p:childTnLst>
                              <p:par>
                                <p:cTn id="19" presetID="53" presetClass="entr" presetSubtype="16" fill="hold" grpId="0" nodeType="afterEffect">
                                  <p:stCondLst>
                                    <p:cond delay="100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6500"/>
                            </p:stCondLst>
                            <p:childTnLst>
                              <p:par>
                                <p:cTn id="25" presetID="10" presetClass="entr" presetSubtype="0" fill="hold" grpId="0" nodeType="afterEffect">
                                  <p:stCondLst>
                                    <p:cond delay="100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p:bldP spid="7" grpId="0"/>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23</a:t>
            </a:fld>
            <a:endParaRPr lang="en-US"/>
          </a:p>
        </p:txBody>
      </p:sp>
      <p:sp>
        <p:nvSpPr>
          <p:cNvPr id="9" name="Title 1"/>
          <p:cNvSpPr txBox="1">
            <a:spLocks/>
          </p:cNvSpPr>
          <p:nvPr/>
        </p:nvSpPr>
        <p:spPr>
          <a:xfrm>
            <a:off x="452027" y="-197742"/>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endParaRPr lang="en-CA" sz="2800"/>
          </a:p>
          <a:p>
            <a:r>
              <a:rPr lang="en-US" sz="2800"/>
              <a:t> </a:t>
            </a:r>
            <a:r>
              <a:rPr lang="en-US" sz="2800" b="1">
                <a:latin typeface="Dax Offc Pro" panose="020B0504030101020102" pitchFamily="34" charset="0"/>
              </a:rPr>
              <a:t>Your Destination of Choice </a:t>
            </a:r>
            <a:r>
              <a:rPr lang="en-US" sz="2800">
                <a:latin typeface="Dax Offc Pro" panose="020B0504030101020102" pitchFamily="34" charset="0"/>
              </a:rPr>
              <a:t>for Comprehensive, Award-Winning Investment Solutions</a:t>
            </a:r>
            <a:endParaRPr lang="en-CA" sz="2800" strike="sngStrike">
              <a:latin typeface="Dax Offc Pro" panose="020B0504030101020102" pitchFamily="34" charset="0"/>
            </a:endParaRPr>
          </a:p>
        </p:txBody>
      </p:sp>
      <p:sp>
        <p:nvSpPr>
          <p:cNvPr id="6" name="Rectangle 5">
            <a:extLst>
              <a:ext uri="{FF2B5EF4-FFF2-40B4-BE49-F238E27FC236}">
                <a16:creationId xmlns:a16="http://schemas.microsoft.com/office/drawing/2014/main" id="{442B06F6-38DD-41AA-A731-D1CD183F889B}"/>
              </a:ext>
            </a:extLst>
          </p:cNvPr>
          <p:cNvSpPr/>
          <p:nvPr/>
        </p:nvSpPr>
        <p:spPr>
          <a:xfrm>
            <a:off x="2775399" y="6423586"/>
            <a:ext cx="5195653" cy="415498"/>
          </a:xfrm>
          <a:prstGeom prst="rect">
            <a:avLst/>
          </a:prstGeom>
        </p:spPr>
        <p:txBody>
          <a:bodyPr wrap="none" lIns="91440" tIns="45720" rIns="91440" bIns="45720" anchor="t">
            <a:spAutoFit/>
          </a:bodyPr>
          <a:lstStyle/>
          <a:p>
            <a:r>
              <a:rPr lang="en-US" sz="1050">
                <a:latin typeface="Dax Offc Pro"/>
                <a:cs typeface="Arial"/>
              </a:rPr>
              <a:t>See Footnotes: </a:t>
            </a:r>
            <a:r>
              <a:rPr lang="en-US" sz="1050">
                <a:ea typeface="+mn-lt"/>
                <a:cs typeface="+mn-lt"/>
                <a:hlinkClick r:id="rId3"/>
              </a:rPr>
              <a:t>https://bmogamhub.com/system/files/bmo_gam_accolades_retail_eng.pdf</a:t>
            </a:r>
            <a:endParaRPr lang="en-CA" sz="1050">
              <a:latin typeface="Arial"/>
              <a:cs typeface="Arial"/>
            </a:endParaRPr>
          </a:p>
          <a:p>
            <a:endParaRPr lang="en-CA" sz="1050">
              <a:latin typeface="Arial"/>
              <a:cs typeface="Arial"/>
            </a:endParaRPr>
          </a:p>
        </p:txBody>
      </p:sp>
      <p:pic>
        <p:nvPicPr>
          <p:cNvPr id="3" name="Picture 2">
            <a:extLst>
              <a:ext uri="{FF2B5EF4-FFF2-40B4-BE49-F238E27FC236}">
                <a16:creationId xmlns:a16="http://schemas.microsoft.com/office/drawing/2014/main" id="{DD2CEFAB-06E4-4D20-8359-3D0DDB770A22}"/>
              </a:ext>
            </a:extLst>
          </p:cNvPr>
          <p:cNvPicPr>
            <a:picLocks noChangeAspect="1"/>
          </p:cNvPicPr>
          <p:nvPr/>
        </p:nvPicPr>
        <p:blipFill>
          <a:blip r:embed="rId4"/>
          <a:stretch>
            <a:fillRect/>
          </a:stretch>
        </p:blipFill>
        <p:spPr>
          <a:xfrm>
            <a:off x="135521" y="1048919"/>
            <a:ext cx="8872957" cy="4986011"/>
          </a:xfrm>
          <a:prstGeom prst="rect">
            <a:avLst/>
          </a:prstGeom>
        </p:spPr>
      </p:pic>
    </p:spTree>
    <p:extLst>
      <p:ext uri="{BB962C8B-B14F-4D97-AF65-F5344CB8AC3E}">
        <p14:creationId xmlns:p14="http://schemas.microsoft.com/office/powerpoint/2010/main" val="188726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24</a:t>
            </a:fld>
            <a:endParaRPr lang="en-US"/>
          </a:p>
        </p:txBody>
      </p:sp>
      <p:graphicFrame>
        <p:nvGraphicFramePr>
          <p:cNvPr id="3" name="Diagram 2"/>
          <p:cNvGraphicFramePr/>
          <p:nvPr>
            <p:extLst>
              <p:ext uri="{D42A27DB-BD31-4B8C-83A1-F6EECF244321}">
                <p14:modId xmlns:p14="http://schemas.microsoft.com/office/powerpoint/2010/main" val="2983306146"/>
              </p:ext>
            </p:extLst>
          </p:nvPr>
        </p:nvGraphicFramePr>
        <p:xfrm>
          <a:off x="262981" y="2636912"/>
          <a:ext cx="8477032" cy="2237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a:t> </a:t>
            </a:r>
            <a:r>
              <a:rPr lang="en-CA" altLang="en-US" sz="2800">
                <a:latin typeface="Dax Offc Pro" panose="020B0504030101020102" pitchFamily="34" charset="0"/>
              </a:rPr>
              <a:t>A BMO Financial Planner is Here to Help</a:t>
            </a:r>
            <a:endParaRPr lang="en-CA" sz="2800" strike="sngStrike">
              <a:latin typeface="Dax Offc Pro" panose="020B0504030101020102" pitchFamily="34" charset="0"/>
            </a:endParaRPr>
          </a:p>
        </p:txBody>
      </p:sp>
      <p:grpSp>
        <p:nvGrpSpPr>
          <p:cNvPr id="4" name="Group 3"/>
          <p:cNvGrpSpPr/>
          <p:nvPr/>
        </p:nvGrpSpPr>
        <p:grpSpPr>
          <a:xfrm>
            <a:off x="452027" y="1142847"/>
            <a:ext cx="7391959" cy="1101259"/>
            <a:chOff x="452027" y="1142847"/>
            <a:chExt cx="7391959" cy="1101259"/>
          </a:xfrm>
        </p:grpSpPr>
        <p:sp>
          <p:nvSpPr>
            <p:cNvPr id="13" name="Text Box 4"/>
            <p:cNvSpPr txBox="1">
              <a:spLocks noChangeArrowheads="1"/>
            </p:cNvSpPr>
            <p:nvPr/>
          </p:nvSpPr>
          <p:spPr bwMode="auto">
            <a:xfrm>
              <a:off x="2160736" y="1142847"/>
              <a:ext cx="554513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CA" altLang="en-US" sz="2000" b="1">
                  <a:solidFill>
                    <a:srgbClr val="0070C0"/>
                  </a:solidFill>
                  <a:latin typeface="Dax Offc Pro" panose="020B0504030101020102" pitchFamily="34" charset="0"/>
                  <a:ea typeface="Calibri" pitchFamily="34" charset="0"/>
                  <a:cs typeface="Arial" panose="020B0604020202020204" pitchFamily="34" charset="0"/>
                </a:rPr>
                <a:t>FP Name – Financial Planner</a:t>
              </a:r>
            </a:p>
            <a:p>
              <a:pPr>
                <a:lnSpc>
                  <a:spcPct val="115000"/>
                </a:lnSpc>
                <a:spcAft>
                  <a:spcPts val="1000"/>
                </a:spcAft>
              </a:pPr>
              <a:r>
                <a:rPr lang="en-CA" altLang="en-US" sz="1400" b="1">
                  <a:solidFill>
                    <a:srgbClr val="0070C0"/>
                  </a:solidFill>
                  <a:latin typeface="Dax Offc Pro" pitchFamily="34" charset="0"/>
                  <a:ea typeface="Calibri" pitchFamily="34" charset="0"/>
                  <a:cs typeface="Times New Roman" pitchFamily="18" charset="0"/>
                </a:rPr>
                <a:t> </a:t>
              </a:r>
            </a:p>
          </p:txBody>
        </p:sp>
        <p:sp>
          <p:nvSpPr>
            <p:cNvPr id="14" name="Text Box 2"/>
            <p:cNvSpPr txBox="1">
              <a:spLocks noChangeArrowheads="1"/>
            </p:cNvSpPr>
            <p:nvPr/>
          </p:nvSpPr>
          <p:spPr bwMode="auto">
            <a:xfrm>
              <a:off x="2160736" y="1533372"/>
              <a:ext cx="5683250" cy="7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15000"/>
                </a:lnSpc>
              </a:pPr>
              <a:r>
                <a:rPr lang="en-CA" altLang="en-US">
                  <a:solidFill>
                    <a:schemeClr val="tx1">
                      <a:lumMod val="50000"/>
                      <a:lumOff val="50000"/>
                    </a:schemeClr>
                  </a:solidFill>
                  <a:latin typeface="Dax Offc Pro" panose="020B0504030101020102" pitchFamily="34" charset="0"/>
                  <a:ea typeface="Calibri" pitchFamily="34" charset="0"/>
                  <a:cs typeface="Arial" panose="020B0604020202020204" pitchFamily="34" charset="0"/>
                </a:rPr>
                <a:t>Phone Number</a:t>
              </a:r>
            </a:p>
            <a:p>
              <a:pPr>
                <a:lnSpc>
                  <a:spcPct val="115000"/>
                </a:lnSpc>
              </a:pPr>
              <a:r>
                <a:rPr lang="en-CA" altLang="en-US">
                  <a:solidFill>
                    <a:schemeClr val="tx1">
                      <a:lumMod val="50000"/>
                      <a:lumOff val="50000"/>
                    </a:schemeClr>
                  </a:solidFill>
                  <a:latin typeface="Dax Offc Pro" panose="020B0504030101020102" pitchFamily="34" charset="0"/>
                  <a:ea typeface="Calibri" pitchFamily="34" charset="0"/>
                  <a:cs typeface="Arial" panose="020B0604020202020204" pitchFamily="34" charset="0"/>
                </a:rPr>
                <a:t>email@bmo.com</a:t>
              </a:r>
            </a:p>
          </p:txBody>
        </p:sp>
        <p:sp>
          <p:nvSpPr>
            <p:cNvPr id="2" name="Rounded Rectangle 1"/>
            <p:cNvSpPr/>
            <p:nvPr/>
          </p:nvSpPr>
          <p:spPr>
            <a:xfrm>
              <a:off x="452027" y="1142847"/>
              <a:ext cx="1452973" cy="1101259"/>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CA">
                  <a:latin typeface="Dax Offc Pro" panose="020B0504030101020102" pitchFamily="34" charset="0"/>
                  <a:cs typeface="Arial" panose="020B0604020202020204" pitchFamily="34" charset="0"/>
                </a:rPr>
                <a:t>Insert Picture </a:t>
              </a:r>
              <a:br>
                <a:rPr lang="en-CA">
                  <a:latin typeface="Dax Offc Pro" panose="020B0504030101020102" pitchFamily="34" charset="0"/>
                  <a:cs typeface="Arial" panose="020B0604020202020204" pitchFamily="34" charset="0"/>
                </a:rPr>
              </a:br>
              <a:r>
                <a:rPr lang="en-CA">
                  <a:latin typeface="Dax Offc Pro" panose="020B0504030101020102" pitchFamily="34" charset="0"/>
                  <a:cs typeface="Arial" panose="020B0604020202020204" pitchFamily="34" charset="0"/>
                </a:rPr>
                <a:t>of FP</a:t>
              </a:r>
            </a:p>
          </p:txBody>
        </p:sp>
      </p:grpSp>
      <p:sp>
        <p:nvSpPr>
          <p:cNvPr id="18" name="TextBox 1"/>
          <p:cNvSpPr txBox="1">
            <a:spLocks noChangeArrowheads="1"/>
          </p:cNvSpPr>
          <p:nvPr/>
        </p:nvSpPr>
        <p:spPr bwMode="auto">
          <a:xfrm>
            <a:off x="452027" y="5320740"/>
            <a:ext cx="8229600" cy="578830"/>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sz="1600" b="1">
                <a:latin typeface="Dax Offc Pro" panose="020B0504030101020102" pitchFamily="34" charset="0"/>
              </a:rPr>
              <a:t>A BMO Financial Planner is your partner to help you reach all of your </a:t>
            </a:r>
            <a:br>
              <a:rPr lang="en-CA" altLang="en-US" sz="1600" b="1">
                <a:latin typeface="Dax Offc Pro" panose="020B0504030101020102" pitchFamily="34" charset="0"/>
              </a:rPr>
            </a:br>
            <a:r>
              <a:rPr lang="en-CA" altLang="en-US" sz="1600" b="1">
                <a:latin typeface="Dax Offc Pro" panose="020B0504030101020102" pitchFamily="34" charset="0"/>
              </a:rPr>
              <a:t>financial goals.</a:t>
            </a:r>
          </a:p>
        </p:txBody>
      </p:sp>
    </p:spTree>
    <p:extLst>
      <p:ext uri="{BB962C8B-B14F-4D97-AF65-F5344CB8AC3E}">
        <p14:creationId xmlns:p14="http://schemas.microsoft.com/office/powerpoint/2010/main" val="346855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16" presetClass="entr" presetSubtype="21" fill="hold" grpId="0" nodeType="afterEffect">
                                  <p:stCondLst>
                                    <p:cond delay="500"/>
                                  </p:stCondLst>
                                  <p:childTnLst>
                                    <p:set>
                                      <p:cBhvr>
                                        <p:cTn id="12" dur="1" fill="hold">
                                          <p:stCondLst>
                                            <p:cond delay="0"/>
                                          </p:stCondLst>
                                        </p:cTn>
                                        <p:tgtEl>
                                          <p:spTgt spid="3">
                                            <p:graphicEl>
                                              <a:dgm id="{37F95DE5-5377-44CE-BADE-8A40D8E270F6}"/>
                                            </p:graphicEl>
                                          </p:spTgt>
                                        </p:tgtEl>
                                        <p:attrNameLst>
                                          <p:attrName>style.visibility</p:attrName>
                                        </p:attrNameLst>
                                      </p:cBhvr>
                                      <p:to>
                                        <p:strVal val="visible"/>
                                      </p:to>
                                    </p:set>
                                    <p:animEffect transition="in" filter="barn(inVertical)">
                                      <p:cBhvr>
                                        <p:cTn id="13" dur="500"/>
                                        <p:tgtEl>
                                          <p:spTgt spid="3">
                                            <p:graphicEl>
                                              <a:dgm id="{37F95DE5-5377-44CE-BADE-8A40D8E270F6}"/>
                                            </p:graphicEl>
                                          </p:spTgt>
                                        </p:tgtEl>
                                      </p:cBhvr>
                                    </p:animEffect>
                                  </p:childTnLst>
                                </p:cTn>
                              </p:par>
                            </p:childTnLst>
                          </p:cTn>
                        </p:par>
                        <p:par>
                          <p:cTn id="14" fill="hold">
                            <p:stCondLst>
                              <p:cond delay="3000"/>
                            </p:stCondLst>
                            <p:childTnLst>
                              <p:par>
                                <p:cTn id="15" presetID="16" presetClass="entr" presetSubtype="21" fill="hold" grpId="0" nodeType="afterEffect">
                                  <p:stCondLst>
                                    <p:cond delay="500"/>
                                  </p:stCondLst>
                                  <p:childTnLst>
                                    <p:set>
                                      <p:cBhvr>
                                        <p:cTn id="16" dur="1" fill="hold">
                                          <p:stCondLst>
                                            <p:cond delay="0"/>
                                          </p:stCondLst>
                                        </p:cTn>
                                        <p:tgtEl>
                                          <p:spTgt spid="3">
                                            <p:graphicEl>
                                              <a:dgm id="{18270A32-7E1F-4A82-A49E-9253F904A911}"/>
                                            </p:graphicEl>
                                          </p:spTgt>
                                        </p:tgtEl>
                                        <p:attrNameLst>
                                          <p:attrName>style.visibility</p:attrName>
                                        </p:attrNameLst>
                                      </p:cBhvr>
                                      <p:to>
                                        <p:strVal val="visible"/>
                                      </p:to>
                                    </p:set>
                                    <p:animEffect transition="in" filter="barn(inVertical)">
                                      <p:cBhvr>
                                        <p:cTn id="17" dur="500"/>
                                        <p:tgtEl>
                                          <p:spTgt spid="3">
                                            <p:graphicEl>
                                              <a:dgm id="{18270A32-7E1F-4A82-A49E-9253F904A911}"/>
                                            </p:graphicEl>
                                          </p:spTgt>
                                        </p:tgtEl>
                                      </p:cBhvr>
                                    </p:animEffect>
                                  </p:childTnLst>
                                </p:cTn>
                              </p:par>
                            </p:childTnLst>
                          </p:cTn>
                        </p:par>
                        <p:par>
                          <p:cTn id="18" fill="hold">
                            <p:stCondLst>
                              <p:cond delay="4000"/>
                            </p:stCondLst>
                            <p:childTnLst>
                              <p:par>
                                <p:cTn id="19" presetID="16" presetClass="entr" presetSubtype="21" fill="hold" grpId="0" nodeType="afterEffect">
                                  <p:stCondLst>
                                    <p:cond delay="500"/>
                                  </p:stCondLst>
                                  <p:childTnLst>
                                    <p:set>
                                      <p:cBhvr>
                                        <p:cTn id="20" dur="1" fill="hold">
                                          <p:stCondLst>
                                            <p:cond delay="0"/>
                                          </p:stCondLst>
                                        </p:cTn>
                                        <p:tgtEl>
                                          <p:spTgt spid="3">
                                            <p:graphicEl>
                                              <a:dgm id="{A458436F-25E1-47BC-AA7D-1DB80B09A93C}"/>
                                            </p:graphicEl>
                                          </p:spTgt>
                                        </p:tgtEl>
                                        <p:attrNameLst>
                                          <p:attrName>style.visibility</p:attrName>
                                        </p:attrNameLst>
                                      </p:cBhvr>
                                      <p:to>
                                        <p:strVal val="visible"/>
                                      </p:to>
                                    </p:set>
                                    <p:animEffect transition="in" filter="barn(inVertical)">
                                      <p:cBhvr>
                                        <p:cTn id="21" dur="500"/>
                                        <p:tgtEl>
                                          <p:spTgt spid="3">
                                            <p:graphicEl>
                                              <a:dgm id="{A458436F-25E1-47BC-AA7D-1DB80B09A93C}"/>
                                            </p:graphicEl>
                                          </p:spTgt>
                                        </p:tgtEl>
                                      </p:cBhvr>
                                    </p:animEffect>
                                  </p:childTnLst>
                                </p:cTn>
                              </p:par>
                            </p:childTnLst>
                          </p:cTn>
                        </p:par>
                        <p:par>
                          <p:cTn id="22" fill="hold">
                            <p:stCondLst>
                              <p:cond delay="5000"/>
                            </p:stCondLst>
                            <p:childTnLst>
                              <p:par>
                                <p:cTn id="23" presetID="16" presetClass="entr" presetSubtype="21" fill="hold" grpId="0" nodeType="afterEffect">
                                  <p:stCondLst>
                                    <p:cond delay="500"/>
                                  </p:stCondLst>
                                  <p:childTnLst>
                                    <p:set>
                                      <p:cBhvr>
                                        <p:cTn id="24" dur="1" fill="hold">
                                          <p:stCondLst>
                                            <p:cond delay="0"/>
                                          </p:stCondLst>
                                        </p:cTn>
                                        <p:tgtEl>
                                          <p:spTgt spid="3">
                                            <p:graphicEl>
                                              <a:dgm id="{FD4C572E-C7DC-4EDD-B72A-E540F2AAE671}"/>
                                            </p:graphicEl>
                                          </p:spTgt>
                                        </p:tgtEl>
                                        <p:attrNameLst>
                                          <p:attrName>style.visibility</p:attrName>
                                        </p:attrNameLst>
                                      </p:cBhvr>
                                      <p:to>
                                        <p:strVal val="visible"/>
                                      </p:to>
                                    </p:set>
                                    <p:animEffect transition="in" filter="barn(inVertical)">
                                      <p:cBhvr>
                                        <p:cTn id="25" dur="500"/>
                                        <p:tgtEl>
                                          <p:spTgt spid="3">
                                            <p:graphicEl>
                                              <a:dgm id="{FD4C572E-C7DC-4EDD-B72A-E540F2AAE671}"/>
                                            </p:graphicEl>
                                          </p:spTgt>
                                        </p:tgtEl>
                                      </p:cBhvr>
                                    </p:animEffect>
                                  </p:childTnLst>
                                </p:cTn>
                              </p:par>
                            </p:childTnLst>
                          </p:cTn>
                        </p:par>
                        <p:par>
                          <p:cTn id="26" fill="hold">
                            <p:stCondLst>
                              <p:cond delay="6000"/>
                            </p:stCondLst>
                            <p:childTnLst>
                              <p:par>
                                <p:cTn id="27" presetID="16" presetClass="entr" presetSubtype="21" fill="hold" grpId="0" nodeType="afterEffect">
                                  <p:stCondLst>
                                    <p:cond delay="500"/>
                                  </p:stCondLst>
                                  <p:childTnLst>
                                    <p:set>
                                      <p:cBhvr>
                                        <p:cTn id="28" dur="1" fill="hold">
                                          <p:stCondLst>
                                            <p:cond delay="0"/>
                                          </p:stCondLst>
                                        </p:cTn>
                                        <p:tgtEl>
                                          <p:spTgt spid="3">
                                            <p:graphicEl>
                                              <a:dgm id="{B7D46C9A-D51E-4E58-B7F5-BC6FE40670C9}"/>
                                            </p:graphicEl>
                                          </p:spTgt>
                                        </p:tgtEl>
                                        <p:attrNameLst>
                                          <p:attrName>style.visibility</p:attrName>
                                        </p:attrNameLst>
                                      </p:cBhvr>
                                      <p:to>
                                        <p:strVal val="visible"/>
                                      </p:to>
                                    </p:set>
                                    <p:animEffect transition="in" filter="barn(inVertical)">
                                      <p:cBhvr>
                                        <p:cTn id="29" dur="500"/>
                                        <p:tgtEl>
                                          <p:spTgt spid="3">
                                            <p:graphicEl>
                                              <a:dgm id="{B7D46C9A-D51E-4E58-B7F5-BC6FE40670C9}"/>
                                            </p:graphicEl>
                                          </p:spTgt>
                                        </p:tgtEl>
                                      </p:cBhvr>
                                    </p:animEffect>
                                  </p:childTnLst>
                                </p:cTn>
                              </p:par>
                            </p:childTnLst>
                          </p:cTn>
                        </p:par>
                        <p:par>
                          <p:cTn id="30" fill="hold">
                            <p:stCondLst>
                              <p:cond delay="7000"/>
                            </p:stCondLst>
                            <p:childTnLst>
                              <p:par>
                                <p:cTn id="31" presetID="16" presetClass="entr" presetSubtype="21" fill="hold" grpId="0" nodeType="afterEffect">
                                  <p:stCondLst>
                                    <p:cond delay="500"/>
                                  </p:stCondLst>
                                  <p:childTnLst>
                                    <p:set>
                                      <p:cBhvr>
                                        <p:cTn id="32" dur="1" fill="hold">
                                          <p:stCondLst>
                                            <p:cond delay="0"/>
                                          </p:stCondLst>
                                        </p:cTn>
                                        <p:tgtEl>
                                          <p:spTgt spid="3">
                                            <p:graphicEl>
                                              <a:dgm id="{9F2028D8-766F-45F5-A3BB-2F42299F7218}"/>
                                            </p:graphicEl>
                                          </p:spTgt>
                                        </p:tgtEl>
                                        <p:attrNameLst>
                                          <p:attrName>style.visibility</p:attrName>
                                        </p:attrNameLst>
                                      </p:cBhvr>
                                      <p:to>
                                        <p:strVal val="visible"/>
                                      </p:to>
                                    </p:set>
                                    <p:animEffect transition="in" filter="barn(inVertical)">
                                      <p:cBhvr>
                                        <p:cTn id="33" dur="500"/>
                                        <p:tgtEl>
                                          <p:spTgt spid="3">
                                            <p:graphicEl>
                                              <a:dgm id="{9F2028D8-766F-45F5-A3BB-2F42299F7218}"/>
                                            </p:graphicEl>
                                          </p:spTgt>
                                        </p:tgtEl>
                                      </p:cBhvr>
                                    </p:animEffect>
                                  </p:childTnLst>
                                </p:cTn>
                              </p:par>
                            </p:childTnLst>
                          </p:cTn>
                        </p:par>
                        <p:par>
                          <p:cTn id="34" fill="hold">
                            <p:stCondLst>
                              <p:cond delay="8000"/>
                            </p:stCondLst>
                            <p:childTnLst>
                              <p:par>
                                <p:cTn id="35" presetID="53" presetClass="entr" presetSubtype="16" fill="hold" grpId="0" nodeType="afterEffect">
                                  <p:stCondLst>
                                    <p:cond delay="1000"/>
                                  </p:stCondLst>
                                  <p:childTnLst>
                                    <p:set>
                                      <p:cBhvr>
                                        <p:cTn id="36" dur="1" fill="hold">
                                          <p:stCondLst>
                                            <p:cond delay="0"/>
                                          </p:stCondLst>
                                        </p:cTn>
                                        <p:tgtEl>
                                          <p:spTgt spid="18"/>
                                        </p:tgtEl>
                                        <p:attrNameLst>
                                          <p:attrName>style.visibility</p:attrName>
                                        </p:attrNameLst>
                                      </p:cBhvr>
                                      <p:to>
                                        <p:strVal val="visible"/>
                                      </p:to>
                                    </p:set>
                                    <p:anim calcmode="lin" valueType="num">
                                      <p:cBhvr>
                                        <p:cTn id="37" dur="500" fill="hold"/>
                                        <p:tgtEl>
                                          <p:spTgt spid="18"/>
                                        </p:tgtEl>
                                        <p:attrNameLst>
                                          <p:attrName>ppt_w</p:attrName>
                                        </p:attrNameLst>
                                      </p:cBhvr>
                                      <p:tavLst>
                                        <p:tav tm="0">
                                          <p:val>
                                            <p:fltVal val="0"/>
                                          </p:val>
                                        </p:tav>
                                        <p:tav tm="100000">
                                          <p:val>
                                            <p:strVal val="#ppt_w"/>
                                          </p:val>
                                        </p:tav>
                                      </p:tavLst>
                                    </p:anim>
                                    <p:anim calcmode="lin" valueType="num">
                                      <p:cBhvr>
                                        <p:cTn id="38" dur="500" fill="hold"/>
                                        <p:tgtEl>
                                          <p:spTgt spid="18"/>
                                        </p:tgtEl>
                                        <p:attrNameLst>
                                          <p:attrName>ppt_h</p:attrName>
                                        </p:attrNameLst>
                                      </p:cBhvr>
                                      <p:tavLst>
                                        <p:tav tm="0">
                                          <p:val>
                                            <p:fltVal val="0"/>
                                          </p:val>
                                        </p:tav>
                                        <p:tav tm="100000">
                                          <p:val>
                                            <p:strVal val="#ppt_h"/>
                                          </p:val>
                                        </p:tav>
                                      </p:tavLst>
                                    </p:anim>
                                    <p:animEffect transition="in" filter="fade">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DBAD37A-B163-46E4-8C24-4523281BA65F}" type="slidenum">
              <a:rPr lang="en-US" altLang="en-US" smtClean="0"/>
              <a:pPr>
                <a:defRPr/>
              </a:pPr>
              <a:t>25</a:t>
            </a:fld>
            <a:endParaRPr lang="en-US" altLang="en-US"/>
          </a:p>
        </p:txBody>
      </p:sp>
      <p:sp>
        <p:nvSpPr>
          <p:cNvPr id="11" name="Title 1">
            <a:extLst>
              <a:ext uri="{FF2B5EF4-FFF2-40B4-BE49-F238E27FC236}">
                <a16:creationId xmlns:a16="http://schemas.microsoft.com/office/drawing/2014/main" id="{CA4F0A21-9252-4FB4-B96E-BEFC91896E48}"/>
              </a:ext>
            </a:extLst>
          </p:cNvPr>
          <p:cNvSpPr>
            <a:spLocks noGrp="1"/>
          </p:cNvSpPr>
          <p:nvPr>
            <p:ph type="title"/>
          </p:nvPr>
        </p:nvSpPr>
        <p:spPr>
          <a:xfrm>
            <a:off x="457200" y="2394065"/>
            <a:ext cx="8229600" cy="914400"/>
          </a:xfrm>
        </p:spPr>
        <p:txBody>
          <a:bodyPr/>
          <a:lstStyle/>
          <a:p>
            <a:pPr algn="ctr"/>
            <a:r>
              <a:rPr lang="en-CA" altLang="en-US" sz="4200" b="1">
                <a:latin typeface="Dax Offc Pro" panose="020B0504030101020102" pitchFamily="34" charset="0"/>
                <a:cs typeface="Arial" panose="020B0604020202020204" pitchFamily="34" charset="0"/>
              </a:rPr>
              <a:t>Questions?</a:t>
            </a:r>
          </a:p>
        </p:txBody>
      </p:sp>
    </p:spTree>
    <p:extLst>
      <p:ext uri="{BB962C8B-B14F-4D97-AF65-F5344CB8AC3E}">
        <p14:creationId xmlns:p14="http://schemas.microsoft.com/office/powerpoint/2010/main" val="85051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7845" y="2656113"/>
            <a:ext cx="3715857" cy="2666999"/>
          </a:xfrm>
        </p:spPr>
        <p:txBody>
          <a:bodyPr/>
          <a:lstStyle/>
          <a:p>
            <a:pPr algn="ctr"/>
            <a:br>
              <a:rPr lang="en-CA" sz="2200" b="1"/>
            </a:br>
            <a:r>
              <a:rPr lang="en-CA" sz="2200" b="1">
                <a:latin typeface="Dax Offc Pro" panose="020B0504030101020102" pitchFamily="34" charset="0"/>
              </a:rPr>
              <a:t>Thank you!</a:t>
            </a:r>
          </a:p>
        </p:txBody>
      </p:sp>
      <p:sp>
        <p:nvSpPr>
          <p:cNvPr id="5" name="Slide Number Placeholder 4"/>
          <p:cNvSpPr>
            <a:spLocks noGrp="1"/>
          </p:cNvSpPr>
          <p:nvPr>
            <p:ph type="sldNum" sz="quarter" idx="12"/>
          </p:nvPr>
        </p:nvSpPr>
        <p:spPr/>
        <p:txBody>
          <a:bodyPr/>
          <a:lstStyle/>
          <a:p>
            <a:fld id="{86AB923B-19CD-554A-A7CB-5C782A182CEF}" type="slidenum">
              <a:rPr lang="en-US" smtClean="0"/>
              <a:t>26</a:t>
            </a:fld>
            <a:endParaRPr lang="en-US"/>
          </a:p>
        </p:txBody>
      </p:sp>
      <p:sp>
        <p:nvSpPr>
          <p:cNvPr id="6" name="Subtitle 5"/>
          <p:cNvSpPr>
            <a:spLocks noGrp="1"/>
          </p:cNvSpPr>
          <p:nvPr>
            <p:ph type="subTitle" idx="1"/>
          </p:nvPr>
        </p:nvSpPr>
        <p:spPr>
          <a:xfrm>
            <a:off x="620490" y="1981201"/>
            <a:ext cx="4212771" cy="914401"/>
          </a:xfrm>
        </p:spPr>
        <p:txBody>
          <a:bodyPr/>
          <a:lstStyle/>
          <a:p>
            <a:pPr algn="ctr">
              <a:defRPr/>
            </a:pPr>
            <a:r>
              <a:rPr lang="en-CA" altLang="en-US" sz="2200" i="1">
                <a:latin typeface="Dax Offc Pro" panose="020B0504030101020102" pitchFamily="34" charset="0"/>
                <a:cs typeface="Arial" panose="020B0604020202020204" pitchFamily="34" charset="0"/>
              </a:rPr>
              <a:t>For more information, please visit</a:t>
            </a:r>
          </a:p>
          <a:p>
            <a:pPr algn="ctr">
              <a:defRPr/>
            </a:pPr>
            <a:r>
              <a:rPr lang="en-CA" altLang="en-US" sz="2200" i="1">
                <a:latin typeface="Dax Offc Pro" panose="020B0504030101020102" pitchFamily="34" charset="0"/>
                <a:cs typeface="Arial" panose="020B0604020202020204" pitchFamily="34" charset="0"/>
              </a:rPr>
              <a:t>www.bmo.com/mutualfunds</a:t>
            </a:r>
          </a:p>
        </p:txBody>
      </p:sp>
    </p:spTree>
    <p:extLst>
      <p:ext uri="{BB962C8B-B14F-4D97-AF65-F5344CB8AC3E}">
        <p14:creationId xmlns:p14="http://schemas.microsoft.com/office/powerpoint/2010/main" val="4207761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322873A-7C33-4499-A103-4BBDD9632D3D}"/>
              </a:ext>
            </a:extLst>
          </p:cNvPr>
          <p:cNvSpPr>
            <a:spLocks noGrp="1"/>
          </p:cNvSpPr>
          <p:nvPr>
            <p:ph type="title"/>
          </p:nvPr>
        </p:nvSpPr>
        <p:spPr/>
        <p:txBody>
          <a:bodyPr/>
          <a:lstStyle/>
          <a:p>
            <a:r>
              <a:rPr lang="en-CA">
                <a:latin typeface="Dax Offc Pro"/>
              </a:rPr>
              <a:t>Disclaimer</a:t>
            </a:r>
            <a:endParaRPr lang="en-CA">
              <a:latin typeface="Dax Offc Pro" panose="020B0504030101020102" pitchFamily="34" charset="0"/>
            </a:endParaRPr>
          </a:p>
        </p:txBody>
      </p:sp>
      <p:sp>
        <p:nvSpPr>
          <p:cNvPr id="8" name="Content Placeholder 7">
            <a:extLst>
              <a:ext uri="{FF2B5EF4-FFF2-40B4-BE49-F238E27FC236}">
                <a16:creationId xmlns:a16="http://schemas.microsoft.com/office/drawing/2014/main" id="{93ECE4A0-53CC-49E9-8C75-12E28EEF0AB1}"/>
              </a:ext>
            </a:extLst>
          </p:cNvPr>
          <p:cNvSpPr>
            <a:spLocks noGrp="1"/>
          </p:cNvSpPr>
          <p:nvPr>
            <p:ph idx="1"/>
          </p:nvPr>
        </p:nvSpPr>
        <p:spPr>
          <a:xfrm>
            <a:off x="457200" y="933367"/>
            <a:ext cx="8229600" cy="4983163"/>
          </a:xfrm>
        </p:spPr>
        <p:txBody>
          <a:bodyPr vert="horz" lIns="0" tIns="0" rIns="0" bIns="0" rtlCol="0" anchor="t">
            <a:noAutofit/>
          </a:bodyPr>
          <a:lstStyle/>
          <a:p>
            <a:pPr marL="0" indent="0">
              <a:buNone/>
            </a:pPr>
            <a:r>
              <a:rPr lang="en-US" sz="900">
                <a:solidFill>
                  <a:srgbClr val="222222"/>
                </a:solidFill>
              </a:rPr>
              <a:t>Any statement that necessarily depends on future events may be a forward-looking statement. Forward-looking statements are not guarantees of performance. They involve risks, uncertainties and assumptions. Although such statements are based on assumptions that are believed to be reasonable, there can be no assurance that actual results will not differ materially from expectations. Investors are cautioned not to rely unduly on any forward-looking statements. In connection with any forward-looking statements, investors should carefully consider the areas of risk described in the most recent simplified prospectus. </a:t>
            </a:r>
            <a:endParaRPr lang="en-US" sz="900">
              <a:solidFill>
                <a:srgbClr val="000000"/>
              </a:solidFill>
            </a:endParaRPr>
          </a:p>
          <a:p>
            <a:pPr marL="0" indent="0">
              <a:buNone/>
            </a:pPr>
            <a:r>
              <a:rPr lang="en-US" sz="900">
                <a:solidFill>
                  <a:srgbClr val="222222"/>
                </a:solidFill>
              </a:rPr>
              <a:t>The viewpoints expressed by the presenters represents their assessment of the markets at the time of publication. Those views are subject to change without notice at any time. The information provided herein does not constitute a solicitation of an offer to buy, or an offer to sell securities nor should the information be relied upon as investment advice. Past performance is no guarantee of future results. This communication is intended for informational purposes only. </a:t>
            </a:r>
            <a:endParaRPr lang="en-US" sz="900">
              <a:solidFill>
                <a:srgbClr val="000000"/>
              </a:solidFill>
            </a:endParaRPr>
          </a:p>
          <a:p>
            <a:pPr marL="0" indent="0">
              <a:buNone/>
            </a:pPr>
            <a:r>
              <a:rPr lang="en-US" sz="900">
                <a:solidFill>
                  <a:srgbClr val="222222"/>
                </a:solidFill>
              </a:rPr>
              <a:t>This presentation may contain links to other sites that BMO Global Asset Management does not own or operate. Any content from or links to a third-party website are not reviewed or endorsed by us. You use any external websites or third-party content at your own risk. Accordingly, we disclaim any responsibility for them.</a:t>
            </a:r>
          </a:p>
          <a:p>
            <a:pPr marL="0" indent="0">
              <a:buNone/>
            </a:pPr>
            <a:r>
              <a:rPr lang="en-US" sz="900">
                <a:solidFill>
                  <a:srgbClr val="222222"/>
                </a:solidFill>
              </a:rPr>
              <a:t>Certain statements included in this material constitute forward-looking statements, including, but not limited to, those identified by the expressions  "expect", "intend", "will" and similar expressions. The forward-looking statements are not historical facts but reflect BMO AM’s current expectations  regarding future results or events. These forward-looking statements are subject to a number of risks and uncertainties that could cause actual  results or events to differ materially from current expectations. Although BMO AM believes that the assumptions inherent in the forward-looking  statements are reasonable, forward-looking statements are not guarantees of future performance and, accordingly, readers are cautioned not to  place undue reliance on such statements due to the inherent uncertainty therein. BMO AM undertakes no obligation to update publicly or otherwise  revise any forward-looking statement or information whether as a result of new information, future events or other such factors which affect this  information, except as required by law. </a:t>
            </a:r>
            <a:endParaRPr lang="en-US">
              <a:solidFill>
                <a:srgbClr val="000000"/>
              </a:solidFill>
            </a:endParaRPr>
          </a:p>
          <a:p>
            <a:pPr marL="0" indent="0">
              <a:buNone/>
            </a:pPr>
            <a:r>
              <a:rPr lang="en-US" sz="900">
                <a:solidFill>
                  <a:srgbClr val="222222"/>
                </a:solidFill>
              </a:rPr>
              <a:t>BMO Global Asset Management is the brand name for various affiliated entities of BMO Financial Group that provide investment management,  retirement, and trust and custody services. BMO Global Asset Management comprises BMO Asset Management Inc., BMO Investments Inc., BMO  Asset Management Corp., BMO Asset Management Limited and BMO’s specialized investment management firms. Certain of the products and  services offered under the brand name, BMO Global Asset Management are designed specifically for various categories of investors in a number of  different countries and regions and may not be available to all investors. Products and services are only offered to such investors in those countries  and regions in accordance with applicable laws and regulations. </a:t>
            </a:r>
            <a:endParaRPr lang="en-US" sz="900">
              <a:solidFill>
                <a:srgbClr val="000000"/>
              </a:solidFill>
            </a:endParaRPr>
          </a:p>
          <a:p>
            <a:pPr marL="0" indent="0">
              <a:buNone/>
            </a:pPr>
            <a:r>
              <a:rPr lang="en-US" sz="900">
                <a:solidFill>
                  <a:srgbClr val="000000"/>
                </a:solidFill>
                <a:latin typeface="Dax Offc Pro"/>
              </a:rPr>
              <a:t>All Rights Reserved. The information contained herein: (1) is confidential and proprietary to BMO Asset Management Inc. (“BMO AM”); (2) may not  be reproduced or distributed without the prior written consent of BMO AM; and (3) has been obtained from third party sources believed to be  reliable but which have not been independently verified. BMO AM and its affiliates do not accept any responsibility for any loss or damage that  results from the use of this information. </a:t>
            </a:r>
            <a:endParaRPr lang="en-US" sz="900"/>
          </a:p>
          <a:p>
            <a:pPr marL="0" indent="0">
              <a:buNone/>
            </a:pPr>
            <a:r>
              <a:rPr lang="en-US" sz="900">
                <a:solidFill>
                  <a:srgbClr val="222222"/>
                </a:solidFill>
              </a:rPr>
              <a:t>About the LSEG Lipper Fund Awards: The LSEG Lipper Fund Awards, granted annually, highlight funds and fund companies that have excelled in delivering consistently strong risk-adjusted performance relative to their peers. The LSEG Lipper Fund Awards are based on the Lipper Leader for Consistent Return rating, which is a risk-adjusted performance measure calculated over 36, 60 and 120 months. The fund with the highest Lipper Leader for Consistent Return (Effective Return) value in each eligible classification wins the LSEG Lipper Fund Award. For more information, see lipperfundawards.com. Although LSEG Lipper makes reasonable efforts to ensure the accuracy and reliability of the data contained herein, the accuracy is not guaranteed by LSEG Lipper. The highest 20% of funds in each classification are named Lipper Leaders for Consistent Return, the next 20% receive a rating of 4, the middle 20% are rated 3, the next 20% are rated 2 and the lowest 20% are rated 1. </a:t>
            </a:r>
            <a:endParaRPr lang="en-US" sz="900">
              <a:solidFill>
                <a:srgbClr val="000000"/>
              </a:solidFill>
            </a:endParaRPr>
          </a:p>
          <a:p>
            <a:pPr marL="0" indent="0">
              <a:buNone/>
            </a:pPr>
            <a:endParaRPr lang="en-US" sz="900">
              <a:solidFill>
                <a:srgbClr val="222222"/>
              </a:solidFill>
            </a:endParaRPr>
          </a:p>
        </p:txBody>
      </p:sp>
      <p:sp>
        <p:nvSpPr>
          <p:cNvPr id="5" name="Slide Number Placeholder 4">
            <a:extLst>
              <a:ext uri="{FF2B5EF4-FFF2-40B4-BE49-F238E27FC236}">
                <a16:creationId xmlns:a16="http://schemas.microsoft.com/office/drawing/2014/main" id="{6974BDAE-76BB-4F38-B5C7-A175A20458F7}"/>
              </a:ext>
            </a:extLst>
          </p:cNvPr>
          <p:cNvSpPr>
            <a:spLocks noGrp="1"/>
          </p:cNvSpPr>
          <p:nvPr>
            <p:ph type="sldNum" sz="quarter" idx="12"/>
          </p:nvPr>
        </p:nvSpPr>
        <p:spPr/>
        <p:txBody>
          <a:bodyPr/>
          <a:lstStyle/>
          <a:p>
            <a:fld id="{86AB923B-19CD-554A-A7CB-5C782A182CEF}" type="slidenum">
              <a:rPr lang="en-US" smtClean="0"/>
              <a:t>27</a:t>
            </a:fld>
            <a:endParaRPr lang="en-US"/>
          </a:p>
        </p:txBody>
      </p:sp>
    </p:spTree>
    <p:extLst>
      <p:ext uri="{BB962C8B-B14F-4D97-AF65-F5344CB8AC3E}">
        <p14:creationId xmlns:p14="http://schemas.microsoft.com/office/powerpoint/2010/main" val="2760109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28A1C4-80D8-CF06-E3C1-3F67CABEAC9F}"/>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65658C8A-5A3E-EEE0-D7F7-780F40ED67C8}"/>
              </a:ext>
            </a:extLst>
          </p:cNvPr>
          <p:cNvSpPr>
            <a:spLocks noGrp="1"/>
          </p:cNvSpPr>
          <p:nvPr>
            <p:ph type="title"/>
          </p:nvPr>
        </p:nvSpPr>
        <p:spPr/>
        <p:txBody>
          <a:bodyPr/>
          <a:lstStyle/>
          <a:p>
            <a:r>
              <a:rPr lang="en-CA">
                <a:latin typeface="Dax Offc Pro"/>
              </a:rPr>
              <a:t>Disclaimer</a:t>
            </a:r>
            <a:endParaRPr lang="en-CA">
              <a:latin typeface="Dax Offc Pro" panose="020B0504030101020102" pitchFamily="34" charset="0"/>
            </a:endParaRPr>
          </a:p>
        </p:txBody>
      </p:sp>
      <p:sp>
        <p:nvSpPr>
          <p:cNvPr id="8" name="Content Placeholder 7">
            <a:extLst>
              <a:ext uri="{FF2B5EF4-FFF2-40B4-BE49-F238E27FC236}">
                <a16:creationId xmlns:a16="http://schemas.microsoft.com/office/drawing/2014/main" id="{3BA2B605-C93C-5E4E-C03E-86FAF3523BA9}"/>
              </a:ext>
            </a:extLst>
          </p:cNvPr>
          <p:cNvSpPr>
            <a:spLocks noGrp="1"/>
          </p:cNvSpPr>
          <p:nvPr>
            <p:ph idx="1"/>
          </p:nvPr>
        </p:nvSpPr>
        <p:spPr/>
        <p:txBody>
          <a:bodyPr vert="horz" lIns="0" tIns="0" rIns="0" bIns="0" rtlCol="0" anchor="t">
            <a:noAutofit/>
          </a:bodyPr>
          <a:lstStyle/>
          <a:p>
            <a:pPr marL="0" indent="0">
              <a:buNone/>
            </a:pPr>
            <a:r>
              <a:rPr lang="en-US" sz="1000">
                <a:solidFill>
                  <a:srgbClr val="222222"/>
                </a:solidFill>
              </a:rPr>
              <a:t>BMO Mutual Funds are managed by BMO Investments Inc., which is an investment fund manager and a separate legal entity from Bank of Montreal. </a:t>
            </a:r>
            <a:endParaRPr lang="en-US"/>
          </a:p>
          <a:p>
            <a:pPr marL="0" indent="0">
              <a:buNone/>
            </a:pPr>
            <a:r>
              <a:rPr lang="en-US" sz="1000">
                <a:solidFill>
                  <a:srgbClr val="222222"/>
                </a:solidFill>
              </a:rPr>
              <a:t>Investment Professionals include Financial Planners who are representatives of both Bank of Montreal and BMO Investments Inc. ("BMO II"), a financial services firm and separate legal entity from Bank of Montreal. Financial Planners provide financial planning, investment &amp; retirement planning services – including mutual funds investing advice – through BMO II. Ask us to learn more about the services BMO II does and doesn’t provide – click here to learn how it gets paid.</a:t>
            </a:r>
            <a:endParaRPr lang="en-US"/>
          </a:p>
          <a:p>
            <a:pPr marL="0" indent="0">
              <a:buNone/>
            </a:pPr>
            <a:r>
              <a:rPr lang="en-US" sz="1000">
                <a:solidFill>
                  <a:srgbClr val="222222"/>
                </a:solidFill>
              </a:rPr>
              <a:t>About the </a:t>
            </a:r>
            <a:r>
              <a:rPr lang="en-US" sz="1000" err="1">
                <a:solidFill>
                  <a:srgbClr val="222222"/>
                </a:solidFill>
              </a:rPr>
              <a:t>Fundata</a:t>
            </a:r>
            <a:r>
              <a:rPr lang="en-US" sz="1000">
                <a:solidFill>
                  <a:srgbClr val="222222"/>
                </a:solidFill>
              </a:rPr>
              <a:t> </a:t>
            </a:r>
            <a:r>
              <a:rPr lang="en-US" sz="1000" err="1">
                <a:solidFill>
                  <a:srgbClr val="222222"/>
                </a:solidFill>
              </a:rPr>
              <a:t>FundGrade</a:t>
            </a:r>
            <a:r>
              <a:rPr lang="en-US" sz="1000">
                <a:solidFill>
                  <a:srgbClr val="222222"/>
                </a:solidFill>
              </a:rPr>
              <a:t> A + Rating </a:t>
            </a:r>
            <a:r>
              <a:rPr lang="en-US" sz="1000" err="1">
                <a:solidFill>
                  <a:srgbClr val="222222"/>
                </a:solidFill>
              </a:rPr>
              <a:t>FundGrade</a:t>
            </a:r>
            <a:r>
              <a:rPr lang="en-US" sz="1000">
                <a:solidFill>
                  <a:srgbClr val="222222"/>
                </a:solidFill>
              </a:rPr>
              <a:t> A+® is used with permission from </a:t>
            </a:r>
            <a:r>
              <a:rPr lang="en-US" sz="1000" err="1">
                <a:solidFill>
                  <a:srgbClr val="222222"/>
                </a:solidFill>
              </a:rPr>
              <a:t>Fundata</a:t>
            </a:r>
            <a:r>
              <a:rPr lang="en-US" sz="1000">
                <a:solidFill>
                  <a:srgbClr val="222222"/>
                </a:solidFill>
              </a:rPr>
              <a:t> Canada Inc., all rights reserved. The annual </a:t>
            </a:r>
            <a:r>
              <a:rPr lang="en-US" sz="1000" err="1">
                <a:solidFill>
                  <a:srgbClr val="222222"/>
                </a:solidFill>
              </a:rPr>
              <a:t>FundGrade</a:t>
            </a:r>
            <a:r>
              <a:rPr lang="en-US" sz="1000">
                <a:solidFill>
                  <a:srgbClr val="222222"/>
                </a:solidFill>
              </a:rPr>
              <a:t> A+® Awards are presented by </a:t>
            </a:r>
            <a:r>
              <a:rPr lang="en-US" sz="1000" err="1">
                <a:solidFill>
                  <a:srgbClr val="222222"/>
                </a:solidFill>
              </a:rPr>
              <a:t>Fundata</a:t>
            </a:r>
            <a:r>
              <a:rPr lang="en-US" sz="1000">
                <a:solidFill>
                  <a:srgbClr val="222222"/>
                </a:solidFill>
              </a:rPr>
              <a:t> Canada Inc. to recognize the "best of the best" among Canadian investment funds. The </a:t>
            </a:r>
            <a:r>
              <a:rPr lang="en-US" sz="1000" err="1">
                <a:solidFill>
                  <a:srgbClr val="222222"/>
                </a:solidFill>
              </a:rPr>
              <a:t>FundGrade</a:t>
            </a:r>
            <a:r>
              <a:rPr lang="en-US" sz="1000">
                <a:solidFill>
                  <a:srgbClr val="222222"/>
                </a:solidFill>
              </a:rPr>
              <a:t> A+® calculation is supplemental to the monthly </a:t>
            </a:r>
            <a:r>
              <a:rPr lang="en-US" sz="1000" err="1">
                <a:solidFill>
                  <a:srgbClr val="222222"/>
                </a:solidFill>
              </a:rPr>
              <a:t>FundGrade</a:t>
            </a:r>
            <a:r>
              <a:rPr lang="en-US" sz="1000">
                <a:solidFill>
                  <a:srgbClr val="222222"/>
                </a:solidFill>
              </a:rPr>
              <a:t> ratings and is calculated at the end of each calendar year. The </a:t>
            </a:r>
            <a:r>
              <a:rPr lang="en-US" sz="1000" err="1">
                <a:solidFill>
                  <a:srgbClr val="222222"/>
                </a:solidFill>
              </a:rPr>
              <a:t>FundGrade</a:t>
            </a:r>
            <a:r>
              <a:rPr lang="en-US" sz="1000">
                <a:solidFill>
                  <a:srgbClr val="222222"/>
                </a:solidFill>
              </a:rPr>
              <a:t> rating system evaluates funds based on their risk-adjusted performance, measured by Sharpe Ratio, Sortino Ratio, and Information Ratio. The score for each ratio is calculated individually, covering all time periods from 2 to 10 years. The scores are then weighted equally in calculating a monthly </a:t>
            </a:r>
            <a:r>
              <a:rPr lang="en-US" sz="1000" err="1">
                <a:solidFill>
                  <a:srgbClr val="222222"/>
                </a:solidFill>
              </a:rPr>
              <a:t>FundGrade</a:t>
            </a:r>
            <a:r>
              <a:rPr lang="en-US" sz="1000">
                <a:solidFill>
                  <a:srgbClr val="222222"/>
                </a:solidFill>
              </a:rPr>
              <a:t>. The top 10% of funds earn an A Grade; the next 20% of funds earn a B Grade; the next 40% of funds earn a C Grade; the next 20% of funds receive a D Grade; and the lowest 10% of funds receive an E Grade. To be eligible, a fund must have received a </a:t>
            </a:r>
            <a:r>
              <a:rPr lang="en-US" sz="1000" err="1">
                <a:solidFill>
                  <a:srgbClr val="222222"/>
                </a:solidFill>
              </a:rPr>
              <a:t>FundGrade</a:t>
            </a:r>
            <a:r>
              <a:rPr lang="en-US" sz="1000">
                <a:solidFill>
                  <a:srgbClr val="222222"/>
                </a:solidFill>
              </a:rPr>
              <a:t> rating every month in the previous year. The </a:t>
            </a:r>
            <a:r>
              <a:rPr lang="en-US" sz="1000" err="1">
                <a:solidFill>
                  <a:srgbClr val="222222"/>
                </a:solidFill>
              </a:rPr>
              <a:t>FundGrade</a:t>
            </a:r>
            <a:r>
              <a:rPr lang="en-US" sz="1000">
                <a:solidFill>
                  <a:srgbClr val="222222"/>
                </a:solidFill>
              </a:rPr>
              <a:t> A+® uses a GPA-style calculation, where each monthly </a:t>
            </a:r>
            <a:r>
              <a:rPr lang="en-US" sz="1000" err="1">
                <a:solidFill>
                  <a:srgbClr val="222222"/>
                </a:solidFill>
              </a:rPr>
              <a:t>FundGrade</a:t>
            </a:r>
            <a:r>
              <a:rPr lang="en-US" sz="1000">
                <a:solidFill>
                  <a:srgbClr val="222222"/>
                </a:solidFill>
              </a:rPr>
              <a:t> from "A" to "E" receives a score from 4 to 0, respectively. A fund's average score for the year determines its GPA. Any fund with a GPA of 3.5 or greater is awarded a </a:t>
            </a:r>
            <a:r>
              <a:rPr lang="en-US" sz="1000" err="1">
                <a:solidFill>
                  <a:srgbClr val="222222"/>
                </a:solidFill>
              </a:rPr>
              <a:t>FundGrade</a:t>
            </a:r>
            <a:r>
              <a:rPr lang="en-US" sz="1000">
                <a:solidFill>
                  <a:srgbClr val="222222"/>
                </a:solidFill>
              </a:rPr>
              <a:t> A+® Award. For more information, see </a:t>
            </a:r>
            <a:r>
              <a:rPr lang="en-US" sz="1000">
                <a:solidFill>
                  <a:srgbClr val="2F609F"/>
                </a:solidFill>
                <a:hlinkClick r:id="rId2"/>
              </a:rPr>
              <a:t>http://www.fundgradeawards.com.</a:t>
            </a:r>
            <a:r>
              <a:rPr lang="en-US" sz="1000">
                <a:solidFill>
                  <a:srgbClr val="222222"/>
                </a:solidFill>
              </a:rPr>
              <a:t> Although </a:t>
            </a:r>
            <a:r>
              <a:rPr lang="en-US" sz="1000" err="1">
                <a:solidFill>
                  <a:srgbClr val="222222"/>
                </a:solidFill>
              </a:rPr>
              <a:t>Fundata</a:t>
            </a:r>
            <a:r>
              <a:rPr lang="en-US" sz="1000">
                <a:solidFill>
                  <a:srgbClr val="222222"/>
                </a:solidFill>
              </a:rPr>
              <a:t> makes every effort to ensure the accuracy and reliability of the data contained herein, the accuracy is not guaranteed by </a:t>
            </a:r>
            <a:r>
              <a:rPr lang="en-US" sz="1000" err="1">
                <a:solidFill>
                  <a:srgbClr val="222222"/>
                </a:solidFill>
              </a:rPr>
              <a:t>Fundata</a:t>
            </a:r>
            <a:r>
              <a:rPr lang="en-US" sz="1000">
                <a:solidFill>
                  <a:srgbClr val="222222"/>
                </a:solidFill>
              </a:rPr>
              <a:t>. The </a:t>
            </a:r>
            <a:r>
              <a:rPr lang="en-US" sz="1000" err="1">
                <a:solidFill>
                  <a:srgbClr val="222222"/>
                </a:solidFill>
              </a:rPr>
              <a:t>FundGrade</a:t>
            </a:r>
            <a:r>
              <a:rPr lang="en-US" sz="1000">
                <a:solidFill>
                  <a:srgbClr val="222222"/>
                </a:solidFill>
              </a:rPr>
              <a:t> A+ Awards and the </a:t>
            </a:r>
            <a:r>
              <a:rPr lang="en-US" sz="1000" err="1">
                <a:solidFill>
                  <a:srgbClr val="222222"/>
                </a:solidFill>
              </a:rPr>
              <a:t>FundGrade</a:t>
            </a:r>
            <a:r>
              <a:rPr lang="en-US" sz="1000">
                <a:solidFill>
                  <a:srgbClr val="222222"/>
                </a:solidFill>
              </a:rPr>
              <a:t> Ratings being referenced are calculated based on comparisons of performance of investment funds within a specified category established by the CIFSC. </a:t>
            </a:r>
          </a:p>
          <a:p>
            <a:pPr marL="0" indent="0">
              <a:buNone/>
            </a:pPr>
            <a:r>
              <a:rPr lang="en-US" sz="1000">
                <a:solidFill>
                  <a:srgbClr val="222222"/>
                </a:solidFill>
              </a:rPr>
              <a:t>Commissions, trailing commissions (if applicable), management fees and expenses all may be associated with mutual fund investments. Please read the fund facts or simplified prospectus of the relevant mutual fund before investing. Mutual funds are not guaranteed, their values change frequently and past performance may not be repeated. Distributions are not guaranteed and are subject to change and/or elimination.</a:t>
            </a:r>
            <a:endParaRPr lang="en-US" sz="1000"/>
          </a:p>
          <a:p>
            <a:pPr marL="0" indent="0">
              <a:buNone/>
            </a:pPr>
            <a:r>
              <a:rPr lang="en-US" sz="1000">
                <a:solidFill>
                  <a:srgbClr val="222222"/>
                </a:solidFill>
              </a:rPr>
              <a:t>For a summary of the risks of an investment in BMO Mutual Funds, please see the specific risks set out in the simplified prospectus. </a:t>
            </a:r>
            <a:endParaRPr lang="en-US"/>
          </a:p>
          <a:p>
            <a:pPr marL="0" indent="0">
              <a:buNone/>
            </a:pPr>
            <a:r>
              <a:rPr lang="en-US" sz="1000">
                <a:solidFill>
                  <a:srgbClr val="222222"/>
                </a:solidFill>
              </a:rPr>
              <a:t>“BMO (M-bar roundel symbol)” is a registered trademark of Bank of Montreal, used under </a:t>
            </a:r>
            <a:r>
              <a:rPr lang="en-US" sz="1000" err="1">
                <a:solidFill>
                  <a:srgbClr val="222222"/>
                </a:solidFill>
              </a:rPr>
              <a:t>licence</a:t>
            </a:r>
            <a:r>
              <a:rPr lang="en-US" sz="1000">
                <a:solidFill>
                  <a:srgbClr val="222222"/>
                </a:solidFill>
              </a:rPr>
              <a:t>.</a:t>
            </a:r>
            <a:endParaRPr lang="en-US"/>
          </a:p>
        </p:txBody>
      </p:sp>
      <p:sp>
        <p:nvSpPr>
          <p:cNvPr id="5" name="Slide Number Placeholder 4">
            <a:extLst>
              <a:ext uri="{FF2B5EF4-FFF2-40B4-BE49-F238E27FC236}">
                <a16:creationId xmlns:a16="http://schemas.microsoft.com/office/drawing/2014/main" id="{DE8980C3-F144-D2EA-F802-0CD830957353}"/>
              </a:ext>
            </a:extLst>
          </p:cNvPr>
          <p:cNvSpPr>
            <a:spLocks noGrp="1"/>
          </p:cNvSpPr>
          <p:nvPr>
            <p:ph type="sldNum" sz="quarter" idx="12"/>
          </p:nvPr>
        </p:nvSpPr>
        <p:spPr/>
        <p:txBody>
          <a:bodyPr/>
          <a:lstStyle/>
          <a:p>
            <a:fld id="{86AB923B-19CD-554A-A7CB-5C782A182CEF}" type="slidenum">
              <a:rPr lang="en-US" smtClean="0"/>
              <a:t>28</a:t>
            </a:fld>
            <a:endParaRPr lang="en-US"/>
          </a:p>
        </p:txBody>
      </p:sp>
    </p:spTree>
    <p:extLst>
      <p:ext uri="{BB962C8B-B14F-4D97-AF65-F5344CB8AC3E}">
        <p14:creationId xmlns:p14="http://schemas.microsoft.com/office/powerpoint/2010/main" val="1678801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11A32B5-945F-4851-B607-CF00DFFCE797}"/>
              </a:ext>
            </a:extLst>
          </p:cNvPr>
          <p:cNvPicPr>
            <a:picLocks noChangeAspect="1"/>
          </p:cNvPicPr>
          <p:nvPr/>
        </p:nvPicPr>
        <p:blipFill rotWithShape="1">
          <a:blip r:embed="rId3"/>
          <a:srcRect r="2248"/>
          <a:stretch/>
        </p:blipFill>
        <p:spPr>
          <a:xfrm>
            <a:off x="452027" y="1455445"/>
            <a:ext cx="7330105" cy="4771917"/>
          </a:xfrm>
          <a:prstGeom prst="rect">
            <a:avLst/>
          </a:prstGeom>
        </p:spPr>
      </p:pic>
      <p:sp>
        <p:nvSpPr>
          <p:cNvPr id="5" name="Slide Number Placeholder 4">
            <a:extLst>
              <a:ext uri="{FF2B5EF4-FFF2-40B4-BE49-F238E27FC236}">
                <a16:creationId xmlns:a16="http://schemas.microsoft.com/office/drawing/2014/main" id="{0BEB6E07-E96D-42EB-80C8-2ECD898F1942}"/>
              </a:ext>
            </a:extLst>
          </p:cNvPr>
          <p:cNvSpPr>
            <a:spLocks noGrp="1"/>
          </p:cNvSpPr>
          <p:nvPr>
            <p:ph type="sldNum" sz="quarter" idx="12"/>
          </p:nvPr>
        </p:nvSpPr>
        <p:spPr/>
        <p:txBody>
          <a:bodyPr/>
          <a:lstStyle/>
          <a:p>
            <a:fld id="{86AB923B-19CD-554A-A7CB-5C782A182CEF}" type="slidenum">
              <a:rPr lang="en-US" smtClean="0"/>
              <a:t>3</a:t>
            </a:fld>
            <a:endParaRPr lang="en-US"/>
          </a:p>
        </p:txBody>
      </p:sp>
      <p:sp>
        <p:nvSpPr>
          <p:cNvPr id="635" name="Title 1">
            <a:extLst>
              <a:ext uri="{FF2B5EF4-FFF2-40B4-BE49-F238E27FC236}">
                <a16:creationId xmlns:a16="http://schemas.microsoft.com/office/drawing/2014/main" id="{C8A6C6DA-6056-45C6-A0CB-8EB657BC9933}"/>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US" sz="2800">
                <a:latin typeface="Dax Offc Pro" panose="020B0504030101020102" pitchFamily="34" charset="0"/>
              </a:rPr>
              <a:t>T</a:t>
            </a:r>
            <a:r>
              <a:rPr lang="en-CA" sz="2800">
                <a:latin typeface="Dax Offc Pro" panose="020B0504030101020102" pitchFamily="34" charset="0"/>
              </a:rPr>
              <a:t>he Pitfalls of Investing</a:t>
            </a:r>
          </a:p>
        </p:txBody>
      </p:sp>
      <p:sp>
        <p:nvSpPr>
          <p:cNvPr id="4" name="Oval 3">
            <a:extLst>
              <a:ext uri="{FF2B5EF4-FFF2-40B4-BE49-F238E27FC236}">
                <a16:creationId xmlns:a16="http://schemas.microsoft.com/office/drawing/2014/main" id="{D8B47360-B6A2-416B-A240-703074EA6415}"/>
              </a:ext>
            </a:extLst>
          </p:cNvPr>
          <p:cNvSpPr/>
          <p:nvPr/>
        </p:nvSpPr>
        <p:spPr>
          <a:xfrm>
            <a:off x="5225793" y="1046439"/>
            <a:ext cx="3510356" cy="3436992"/>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2" name="Rectangle 1">
            <a:extLst>
              <a:ext uri="{FF2B5EF4-FFF2-40B4-BE49-F238E27FC236}">
                <a16:creationId xmlns:a16="http://schemas.microsoft.com/office/drawing/2014/main" id="{5F096801-102C-4460-B896-A41095BA11AA}"/>
              </a:ext>
            </a:extLst>
          </p:cNvPr>
          <p:cNvSpPr/>
          <p:nvPr/>
        </p:nvSpPr>
        <p:spPr>
          <a:xfrm>
            <a:off x="5717436" y="1610773"/>
            <a:ext cx="2527069" cy="2308324"/>
          </a:xfrm>
          <a:prstGeom prst="rect">
            <a:avLst/>
          </a:prstGeom>
        </p:spPr>
        <p:txBody>
          <a:bodyPr wrap="square">
            <a:spAutoFit/>
          </a:bodyPr>
          <a:lstStyle/>
          <a:p>
            <a:r>
              <a:rPr lang="en-US" sz="2400">
                <a:solidFill>
                  <a:schemeClr val="bg1"/>
                </a:solidFill>
                <a:latin typeface="Dax Offc Pro" panose="020B0504030101020102" pitchFamily="34" charset="0"/>
              </a:rPr>
              <a:t>Recognizing these mistakes and hazards can go a long way to helping you reach your goals.</a:t>
            </a:r>
            <a:endParaRPr lang="en-CA" sz="2400">
              <a:solidFill>
                <a:schemeClr val="bg1"/>
              </a:solidFill>
              <a:latin typeface="Dax Offc Pro" panose="020B0504030101020102" pitchFamily="34" charset="0"/>
            </a:endParaRPr>
          </a:p>
        </p:txBody>
      </p:sp>
    </p:spTree>
    <p:extLst>
      <p:ext uri="{BB962C8B-B14F-4D97-AF65-F5344CB8AC3E}">
        <p14:creationId xmlns:p14="http://schemas.microsoft.com/office/powerpoint/2010/main" val="1001200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584EBFC-5455-4292-81C6-CAFC6C2EE4E9}"/>
              </a:ext>
            </a:extLst>
          </p:cNvPr>
          <p:cNvSpPr txBox="1">
            <a:spLocks/>
          </p:cNvSpPr>
          <p:nvPr/>
        </p:nvSpPr>
        <p:spPr>
          <a:xfrm>
            <a:off x="452027" y="8215"/>
            <a:ext cx="8229600" cy="914400"/>
          </a:xfrm>
          <a:prstGeom prst="rect">
            <a:avLst/>
          </a:prstGeom>
          <a:noFill/>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US" sz="2800">
                <a:latin typeface="Dax Offc Pro" panose="020B0504030101020102" pitchFamily="34" charset="0"/>
              </a:rPr>
              <a:t>T</a:t>
            </a:r>
            <a:r>
              <a:rPr lang="en-CA" sz="2800">
                <a:latin typeface="Dax Offc Pro" panose="020B0504030101020102" pitchFamily="34" charset="0"/>
              </a:rPr>
              <a:t>he Pitfalls of Investing</a:t>
            </a:r>
          </a:p>
        </p:txBody>
      </p:sp>
      <p:sp>
        <p:nvSpPr>
          <p:cNvPr id="7" name="TextBox 6">
            <a:extLst>
              <a:ext uri="{FF2B5EF4-FFF2-40B4-BE49-F238E27FC236}">
                <a16:creationId xmlns:a16="http://schemas.microsoft.com/office/drawing/2014/main" id="{3647FCB3-744B-4E52-893D-611813E27C29}"/>
              </a:ext>
            </a:extLst>
          </p:cNvPr>
          <p:cNvSpPr txBox="1"/>
          <p:nvPr/>
        </p:nvSpPr>
        <p:spPr>
          <a:xfrm>
            <a:off x="1087457" y="3270147"/>
            <a:ext cx="7020732" cy="2371240"/>
          </a:xfrm>
          <a:prstGeom prst="rect">
            <a:avLst/>
          </a:prstGeom>
          <a:noFill/>
        </p:spPr>
        <p:txBody>
          <a:bodyPr wrap="none" lIns="0" tIns="0" rIns="0" bIns="0" rtlCol="0">
            <a:noAutofit/>
          </a:bodyPr>
          <a:lstStyle/>
          <a:p>
            <a:pPr algn="ctr">
              <a:spcBef>
                <a:spcPts val="1000"/>
              </a:spcBef>
            </a:pPr>
            <a:endParaRPr lang="en-US" sz="3200">
              <a:latin typeface="Dax Offc Pro" panose="020B0504030101020102" pitchFamily="34" charset="0"/>
              <a:cs typeface="Arial"/>
            </a:endParaRPr>
          </a:p>
          <a:p>
            <a:pPr algn="ctr">
              <a:spcBef>
                <a:spcPts val="1000"/>
              </a:spcBef>
            </a:pPr>
            <a:r>
              <a:rPr lang="en-US" sz="3200">
                <a:solidFill>
                  <a:srgbClr val="0070C0"/>
                </a:solidFill>
                <a:latin typeface="Dax Offc Pro" panose="020B0504030101020102" pitchFamily="34" charset="0"/>
                <a:cs typeface="Arial"/>
              </a:rPr>
              <a:t>What do you think are the 6 </a:t>
            </a:r>
          </a:p>
          <a:p>
            <a:pPr algn="ctr">
              <a:spcBef>
                <a:spcPts val="1000"/>
              </a:spcBef>
            </a:pPr>
            <a:r>
              <a:rPr lang="en-US" sz="3200">
                <a:solidFill>
                  <a:srgbClr val="0070C0"/>
                </a:solidFill>
                <a:latin typeface="Dax Offc Pro" panose="020B0504030101020102" pitchFamily="34" charset="0"/>
                <a:cs typeface="Arial"/>
              </a:rPr>
              <a:t>biggest investing pitfalls?</a:t>
            </a:r>
            <a:endParaRPr lang="en-CA" sz="3200">
              <a:solidFill>
                <a:srgbClr val="0070C0"/>
              </a:solidFill>
              <a:latin typeface="Dax Offc Pro" panose="020B0504030101020102" pitchFamily="34" charset="0"/>
              <a:cs typeface="Arial"/>
            </a:endParaRPr>
          </a:p>
        </p:txBody>
      </p:sp>
      <p:sp>
        <p:nvSpPr>
          <p:cNvPr id="8" name="Oval 7">
            <a:extLst>
              <a:ext uri="{FF2B5EF4-FFF2-40B4-BE49-F238E27FC236}">
                <a16:creationId xmlns:a16="http://schemas.microsoft.com/office/drawing/2014/main" id="{89C2315B-3965-4D95-81AA-A0B71E6EBD6E}"/>
              </a:ext>
            </a:extLst>
          </p:cNvPr>
          <p:cNvSpPr>
            <a:spLocks noChangeAspect="1"/>
          </p:cNvSpPr>
          <p:nvPr/>
        </p:nvSpPr>
        <p:spPr>
          <a:xfrm>
            <a:off x="3280467" y="1348352"/>
            <a:ext cx="2340000" cy="2340000"/>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000">
                <a:latin typeface="Dax Offc Pro" panose="020B0504030101020102" pitchFamily="34" charset="0"/>
              </a:rPr>
              <a:t>?</a:t>
            </a:r>
            <a:endParaRPr lang="en-CA">
              <a:latin typeface="Dax Offc Pro" panose="020B0504030101020102" pitchFamily="34" charset="0"/>
            </a:endParaRPr>
          </a:p>
        </p:txBody>
      </p:sp>
    </p:spTree>
    <p:extLst>
      <p:ext uri="{BB962C8B-B14F-4D97-AF65-F5344CB8AC3E}">
        <p14:creationId xmlns:p14="http://schemas.microsoft.com/office/powerpoint/2010/main" val="1993010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5</a:t>
            </a:fld>
            <a:endParaRPr lang="en-US"/>
          </a:p>
        </p:txBody>
      </p:sp>
      <p:sp>
        <p:nvSpPr>
          <p:cNvPr id="9" name="Title 1"/>
          <p:cNvSpPr>
            <a:spLocks noGrp="1"/>
          </p:cNvSpPr>
          <p:nvPr>
            <p:ph type="title"/>
          </p:nvPr>
        </p:nvSpPr>
        <p:spPr>
          <a:xfrm>
            <a:off x="-3441676" y="3829094"/>
            <a:ext cx="8229600" cy="914400"/>
          </a:xfrm>
        </p:spPr>
        <p:txBody>
          <a:bodyPr/>
          <a:lstStyle/>
          <a:p>
            <a:r>
              <a:rPr lang="en-CA" altLang="en-US"/>
              <a:t>         </a:t>
            </a:r>
            <a:endParaRPr lang="en-CA" strike="sngStrike"/>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sz="2800">
                <a:latin typeface="Dax Offc Pro" panose="020B0504030101020102" pitchFamily="34" charset="0"/>
              </a:rPr>
              <a:t>Agenda</a:t>
            </a:r>
            <a:endParaRPr lang="en-CA" sz="2800" strike="sngStrike">
              <a:latin typeface="Dax Offc Pro" panose="020B0504030101020102" pitchFamily="34" charset="0"/>
            </a:endParaRPr>
          </a:p>
        </p:txBody>
      </p:sp>
      <p:sp>
        <p:nvSpPr>
          <p:cNvPr id="10" name="Rectangle 9"/>
          <p:cNvSpPr/>
          <p:nvPr/>
        </p:nvSpPr>
        <p:spPr>
          <a:xfrm>
            <a:off x="973777" y="1432686"/>
            <a:ext cx="7160820" cy="2923877"/>
          </a:xfrm>
          <a:prstGeom prst="rect">
            <a:avLst/>
          </a:prstGeom>
        </p:spPr>
        <p:txBody>
          <a:bodyPr wrap="square">
            <a:spAutoFit/>
          </a:bodyPr>
          <a:lstStyle/>
          <a:p>
            <a:pPr marL="457200" indent="-457200">
              <a:spcAft>
                <a:spcPts val="1200"/>
              </a:spcAft>
              <a:buAutoNum type="arabicPeriod"/>
            </a:pPr>
            <a:r>
              <a:rPr lang="en-CA" sz="2400">
                <a:solidFill>
                  <a:srgbClr val="0079C1"/>
                </a:solidFill>
                <a:latin typeface="Dax Offc Pro" panose="020B0504030101020102" pitchFamily="34" charset="0"/>
                <a:cs typeface="Arial" panose="020B0604020202020204" pitchFamily="34" charset="0"/>
              </a:rPr>
              <a:t>Game – Reasons not to invest</a:t>
            </a:r>
          </a:p>
          <a:p>
            <a:pPr marL="457200" indent="-457200">
              <a:spcAft>
                <a:spcPts val="1200"/>
              </a:spcAft>
              <a:buAutoNum type="arabicPeriod"/>
            </a:pPr>
            <a:r>
              <a:rPr lang="en-CA" sz="2400">
                <a:solidFill>
                  <a:srgbClr val="0079C1"/>
                </a:solidFill>
                <a:latin typeface="Dax Offc Pro" panose="020B0504030101020102" pitchFamily="34" charset="0"/>
                <a:cs typeface="Arial" panose="020B0604020202020204" pitchFamily="34" charset="0"/>
              </a:rPr>
              <a:t>Top 6 investing pitfalls</a:t>
            </a:r>
          </a:p>
          <a:p>
            <a:pPr marL="457200" indent="-457200">
              <a:spcAft>
                <a:spcPts val="1200"/>
              </a:spcAft>
              <a:buAutoNum type="arabicPeriod"/>
            </a:pPr>
            <a:r>
              <a:rPr lang="en-CA" sz="2400">
                <a:solidFill>
                  <a:srgbClr val="0079C1"/>
                </a:solidFill>
                <a:latin typeface="Dax Offc Pro" panose="020B0504030101020102" pitchFamily="34" charset="0"/>
                <a:cs typeface="Arial" panose="020B0604020202020204" pitchFamily="34" charset="0"/>
              </a:rPr>
              <a:t>BMO Mutual Funds story</a:t>
            </a:r>
          </a:p>
          <a:p>
            <a:pPr marL="457200" indent="-457200">
              <a:spcAft>
                <a:spcPts val="1200"/>
              </a:spcAft>
              <a:buAutoNum type="arabicPeriod"/>
            </a:pPr>
            <a:r>
              <a:rPr lang="en-CA" sz="2400">
                <a:solidFill>
                  <a:srgbClr val="0079C1"/>
                </a:solidFill>
                <a:latin typeface="Dax Offc Pro" panose="020B0504030101020102" pitchFamily="34" charset="0"/>
                <a:cs typeface="Arial" panose="020B0604020202020204" pitchFamily="34" charset="0"/>
              </a:rPr>
              <a:t>Q&amp;A</a:t>
            </a:r>
          </a:p>
          <a:p>
            <a:pPr marL="457200" indent="-457200">
              <a:buAutoNum type="arabicPeriod"/>
            </a:pPr>
            <a:endParaRPr lang="en-CA" sz="2400">
              <a:solidFill>
                <a:srgbClr val="0079C1"/>
              </a:solidFill>
              <a:latin typeface="Arial" panose="020B0604020202020204" pitchFamily="34" charset="0"/>
              <a:cs typeface="Arial" panose="020B0604020202020204" pitchFamily="34" charset="0"/>
            </a:endParaRPr>
          </a:p>
          <a:p>
            <a:pPr marL="457200" indent="-457200">
              <a:buAutoNum type="arabicPeriod"/>
            </a:pPr>
            <a:endParaRPr lang="en-CA" altLang="en-US" sz="2400">
              <a:solidFill>
                <a:srgbClr val="0079C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919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6</a:t>
            </a:fld>
            <a:endParaRPr lang="en-US"/>
          </a:p>
        </p:txBody>
      </p:sp>
      <p:sp>
        <p:nvSpPr>
          <p:cNvPr id="9" name="Title 1"/>
          <p:cNvSpPr>
            <a:spLocks noGrp="1"/>
          </p:cNvSpPr>
          <p:nvPr>
            <p:ph type="title"/>
          </p:nvPr>
        </p:nvSpPr>
        <p:spPr>
          <a:xfrm>
            <a:off x="-3441676" y="3829094"/>
            <a:ext cx="8229600" cy="914400"/>
          </a:xfrm>
        </p:spPr>
        <p:txBody>
          <a:bodyPr/>
          <a:lstStyle/>
          <a:p>
            <a:r>
              <a:rPr lang="en-CA" altLang="en-US"/>
              <a:t>         </a:t>
            </a:r>
            <a:endParaRPr lang="en-CA" strike="sngStrike"/>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sz="2800">
                <a:latin typeface="Dax Offc Pro" panose="020B0504030101020102" pitchFamily="34" charset="0"/>
              </a:rPr>
              <a:t>Game</a:t>
            </a:r>
            <a:endParaRPr lang="en-CA" sz="2800" strike="sngStrike">
              <a:latin typeface="Dax Offc Pro" panose="020B0504030101020102" pitchFamily="34" charset="0"/>
            </a:endParaRPr>
          </a:p>
        </p:txBody>
      </p:sp>
      <p:sp>
        <p:nvSpPr>
          <p:cNvPr id="6" name="Rectangle 5"/>
          <p:cNvSpPr/>
          <p:nvPr/>
        </p:nvSpPr>
        <p:spPr>
          <a:xfrm>
            <a:off x="835782" y="4297948"/>
            <a:ext cx="7428322" cy="1077218"/>
          </a:xfrm>
          <a:prstGeom prst="rect">
            <a:avLst/>
          </a:prstGeom>
        </p:spPr>
        <p:txBody>
          <a:bodyPr wrap="square">
            <a:spAutoFit/>
          </a:bodyPr>
          <a:lstStyle/>
          <a:p>
            <a:pPr algn="ctr"/>
            <a:r>
              <a:rPr lang="en-CA" sz="3200">
                <a:solidFill>
                  <a:schemeClr val="bg1">
                    <a:lumMod val="50000"/>
                  </a:schemeClr>
                </a:solidFill>
                <a:latin typeface="Dax Offc Pro" panose="020B0504030101020102" pitchFamily="34" charset="0"/>
                <a:cs typeface="Arial" panose="020B0604020202020204" pitchFamily="34" charset="0"/>
              </a:rPr>
              <a:t>Do you remember what was in the news the year your coin was minted?</a:t>
            </a:r>
            <a:endParaRPr lang="en-CA" altLang="en-US" sz="3200">
              <a:solidFill>
                <a:schemeClr val="bg1">
                  <a:lumMod val="50000"/>
                </a:schemeClr>
              </a:solidFill>
              <a:latin typeface="Dax Offc Pro" panose="020B0504030101020102" pitchFamily="34" charset="0"/>
              <a:cs typeface="Arial" panose="020B0604020202020204" pitchFamily="34" charset="0"/>
            </a:endParaRPr>
          </a:p>
        </p:txBody>
      </p:sp>
      <p:sp>
        <p:nvSpPr>
          <p:cNvPr id="7" name="Rectangle 6"/>
          <p:cNvSpPr/>
          <p:nvPr/>
        </p:nvSpPr>
        <p:spPr>
          <a:xfrm>
            <a:off x="0" y="1234533"/>
            <a:ext cx="9144000" cy="523220"/>
          </a:xfrm>
          <a:prstGeom prst="rect">
            <a:avLst/>
          </a:prstGeom>
        </p:spPr>
        <p:txBody>
          <a:bodyPr wrap="square">
            <a:spAutoFit/>
          </a:bodyPr>
          <a:lstStyle/>
          <a:p>
            <a:pPr algn="ctr"/>
            <a:r>
              <a:rPr lang="en-CA" sz="2800">
                <a:solidFill>
                  <a:schemeClr val="bg1">
                    <a:lumMod val="50000"/>
                  </a:schemeClr>
                </a:solidFill>
                <a:latin typeface="Dax Offc Pro" panose="020B0504030101020102" pitchFamily="34" charset="0"/>
                <a:cs typeface="Arial" panose="020B0604020202020204" pitchFamily="34" charset="0"/>
              </a:rPr>
              <a:t>Find a spare coin in your pocket</a:t>
            </a:r>
            <a:endParaRPr lang="en-CA" altLang="en-US" sz="2800">
              <a:solidFill>
                <a:schemeClr val="bg1">
                  <a:lumMod val="50000"/>
                </a:schemeClr>
              </a:solidFill>
              <a:latin typeface="Dax Offc Pro" panose="020B0504030101020102" pitchFamily="34" charset="0"/>
              <a:cs typeface="Arial" panose="020B0604020202020204" pitchFamily="34" charset="0"/>
            </a:endParaRPr>
          </a:p>
        </p:txBody>
      </p:sp>
      <p:pic>
        <p:nvPicPr>
          <p:cNvPr id="3" name="Picture 2">
            <a:extLst>
              <a:ext uri="{FF2B5EF4-FFF2-40B4-BE49-F238E27FC236}">
                <a16:creationId xmlns:a16="http://schemas.microsoft.com/office/drawing/2014/main" id="{19CCF0D0-91F4-4ECA-B6B6-EC97A2DB51C3}"/>
              </a:ext>
            </a:extLst>
          </p:cNvPr>
          <p:cNvPicPr>
            <a:picLocks noChangeAspect="1"/>
          </p:cNvPicPr>
          <p:nvPr/>
        </p:nvPicPr>
        <p:blipFill>
          <a:blip r:embed="rId3"/>
          <a:stretch>
            <a:fillRect/>
          </a:stretch>
        </p:blipFill>
        <p:spPr>
          <a:xfrm>
            <a:off x="3405097" y="1886182"/>
            <a:ext cx="2323460" cy="2285448"/>
          </a:xfrm>
          <a:prstGeom prst="rect">
            <a:avLst/>
          </a:prstGeom>
        </p:spPr>
      </p:pic>
    </p:spTree>
    <p:extLst>
      <p:ext uri="{BB962C8B-B14F-4D97-AF65-F5344CB8AC3E}">
        <p14:creationId xmlns:p14="http://schemas.microsoft.com/office/powerpoint/2010/main" val="181050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1500"/>
                            </p:stCondLst>
                            <p:childTnLst>
                              <p:par>
                                <p:cTn id="9" presetID="10" presetClass="entr" presetSubtype="0" fill="hold" grpId="0"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7</a:t>
            </a:fld>
            <a:endParaRPr lang="en-US"/>
          </a:p>
        </p:txBody>
      </p:sp>
      <p:sp>
        <p:nvSpPr>
          <p:cNvPr id="9" name="Title 1"/>
          <p:cNvSpPr>
            <a:spLocks noGrp="1"/>
          </p:cNvSpPr>
          <p:nvPr>
            <p:ph type="title"/>
          </p:nvPr>
        </p:nvSpPr>
        <p:spPr>
          <a:xfrm>
            <a:off x="-3441676" y="3829094"/>
            <a:ext cx="8229600" cy="914400"/>
          </a:xfrm>
        </p:spPr>
        <p:txBody>
          <a:bodyPr/>
          <a:lstStyle/>
          <a:p>
            <a:r>
              <a:rPr lang="en-CA" altLang="en-US"/>
              <a:t>         </a:t>
            </a:r>
            <a:endParaRPr lang="en-CA" strike="sngStrike"/>
          </a:p>
        </p:txBody>
      </p:sp>
      <p:sp>
        <p:nvSpPr>
          <p:cNvPr id="8" name="Title 1"/>
          <p:cNvSpPr txBox="1">
            <a:spLocks/>
          </p:cNvSpPr>
          <p:nvPr/>
        </p:nvSpPr>
        <p:spPr>
          <a:xfrm>
            <a:off x="452027" y="8215"/>
            <a:ext cx="8229600" cy="914400"/>
          </a:xfrm>
          <a:prstGeom prst="rect">
            <a:avLst/>
          </a:prstGeom>
        </p:spPr>
        <p:txBody>
          <a:bodyPr vert="horz" lIns="0" tIns="0" rIns="0" bIns="0" rtlCol="0" anchor="ctr">
            <a:noAutofit/>
          </a:bodyPr>
          <a:lstStyle>
            <a:lvl1pPr algn="l" defTabSz="457200" rtl="0" eaLnBrk="1" latinLnBrk="0" hangingPunct="1">
              <a:spcBef>
                <a:spcPct val="0"/>
              </a:spcBef>
              <a:buNone/>
              <a:defRPr sz="2400" b="0" i="0" kern="1200">
                <a:solidFill>
                  <a:srgbClr val="0079C1"/>
                </a:solidFill>
                <a:latin typeface="Arial"/>
                <a:ea typeface="+mj-ea"/>
                <a:cs typeface="Arial"/>
              </a:defRPr>
            </a:lvl1pPr>
          </a:lstStyle>
          <a:p>
            <a:r>
              <a:rPr lang="en-CA" altLang="en-US" sz="2800">
                <a:latin typeface="Dax Offc Pro" panose="020B0504030101020102" pitchFamily="34" charset="0"/>
              </a:rPr>
              <a:t>You Can Always Find a Reason Not to Invest</a:t>
            </a:r>
            <a:endParaRPr lang="en-CA" sz="2800" strike="sngStrike">
              <a:latin typeface="Dax Offc Pro" panose="020B0504030101020102" pitchFamily="34" charset="0"/>
            </a:endParaRPr>
          </a:p>
        </p:txBody>
      </p:sp>
      <p:pic>
        <p:nvPicPr>
          <p:cNvPr id="6" name="Picture 5">
            <a:extLst>
              <a:ext uri="{FF2B5EF4-FFF2-40B4-BE49-F238E27FC236}">
                <a16:creationId xmlns:a16="http://schemas.microsoft.com/office/drawing/2014/main" id="{60380C59-17E9-F031-5A96-98ABE03A7ECA}"/>
              </a:ext>
            </a:extLst>
          </p:cNvPr>
          <p:cNvPicPr>
            <a:picLocks noChangeAspect="1"/>
          </p:cNvPicPr>
          <p:nvPr/>
        </p:nvPicPr>
        <p:blipFill>
          <a:blip r:embed="rId3"/>
          <a:stretch>
            <a:fillRect/>
          </a:stretch>
        </p:blipFill>
        <p:spPr>
          <a:xfrm>
            <a:off x="1202797" y="929217"/>
            <a:ext cx="6738406" cy="5263585"/>
          </a:xfrm>
          <a:prstGeom prst="rect">
            <a:avLst/>
          </a:prstGeom>
        </p:spPr>
      </p:pic>
    </p:spTree>
    <p:extLst>
      <p:ext uri="{BB962C8B-B14F-4D97-AF65-F5344CB8AC3E}">
        <p14:creationId xmlns:p14="http://schemas.microsoft.com/office/powerpoint/2010/main" val="196109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026" y="1452024"/>
            <a:ext cx="8745091" cy="4474571"/>
          </a:xfrm>
          <a:prstGeom prst="rect">
            <a:avLst/>
          </a:prstGeom>
        </p:spPr>
      </p:pic>
      <p:sp>
        <p:nvSpPr>
          <p:cNvPr id="2" name="Title 1"/>
          <p:cNvSpPr>
            <a:spLocks noGrp="1"/>
          </p:cNvSpPr>
          <p:nvPr>
            <p:ph type="title"/>
          </p:nvPr>
        </p:nvSpPr>
        <p:spPr>
          <a:xfrm>
            <a:off x="452027" y="8215"/>
            <a:ext cx="8229600" cy="914400"/>
          </a:xfrm>
        </p:spPr>
        <p:txBody>
          <a:bodyPr/>
          <a:lstStyle/>
          <a:p>
            <a:r>
              <a:rPr lang="en-CA" altLang="en-US" sz="2800" b="1">
                <a:latin typeface="Dax Offc Pro" panose="020B0504030101020102" pitchFamily="34" charset="0"/>
              </a:rPr>
              <a:t>Pitfall #6: </a:t>
            </a:r>
            <a:r>
              <a:rPr lang="en-CA" altLang="en-US" sz="2800">
                <a:latin typeface="Dax Offc Pro" panose="020B0504030101020102" pitchFamily="34" charset="0"/>
              </a:rPr>
              <a:t>Investing Based on Emotion</a:t>
            </a:r>
            <a:endParaRPr lang="en-CA" sz="2800" strike="sngStrike">
              <a:latin typeface="Dax Offc Pro" panose="020B0504030101020102" pitchFamily="34" charset="0"/>
            </a:endParaRPr>
          </a:p>
        </p:txBody>
      </p:sp>
      <p:sp>
        <p:nvSpPr>
          <p:cNvPr id="5" name="Slide Number Placeholder 4"/>
          <p:cNvSpPr>
            <a:spLocks noGrp="1"/>
          </p:cNvSpPr>
          <p:nvPr>
            <p:ph type="sldNum" sz="quarter" idx="12"/>
          </p:nvPr>
        </p:nvSpPr>
        <p:spPr/>
        <p:txBody>
          <a:bodyPr/>
          <a:lstStyle/>
          <a:p>
            <a:fld id="{86AB923B-19CD-554A-A7CB-5C782A182CEF}" type="slidenum">
              <a:rPr lang="en-US" smtClean="0"/>
              <a:t>8</a:t>
            </a:fld>
            <a:endParaRPr lang="en-US"/>
          </a:p>
        </p:txBody>
      </p:sp>
      <p:grpSp>
        <p:nvGrpSpPr>
          <p:cNvPr id="87" name="Group 86"/>
          <p:cNvGrpSpPr/>
          <p:nvPr/>
        </p:nvGrpSpPr>
        <p:grpSpPr>
          <a:xfrm>
            <a:off x="1863489" y="1804098"/>
            <a:ext cx="1044415" cy="2097511"/>
            <a:chOff x="482976" y="-159255"/>
            <a:chExt cx="1062696" cy="2148128"/>
          </a:xfrm>
        </p:grpSpPr>
        <p:sp>
          <p:nvSpPr>
            <p:cNvPr id="3" name="TextBox 2"/>
            <p:cNvSpPr txBox="1"/>
            <p:nvPr/>
          </p:nvSpPr>
          <p:spPr>
            <a:xfrm>
              <a:off x="482976" y="1265889"/>
              <a:ext cx="1062696" cy="722984"/>
            </a:xfrm>
            <a:prstGeom prst="rect">
              <a:avLst/>
            </a:prstGeom>
            <a:solidFill>
              <a:srgbClr val="0079C1"/>
            </a:solidFill>
            <a:ln>
              <a:solidFill>
                <a:srgbClr val="0079C1"/>
              </a:solidFill>
            </a:ln>
          </p:spPr>
          <p:txBody>
            <a:bodyPr wrap="square" lIns="0" tIns="0" rIns="0" bIns="0" rtlCol="0" anchor="ctr">
              <a:noAutofit/>
            </a:bodyPr>
            <a:lstStyle/>
            <a:p>
              <a:pPr algn="ctr">
                <a:spcBef>
                  <a:spcPts val="1000"/>
                </a:spcBef>
              </a:pPr>
              <a:r>
                <a:rPr lang="en-CA" sz="1300" b="1">
                  <a:solidFill>
                    <a:schemeClr val="bg1"/>
                  </a:solidFill>
                  <a:latin typeface="Dax Offc Pro" panose="020B0504030101020102" pitchFamily="34" charset="0"/>
                  <a:cs typeface="Arial"/>
                </a:rPr>
                <a:t>Point Where Most People Invest</a:t>
              </a:r>
            </a:p>
          </p:txBody>
        </p:sp>
        <p:cxnSp>
          <p:nvCxnSpPr>
            <p:cNvPr id="40" name="Straight Arrow Connector 39"/>
            <p:cNvCxnSpPr/>
            <p:nvPr/>
          </p:nvCxnSpPr>
          <p:spPr>
            <a:xfrm flipV="1">
              <a:off x="1061556" y="-159255"/>
              <a:ext cx="247356" cy="142762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49" name="TextBox 1"/>
          <p:cNvSpPr txBox="1">
            <a:spLocks noChangeArrowheads="1"/>
          </p:cNvSpPr>
          <p:nvPr/>
        </p:nvSpPr>
        <p:spPr bwMode="auto">
          <a:xfrm>
            <a:off x="452027" y="5390394"/>
            <a:ext cx="8222407" cy="701941"/>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b="1">
                <a:latin typeface="Dax Offc Pro" panose="020B0504030101020102" pitchFamily="34" charset="0"/>
              </a:rPr>
              <a:t>The emotional roller coaster can lead you into bad investment choices – don’t get on</a:t>
            </a:r>
            <a:r>
              <a:rPr lang="en-CA" altLang="en-US" b="1"/>
              <a:t>.</a:t>
            </a:r>
          </a:p>
        </p:txBody>
      </p:sp>
      <p:grpSp>
        <p:nvGrpSpPr>
          <p:cNvPr id="88" name="Group 87"/>
          <p:cNvGrpSpPr/>
          <p:nvPr/>
        </p:nvGrpSpPr>
        <p:grpSpPr>
          <a:xfrm>
            <a:off x="-401837" y="2697905"/>
            <a:ext cx="1736530" cy="270472"/>
            <a:chOff x="-170901" y="2601175"/>
            <a:chExt cx="1766926" cy="276999"/>
          </a:xfrm>
        </p:grpSpPr>
        <p:sp>
          <p:nvSpPr>
            <p:cNvPr id="7" name="Text Box 30"/>
            <p:cNvSpPr txBox="1">
              <a:spLocks noChangeArrowheads="1"/>
            </p:cNvSpPr>
            <p:nvPr/>
          </p:nvSpPr>
          <p:spPr bwMode="auto">
            <a:xfrm>
              <a:off x="-170901" y="2601175"/>
              <a:ext cx="1606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en-US" altLang="en-US" sz="1200" b="1">
                  <a:solidFill>
                    <a:srgbClr val="8DC63F"/>
                  </a:solidFill>
                  <a:ea typeface="MS PGothic" pitchFamily="34" charset="-128"/>
                  <a:cs typeface="Arial" pitchFamily="34" charset="0"/>
                </a:rPr>
                <a:t>Optimism</a:t>
              </a:r>
            </a:p>
          </p:txBody>
        </p:sp>
        <p:sp>
          <p:nvSpPr>
            <p:cNvPr id="51" name="Oval 50"/>
            <p:cNvSpPr/>
            <p:nvPr/>
          </p:nvSpPr>
          <p:spPr>
            <a:xfrm>
              <a:off x="1398642" y="266037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89" name="Group 88"/>
          <p:cNvGrpSpPr/>
          <p:nvPr/>
        </p:nvGrpSpPr>
        <p:grpSpPr>
          <a:xfrm>
            <a:off x="-9391" y="2252077"/>
            <a:ext cx="1748140" cy="270472"/>
            <a:chOff x="139986" y="2071210"/>
            <a:chExt cx="1778739" cy="276999"/>
          </a:xfrm>
        </p:grpSpPr>
        <p:sp>
          <p:nvSpPr>
            <p:cNvPr id="8" name="Text Box 31"/>
            <p:cNvSpPr txBox="1">
              <a:spLocks noChangeArrowheads="1"/>
            </p:cNvSpPr>
            <p:nvPr/>
          </p:nvSpPr>
          <p:spPr bwMode="auto">
            <a:xfrm>
              <a:off x="139986" y="2071210"/>
              <a:ext cx="160650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en-US" altLang="en-US" sz="1200" b="1">
                  <a:solidFill>
                    <a:srgbClr val="8DC63F"/>
                  </a:solidFill>
                  <a:ea typeface="MS PGothic" pitchFamily="34" charset="-128"/>
                  <a:cs typeface="Arial" pitchFamily="34" charset="0"/>
                </a:rPr>
                <a:t>Excitement</a:t>
              </a:r>
            </a:p>
          </p:txBody>
        </p:sp>
        <p:sp>
          <p:nvSpPr>
            <p:cNvPr id="52" name="Oval 51"/>
            <p:cNvSpPr/>
            <p:nvPr/>
          </p:nvSpPr>
          <p:spPr>
            <a:xfrm>
              <a:off x="1721342" y="2120179"/>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0" name="Group 89"/>
          <p:cNvGrpSpPr/>
          <p:nvPr/>
        </p:nvGrpSpPr>
        <p:grpSpPr>
          <a:xfrm>
            <a:off x="1031001" y="1811831"/>
            <a:ext cx="1196828" cy="270472"/>
            <a:chOff x="1289414" y="1787832"/>
            <a:chExt cx="1107072" cy="276999"/>
          </a:xfrm>
        </p:grpSpPr>
        <p:sp>
          <p:nvSpPr>
            <p:cNvPr id="30" name="Text Box 35"/>
            <p:cNvSpPr txBox="1">
              <a:spLocks noChangeArrowheads="1"/>
            </p:cNvSpPr>
            <p:nvPr/>
          </p:nvSpPr>
          <p:spPr bwMode="auto">
            <a:xfrm>
              <a:off x="1289414" y="1787832"/>
              <a:ext cx="93008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r">
                <a:spcBef>
                  <a:spcPct val="50000"/>
                </a:spcBef>
                <a:buFontTx/>
                <a:buNone/>
              </a:pPr>
              <a:r>
                <a:rPr lang="en-US" altLang="en-US" sz="1200" b="1">
                  <a:solidFill>
                    <a:srgbClr val="8DC63F"/>
                  </a:solidFill>
                  <a:ea typeface="MS PGothic" pitchFamily="34" charset="-128"/>
                  <a:cs typeface="Arial" pitchFamily="34" charset="0"/>
                </a:rPr>
                <a:t>Thrill</a:t>
              </a:r>
            </a:p>
          </p:txBody>
        </p:sp>
        <p:sp>
          <p:nvSpPr>
            <p:cNvPr id="53" name="Oval 52"/>
            <p:cNvSpPr/>
            <p:nvPr/>
          </p:nvSpPr>
          <p:spPr>
            <a:xfrm>
              <a:off x="2199103" y="184888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1" name="Group 90"/>
          <p:cNvGrpSpPr/>
          <p:nvPr/>
        </p:nvGrpSpPr>
        <p:grpSpPr>
          <a:xfrm>
            <a:off x="1663756" y="1452408"/>
            <a:ext cx="1246475" cy="271352"/>
            <a:chOff x="1669384" y="1643639"/>
            <a:chExt cx="1268292" cy="277901"/>
          </a:xfrm>
        </p:grpSpPr>
        <p:sp>
          <p:nvSpPr>
            <p:cNvPr id="31" name="Text Box 36"/>
            <p:cNvSpPr txBox="1">
              <a:spLocks noChangeArrowheads="1"/>
            </p:cNvSpPr>
            <p:nvPr/>
          </p:nvSpPr>
          <p:spPr bwMode="auto">
            <a:xfrm>
              <a:off x="1669384" y="1643639"/>
              <a:ext cx="1268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200" b="1">
                  <a:solidFill>
                    <a:srgbClr val="8DC63F"/>
                  </a:solidFill>
                  <a:ea typeface="MS PGothic" pitchFamily="34" charset="-128"/>
                  <a:cs typeface="Arial" pitchFamily="34" charset="0"/>
                </a:rPr>
                <a:t>Euphoria</a:t>
              </a:r>
            </a:p>
          </p:txBody>
        </p:sp>
        <p:sp>
          <p:nvSpPr>
            <p:cNvPr id="54" name="Oval 53"/>
            <p:cNvSpPr/>
            <p:nvPr/>
          </p:nvSpPr>
          <p:spPr>
            <a:xfrm>
              <a:off x="2698655" y="171232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2" name="Group 91"/>
          <p:cNvGrpSpPr/>
          <p:nvPr/>
        </p:nvGrpSpPr>
        <p:grpSpPr>
          <a:xfrm>
            <a:off x="3027397" y="1257424"/>
            <a:ext cx="1371121" cy="480188"/>
            <a:chOff x="2988363" y="1578194"/>
            <a:chExt cx="1395121" cy="491776"/>
          </a:xfrm>
        </p:grpSpPr>
        <p:sp>
          <p:nvSpPr>
            <p:cNvPr id="28" name="Text Box 29"/>
            <p:cNvSpPr txBox="1">
              <a:spLocks noChangeArrowheads="1"/>
            </p:cNvSpPr>
            <p:nvPr/>
          </p:nvSpPr>
          <p:spPr bwMode="auto">
            <a:xfrm>
              <a:off x="2988363" y="1578194"/>
              <a:ext cx="13951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Anxiety</a:t>
              </a:r>
            </a:p>
          </p:txBody>
        </p:sp>
        <p:sp>
          <p:nvSpPr>
            <p:cNvPr id="63" name="Oval 62"/>
            <p:cNvSpPr/>
            <p:nvPr/>
          </p:nvSpPr>
          <p:spPr>
            <a:xfrm>
              <a:off x="3219005" y="186075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3" name="Group 92"/>
          <p:cNvGrpSpPr/>
          <p:nvPr/>
        </p:nvGrpSpPr>
        <p:grpSpPr>
          <a:xfrm>
            <a:off x="3595576" y="1477965"/>
            <a:ext cx="1080278" cy="484736"/>
            <a:chOff x="3473583" y="1857203"/>
            <a:chExt cx="1099187" cy="496434"/>
          </a:xfrm>
        </p:grpSpPr>
        <p:sp>
          <p:nvSpPr>
            <p:cNvPr id="21" name="Text Box 22"/>
            <p:cNvSpPr txBox="1">
              <a:spLocks noChangeArrowheads="1"/>
            </p:cNvSpPr>
            <p:nvPr/>
          </p:nvSpPr>
          <p:spPr bwMode="auto">
            <a:xfrm>
              <a:off x="3473583" y="1857203"/>
              <a:ext cx="1099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Denial</a:t>
              </a:r>
            </a:p>
          </p:txBody>
        </p:sp>
        <p:sp>
          <p:nvSpPr>
            <p:cNvPr id="64" name="Oval 63"/>
            <p:cNvSpPr/>
            <p:nvPr/>
          </p:nvSpPr>
          <p:spPr>
            <a:xfrm>
              <a:off x="3657940" y="21444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4" name="Group 93"/>
          <p:cNvGrpSpPr/>
          <p:nvPr/>
        </p:nvGrpSpPr>
        <p:grpSpPr>
          <a:xfrm>
            <a:off x="4109415" y="1833245"/>
            <a:ext cx="830984" cy="454092"/>
            <a:chOff x="3936529" y="2257721"/>
            <a:chExt cx="845529" cy="465050"/>
          </a:xfrm>
        </p:grpSpPr>
        <p:sp>
          <p:nvSpPr>
            <p:cNvPr id="22" name="Text Box 23"/>
            <p:cNvSpPr txBox="1">
              <a:spLocks noChangeArrowheads="1"/>
            </p:cNvSpPr>
            <p:nvPr/>
          </p:nvSpPr>
          <p:spPr bwMode="auto">
            <a:xfrm>
              <a:off x="3936529" y="2257721"/>
              <a:ext cx="8455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Fear</a:t>
              </a:r>
            </a:p>
          </p:txBody>
        </p:sp>
        <p:sp>
          <p:nvSpPr>
            <p:cNvPr id="65" name="Oval 64"/>
            <p:cNvSpPr/>
            <p:nvPr/>
          </p:nvSpPr>
          <p:spPr>
            <a:xfrm>
              <a:off x="4078579" y="2513551"/>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5" name="Group 94"/>
          <p:cNvGrpSpPr/>
          <p:nvPr/>
        </p:nvGrpSpPr>
        <p:grpSpPr>
          <a:xfrm>
            <a:off x="4455385" y="2152164"/>
            <a:ext cx="1495769" cy="468878"/>
            <a:chOff x="4103612" y="2612384"/>
            <a:chExt cx="1521950" cy="480193"/>
          </a:xfrm>
        </p:grpSpPr>
        <p:sp>
          <p:nvSpPr>
            <p:cNvPr id="23" name="Text Box 24"/>
            <p:cNvSpPr txBox="1">
              <a:spLocks noChangeArrowheads="1"/>
            </p:cNvSpPr>
            <p:nvPr/>
          </p:nvSpPr>
          <p:spPr bwMode="auto">
            <a:xfrm>
              <a:off x="4103612" y="2612384"/>
              <a:ext cx="15219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Desperation</a:t>
              </a:r>
            </a:p>
          </p:txBody>
        </p:sp>
        <p:sp>
          <p:nvSpPr>
            <p:cNvPr id="66" name="Oval 65"/>
            <p:cNvSpPr/>
            <p:nvPr/>
          </p:nvSpPr>
          <p:spPr>
            <a:xfrm>
              <a:off x="4412791" y="288335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6" name="Group 95"/>
          <p:cNvGrpSpPr/>
          <p:nvPr/>
        </p:nvGrpSpPr>
        <p:grpSpPr>
          <a:xfrm>
            <a:off x="5031075" y="2582150"/>
            <a:ext cx="997179" cy="464335"/>
            <a:chOff x="4660673" y="3017599"/>
            <a:chExt cx="1014633" cy="475541"/>
          </a:xfrm>
        </p:grpSpPr>
        <p:sp>
          <p:nvSpPr>
            <p:cNvPr id="24" name="Text Box 25"/>
            <p:cNvSpPr txBox="1">
              <a:spLocks noChangeArrowheads="1"/>
            </p:cNvSpPr>
            <p:nvPr/>
          </p:nvSpPr>
          <p:spPr bwMode="auto">
            <a:xfrm>
              <a:off x="4660673" y="3017599"/>
              <a:ext cx="1014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Panic</a:t>
              </a:r>
            </a:p>
          </p:txBody>
        </p:sp>
        <p:sp>
          <p:nvSpPr>
            <p:cNvPr id="67" name="Oval 66"/>
            <p:cNvSpPr/>
            <p:nvPr/>
          </p:nvSpPr>
          <p:spPr>
            <a:xfrm>
              <a:off x="4800801" y="3283920"/>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4" name="Group 103"/>
          <p:cNvGrpSpPr/>
          <p:nvPr/>
        </p:nvGrpSpPr>
        <p:grpSpPr>
          <a:xfrm>
            <a:off x="5391819" y="2862645"/>
            <a:ext cx="1237003" cy="442541"/>
            <a:chOff x="5239165" y="3100346"/>
            <a:chExt cx="1258655" cy="453220"/>
          </a:xfrm>
        </p:grpSpPr>
        <p:sp>
          <p:nvSpPr>
            <p:cNvPr id="25" name="Text Box 26"/>
            <p:cNvSpPr txBox="1">
              <a:spLocks noChangeArrowheads="1"/>
            </p:cNvSpPr>
            <p:nvPr/>
          </p:nvSpPr>
          <p:spPr bwMode="auto">
            <a:xfrm>
              <a:off x="5239165" y="3100346"/>
              <a:ext cx="12586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Capitulation</a:t>
              </a:r>
            </a:p>
          </p:txBody>
        </p:sp>
        <p:sp>
          <p:nvSpPr>
            <p:cNvPr id="68" name="Oval 67"/>
            <p:cNvSpPr/>
            <p:nvPr/>
          </p:nvSpPr>
          <p:spPr>
            <a:xfrm>
              <a:off x="5406282" y="3344346"/>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8" name="Group 97"/>
          <p:cNvGrpSpPr/>
          <p:nvPr/>
        </p:nvGrpSpPr>
        <p:grpSpPr>
          <a:xfrm>
            <a:off x="5772600" y="3217139"/>
            <a:ext cx="2077457" cy="451594"/>
            <a:chOff x="5422647" y="3719945"/>
            <a:chExt cx="2113820" cy="462492"/>
          </a:xfrm>
        </p:grpSpPr>
        <p:sp>
          <p:nvSpPr>
            <p:cNvPr id="26" name="Text Box 27"/>
            <p:cNvSpPr txBox="1">
              <a:spLocks noChangeArrowheads="1"/>
            </p:cNvSpPr>
            <p:nvPr/>
          </p:nvSpPr>
          <p:spPr bwMode="auto">
            <a:xfrm>
              <a:off x="5422647" y="3719945"/>
              <a:ext cx="211382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Despondency</a:t>
              </a:r>
            </a:p>
          </p:txBody>
        </p:sp>
        <p:sp>
          <p:nvSpPr>
            <p:cNvPr id="69" name="Oval 68"/>
            <p:cNvSpPr/>
            <p:nvPr/>
          </p:nvSpPr>
          <p:spPr>
            <a:xfrm>
              <a:off x="5651050" y="3973217"/>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99" name="Group 98"/>
          <p:cNvGrpSpPr/>
          <p:nvPr/>
        </p:nvGrpSpPr>
        <p:grpSpPr>
          <a:xfrm>
            <a:off x="6271902" y="3560381"/>
            <a:ext cx="1329573" cy="469014"/>
            <a:chOff x="5789109" y="3813557"/>
            <a:chExt cx="1352845" cy="480332"/>
          </a:xfrm>
        </p:grpSpPr>
        <p:sp>
          <p:nvSpPr>
            <p:cNvPr id="27" name="Text Box 28"/>
            <p:cNvSpPr txBox="1">
              <a:spLocks noChangeArrowheads="1"/>
            </p:cNvSpPr>
            <p:nvPr/>
          </p:nvSpPr>
          <p:spPr bwMode="auto">
            <a:xfrm>
              <a:off x="5789109" y="3813557"/>
              <a:ext cx="13528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DA201D"/>
                  </a:solidFill>
                  <a:ea typeface="MS PGothic" pitchFamily="34" charset="-128"/>
                  <a:cs typeface="Arial" pitchFamily="34" charset="0"/>
                </a:rPr>
                <a:t>Depression</a:t>
              </a:r>
            </a:p>
          </p:txBody>
        </p:sp>
        <p:sp>
          <p:nvSpPr>
            <p:cNvPr id="70" name="Oval 69"/>
            <p:cNvSpPr/>
            <p:nvPr/>
          </p:nvSpPr>
          <p:spPr>
            <a:xfrm>
              <a:off x="6126144" y="4084669"/>
              <a:ext cx="197383" cy="209220"/>
            </a:xfrm>
            <a:prstGeom prst="ellipse">
              <a:avLst/>
            </a:prstGeom>
            <a:solidFill>
              <a:srgbClr val="DA201D"/>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0" name="Group 99"/>
          <p:cNvGrpSpPr/>
          <p:nvPr/>
        </p:nvGrpSpPr>
        <p:grpSpPr>
          <a:xfrm>
            <a:off x="7164913" y="3590491"/>
            <a:ext cx="997179" cy="461649"/>
            <a:chOff x="6139527" y="3647981"/>
            <a:chExt cx="1014633" cy="472789"/>
          </a:xfrm>
        </p:grpSpPr>
        <p:sp>
          <p:nvSpPr>
            <p:cNvPr id="35" name="Text Box 40"/>
            <p:cNvSpPr txBox="1">
              <a:spLocks noChangeArrowheads="1"/>
            </p:cNvSpPr>
            <p:nvPr/>
          </p:nvSpPr>
          <p:spPr bwMode="auto">
            <a:xfrm>
              <a:off x="6139527" y="3647981"/>
              <a:ext cx="10146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8DC63F"/>
                  </a:solidFill>
                  <a:ea typeface="MS PGothic" pitchFamily="34" charset="-128"/>
                  <a:cs typeface="Arial" pitchFamily="34" charset="0"/>
                </a:rPr>
                <a:t>Hope</a:t>
              </a:r>
            </a:p>
          </p:txBody>
        </p:sp>
        <p:sp>
          <p:nvSpPr>
            <p:cNvPr id="71" name="Oval 70"/>
            <p:cNvSpPr/>
            <p:nvPr/>
          </p:nvSpPr>
          <p:spPr>
            <a:xfrm>
              <a:off x="6317320" y="3911550"/>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1" name="Group 100"/>
          <p:cNvGrpSpPr/>
          <p:nvPr/>
        </p:nvGrpSpPr>
        <p:grpSpPr>
          <a:xfrm>
            <a:off x="7542382" y="3227880"/>
            <a:ext cx="1080278" cy="481086"/>
            <a:chOff x="6436870" y="3208299"/>
            <a:chExt cx="1099187" cy="492696"/>
          </a:xfrm>
        </p:grpSpPr>
        <p:sp>
          <p:nvSpPr>
            <p:cNvPr id="33" name="Text Box 38"/>
            <p:cNvSpPr txBox="1">
              <a:spLocks noChangeArrowheads="1"/>
            </p:cNvSpPr>
            <p:nvPr/>
          </p:nvSpPr>
          <p:spPr bwMode="auto">
            <a:xfrm>
              <a:off x="6436870" y="3208299"/>
              <a:ext cx="109918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spcBef>
                  <a:spcPct val="50000"/>
                </a:spcBef>
                <a:buFontTx/>
                <a:buNone/>
              </a:pPr>
              <a:r>
                <a:rPr lang="en-US" altLang="en-US" sz="1200" b="1">
                  <a:solidFill>
                    <a:srgbClr val="8DC63F"/>
                  </a:solidFill>
                  <a:ea typeface="MS PGothic" pitchFamily="34" charset="-128"/>
                  <a:cs typeface="Arial" pitchFamily="34" charset="0"/>
                </a:rPr>
                <a:t>Relief</a:t>
              </a:r>
            </a:p>
          </p:txBody>
        </p:sp>
        <p:sp>
          <p:nvSpPr>
            <p:cNvPr id="72" name="Oval 71"/>
            <p:cNvSpPr/>
            <p:nvPr/>
          </p:nvSpPr>
          <p:spPr>
            <a:xfrm>
              <a:off x="6678504" y="3491775"/>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102" name="Group 101"/>
          <p:cNvGrpSpPr/>
          <p:nvPr/>
        </p:nvGrpSpPr>
        <p:grpSpPr>
          <a:xfrm>
            <a:off x="7810325" y="2808975"/>
            <a:ext cx="1005891" cy="486697"/>
            <a:chOff x="6492186" y="2799986"/>
            <a:chExt cx="1023498" cy="498442"/>
          </a:xfrm>
        </p:grpSpPr>
        <p:sp>
          <p:nvSpPr>
            <p:cNvPr id="34" name="Text Box 39"/>
            <p:cNvSpPr txBox="1">
              <a:spLocks noChangeArrowheads="1"/>
            </p:cNvSpPr>
            <p:nvPr/>
          </p:nvSpPr>
          <p:spPr bwMode="auto">
            <a:xfrm>
              <a:off x="6492186" y="2799986"/>
              <a:ext cx="102349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1200" b="1">
                  <a:solidFill>
                    <a:srgbClr val="8DC63F"/>
                  </a:solidFill>
                  <a:ea typeface="MS PGothic" pitchFamily="34" charset="-128"/>
                  <a:cs typeface="Arial" pitchFamily="34" charset="0"/>
                </a:rPr>
                <a:t>Optimism</a:t>
              </a:r>
            </a:p>
          </p:txBody>
        </p:sp>
        <p:sp>
          <p:nvSpPr>
            <p:cNvPr id="73" name="Oval 72"/>
            <p:cNvSpPr/>
            <p:nvPr/>
          </p:nvSpPr>
          <p:spPr>
            <a:xfrm>
              <a:off x="6915097" y="3089208"/>
              <a:ext cx="197383" cy="209220"/>
            </a:xfrm>
            <a:prstGeom prst="ellipse">
              <a:avLst/>
            </a:prstGeom>
            <a:solidFill>
              <a:srgbClr val="8DC63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sz="1200"/>
            </a:p>
          </p:txBody>
        </p:sp>
      </p:grpSp>
      <p:grpSp>
        <p:nvGrpSpPr>
          <p:cNvPr id="86" name="Group 85"/>
          <p:cNvGrpSpPr/>
          <p:nvPr/>
        </p:nvGrpSpPr>
        <p:grpSpPr>
          <a:xfrm>
            <a:off x="6454332" y="1576411"/>
            <a:ext cx="1302054" cy="1676917"/>
            <a:chOff x="5672958" y="2134668"/>
            <a:chExt cx="1324846" cy="1717384"/>
          </a:xfrm>
        </p:grpSpPr>
        <p:cxnSp>
          <p:nvCxnSpPr>
            <p:cNvPr id="75" name="Straight Arrow Connector 74"/>
            <p:cNvCxnSpPr/>
            <p:nvPr/>
          </p:nvCxnSpPr>
          <p:spPr>
            <a:xfrm flipH="1">
              <a:off x="5672958" y="2698971"/>
              <a:ext cx="546373" cy="1153081"/>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5672958" y="2134668"/>
              <a:ext cx="1324846" cy="658919"/>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en-CA" sz="1300" b="1">
                  <a:solidFill>
                    <a:schemeClr val="bg1"/>
                  </a:solidFill>
                  <a:latin typeface="Dax Offc Pro" panose="020B0504030101020102" pitchFamily="34" charset="0"/>
                  <a:cs typeface="Arial"/>
                </a:rPr>
                <a:t>Point Where Most  People Sell</a:t>
              </a:r>
            </a:p>
          </p:txBody>
        </p:sp>
      </p:grpSp>
      <p:grpSp>
        <p:nvGrpSpPr>
          <p:cNvPr id="85" name="Group 84"/>
          <p:cNvGrpSpPr/>
          <p:nvPr/>
        </p:nvGrpSpPr>
        <p:grpSpPr>
          <a:xfrm>
            <a:off x="4768603" y="3907529"/>
            <a:ext cx="1769802" cy="1027747"/>
            <a:chOff x="6266853" y="3867931"/>
            <a:chExt cx="1800781" cy="1052549"/>
          </a:xfrm>
        </p:grpSpPr>
        <p:sp>
          <p:nvSpPr>
            <p:cNvPr id="48" name="TextBox 47"/>
            <p:cNvSpPr txBox="1"/>
            <p:nvPr/>
          </p:nvSpPr>
          <p:spPr>
            <a:xfrm>
              <a:off x="6266853" y="4225526"/>
              <a:ext cx="1062696" cy="694954"/>
            </a:xfrm>
            <a:prstGeom prst="rect">
              <a:avLst/>
            </a:prstGeom>
            <a:solidFill>
              <a:srgbClr val="0079C1"/>
            </a:solidFill>
            <a:ln>
              <a:solidFill>
                <a:schemeClr val="accent1"/>
              </a:solidFill>
            </a:ln>
          </p:spPr>
          <p:txBody>
            <a:bodyPr wrap="square" lIns="0" tIns="0" rIns="0" bIns="0" rtlCol="0" anchor="ctr">
              <a:noAutofit/>
            </a:bodyPr>
            <a:lstStyle/>
            <a:p>
              <a:pPr algn="ctr">
                <a:spcBef>
                  <a:spcPts val="1000"/>
                </a:spcBef>
              </a:pPr>
              <a:r>
                <a:rPr lang="en-CA" sz="1300" b="1">
                  <a:solidFill>
                    <a:schemeClr val="bg1"/>
                  </a:solidFill>
                  <a:latin typeface="Dax Offc Pro" panose="020B0504030101020102" pitchFamily="34" charset="0"/>
                  <a:cs typeface="Arial"/>
                </a:rPr>
                <a:t>Point of  Most Opportunity</a:t>
              </a:r>
            </a:p>
          </p:txBody>
        </p:sp>
        <p:cxnSp>
          <p:nvCxnSpPr>
            <p:cNvPr id="79" name="Straight Arrow Connector 78"/>
            <p:cNvCxnSpPr>
              <a:stCxn id="48" idx="3"/>
            </p:cNvCxnSpPr>
            <p:nvPr/>
          </p:nvCxnSpPr>
          <p:spPr>
            <a:xfrm flipV="1">
              <a:off x="7329549" y="3867931"/>
              <a:ext cx="738085" cy="705072"/>
            </a:xfrm>
            <a:prstGeom prst="straightConnector1">
              <a:avLst/>
            </a:prstGeom>
            <a:ln>
              <a:solidFill>
                <a:srgbClr val="0B7FC8"/>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0" name="Oval 59"/>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61" name="Text Box 31"/>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6</a:t>
            </a:r>
          </a:p>
        </p:txBody>
      </p:sp>
    </p:spTree>
    <p:extLst>
      <p:ext uri="{BB962C8B-B14F-4D97-AF65-F5344CB8AC3E}">
        <p14:creationId xmlns:p14="http://schemas.microsoft.com/office/powerpoint/2010/main" val="218330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0" presetClass="entr" presetSubtype="0" fill="hold" nodeType="afterEffect">
                                  <p:stCondLst>
                                    <p:cond delay="10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childTnLst>
                          </p:cTn>
                        </p:par>
                        <p:par>
                          <p:cTn id="11" fill="hold">
                            <p:stCondLst>
                              <p:cond delay="1600"/>
                            </p:stCondLst>
                            <p:childTnLst>
                              <p:par>
                                <p:cTn id="12" presetID="10" presetClass="entr" presetSubtype="0" fill="hold" nodeType="afterEffect">
                                  <p:stCondLst>
                                    <p:cond delay="100"/>
                                  </p:stCondLst>
                                  <p:childTnLst>
                                    <p:set>
                                      <p:cBhvr>
                                        <p:cTn id="13" dur="1" fill="hold">
                                          <p:stCondLst>
                                            <p:cond delay="0"/>
                                          </p:stCondLst>
                                        </p:cTn>
                                        <p:tgtEl>
                                          <p:spTgt spid="89"/>
                                        </p:tgtEl>
                                        <p:attrNameLst>
                                          <p:attrName>style.visibility</p:attrName>
                                        </p:attrNameLst>
                                      </p:cBhvr>
                                      <p:to>
                                        <p:strVal val="visible"/>
                                      </p:to>
                                    </p:set>
                                    <p:animEffect transition="in" filter="fade">
                                      <p:cBhvr>
                                        <p:cTn id="14" dur="500"/>
                                        <p:tgtEl>
                                          <p:spTgt spid="89"/>
                                        </p:tgtEl>
                                      </p:cBhvr>
                                    </p:animEffect>
                                  </p:childTnLst>
                                </p:cTn>
                              </p:par>
                            </p:childTnLst>
                          </p:cTn>
                        </p:par>
                        <p:par>
                          <p:cTn id="15" fill="hold">
                            <p:stCondLst>
                              <p:cond delay="2200"/>
                            </p:stCondLst>
                            <p:childTnLst>
                              <p:par>
                                <p:cTn id="16" presetID="10" presetClass="entr" presetSubtype="0" fill="hold" nodeType="afterEffect">
                                  <p:stCondLst>
                                    <p:cond delay="10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childTnLst>
                          </p:cTn>
                        </p:par>
                        <p:par>
                          <p:cTn id="19" fill="hold">
                            <p:stCondLst>
                              <p:cond delay="2800"/>
                            </p:stCondLst>
                            <p:childTnLst>
                              <p:par>
                                <p:cTn id="20" presetID="10" presetClass="entr" presetSubtype="0" fill="hold" nodeType="afterEffect">
                                  <p:stCondLst>
                                    <p:cond delay="100"/>
                                  </p:stCondLst>
                                  <p:childTnLst>
                                    <p:set>
                                      <p:cBhvr>
                                        <p:cTn id="21" dur="1" fill="hold">
                                          <p:stCondLst>
                                            <p:cond delay="0"/>
                                          </p:stCondLst>
                                        </p:cTn>
                                        <p:tgtEl>
                                          <p:spTgt spid="91"/>
                                        </p:tgtEl>
                                        <p:attrNameLst>
                                          <p:attrName>style.visibility</p:attrName>
                                        </p:attrNameLst>
                                      </p:cBhvr>
                                      <p:to>
                                        <p:strVal val="visible"/>
                                      </p:to>
                                    </p:set>
                                    <p:animEffect transition="in" filter="fade">
                                      <p:cBhvr>
                                        <p:cTn id="22" dur="500"/>
                                        <p:tgtEl>
                                          <p:spTgt spid="91"/>
                                        </p:tgtEl>
                                      </p:cBhvr>
                                    </p:animEffect>
                                  </p:childTnLst>
                                </p:cTn>
                              </p:par>
                            </p:childTnLst>
                          </p:cTn>
                        </p:par>
                        <p:par>
                          <p:cTn id="23" fill="hold">
                            <p:stCondLst>
                              <p:cond delay="3400"/>
                            </p:stCondLst>
                            <p:childTnLst>
                              <p:par>
                                <p:cTn id="24" presetID="10" presetClass="entr" presetSubtype="0" fill="hold" nodeType="afterEffect">
                                  <p:stCondLst>
                                    <p:cond delay="10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par>
                          <p:cTn id="27" fill="hold">
                            <p:stCondLst>
                              <p:cond delay="4000"/>
                            </p:stCondLst>
                            <p:childTnLst>
                              <p:par>
                                <p:cTn id="28" presetID="10" presetClass="entr" presetSubtype="0" fill="hold" nodeType="afterEffect">
                                  <p:stCondLst>
                                    <p:cond delay="100"/>
                                  </p:stCondLst>
                                  <p:childTnLst>
                                    <p:set>
                                      <p:cBhvr>
                                        <p:cTn id="29" dur="1" fill="hold">
                                          <p:stCondLst>
                                            <p:cond delay="0"/>
                                          </p:stCondLst>
                                        </p:cTn>
                                        <p:tgtEl>
                                          <p:spTgt spid="93"/>
                                        </p:tgtEl>
                                        <p:attrNameLst>
                                          <p:attrName>style.visibility</p:attrName>
                                        </p:attrNameLst>
                                      </p:cBhvr>
                                      <p:to>
                                        <p:strVal val="visible"/>
                                      </p:to>
                                    </p:set>
                                    <p:animEffect transition="in" filter="fade">
                                      <p:cBhvr>
                                        <p:cTn id="30" dur="500"/>
                                        <p:tgtEl>
                                          <p:spTgt spid="93"/>
                                        </p:tgtEl>
                                      </p:cBhvr>
                                    </p:animEffect>
                                  </p:childTnLst>
                                </p:cTn>
                              </p:par>
                            </p:childTnLst>
                          </p:cTn>
                        </p:par>
                        <p:par>
                          <p:cTn id="31" fill="hold">
                            <p:stCondLst>
                              <p:cond delay="4600"/>
                            </p:stCondLst>
                            <p:childTnLst>
                              <p:par>
                                <p:cTn id="32" presetID="10" presetClass="entr" presetSubtype="0" fill="hold" nodeType="afterEffect">
                                  <p:stCondLst>
                                    <p:cond delay="100"/>
                                  </p:stCondLst>
                                  <p:childTnLst>
                                    <p:set>
                                      <p:cBhvr>
                                        <p:cTn id="33" dur="1" fill="hold">
                                          <p:stCondLst>
                                            <p:cond delay="0"/>
                                          </p:stCondLst>
                                        </p:cTn>
                                        <p:tgtEl>
                                          <p:spTgt spid="94"/>
                                        </p:tgtEl>
                                        <p:attrNameLst>
                                          <p:attrName>style.visibility</p:attrName>
                                        </p:attrNameLst>
                                      </p:cBhvr>
                                      <p:to>
                                        <p:strVal val="visible"/>
                                      </p:to>
                                    </p:set>
                                    <p:animEffect transition="in" filter="fade">
                                      <p:cBhvr>
                                        <p:cTn id="34" dur="500"/>
                                        <p:tgtEl>
                                          <p:spTgt spid="94"/>
                                        </p:tgtEl>
                                      </p:cBhvr>
                                    </p:animEffect>
                                  </p:childTnLst>
                                </p:cTn>
                              </p:par>
                            </p:childTnLst>
                          </p:cTn>
                        </p:par>
                        <p:par>
                          <p:cTn id="35" fill="hold">
                            <p:stCondLst>
                              <p:cond delay="5200"/>
                            </p:stCondLst>
                            <p:childTnLst>
                              <p:par>
                                <p:cTn id="36" presetID="10" presetClass="entr" presetSubtype="0" fill="hold" nodeType="afterEffect">
                                  <p:stCondLst>
                                    <p:cond delay="100"/>
                                  </p:stCondLst>
                                  <p:childTnLst>
                                    <p:set>
                                      <p:cBhvr>
                                        <p:cTn id="37" dur="1" fill="hold">
                                          <p:stCondLst>
                                            <p:cond delay="0"/>
                                          </p:stCondLst>
                                        </p:cTn>
                                        <p:tgtEl>
                                          <p:spTgt spid="95"/>
                                        </p:tgtEl>
                                        <p:attrNameLst>
                                          <p:attrName>style.visibility</p:attrName>
                                        </p:attrNameLst>
                                      </p:cBhvr>
                                      <p:to>
                                        <p:strVal val="visible"/>
                                      </p:to>
                                    </p:set>
                                    <p:animEffect transition="in" filter="fade">
                                      <p:cBhvr>
                                        <p:cTn id="38" dur="500"/>
                                        <p:tgtEl>
                                          <p:spTgt spid="95"/>
                                        </p:tgtEl>
                                      </p:cBhvr>
                                    </p:animEffect>
                                  </p:childTnLst>
                                </p:cTn>
                              </p:par>
                            </p:childTnLst>
                          </p:cTn>
                        </p:par>
                        <p:par>
                          <p:cTn id="39" fill="hold">
                            <p:stCondLst>
                              <p:cond delay="5800"/>
                            </p:stCondLst>
                            <p:childTnLst>
                              <p:par>
                                <p:cTn id="40" presetID="10" presetClass="entr" presetSubtype="0" fill="hold" nodeType="afterEffect">
                                  <p:stCondLst>
                                    <p:cond delay="10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par>
                          <p:cTn id="43" fill="hold">
                            <p:stCondLst>
                              <p:cond delay="6400"/>
                            </p:stCondLst>
                            <p:childTnLst>
                              <p:par>
                                <p:cTn id="44" presetID="10" presetClass="entr" presetSubtype="0" fill="hold" nodeType="afterEffect">
                                  <p:stCondLst>
                                    <p:cond delay="100"/>
                                  </p:stCondLst>
                                  <p:childTnLst>
                                    <p:set>
                                      <p:cBhvr>
                                        <p:cTn id="45" dur="1" fill="hold">
                                          <p:stCondLst>
                                            <p:cond delay="0"/>
                                          </p:stCondLst>
                                        </p:cTn>
                                        <p:tgtEl>
                                          <p:spTgt spid="104"/>
                                        </p:tgtEl>
                                        <p:attrNameLst>
                                          <p:attrName>style.visibility</p:attrName>
                                        </p:attrNameLst>
                                      </p:cBhvr>
                                      <p:to>
                                        <p:strVal val="visible"/>
                                      </p:to>
                                    </p:set>
                                    <p:animEffect transition="in" filter="fade">
                                      <p:cBhvr>
                                        <p:cTn id="46" dur="500"/>
                                        <p:tgtEl>
                                          <p:spTgt spid="104"/>
                                        </p:tgtEl>
                                      </p:cBhvr>
                                    </p:animEffect>
                                  </p:childTnLst>
                                </p:cTn>
                              </p:par>
                            </p:childTnLst>
                          </p:cTn>
                        </p:par>
                        <p:par>
                          <p:cTn id="47" fill="hold">
                            <p:stCondLst>
                              <p:cond delay="7000"/>
                            </p:stCondLst>
                            <p:childTnLst>
                              <p:par>
                                <p:cTn id="48" presetID="10" presetClass="entr" presetSubtype="0" fill="hold" nodeType="afterEffect">
                                  <p:stCondLst>
                                    <p:cond delay="10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childTnLst>
                                </p:cTn>
                              </p:par>
                            </p:childTnLst>
                          </p:cTn>
                        </p:par>
                        <p:par>
                          <p:cTn id="51" fill="hold">
                            <p:stCondLst>
                              <p:cond delay="7600"/>
                            </p:stCondLst>
                            <p:childTnLst>
                              <p:par>
                                <p:cTn id="52" presetID="10" presetClass="entr" presetSubtype="0" fill="hold" nodeType="afterEffect">
                                  <p:stCondLst>
                                    <p:cond delay="100"/>
                                  </p:stCondLst>
                                  <p:childTnLst>
                                    <p:set>
                                      <p:cBhvr>
                                        <p:cTn id="53" dur="1" fill="hold">
                                          <p:stCondLst>
                                            <p:cond delay="0"/>
                                          </p:stCondLst>
                                        </p:cTn>
                                        <p:tgtEl>
                                          <p:spTgt spid="99"/>
                                        </p:tgtEl>
                                        <p:attrNameLst>
                                          <p:attrName>style.visibility</p:attrName>
                                        </p:attrNameLst>
                                      </p:cBhvr>
                                      <p:to>
                                        <p:strVal val="visible"/>
                                      </p:to>
                                    </p:set>
                                    <p:animEffect transition="in" filter="fade">
                                      <p:cBhvr>
                                        <p:cTn id="54" dur="500"/>
                                        <p:tgtEl>
                                          <p:spTgt spid="99"/>
                                        </p:tgtEl>
                                      </p:cBhvr>
                                    </p:animEffect>
                                  </p:childTnLst>
                                </p:cTn>
                              </p:par>
                            </p:childTnLst>
                          </p:cTn>
                        </p:par>
                        <p:par>
                          <p:cTn id="55" fill="hold">
                            <p:stCondLst>
                              <p:cond delay="8200"/>
                            </p:stCondLst>
                            <p:childTnLst>
                              <p:par>
                                <p:cTn id="56" presetID="10" presetClass="entr" presetSubtype="0" fill="hold" nodeType="afterEffect">
                                  <p:stCondLst>
                                    <p:cond delay="10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500"/>
                                        <p:tgtEl>
                                          <p:spTgt spid="100"/>
                                        </p:tgtEl>
                                      </p:cBhvr>
                                    </p:animEffect>
                                  </p:childTnLst>
                                </p:cTn>
                              </p:par>
                            </p:childTnLst>
                          </p:cTn>
                        </p:par>
                        <p:par>
                          <p:cTn id="59" fill="hold">
                            <p:stCondLst>
                              <p:cond delay="8800"/>
                            </p:stCondLst>
                            <p:childTnLst>
                              <p:par>
                                <p:cTn id="60" presetID="10" presetClass="entr" presetSubtype="0" fill="hold" nodeType="afterEffect">
                                  <p:stCondLst>
                                    <p:cond delay="100"/>
                                  </p:stCondLst>
                                  <p:childTnLst>
                                    <p:set>
                                      <p:cBhvr>
                                        <p:cTn id="61" dur="1" fill="hold">
                                          <p:stCondLst>
                                            <p:cond delay="0"/>
                                          </p:stCondLst>
                                        </p:cTn>
                                        <p:tgtEl>
                                          <p:spTgt spid="101"/>
                                        </p:tgtEl>
                                        <p:attrNameLst>
                                          <p:attrName>style.visibility</p:attrName>
                                        </p:attrNameLst>
                                      </p:cBhvr>
                                      <p:to>
                                        <p:strVal val="visible"/>
                                      </p:to>
                                    </p:set>
                                    <p:animEffect transition="in" filter="fade">
                                      <p:cBhvr>
                                        <p:cTn id="62" dur="500"/>
                                        <p:tgtEl>
                                          <p:spTgt spid="101"/>
                                        </p:tgtEl>
                                      </p:cBhvr>
                                    </p:animEffect>
                                  </p:childTnLst>
                                </p:cTn>
                              </p:par>
                            </p:childTnLst>
                          </p:cTn>
                        </p:par>
                        <p:par>
                          <p:cTn id="63" fill="hold">
                            <p:stCondLst>
                              <p:cond delay="9400"/>
                            </p:stCondLst>
                            <p:childTnLst>
                              <p:par>
                                <p:cTn id="64" presetID="10" presetClass="entr" presetSubtype="0" fill="hold" nodeType="afterEffect">
                                  <p:stCondLst>
                                    <p:cond delay="100"/>
                                  </p:stCondLst>
                                  <p:childTnLst>
                                    <p:set>
                                      <p:cBhvr>
                                        <p:cTn id="65" dur="1" fill="hold">
                                          <p:stCondLst>
                                            <p:cond delay="0"/>
                                          </p:stCondLst>
                                        </p:cTn>
                                        <p:tgtEl>
                                          <p:spTgt spid="102"/>
                                        </p:tgtEl>
                                        <p:attrNameLst>
                                          <p:attrName>style.visibility</p:attrName>
                                        </p:attrNameLst>
                                      </p:cBhvr>
                                      <p:to>
                                        <p:strVal val="visible"/>
                                      </p:to>
                                    </p:set>
                                    <p:animEffect transition="in" filter="fade">
                                      <p:cBhvr>
                                        <p:cTn id="66" dur="500"/>
                                        <p:tgtEl>
                                          <p:spTgt spid="102"/>
                                        </p:tgtEl>
                                      </p:cBhvr>
                                    </p:animEffect>
                                  </p:childTnLst>
                                </p:cTn>
                              </p:par>
                            </p:childTnLst>
                          </p:cTn>
                        </p:par>
                        <p:par>
                          <p:cTn id="67" fill="hold">
                            <p:stCondLst>
                              <p:cond delay="10000"/>
                            </p:stCondLst>
                            <p:childTnLst>
                              <p:par>
                                <p:cTn id="68" presetID="10" presetClass="entr" presetSubtype="0" fill="hold" nodeType="afterEffect">
                                  <p:stCondLst>
                                    <p:cond delay="100"/>
                                  </p:stCondLst>
                                  <p:childTnLst>
                                    <p:set>
                                      <p:cBhvr>
                                        <p:cTn id="69" dur="1" fill="hold">
                                          <p:stCondLst>
                                            <p:cond delay="0"/>
                                          </p:stCondLst>
                                        </p:cTn>
                                        <p:tgtEl>
                                          <p:spTgt spid="87"/>
                                        </p:tgtEl>
                                        <p:attrNameLst>
                                          <p:attrName>style.visibility</p:attrName>
                                        </p:attrNameLst>
                                      </p:cBhvr>
                                      <p:to>
                                        <p:strVal val="visible"/>
                                      </p:to>
                                    </p:set>
                                    <p:animEffect transition="in" filter="fade">
                                      <p:cBhvr>
                                        <p:cTn id="70" dur="500"/>
                                        <p:tgtEl>
                                          <p:spTgt spid="87"/>
                                        </p:tgtEl>
                                      </p:cBhvr>
                                    </p:animEffect>
                                  </p:childTnLst>
                                </p:cTn>
                              </p:par>
                            </p:childTnLst>
                          </p:cTn>
                        </p:par>
                        <p:par>
                          <p:cTn id="71" fill="hold">
                            <p:stCondLst>
                              <p:cond delay="10600"/>
                            </p:stCondLst>
                            <p:childTnLst>
                              <p:par>
                                <p:cTn id="72" presetID="10" presetClass="entr" presetSubtype="0" fill="hold" nodeType="afterEffect">
                                  <p:stCondLst>
                                    <p:cond delay="10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500"/>
                                        <p:tgtEl>
                                          <p:spTgt spid="86"/>
                                        </p:tgtEl>
                                      </p:cBhvr>
                                    </p:animEffect>
                                  </p:childTnLst>
                                </p:cTn>
                              </p:par>
                            </p:childTnLst>
                          </p:cTn>
                        </p:par>
                        <p:par>
                          <p:cTn id="75" fill="hold">
                            <p:stCondLst>
                              <p:cond delay="11200"/>
                            </p:stCondLst>
                            <p:childTnLst>
                              <p:par>
                                <p:cTn id="76" presetID="10" presetClass="entr" presetSubtype="0" fill="hold" nodeType="afterEffect">
                                  <p:stCondLst>
                                    <p:cond delay="100"/>
                                  </p:stCondLst>
                                  <p:childTnLst>
                                    <p:set>
                                      <p:cBhvr>
                                        <p:cTn id="77" dur="1" fill="hold">
                                          <p:stCondLst>
                                            <p:cond delay="0"/>
                                          </p:stCondLst>
                                        </p:cTn>
                                        <p:tgtEl>
                                          <p:spTgt spid="85"/>
                                        </p:tgtEl>
                                        <p:attrNameLst>
                                          <p:attrName>style.visibility</p:attrName>
                                        </p:attrNameLst>
                                      </p:cBhvr>
                                      <p:to>
                                        <p:strVal val="visible"/>
                                      </p:to>
                                    </p:set>
                                    <p:animEffect transition="in" filter="fade">
                                      <p:cBhvr>
                                        <p:cTn id="78" dur="500"/>
                                        <p:tgtEl>
                                          <p:spTgt spid="85"/>
                                        </p:tgtEl>
                                      </p:cBhvr>
                                    </p:animEffect>
                                  </p:childTnLst>
                                </p:cTn>
                              </p:par>
                            </p:childTnLst>
                          </p:cTn>
                        </p:par>
                        <p:par>
                          <p:cTn id="79" fill="hold">
                            <p:stCondLst>
                              <p:cond delay="11800"/>
                            </p:stCondLst>
                            <p:childTnLst>
                              <p:par>
                                <p:cTn id="80" presetID="53" presetClass="entr" presetSubtype="16" fill="hold" grpId="0" nodeType="afterEffect">
                                  <p:stCondLst>
                                    <p:cond delay="1000"/>
                                  </p:stCondLst>
                                  <p:childTnLst>
                                    <p:set>
                                      <p:cBhvr>
                                        <p:cTn id="81" dur="1" fill="hold">
                                          <p:stCondLst>
                                            <p:cond delay="0"/>
                                          </p:stCondLst>
                                        </p:cTn>
                                        <p:tgtEl>
                                          <p:spTgt spid="49"/>
                                        </p:tgtEl>
                                        <p:attrNameLst>
                                          <p:attrName>style.visibility</p:attrName>
                                        </p:attrNameLst>
                                      </p:cBhvr>
                                      <p:to>
                                        <p:strVal val="visible"/>
                                      </p:to>
                                    </p:set>
                                    <p:anim calcmode="lin" valueType="num">
                                      <p:cBhvr>
                                        <p:cTn id="82" dur="500" fill="hold"/>
                                        <p:tgtEl>
                                          <p:spTgt spid="49"/>
                                        </p:tgtEl>
                                        <p:attrNameLst>
                                          <p:attrName>ppt_w</p:attrName>
                                        </p:attrNameLst>
                                      </p:cBhvr>
                                      <p:tavLst>
                                        <p:tav tm="0">
                                          <p:val>
                                            <p:fltVal val="0"/>
                                          </p:val>
                                        </p:tav>
                                        <p:tav tm="100000">
                                          <p:val>
                                            <p:strVal val="#ppt_w"/>
                                          </p:val>
                                        </p:tav>
                                      </p:tavLst>
                                    </p:anim>
                                    <p:anim calcmode="lin" valueType="num">
                                      <p:cBhvr>
                                        <p:cTn id="83" dur="500" fill="hold"/>
                                        <p:tgtEl>
                                          <p:spTgt spid="49"/>
                                        </p:tgtEl>
                                        <p:attrNameLst>
                                          <p:attrName>ppt_h</p:attrName>
                                        </p:attrNameLst>
                                      </p:cBhvr>
                                      <p:tavLst>
                                        <p:tav tm="0">
                                          <p:val>
                                            <p:fltVal val="0"/>
                                          </p:val>
                                        </p:tav>
                                        <p:tav tm="100000">
                                          <p:val>
                                            <p:strVal val="#ppt_h"/>
                                          </p:val>
                                        </p:tav>
                                      </p:tavLst>
                                    </p:anim>
                                    <p:animEffect transition="in" filter="fade">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86AB923B-19CD-554A-A7CB-5C782A182CEF}" type="slidenum">
              <a:rPr lang="en-US" smtClean="0"/>
              <a:t>9</a:t>
            </a:fld>
            <a:endParaRPr lang="en-US"/>
          </a:p>
        </p:txBody>
      </p:sp>
      <p:sp>
        <p:nvSpPr>
          <p:cNvPr id="12" name="Title 1"/>
          <p:cNvSpPr>
            <a:spLocks noGrp="1"/>
          </p:cNvSpPr>
          <p:nvPr>
            <p:ph type="title"/>
          </p:nvPr>
        </p:nvSpPr>
        <p:spPr>
          <a:xfrm>
            <a:off x="452027" y="8215"/>
            <a:ext cx="8229600" cy="914400"/>
          </a:xfrm>
        </p:spPr>
        <p:txBody>
          <a:bodyPr/>
          <a:lstStyle/>
          <a:p>
            <a:r>
              <a:rPr lang="en-CA" altLang="en-US" sz="2800" b="1">
                <a:latin typeface="Dax Offc Pro" panose="020B0504030101020102" pitchFamily="34" charset="0"/>
              </a:rPr>
              <a:t>Pitfall #6: </a:t>
            </a:r>
            <a:r>
              <a:rPr lang="en-CA" altLang="en-US" sz="2800">
                <a:latin typeface="Dax Offc Pro" panose="020B0504030101020102" pitchFamily="34" charset="0"/>
              </a:rPr>
              <a:t>Investing Based on Emotion</a:t>
            </a:r>
            <a:endParaRPr lang="en-CA" sz="2800" strike="sngStrike">
              <a:latin typeface="Dax Offc Pro" panose="020B0504030101020102" pitchFamily="34" charset="0"/>
            </a:endParaRPr>
          </a:p>
        </p:txBody>
      </p:sp>
      <p:sp>
        <p:nvSpPr>
          <p:cNvPr id="7" name="TextBox 6"/>
          <p:cNvSpPr txBox="1"/>
          <p:nvPr/>
        </p:nvSpPr>
        <p:spPr>
          <a:xfrm>
            <a:off x="2595563" y="1120084"/>
            <a:ext cx="3990975" cy="252028"/>
          </a:xfrm>
          <a:prstGeom prst="rect">
            <a:avLst/>
          </a:prstGeom>
          <a:noFill/>
        </p:spPr>
        <p:txBody>
          <a:bodyPr wrap="square" lIns="0" tIns="0" rIns="0" bIns="0" rtlCol="0">
            <a:noAutofit/>
          </a:bodyPr>
          <a:lstStyle/>
          <a:p>
            <a:pPr algn="ctr">
              <a:spcBef>
                <a:spcPts val="1000"/>
              </a:spcBef>
            </a:pPr>
            <a:r>
              <a:rPr lang="en-CA" sz="2000">
                <a:latin typeface="Arial"/>
                <a:cs typeface="Arial"/>
              </a:rPr>
              <a:t>     </a:t>
            </a:r>
            <a:r>
              <a:rPr lang="en-CA" sz="2000" b="1">
                <a:latin typeface="Dax Offc Pro" panose="020B0504030101020102" pitchFamily="34" charset="0"/>
                <a:cs typeface="Arial"/>
              </a:rPr>
              <a:t>CNN Fear &amp; Greed Index</a:t>
            </a:r>
          </a:p>
        </p:txBody>
      </p:sp>
      <p:grpSp>
        <p:nvGrpSpPr>
          <p:cNvPr id="6" name="Group 5"/>
          <p:cNvGrpSpPr/>
          <p:nvPr/>
        </p:nvGrpSpPr>
        <p:grpSpPr>
          <a:xfrm>
            <a:off x="1008276" y="4981282"/>
            <a:ext cx="7331591" cy="265952"/>
            <a:chOff x="1008276" y="4981282"/>
            <a:chExt cx="7331591" cy="265952"/>
          </a:xfrm>
        </p:grpSpPr>
        <p:sp>
          <p:nvSpPr>
            <p:cNvPr id="11" name="TextBox 10"/>
            <p:cNvSpPr txBox="1"/>
            <p:nvPr/>
          </p:nvSpPr>
          <p:spPr>
            <a:xfrm>
              <a:off x="1008276" y="4995206"/>
              <a:ext cx="2457562" cy="252028"/>
            </a:xfrm>
            <a:prstGeom prst="rect">
              <a:avLst/>
            </a:prstGeom>
            <a:noFill/>
          </p:spPr>
          <p:txBody>
            <a:bodyPr wrap="square" lIns="0" tIns="0" rIns="0" bIns="0" rtlCol="0">
              <a:noAutofit/>
            </a:bodyPr>
            <a:lstStyle/>
            <a:p>
              <a:pPr algn="ctr">
                <a:spcBef>
                  <a:spcPts val="1000"/>
                </a:spcBef>
              </a:pPr>
              <a:r>
                <a:rPr lang="en-CA" sz="1600" b="1">
                  <a:solidFill>
                    <a:srgbClr val="FF0000"/>
                  </a:solidFill>
                  <a:latin typeface="Dax Offc Pro" panose="020B0504030101020102" pitchFamily="34" charset="0"/>
                  <a:cs typeface="Arial"/>
                </a:rPr>
                <a:t>Extreme Fear</a:t>
              </a:r>
            </a:p>
          </p:txBody>
        </p:sp>
        <p:sp>
          <p:nvSpPr>
            <p:cNvPr id="13" name="TextBox 12"/>
            <p:cNvSpPr txBox="1"/>
            <p:nvPr/>
          </p:nvSpPr>
          <p:spPr>
            <a:xfrm>
              <a:off x="5882305" y="4981282"/>
              <a:ext cx="2457562" cy="252028"/>
            </a:xfrm>
            <a:prstGeom prst="rect">
              <a:avLst/>
            </a:prstGeom>
            <a:noFill/>
          </p:spPr>
          <p:txBody>
            <a:bodyPr wrap="square" lIns="0" tIns="0" rIns="0" bIns="0" rtlCol="0">
              <a:noAutofit/>
            </a:bodyPr>
            <a:lstStyle/>
            <a:p>
              <a:pPr algn="ctr">
                <a:spcBef>
                  <a:spcPts val="1000"/>
                </a:spcBef>
              </a:pPr>
              <a:r>
                <a:rPr lang="en-CA" sz="1600" b="1">
                  <a:solidFill>
                    <a:srgbClr val="00B050"/>
                  </a:solidFill>
                  <a:latin typeface="Dax Offc Pro" panose="020B0504030101020102" pitchFamily="34" charset="0"/>
                  <a:cs typeface="Arial"/>
                </a:rPr>
                <a:t>Extreme Greed</a:t>
              </a:r>
            </a:p>
          </p:txBody>
        </p:sp>
      </p:grpSp>
      <p:sp>
        <p:nvSpPr>
          <p:cNvPr id="21" name="TextBox 1"/>
          <p:cNvSpPr txBox="1">
            <a:spLocks noChangeArrowheads="1"/>
          </p:cNvSpPr>
          <p:nvPr/>
        </p:nvSpPr>
        <p:spPr bwMode="auto">
          <a:xfrm>
            <a:off x="452027" y="5543350"/>
            <a:ext cx="8222407" cy="394164"/>
          </a:xfrm>
          <a:prstGeom prst="rect">
            <a:avLst/>
          </a:prstGeom>
          <a:solidFill>
            <a:srgbClr val="0B7FC8"/>
          </a:solidFill>
          <a:ln w="28575">
            <a:solidFill>
              <a:srgbClr val="0B7FC8"/>
            </a:solidFill>
          </a:ln>
          <a:effectLst/>
        </p:spPr>
        <p:txBody>
          <a:bodyPr wrap="square" lIns="85554" tIns="42776" rIns="85554" bIns="42776">
            <a:spAutoFit/>
          </a:bodyPr>
          <a:lstStyle>
            <a:defPPr>
              <a:defRPr lang="en-US"/>
            </a:defPPr>
            <a:lvl1pPr algn="ctr">
              <a:defRPr sz="2000">
                <a:solidFill>
                  <a:schemeClr val="bg1"/>
                </a:solidFill>
                <a:latin typeface="Arial" panose="020B0604020202020204" pitchFamily="34" charset="0"/>
                <a:cs typeface="Arial" panose="020B0604020202020204" pitchFamily="34" charset="0"/>
              </a:defRPr>
            </a:lvl1pPr>
          </a:lstStyle>
          <a:p>
            <a:r>
              <a:rPr lang="en-CA" altLang="en-US" b="1">
                <a:latin typeface="Dax Offc Pro" panose="020B0504030101020102" pitchFamily="34" charset="0"/>
              </a:rPr>
              <a:t>Don’t let greed or fear control your investment decisions.</a:t>
            </a:r>
          </a:p>
        </p:txBody>
      </p:sp>
      <p:sp>
        <p:nvSpPr>
          <p:cNvPr id="17" name="Oval 16">
            <a:extLst>
              <a:ext uri="{FF2B5EF4-FFF2-40B4-BE49-F238E27FC236}">
                <a16:creationId xmlns:a16="http://schemas.microsoft.com/office/drawing/2014/main" id="{3C96F1B2-7AB0-48F8-8920-4C83C57ED3E7}"/>
              </a:ext>
            </a:extLst>
          </p:cNvPr>
          <p:cNvSpPr/>
          <p:nvPr/>
        </p:nvSpPr>
        <p:spPr>
          <a:xfrm>
            <a:off x="8028913" y="146757"/>
            <a:ext cx="681643" cy="681643"/>
          </a:xfrm>
          <a:prstGeom prst="ellipse">
            <a:avLst/>
          </a:prstGeom>
          <a:solidFill>
            <a:srgbClr val="ED1C24"/>
          </a:solidFill>
          <a:ln>
            <a:noFill/>
          </a:ln>
          <a:effectLst>
            <a:innerShdw blurRad="63500" dist="50800" dir="2700000">
              <a:prstClr val="black">
                <a:alpha val="50000"/>
              </a:prstClr>
            </a:innerShdw>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CA"/>
          </a:p>
        </p:txBody>
      </p:sp>
      <p:sp>
        <p:nvSpPr>
          <p:cNvPr id="20" name="Text Box 31">
            <a:extLst>
              <a:ext uri="{FF2B5EF4-FFF2-40B4-BE49-F238E27FC236}">
                <a16:creationId xmlns:a16="http://schemas.microsoft.com/office/drawing/2014/main" id="{E29FE16A-5C5A-4241-A2F6-398CB9130E24}"/>
              </a:ext>
            </a:extLst>
          </p:cNvPr>
          <p:cNvSpPr txBox="1">
            <a:spLocks noChangeArrowheads="1"/>
          </p:cNvSpPr>
          <p:nvPr/>
        </p:nvSpPr>
        <p:spPr bwMode="auto">
          <a:xfrm>
            <a:off x="8273811" y="229356"/>
            <a:ext cx="132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800" b="1">
                <a:solidFill>
                  <a:schemeClr val="bg1"/>
                </a:solidFill>
                <a:ea typeface="MS PGothic" pitchFamily="34" charset="-128"/>
                <a:cs typeface="Arial" pitchFamily="34" charset="0"/>
              </a:rPr>
              <a:t>6</a:t>
            </a:r>
          </a:p>
        </p:txBody>
      </p:sp>
      <p:pic>
        <p:nvPicPr>
          <p:cNvPr id="8" name="Picture 7">
            <a:extLst>
              <a:ext uri="{FF2B5EF4-FFF2-40B4-BE49-F238E27FC236}">
                <a16:creationId xmlns:a16="http://schemas.microsoft.com/office/drawing/2014/main" id="{4E244F13-4E83-1961-7899-7B35409EF858}"/>
              </a:ext>
            </a:extLst>
          </p:cNvPr>
          <p:cNvPicPr>
            <a:picLocks noChangeAspect="1"/>
          </p:cNvPicPr>
          <p:nvPr/>
        </p:nvPicPr>
        <p:blipFill>
          <a:blip r:embed="rId3"/>
          <a:stretch>
            <a:fillRect/>
          </a:stretch>
        </p:blipFill>
        <p:spPr>
          <a:xfrm>
            <a:off x="1533957" y="1544352"/>
            <a:ext cx="6076085" cy="3343213"/>
          </a:xfrm>
          <a:prstGeom prst="rect">
            <a:avLst/>
          </a:prstGeom>
        </p:spPr>
      </p:pic>
      <p:grpSp>
        <p:nvGrpSpPr>
          <p:cNvPr id="15" name="Group 14"/>
          <p:cNvGrpSpPr/>
          <p:nvPr/>
        </p:nvGrpSpPr>
        <p:grpSpPr>
          <a:xfrm>
            <a:off x="452027" y="1999746"/>
            <a:ext cx="1700404" cy="401841"/>
            <a:chOff x="2056953" y="1659268"/>
            <a:chExt cx="1700404" cy="401841"/>
          </a:xfrm>
        </p:grpSpPr>
        <p:sp>
          <p:nvSpPr>
            <p:cNvPr id="14" name="TextBox 13"/>
            <p:cNvSpPr txBox="1"/>
            <p:nvPr/>
          </p:nvSpPr>
          <p:spPr>
            <a:xfrm>
              <a:off x="2056953" y="1752985"/>
              <a:ext cx="1217695" cy="308124"/>
            </a:xfrm>
            <a:prstGeom prst="rect">
              <a:avLst/>
            </a:prstGeom>
            <a:noFill/>
          </p:spPr>
          <p:txBody>
            <a:bodyPr wrap="square" lIns="0" tIns="0" rIns="0" bIns="0" rtlCol="0">
              <a:noAutofit/>
            </a:bodyPr>
            <a:lstStyle/>
            <a:p>
              <a:pPr algn="ctr">
                <a:spcBef>
                  <a:spcPts val="1000"/>
                </a:spcBef>
              </a:pPr>
              <a:r>
                <a:rPr lang="en-CA" sz="1600" b="1">
                  <a:solidFill>
                    <a:srgbClr val="FF0000"/>
                  </a:solidFill>
                  <a:latin typeface="Dax Offc Pro" panose="020B0504030101020102" pitchFamily="34" charset="0"/>
                  <a:cs typeface="Arial"/>
                </a:rPr>
                <a:t>Now: Fear</a:t>
              </a:r>
            </a:p>
          </p:txBody>
        </p:sp>
        <p:sp>
          <p:nvSpPr>
            <p:cNvPr id="19" name="Text Box 31"/>
            <p:cNvSpPr txBox="1">
              <a:spLocks noChangeArrowheads="1"/>
            </p:cNvSpPr>
            <p:nvPr/>
          </p:nvSpPr>
          <p:spPr bwMode="auto">
            <a:xfrm>
              <a:off x="3274648" y="1659268"/>
              <a:ext cx="482709" cy="400110"/>
            </a:xfrm>
            <a:prstGeom prst="rect">
              <a:avLst/>
            </a:prstGeom>
            <a:solidFill>
              <a:srgbClr val="FF0000"/>
            </a:solidFill>
            <a:ln w="9525">
              <a:solidFill>
                <a:srgbClr val="000000"/>
              </a:solidFill>
              <a:miter lim="800000"/>
              <a:headEnd/>
              <a:tailEnd/>
            </a:ln>
          </p:spPr>
          <p:txBody>
            <a:bodyPr wrap="square">
              <a:spAutoFit/>
            </a:bodyPr>
            <a:lstStyle>
              <a:lvl1pPr eaLnBrk="0" hangingPunct="0">
                <a:spcBef>
                  <a:spcPts val="1500"/>
                </a:spcBef>
                <a:buChar char="•"/>
                <a:defRPr sz="1500">
                  <a:solidFill>
                    <a:schemeClr val="tx1"/>
                  </a:solidFill>
                  <a:latin typeface="Arial" pitchFamily="34" charset="0"/>
                  <a:ea typeface="Geneva" charset="-128"/>
                </a:defRPr>
              </a:lvl1pPr>
              <a:lvl2pPr marL="742950" indent="-285750" eaLnBrk="0" hangingPunct="0">
                <a:spcBef>
                  <a:spcPts val="850"/>
                </a:spcBef>
                <a:buChar char="–"/>
                <a:defRPr sz="1300">
                  <a:solidFill>
                    <a:schemeClr val="tx1"/>
                  </a:solidFill>
                  <a:latin typeface="Arial" pitchFamily="34" charset="0"/>
                  <a:ea typeface="Geneva" charset="-128"/>
                </a:defRPr>
              </a:lvl2pPr>
              <a:lvl3pPr marL="1143000" indent="-228600" eaLnBrk="0" hangingPunct="0">
                <a:spcBef>
                  <a:spcPts val="850"/>
                </a:spcBef>
                <a:buChar char="•"/>
                <a:defRPr sz="1300">
                  <a:solidFill>
                    <a:schemeClr val="tx1"/>
                  </a:solidFill>
                  <a:latin typeface="Arial" pitchFamily="34" charset="0"/>
                  <a:ea typeface="Geneva" charset="-128"/>
                </a:defRPr>
              </a:lvl3pPr>
              <a:lvl4pPr marL="1600200" indent="-228600" eaLnBrk="0" hangingPunct="0">
                <a:spcBef>
                  <a:spcPts val="850"/>
                </a:spcBef>
                <a:buChar char="–"/>
                <a:defRPr sz="1300">
                  <a:solidFill>
                    <a:schemeClr val="tx1"/>
                  </a:solidFill>
                  <a:latin typeface="Arial" pitchFamily="34" charset="0"/>
                  <a:ea typeface="Geneva" charset="-128"/>
                </a:defRPr>
              </a:lvl4pPr>
              <a:lvl5pPr marL="2057400" indent="-228600" eaLnBrk="0" hangingPunct="0">
                <a:spcBef>
                  <a:spcPts val="850"/>
                </a:spcBef>
                <a:buChar char="»"/>
                <a:defRPr sz="1300">
                  <a:solidFill>
                    <a:schemeClr val="tx1"/>
                  </a:solidFill>
                  <a:latin typeface="Arial" pitchFamily="34" charset="0"/>
                  <a:ea typeface="Geneva" charset="-128"/>
                </a:defRPr>
              </a:lvl5pPr>
              <a:lvl6pPr marL="2514600" indent="-228600" eaLnBrk="0" fontAlgn="base" hangingPunct="0">
                <a:spcBef>
                  <a:spcPts val="850"/>
                </a:spcBef>
                <a:spcAft>
                  <a:spcPct val="0"/>
                </a:spcAft>
                <a:buChar char="»"/>
                <a:defRPr sz="1300">
                  <a:solidFill>
                    <a:schemeClr val="tx1"/>
                  </a:solidFill>
                  <a:latin typeface="Arial" pitchFamily="34" charset="0"/>
                  <a:ea typeface="Geneva" charset="-128"/>
                </a:defRPr>
              </a:lvl6pPr>
              <a:lvl7pPr marL="2971800" indent="-228600" eaLnBrk="0" fontAlgn="base" hangingPunct="0">
                <a:spcBef>
                  <a:spcPts val="850"/>
                </a:spcBef>
                <a:spcAft>
                  <a:spcPct val="0"/>
                </a:spcAft>
                <a:buChar char="»"/>
                <a:defRPr sz="1300">
                  <a:solidFill>
                    <a:schemeClr val="tx1"/>
                  </a:solidFill>
                  <a:latin typeface="Arial" pitchFamily="34" charset="0"/>
                  <a:ea typeface="Geneva" charset="-128"/>
                </a:defRPr>
              </a:lvl7pPr>
              <a:lvl8pPr marL="3429000" indent="-228600" eaLnBrk="0" fontAlgn="base" hangingPunct="0">
                <a:spcBef>
                  <a:spcPts val="850"/>
                </a:spcBef>
                <a:spcAft>
                  <a:spcPct val="0"/>
                </a:spcAft>
                <a:buChar char="»"/>
                <a:defRPr sz="1300">
                  <a:solidFill>
                    <a:schemeClr val="tx1"/>
                  </a:solidFill>
                  <a:latin typeface="Arial" pitchFamily="34" charset="0"/>
                  <a:ea typeface="Geneva" charset="-128"/>
                </a:defRPr>
              </a:lvl8pPr>
              <a:lvl9pPr marL="3886200" indent="-228600" eaLnBrk="0" fontAlgn="base" hangingPunct="0">
                <a:spcBef>
                  <a:spcPts val="850"/>
                </a:spcBef>
                <a:spcAft>
                  <a:spcPct val="0"/>
                </a:spcAft>
                <a:buChar char="»"/>
                <a:defRPr sz="1300">
                  <a:solidFill>
                    <a:schemeClr val="tx1"/>
                  </a:solidFill>
                  <a:latin typeface="Arial" pitchFamily="34" charset="0"/>
                  <a:ea typeface="Geneva" charset="-128"/>
                </a:defRPr>
              </a:lvl9pPr>
            </a:lstStyle>
            <a:p>
              <a:pPr algn="ctr">
                <a:spcBef>
                  <a:spcPct val="50000"/>
                </a:spcBef>
                <a:buFontTx/>
                <a:buNone/>
              </a:pPr>
              <a:r>
                <a:rPr lang="en-US" altLang="en-US" sz="2000" b="1">
                  <a:solidFill>
                    <a:schemeClr val="bg1"/>
                  </a:solidFill>
                  <a:latin typeface="Dax Offc Pro" panose="020B0504030101020102" pitchFamily="34" charset="0"/>
                  <a:ea typeface="MS PGothic" pitchFamily="34" charset="-128"/>
                  <a:cs typeface="Arial" pitchFamily="34" charset="0"/>
                </a:rPr>
                <a:t>17</a:t>
              </a:r>
              <a:endParaRPr lang="en-US" altLang="en-US" sz="2800" b="1">
                <a:solidFill>
                  <a:schemeClr val="bg1"/>
                </a:solidFill>
                <a:latin typeface="Dax Offc Pro" panose="020B0504030101020102" pitchFamily="34" charset="0"/>
                <a:ea typeface="MS PGothic" pitchFamily="34" charset="-128"/>
                <a:cs typeface="Arial" pitchFamily="34" charset="0"/>
              </a:endParaRPr>
            </a:p>
          </p:txBody>
        </p:sp>
      </p:grpSp>
      <p:sp>
        <p:nvSpPr>
          <p:cNvPr id="9" name="TextBox 8">
            <a:extLst>
              <a:ext uri="{FF2B5EF4-FFF2-40B4-BE49-F238E27FC236}">
                <a16:creationId xmlns:a16="http://schemas.microsoft.com/office/drawing/2014/main" id="{1617C04E-889C-18E0-4AAD-E2B1FF2423C4}"/>
              </a:ext>
            </a:extLst>
          </p:cNvPr>
          <p:cNvSpPr txBox="1"/>
          <p:nvPr/>
        </p:nvSpPr>
        <p:spPr>
          <a:xfrm>
            <a:off x="2467429" y="6386286"/>
            <a:ext cx="4119109" cy="207013"/>
          </a:xfrm>
          <a:prstGeom prst="rect">
            <a:avLst/>
          </a:prstGeom>
          <a:noFill/>
        </p:spPr>
        <p:txBody>
          <a:bodyPr wrap="square" lIns="0" tIns="0" rIns="0" bIns="0" rtlCol="0">
            <a:noAutofit/>
          </a:bodyPr>
          <a:lstStyle/>
          <a:p>
            <a:pPr>
              <a:spcBef>
                <a:spcPts val="1000"/>
              </a:spcBef>
            </a:pPr>
            <a:r>
              <a:rPr lang="en-CA" sz="1000">
                <a:latin typeface="Dax Offc Pro" panose="020B0504030101020102" pitchFamily="34" charset="0"/>
                <a:cs typeface="Arial"/>
              </a:rPr>
              <a:t>Source: </a:t>
            </a:r>
            <a:r>
              <a:rPr lang="en-CA" sz="1000">
                <a:latin typeface="Dax Offc Pro" panose="020B0504030101020102" pitchFamily="34" charset="0"/>
                <a:cs typeface="Arial"/>
                <a:hlinkClick r:id="rId4"/>
              </a:rPr>
              <a:t>CNN</a:t>
            </a:r>
            <a:endParaRPr lang="en-CA" sz="1000">
              <a:latin typeface="Dax Offc Pro" panose="020B0504030101020102" pitchFamily="34" charset="0"/>
              <a:cs typeface="Arial"/>
            </a:endParaRPr>
          </a:p>
        </p:txBody>
      </p:sp>
    </p:spTree>
    <p:extLst>
      <p:ext uri="{BB962C8B-B14F-4D97-AF65-F5344CB8AC3E}">
        <p14:creationId xmlns:p14="http://schemas.microsoft.com/office/powerpoint/2010/main" val="193791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100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4000"/>
                            </p:stCondLst>
                            <p:childTnLst>
                              <p:par>
                                <p:cTn id="17" presetID="53" presetClass="entr" presetSubtype="16" fill="hold" grpId="0" nodeType="afterEffect">
                                  <p:stCondLst>
                                    <p:cond delay="100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heme/theme1.xml><?xml version="1.0" encoding="utf-8"?>
<a:theme xmlns:a="http://schemas.openxmlformats.org/drawingml/2006/main" name="BMOFinancialGroup_E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9C1"/>
        </a:solidFill>
        <a:ln>
          <a:noFill/>
        </a:ln>
        <a:effectLst/>
      </a:spPr>
      <a:bodyPr lIns="0" tIns="0" rIns="0" bIns="0"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spcBef>
            <a:spcPts val="1000"/>
          </a:spcBef>
          <a:defRPr sz="2000" dirty="0" smtClean="0">
            <a:latin typeface="Arial"/>
            <a:cs typeface="Aria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40434E472421447873F4346E52F3182" ma:contentTypeVersion="15" ma:contentTypeDescription="Create a new document." ma:contentTypeScope="" ma:versionID="f33319b21f2c901319b870ef649ca867">
  <xsd:schema xmlns:xsd="http://www.w3.org/2001/XMLSchema" xmlns:xs="http://www.w3.org/2001/XMLSchema" xmlns:p="http://schemas.microsoft.com/office/2006/metadata/properties" xmlns:ns2="245e6c2c-4dcf-4335-8393-39a7cec9da50" xmlns:ns3="e63f3302-808b-4a0a-b6b6-cc2d63444bba" targetNamespace="http://schemas.microsoft.com/office/2006/metadata/properties" ma:root="true" ma:fieldsID="2af48bb2ffcbe18e1a243d19866c2107" ns2:_="" ns3:_="">
    <xsd:import namespace="245e6c2c-4dcf-4335-8393-39a7cec9da50"/>
    <xsd:import namespace="e63f3302-808b-4a0a-b6b6-cc2d63444bb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5e6c2c-4dcf-4335-8393-39a7cec9da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06512b2-88d7-49f9-9198-742f4564913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3f3302-808b-4a0a-b6b6-cc2d63444bb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2968a25-1674-4930-b4e4-1ca7eb5b68b1}" ma:internalName="TaxCatchAll" ma:showField="CatchAllData" ma:web="e63f3302-808b-4a0a-b6b6-cc2d63444bb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e63f3302-808b-4a0a-b6b6-cc2d63444bba" xsi:nil="true"/>
    <lcf76f155ced4ddcb4097134ff3c332f xmlns="245e6c2c-4dcf-4335-8393-39a7cec9da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3806D73-C72D-4FBD-A6C0-0719BB21830E}">
  <ds:schemaRefs>
    <ds:schemaRef ds:uri="http://schemas.microsoft.com/sharepoint/v3/contenttype/forms"/>
  </ds:schemaRefs>
</ds:datastoreItem>
</file>

<file path=customXml/itemProps2.xml><?xml version="1.0" encoding="utf-8"?>
<ds:datastoreItem xmlns:ds="http://schemas.openxmlformats.org/officeDocument/2006/customXml" ds:itemID="{F4941753-729C-48CE-8DF9-0F5F58E69DC7}"/>
</file>

<file path=customXml/itemProps3.xml><?xml version="1.0" encoding="utf-8"?>
<ds:datastoreItem xmlns:ds="http://schemas.openxmlformats.org/officeDocument/2006/customXml" ds:itemID="{81BA9EE1-CAB8-4949-B4D9-C92DC20E6E7D}">
  <ds:schemaRefs>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8884</Words>
  <Application>Microsoft Office PowerPoint</Application>
  <PresentationFormat>On-screen Show (4:3)</PresentationFormat>
  <Paragraphs>508</Paragraphs>
  <Slides>28</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MS PGothic</vt:lpstr>
      <vt:lpstr>Arial</vt:lpstr>
      <vt:lpstr>Calibri</vt:lpstr>
      <vt:lpstr>Dax Offc Pro</vt:lpstr>
      <vt:lpstr>ProximaNova-Regular</vt:lpstr>
      <vt:lpstr>Wingdings</vt:lpstr>
      <vt:lpstr>ヒラギノ角ゴ Pro W3</vt:lpstr>
      <vt:lpstr>BMOFinancialGroup_En</vt:lpstr>
      <vt:lpstr>How to Avoid the Top Six Investing Pitfalls</vt:lpstr>
      <vt:lpstr>Introduction</vt:lpstr>
      <vt:lpstr>PowerPoint Presentation</vt:lpstr>
      <vt:lpstr>PowerPoint Presentation</vt:lpstr>
      <vt:lpstr>         </vt:lpstr>
      <vt:lpstr>         </vt:lpstr>
      <vt:lpstr>         </vt:lpstr>
      <vt:lpstr>Pitfall #6: Investing Based on Emotion</vt:lpstr>
      <vt:lpstr>Pitfall #6: Investing Based on Emotion</vt:lpstr>
      <vt:lpstr>Pitfall #6: Investing Based on Emotion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 Thank you!</vt:lpstr>
      <vt:lpstr>Disclaimer</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Avoid the Top Six Investing Pitfalls</dc:title>
  <dc:creator>Sedkowski, Veronica</dc:creator>
  <cp:lastModifiedBy>Sedkowski, Veronica</cp:lastModifiedBy>
  <cp:revision>2</cp:revision>
  <dcterms:created xsi:type="dcterms:W3CDTF">2021-08-11T18:04:37Z</dcterms:created>
  <dcterms:modified xsi:type="dcterms:W3CDTF">2025-04-16T19:15:02Z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f00cb3-7a5d-4674-b157-6d675423df49_Enabled">
    <vt:lpwstr>true</vt:lpwstr>
  </property>
  <property fmtid="{D5CDD505-2E9C-101B-9397-08002B2CF9AE}" pid="3" name="MSIP_Label_0cf00cb3-7a5d-4674-b157-6d675423df49_SetDate">
    <vt:lpwstr>2025-04-02T19:43:54Z</vt:lpwstr>
  </property>
  <property fmtid="{D5CDD505-2E9C-101B-9397-08002B2CF9AE}" pid="4" name="MSIP_Label_0cf00cb3-7a5d-4674-b157-6d675423df49_Method">
    <vt:lpwstr>Standard</vt:lpwstr>
  </property>
  <property fmtid="{D5CDD505-2E9C-101B-9397-08002B2CF9AE}" pid="5" name="MSIP_Label_0cf00cb3-7a5d-4674-b157-6d675423df49_Name">
    <vt:lpwstr>Internal</vt:lpwstr>
  </property>
  <property fmtid="{D5CDD505-2E9C-101B-9397-08002B2CF9AE}" pid="6" name="MSIP_Label_0cf00cb3-7a5d-4674-b157-6d675423df49_SiteId">
    <vt:lpwstr>ece76e02-a02b-4c4a-906d-98a34c5ce07a</vt:lpwstr>
  </property>
  <property fmtid="{D5CDD505-2E9C-101B-9397-08002B2CF9AE}" pid="7" name="MSIP_Label_0cf00cb3-7a5d-4674-b157-6d675423df49_ActionId">
    <vt:lpwstr>d4f99d23-3cee-40bf-b41c-d98dbd7903c2</vt:lpwstr>
  </property>
  <property fmtid="{D5CDD505-2E9C-101B-9397-08002B2CF9AE}" pid="8" name="MSIP_Label_0cf00cb3-7a5d-4674-b157-6d675423df49_ContentBits">
    <vt:lpwstr>0</vt:lpwstr>
  </property>
  <property fmtid="{D5CDD505-2E9C-101B-9397-08002B2CF9AE}" pid="9" name="ContentTypeId">
    <vt:lpwstr>0x010100240434E472421447873F4346E52F3182</vt:lpwstr>
  </property>
</Properties>
</file>